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6858000" cx="9144000"/>
  <p:notesSz cx="6858000" cy="9144000"/>
  <p:embeddedFontLst>
    <p:embeddedFont>
      <p:font typeface="Libre Franklin"/>
      <p:regular r:id="rId25"/>
      <p:bold r:id="rId26"/>
      <p:italic r:id="rId27"/>
      <p:boldItalic r:id="rId28"/>
    </p:embeddedFont>
    <p:embeddedFont>
      <p:font typeface="Libre Franklin Medium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33" roundtripDataSignature="AMtx7mjzNfAeIOQWnnxWXJ/27iV0RFnF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ibreFranklin-bold.fntdata"/><Relationship Id="rId25" Type="http://schemas.openxmlformats.org/officeDocument/2006/relationships/font" Target="fonts/LibreFranklin-regular.fntdata"/><Relationship Id="rId28" Type="http://schemas.openxmlformats.org/officeDocument/2006/relationships/font" Target="fonts/LibreFranklin-boldItalic.fntdata"/><Relationship Id="rId27" Type="http://schemas.openxmlformats.org/officeDocument/2006/relationships/font" Target="fonts/LibreFranklin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LibreFranklinMedium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LibreFranklinMedium-italic.fntdata"/><Relationship Id="rId30" Type="http://schemas.openxmlformats.org/officeDocument/2006/relationships/font" Target="fonts/LibreFranklinMedium-bold.fntdata"/><Relationship Id="rId11" Type="http://schemas.openxmlformats.org/officeDocument/2006/relationships/slide" Target="slides/slide6.xml"/><Relationship Id="rId33" Type="http://customschemas.google.com/relationships/presentationmetadata" Target="metadata"/><Relationship Id="rId10" Type="http://schemas.openxmlformats.org/officeDocument/2006/relationships/slide" Target="slides/slide5.xml"/><Relationship Id="rId32" Type="http://schemas.openxmlformats.org/officeDocument/2006/relationships/font" Target="fonts/LibreFranklinMedium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7e190a9d2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g27e190a9d2f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1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" name="Google Shape;15;p21"/>
          <p:cNvSpPr/>
          <p:nvPr/>
        </p:nvSpPr>
        <p:spPr>
          <a:xfrm>
            <a:off x="-2380" y="-925"/>
            <a:ext cx="9146380" cy="6858925"/>
          </a:xfrm>
          <a:custGeom>
            <a:rect b="b" l="l" r="r" t="t"/>
            <a:pathLst>
              <a:path extrusionOk="0" h="2002901" w="3352800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" name="Google Shape;16;p21"/>
          <p:cNvSpPr txBox="1"/>
          <p:nvPr>
            <p:ph type="ctrTitle"/>
          </p:nvPr>
        </p:nvSpPr>
        <p:spPr>
          <a:xfrm rot="-2460000">
            <a:off x="817112" y="1730403"/>
            <a:ext cx="5648623" cy="1204306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1"/>
          <p:cNvSpPr txBox="1"/>
          <p:nvPr>
            <p:ph idx="1" type="subTitle"/>
          </p:nvPr>
        </p:nvSpPr>
        <p:spPr>
          <a:xfrm rot="-2460000">
            <a:off x="1212277" y="2470925"/>
            <a:ext cx="6511131" cy="329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25">
            <a:normAutofit/>
          </a:bodyPr>
          <a:lstStyle>
            <a:lvl1pPr lv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1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1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1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0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0"/>
          <p:cNvSpPr txBox="1"/>
          <p:nvPr>
            <p:ph idx="1" type="body"/>
          </p:nvPr>
        </p:nvSpPr>
        <p:spPr>
          <a:xfrm rot="5400000">
            <a:off x="2793506" y="-869917"/>
            <a:ext cx="3579849" cy="75209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81" name="Google Shape;81;p30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0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0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1"/>
          <p:cNvSpPr txBox="1"/>
          <p:nvPr>
            <p:ph type="title"/>
          </p:nvPr>
        </p:nvSpPr>
        <p:spPr>
          <a:xfrm rot="5400000">
            <a:off x="5318919" y="1585120"/>
            <a:ext cx="4678362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1"/>
          <p:cNvSpPr txBox="1"/>
          <p:nvPr>
            <p:ph idx="1" type="body"/>
          </p:nvPr>
        </p:nvSpPr>
        <p:spPr>
          <a:xfrm rot="5400000">
            <a:off x="1127919" y="-396080"/>
            <a:ext cx="4678362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87" name="Google Shape;87;p31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1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31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2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2"/>
          <p:cNvSpPr txBox="1"/>
          <p:nvPr>
            <p:ph idx="1" type="body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24" name="Google Shape;24;p22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2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2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3"/>
          <p:cNvSpPr/>
          <p:nvPr/>
        </p:nvSpPr>
        <p:spPr>
          <a:xfrm>
            <a:off x="-2380" y="-925"/>
            <a:ext cx="9146380" cy="6858925"/>
          </a:xfrm>
          <a:custGeom>
            <a:rect b="b" l="l" r="r" t="t"/>
            <a:pathLst>
              <a:path extrusionOk="0" h="2002901" w="3352800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9" name="Google Shape;29;p23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0" name="Google Shape;30;p23"/>
          <p:cNvSpPr txBox="1"/>
          <p:nvPr>
            <p:ph type="title"/>
          </p:nvPr>
        </p:nvSpPr>
        <p:spPr>
          <a:xfrm rot="-2460000">
            <a:off x="819399" y="1726737"/>
            <a:ext cx="5650992" cy="1207509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None/>
              <a:defRPr b="0" i="0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3"/>
          <p:cNvSpPr txBox="1"/>
          <p:nvPr>
            <p:ph idx="1" type="body"/>
          </p:nvPr>
        </p:nvSpPr>
        <p:spPr>
          <a:xfrm rot="-2460000">
            <a:off x="1216152" y="2468304"/>
            <a:ext cx="6510528" cy="329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23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3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3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4"/>
          <p:cNvSpPr txBox="1"/>
          <p:nvPr>
            <p:ph idx="1" type="body"/>
          </p:nvPr>
        </p:nvSpPr>
        <p:spPr>
          <a:xfrm>
            <a:off x="822960" y="1097280"/>
            <a:ext cx="3200400" cy="3712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300"/>
              </a:spcBef>
              <a:spcAft>
                <a:spcPts val="0"/>
              </a:spcAft>
              <a:buSzPts val="2400"/>
              <a:buChar char="▪"/>
              <a:defRPr sz="2400"/>
            </a:lvl2pPr>
            <a:lvl3pPr indent="-355600" lvl="2" marL="13716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/>
        </p:txBody>
      </p:sp>
      <p:sp>
        <p:nvSpPr>
          <p:cNvPr id="37" name="Google Shape;37;p24"/>
          <p:cNvSpPr txBox="1"/>
          <p:nvPr>
            <p:ph idx="2" type="body"/>
          </p:nvPr>
        </p:nvSpPr>
        <p:spPr>
          <a:xfrm>
            <a:off x="4700016" y="1097280"/>
            <a:ext cx="3200400" cy="3712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300"/>
              </a:spcBef>
              <a:spcAft>
                <a:spcPts val="0"/>
              </a:spcAft>
              <a:buSzPts val="2400"/>
              <a:buChar char="▪"/>
              <a:defRPr sz="2400"/>
            </a:lvl2pPr>
            <a:lvl3pPr indent="-355600" lvl="2" marL="13716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/>
        </p:txBody>
      </p:sp>
      <p:sp>
        <p:nvSpPr>
          <p:cNvPr id="38" name="Google Shape;38;p24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4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4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sp>
        <p:nvSpPr>
          <p:cNvPr id="41" name="Google Shape;41;p24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5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5"/>
          <p:cNvSpPr txBox="1"/>
          <p:nvPr>
            <p:ph idx="1" type="body"/>
          </p:nvPr>
        </p:nvSpPr>
        <p:spPr>
          <a:xfrm>
            <a:off x="822960" y="1097280"/>
            <a:ext cx="3200400" cy="548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5"/>
          <p:cNvSpPr txBox="1"/>
          <p:nvPr>
            <p:ph idx="2" type="body"/>
          </p:nvPr>
        </p:nvSpPr>
        <p:spPr>
          <a:xfrm>
            <a:off x="819150" y="1701848"/>
            <a:ext cx="3200400" cy="3108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3pPr>
            <a:lvl4pPr indent="-330200" lvl="3" marL="18288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4pPr>
            <a:lvl5pPr indent="-330200" lvl="4" marL="22860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5pPr>
            <a:lvl6pPr indent="-330200" lvl="5" marL="27432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6pPr>
            <a:lvl7pPr indent="-330200" lvl="6" marL="32004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7pPr>
            <a:lvl8pPr indent="-330200" lvl="7" marL="36576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8pPr>
            <a:lvl9pPr indent="-330200" lvl="8" marL="41148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/>
        </p:txBody>
      </p:sp>
      <p:sp>
        <p:nvSpPr>
          <p:cNvPr id="46" name="Google Shape;46;p25"/>
          <p:cNvSpPr txBox="1"/>
          <p:nvPr>
            <p:ph idx="3" type="body"/>
          </p:nvPr>
        </p:nvSpPr>
        <p:spPr>
          <a:xfrm>
            <a:off x="4700016" y="1097280"/>
            <a:ext cx="3200400" cy="548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25"/>
          <p:cNvSpPr txBox="1"/>
          <p:nvPr>
            <p:ph idx="4" type="body"/>
          </p:nvPr>
        </p:nvSpPr>
        <p:spPr>
          <a:xfrm>
            <a:off x="4700016" y="1701848"/>
            <a:ext cx="3200400" cy="3108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3pPr>
            <a:lvl4pPr indent="-330200" lvl="3" marL="18288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4pPr>
            <a:lvl5pPr indent="-330200" lvl="4" marL="22860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5pPr>
            <a:lvl6pPr indent="-330200" lvl="5" marL="27432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6pPr>
            <a:lvl7pPr indent="-330200" lvl="6" marL="32004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7pPr>
            <a:lvl8pPr indent="-330200" lvl="7" marL="36576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8pPr>
            <a:lvl9pPr indent="-330200" lvl="8" marL="41148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/>
        </p:txBody>
      </p:sp>
      <p:sp>
        <p:nvSpPr>
          <p:cNvPr id="48" name="Google Shape;48;p25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5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5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6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6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6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6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7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7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7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2" name="Google Shape;62;p28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3" name="Google Shape;63;p28"/>
          <p:cNvSpPr txBox="1"/>
          <p:nvPr>
            <p:ph type="title"/>
          </p:nvPr>
        </p:nvSpPr>
        <p:spPr>
          <a:xfrm rot="-2460000">
            <a:off x="784930" y="1576103"/>
            <a:ext cx="5212080" cy="108942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Libre Franklin Medium"/>
              <a:buNone/>
              <a:defRPr b="0" i="0" sz="28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8"/>
          <p:cNvSpPr txBox="1"/>
          <p:nvPr>
            <p:ph idx="1" type="body"/>
          </p:nvPr>
        </p:nvSpPr>
        <p:spPr>
          <a:xfrm>
            <a:off x="4749552" y="2618912"/>
            <a:ext cx="3807779" cy="3324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300"/>
              </a:spcBef>
              <a:spcAft>
                <a:spcPts val="0"/>
              </a:spcAft>
              <a:buSzPts val="2800"/>
              <a:buChar char="▪"/>
              <a:defRPr sz="2800"/>
            </a:lvl2pPr>
            <a:lvl3pPr indent="-381000" lvl="2" marL="1371600" algn="l">
              <a:spcBef>
                <a:spcPts val="300"/>
              </a:spcBef>
              <a:spcAft>
                <a:spcPts val="0"/>
              </a:spcAft>
              <a:buSzPts val="2400"/>
              <a:buChar char="▪"/>
              <a:defRPr sz="2400"/>
            </a:lvl3pPr>
            <a:lvl4pPr indent="-355600" lvl="3" marL="18288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4pPr>
            <a:lvl5pPr indent="-355600" lvl="4" marL="22860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5pPr>
            <a:lvl6pPr indent="-355600" lvl="5" marL="27432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6pPr>
            <a:lvl7pPr indent="-355600" lvl="6" marL="32004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7pPr>
            <a:lvl8pPr indent="-355600" lvl="7" marL="36576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8pPr>
            <a:lvl9pPr indent="-355600" lvl="8" marL="41148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9pPr>
          </a:lstStyle>
          <a:p/>
        </p:txBody>
      </p:sp>
      <p:sp>
        <p:nvSpPr>
          <p:cNvPr id="65" name="Google Shape;65;p28"/>
          <p:cNvSpPr txBox="1"/>
          <p:nvPr>
            <p:ph idx="2" type="body"/>
          </p:nvPr>
        </p:nvSpPr>
        <p:spPr>
          <a:xfrm rot="-2460000">
            <a:off x="1297954" y="2253385"/>
            <a:ext cx="5794760" cy="6233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b="1" sz="14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6" name="Google Shape;66;p28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8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8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 sz="165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ctr">
              <a:spcBef>
                <a:spcPts val="0"/>
              </a:spcBef>
              <a:buNone/>
              <a:defRPr sz="165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ctr">
              <a:spcBef>
                <a:spcPts val="0"/>
              </a:spcBef>
              <a:buNone/>
              <a:defRPr sz="165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ctr">
              <a:spcBef>
                <a:spcPts val="0"/>
              </a:spcBef>
              <a:buNone/>
              <a:defRPr sz="165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ctr">
              <a:spcBef>
                <a:spcPts val="0"/>
              </a:spcBef>
              <a:buNone/>
              <a:defRPr sz="165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ctr">
              <a:spcBef>
                <a:spcPts val="0"/>
              </a:spcBef>
              <a:buNone/>
              <a:defRPr sz="165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ctr">
              <a:spcBef>
                <a:spcPts val="0"/>
              </a:spcBef>
              <a:buNone/>
              <a:defRPr sz="165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ctr">
              <a:spcBef>
                <a:spcPts val="0"/>
              </a:spcBef>
              <a:buNone/>
              <a:defRPr sz="165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ctr">
              <a:spcBef>
                <a:spcPts val="0"/>
              </a:spcBef>
              <a:buNone/>
              <a:defRPr sz="165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9"/>
          <p:cNvSpPr/>
          <p:nvPr>
            <p:ph idx="2" type="pic"/>
          </p:nvPr>
        </p:nvSpPr>
        <p:spPr>
          <a:xfrm>
            <a:off x="2028825" y="0"/>
            <a:ext cx="7115175" cy="6858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</p:sp>
      <p:sp>
        <p:nvSpPr>
          <p:cNvPr id="71" name="Google Shape;71;p29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2" name="Google Shape;72;p29"/>
          <p:cNvSpPr/>
          <p:nvPr/>
        </p:nvSpPr>
        <p:spPr>
          <a:xfrm>
            <a:off x="0" y="5048250"/>
            <a:ext cx="3571875" cy="1809750"/>
          </a:xfrm>
          <a:custGeom>
            <a:rect b="b" l="l" r="r" t="t"/>
            <a:pathLst>
              <a:path extrusionOk="0" h="1809750" w="3571875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3" name="Google Shape;73;p29"/>
          <p:cNvSpPr txBox="1"/>
          <p:nvPr>
            <p:ph type="title"/>
          </p:nvPr>
        </p:nvSpPr>
        <p:spPr>
          <a:xfrm rot="-2460000">
            <a:off x="671197" y="1717501"/>
            <a:ext cx="5486400" cy="867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  <a:defRPr b="0" sz="2800"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9"/>
          <p:cNvSpPr txBox="1"/>
          <p:nvPr>
            <p:ph idx="1" type="body"/>
          </p:nvPr>
        </p:nvSpPr>
        <p:spPr>
          <a:xfrm rot="-2460000">
            <a:off x="1143479" y="2180529"/>
            <a:ext cx="6096545" cy="740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29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9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9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/>
          <p:nvPr/>
        </p:nvSpPr>
        <p:spPr>
          <a:xfrm>
            <a:off x="-2382" y="5050633"/>
            <a:ext cx="3574257" cy="1807368"/>
          </a:xfrm>
          <a:custGeom>
            <a:rect b="b" l="l" r="r" t="t"/>
            <a:pathLst>
              <a:path extrusionOk="0" h="1807368" w="3574257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" name="Google Shape;7;p20"/>
          <p:cNvSpPr/>
          <p:nvPr/>
        </p:nvSpPr>
        <p:spPr>
          <a:xfrm>
            <a:off x="-2380" y="5051292"/>
            <a:ext cx="9146380" cy="1806709"/>
          </a:xfrm>
          <a:custGeom>
            <a:rect b="b" l="l" r="r" t="t"/>
            <a:pathLst>
              <a:path extrusionOk="0" h="527584" w="3352800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" name="Google Shape;8;p20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  <a:defRPr b="0" i="0" sz="2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20"/>
          <p:cNvSpPr txBox="1"/>
          <p:nvPr>
            <p:ph idx="1" type="body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30200" lvl="1" marL="9144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30200" lvl="2" marL="13716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30200" lvl="3" marL="18288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3020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1750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17500" lvl="6" marL="32004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1750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17500" lvl="8" marL="41148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0" name="Google Shape;10;p20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1" name="Google Shape;11;p20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2" name="Google Shape;12;p20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 txBox="1"/>
          <p:nvPr>
            <p:ph type="ctrTitle"/>
          </p:nvPr>
        </p:nvSpPr>
        <p:spPr>
          <a:xfrm rot="-2460000">
            <a:off x="41641" y="590555"/>
            <a:ext cx="4999508" cy="2374837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ibre Franklin Medium"/>
              <a:buNone/>
            </a:pPr>
            <a:r>
              <a:rPr lang="el-GR" sz="3600"/>
              <a:t>2023- 2024 </a:t>
            </a:r>
            <a:br>
              <a:rPr lang="el-GR" sz="4400"/>
            </a:br>
            <a:r>
              <a:rPr lang="el-GR" sz="4400"/>
              <a:t>1</a:t>
            </a:r>
            <a:r>
              <a:rPr baseline="30000" lang="el-GR" sz="4400"/>
              <a:t>Η</a:t>
            </a:r>
            <a:r>
              <a:rPr lang="el-GR" sz="4400"/>
              <a:t> ΣΥΝΑΝΤΗΣΗ ΓΟΝΕΩΝ/</a:t>
            </a:r>
            <a:br>
              <a:rPr lang="el-GR" sz="4400"/>
            </a:br>
            <a:r>
              <a:rPr lang="el-GR" sz="4400"/>
              <a:t>ΚΗΔΕΜΟΝΩΝ </a:t>
            </a:r>
            <a:endParaRPr sz="4400"/>
          </a:p>
        </p:txBody>
      </p:sp>
      <p:sp>
        <p:nvSpPr>
          <p:cNvPr id="95" name="Google Shape;95;p1"/>
          <p:cNvSpPr txBox="1"/>
          <p:nvPr>
            <p:ph idx="1" type="subTitle"/>
          </p:nvPr>
        </p:nvSpPr>
        <p:spPr>
          <a:xfrm rot="-2460066">
            <a:off x="1451377" y="2430566"/>
            <a:ext cx="5721767" cy="12552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l-GR" sz="2800"/>
              <a:t>ΚΑΛΗ ΣΧΟΛΙΚΗ ΧΡΟΝΙΑ</a:t>
            </a:r>
            <a:endParaRPr b="1"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9"/>
          <p:cNvSpPr txBox="1"/>
          <p:nvPr>
            <p:ph type="title"/>
          </p:nvPr>
        </p:nvSpPr>
        <p:spPr>
          <a:xfrm>
            <a:off x="822960" y="244565"/>
            <a:ext cx="7520940" cy="151529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l-GR"/>
              <a:t>ΥΓΙΕΙΝΗ ΔΙΑΤΡΟΦΗ</a:t>
            </a:r>
            <a:endParaRPr/>
          </a:p>
        </p:txBody>
      </p:sp>
      <p:sp>
        <p:nvSpPr>
          <p:cNvPr id="153" name="Google Shape;153;p9"/>
          <p:cNvSpPr txBox="1"/>
          <p:nvPr>
            <p:ph idx="1" type="body"/>
          </p:nvPr>
        </p:nvSpPr>
        <p:spPr>
          <a:xfrm>
            <a:off x="822960" y="1403770"/>
            <a:ext cx="7520940" cy="35129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 sz="2000"/>
              <a:t>Στο νηπιαγωγείο μας ακολουθούμε Υγιεινή 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 sz="2000"/>
              <a:t>Διατροφή και σας παρακαλούμε θερμά: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Τα φρούτα να είναι καθαρισμένα και κομμένα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Το κρέας ή το ψάρι να είναι κομμένο σε μικρές μερίδες χωρίς κόκκαλα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Βάζετε τη σωστή ποσότητα ενός παιδικού γεύματος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Βάζετε ποικιλία τροφών στη διάρκεια της εβδομάδας</a:t>
            </a:r>
            <a:endParaRPr/>
          </a:p>
          <a:p>
            <a:pPr indent="0" lvl="0" marL="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 sz="2000"/>
              <a:t>Η Υγιεινή διατροφή βοηθά στη: </a:t>
            </a:r>
            <a:endParaRPr/>
          </a:p>
          <a:p>
            <a:pPr indent="0" lvl="0" marL="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 sz="2000"/>
              <a:t>ΣΩΣΤΗ ΦΥΣΙΚΗ - ΣΥΝΑΙΣΘΗΜΑΤΙΚΉ ΚΑΙ ΝΟΗΤΙΚΗ ΑΝΑΠΤΥΞΗ !!!</a:t>
            </a:r>
            <a:endParaRPr/>
          </a:p>
        </p:txBody>
      </p:sp>
      <p:pic>
        <p:nvPicPr>
          <p:cNvPr id="154" name="Google Shape;154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81291" y="244565"/>
            <a:ext cx="2304141" cy="17054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"/>
          <p:cNvSpPr txBox="1"/>
          <p:nvPr>
            <p:ph type="title"/>
          </p:nvPr>
        </p:nvSpPr>
        <p:spPr>
          <a:xfrm>
            <a:off x="822960" y="181430"/>
            <a:ext cx="7520940" cy="5261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l-GR"/>
              <a:t>ΝΤΥΣΙΜΟ</a:t>
            </a:r>
            <a:endParaRPr/>
          </a:p>
        </p:txBody>
      </p:sp>
      <p:sp>
        <p:nvSpPr>
          <p:cNvPr id="160" name="Google Shape;160;p10"/>
          <p:cNvSpPr txBox="1"/>
          <p:nvPr>
            <p:ph idx="1" type="body"/>
          </p:nvPr>
        </p:nvSpPr>
        <p:spPr>
          <a:xfrm>
            <a:off x="822960" y="707572"/>
            <a:ext cx="7520940" cy="39729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55000" lnSpcReduction="20000"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l-GR" sz="4200"/>
              <a:t>Τα άνετα ρούχα είναι πρακτικά …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l-GR" sz="2000"/>
              <a:t>                                                         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l-GR" sz="2000"/>
              <a:t>        </a:t>
            </a:r>
            <a:r>
              <a:rPr lang="el-GR" sz="4200"/>
              <a:t> βοηθούν στην κίνηση και …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l-GR" sz="3000"/>
              <a:t>                                                                   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l-GR" sz="2000"/>
              <a:t>                                                        </a:t>
            </a:r>
            <a:r>
              <a:rPr lang="el-GR" sz="2600"/>
              <a:t>     </a:t>
            </a:r>
            <a:r>
              <a:rPr lang="el-GR" sz="4200"/>
              <a:t>στην αυτοεξυπηρέτηση της τουαλέτας.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l-GR" sz="4200"/>
              <a:t> </a:t>
            </a:r>
            <a:r>
              <a:rPr lang="el-GR" sz="4200" u="sng"/>
              <a:t>Επομένως: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000"/>
          </a:p>
          <a:p>
            <a:pPr indent="-457200" lvl="0" marL="4572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l-GR" sz="4200"/>
              <a:t>Αποφεύγετε τα στενά παντελόνια με κουμπιά, καθώς και τα στενά κολάν και καλσόν          </a:t>
            </a:r>
            <a:endParaRPr/>
          </a:p>
          <a:p>
            <a:pPr indent="-457200" lvl="0" marL="4572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l-GR" sz="4200"/>
              <a:t>Τις ζώνες</a:t>
            </a:r>
            <a:endParaRPr/>
          </a:p>
          <a:p>
            <a:pPr indent="-457200" lvl="0" marL="4572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l-GR" sz="4200"/>
              <a:t>Τις ολόσωμες φόρμες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2"/>
          <p:cNvSpPr txBox="1"/>
          <p:nvPr>
            <p:ph type="title"/>
          </p:nvPr>
        </p:nvSpPr>
        <p:spPr>
          <a:xfrm>
            <a:off x="780143" y="365760"/>
            <a:ext cx="7563757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l-GR"/>
              <a:t>ΠΑΠΟΥΤΣΙΑ</a:t>
            </a:r>
            <a:endParaRPr/>
          </a:p>
        </p:txBody>
      </p:sp>
      <p:sp>
        <p:nvSpPr>
          <p:cNvPr id="166" name="Google Shape;166;p12"/>
          <p:cNvSpPr/>
          <p:nvPr/>
        </p:nvSpPr>
        <p:spPr>
          <a:xfrm>
            <a:off x="553350" y="1064125"/>
            <a:ext cx="8037300" cy="36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-GR" sz="2200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Αν έχουν κορδόνια ... </a:t>
            </a:r>
            <a:r>
              <a:rPr b="1" lang="el-GR" sz="2200">
                <a:latin typeface="Libre Franklin"/>
                <a:ea typeface="Libre Franklin"/>
                <a:cs typeface="Libre Franklin"/>
                <a:sym typeface="Libre Franklin"/>
              </a:rPr>
              <a:t>ας εκπαιδευτούν </a:t>
            </a:r>
            <a:r>
              <a:rPr b="1" lang="el-GR" sz="2200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να μπορούν να τα φορούν μόνα τους και να τα δένουν. </a:t>
            </a:r>
            <a:endParaRPr b="1" sz="2200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-GR" sz="2200">
                <a:latin typeface="Libre Franklin"/>
                <a:ea typeface="Libre Franklin"/>
                <a:cs typeface="Libre Franklin"/>
                <a:sym typeface="Libre Franklin"/>
              </a:rPr>
              <a:t>Εναλλακτικά ας φορούν παπούτσια με βέλκρο (σκριτς- σκρατς). </a:t>
            </a:r>
            <a:endParaRPr b="1" sz="22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-GR" sz="2200">
                <a:latin typeface="Libre Franklin"/>
                <a:ea typeface="Libre Franklin"/>
                <a:cs typeface="Libre Franklin"/>
                <a:sym typeface="Libre Franklin"/>
              </a:rPr>
              <a:t>Ας έχουμε </a:t>
            </a:r>
            <a:r>
              <a:rPr b="1" lang="el-GR" sz="2200">
                <a:latin typeface="Libre Franklin"/>
                <a:ea typeface="Libre Franklin"/>
                <a:cs typeface="Libre Franklin"/>
                <a:sym typeface="Libre Franklin"/>
              </a:rPr>
              <a:t>υπόψη</a:t>
            </a:r>
            <a:r>
              <a:rPr b="1" lang="el-GR" sz="2200">
                <a:latin typeface="Libre Franklin"/>
                <a:ea typeface="Libre Franklin"/>
                <a:cs typeface="Libre Franklin"/>
                <a:sym typeface="Libre Franklin"/>
              </a:rPr>
              <a:t> πως :</a:t>
            </a:r>
            <a:endParaRPr b="1" sz="22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-GR" sz="2200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Σαγιονάρες και πέδιλα</a:t>
            </a:r>
            <a:r>
              <a:rPr lang="el-GR" sz="1600"/>
              <a:t> </a:t>
            </a:r>
            <a:r>
              <a:rPr b="1" lang="el-GR" sz="2200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δεν κρατούν σταθερά τα πόδια των παιδιών</a:t>
            </a:r>
            <a:r>
              <a:rPr b="1" lang="el-GR" sz="2200">
                <a:latin typeface="Libre Franklin"/>
                <a:ea typeface="Libre Franklin"/>
                <a:cs typeface="Libre Franklin"/>
                <a:sym typeface="Libre Franklin"/>
              </a:rPr>
              <a:t> και </a:t>
            </a:r>
            <a:r>
              <a:rPr b="1" lang="el-GR" sz="2200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μπορεί να προκ</a:t>
            </a:r>
            <a:r>
              <a:rPr b="1" lang="el-GR" sz="2200">
                <a:latin typeface="Libre Franklin"/>
                <a:ea typeface="Libre Franklin"/>
                <a:cs typeface="Libre Franklin"/>
                <a:sym typeface="Libre Franklin"/>
              </a:rPr>
              <a:t>ληθεί</a:t>
            </a:r>
            <a:r>
              <a:rPr b="1" lang="el-GR" sz="2200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ατύχημα..</a:t>
            </a:r>
            <a:endParaRPr b="1" sz="22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3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l-GR"/>
              <a:t>ΚΟΣΜΗΜΑΤΑ - ΑΞΕΣΟΥΑΡ</a:t>
            </a:r>
            <a:endParaRPr/>
          </a:p>
        </p:txBody>
      </p:sp>
      <p:sp>
        <p:nvSpPr>
          <p:cNvPr id="172" name="Google Shape;172;p13"/>
          <p:cNvSpPr txBox="1"/>
          <p:nvPr>
            <p:ph idx="1" type="body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l-GR" sz="2100"/>
              <a:t>Περιορίζοντας τους κινδύνους που μπορεί να προκαλέσουν ατυχήματα συνιστούμε: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lang="el-GR" sz="2100"/>
              <a:t>Α</a:t>
            </a:r>
            <a:r>
              <a:rPr lang="el-GR" sz="2100"/>
              <a:t>ποφεύγετε να φορούν τα παιδιά, ιδιαίτερα στα κορίτσια, κοσμήματα, περίτεχνα τσιμπιδάκια και αξεσουάρ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lang="el-GR" sz="2100"/>
              <a:t>Υλικά όπως χάντρες, στρας, πούλιες, ακόμα και στα ρούχα είναι ιδιαίτερα επικίνδυνα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4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l-GR"/>
              <a:t>ΑΥΤΟΕΞΥΠΗΡΕΤΗΣΗ</a:t>
            </a:r>
            <a:endParaRPr/>
          </a:p>
        </p:txBody>
      </p:sp>
      <p:sp>
        <p:nvSpPr>
          <p:cNvPr id="178" name="Google Shape;178;p14"/>
          <p:cNvSpPr txBox="1"/>
          <p:nvPr>
            <p:ph idx="1" type="body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52425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Το παιδί με την είσοδο του στο νηπιαγωγείο πρέπει να έχει κατακτήσει την προσωπική υγιεινή φροντίδα</a:t>
            </a:r>
            <a:endParaRPr/>
          </a:p>
          <a:p>
            <a:pPr indent="-352425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Κορίτσια και αγόρια έχουν την ευθύνη της καθαριότητας στην τουαλέτα</a:t>
            </a:r>
            <a:endParaRPr/>
          </a:p>
          <a:p>
            <a:pPr indent="-352425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Οι νηπιαγωγοί δεν επιτρέπεται να βοηθήσουν στην τουαλέτα τα παιδιά και στην αλλαγή ρούχων</a:t>
            </a:r>
            <a:endParaRPr/>
          </a:p>
          <a:p>
            <a:pPr indent="-352425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Ασχοληθείτε προσωπικά με τη διαδικασία αυτή στο σπίτι</a:t>
            </a:r>
            <a:endParaRPr/>
          </a:p>
          <a:p>
            <a:pPr indent="-352425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Καθοδηγείστε</a:t>
            </a:r>
            <a:r>
              <a:rPr lang="el-GR" sz="2000"/>
              <a:t> τα παιδιά να καθαρίζονται μετά την τουαλέτα και να χρησιμοποιούν το καζανάκι πριν την αποχώρησή τους</a:t>
            </a:r>
            <a:endParaRPr sz="2000"/>
          </a:p>
          <a:p>
            <a:pPr indent="-352425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Εκπαιδεύστε τα παιδιά να αφήνουν την τουαλέτα καθαρή, όπως τη βρήκαν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5"/>
          <p:cNvSpPr txBox="1"/>
          <p:nvPr>
            <p:ph type="title"/>
          </p:nvPr>
        </p:nvSpPr>
        <p:spPr>
          <a:xfrm>
            <a:off x="671286" y="365760"/>
            <a:ext cx="7672614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l-GR"/>
              <a:t>ΠΡΟΣΩΠΙΚΗ ΥΓΙΕΙΝΗ</a:t>
            </a:r>
            <a:endParaRPr/>
          </a:p>
        </p:txBody>
      </p:sp>
      <p:sp>
        <p:nvSpPr>
          <p:cNvPr id="184" name="Google Shape;184;p15"/>
          <p:cNvSpPr txBox="1"/>
          <p:nvPr>
            <p:ph idx="1" type="body"/>
          </p:nvPr>
        </p:nvSpPr>
        <p:spPr>
          <a:xfrm>
            <a:off x="822950" y="1100624"/>
            <a:ext cx="7521000" cy="43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 sz="2000"/>
              <a:t>Βοηθήστε τα παιδιά μαζί με εμάς να αποκτήσουν υγιεινές συνήθειες</a:t>
            </a:r>
            <a:endParaRPr sz="2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52425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Πλύσιμο χεριών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 sz="2000"/>
              <a:t>πριν και μετά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 sz="2000"/>
              <a:t>το φαγητό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52425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Πλύσιμο χεριών μετά την 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 sz="2000"/>
              <a:t>τουαλέτα</a:t>
            </a:r>
            <a:endParaRPr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6"/>
          <p:cNvSpPr txBox="1"/>
          <p:nvPr>
            <p:ph type="title"/>
          </p:nvPr>
        </p:nvSpPr>
        <p:spPr>
          <a:xfrm>
            <a:off x="822960" y="365760"/>
            <a:ext cx="7520940" cy="7348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l-GR"/>
              <a:t>ΕΝΟΧΛΗΤΙΚΟΙ ΕΠΙΣΚΕΠΤΕΣ</a:t>
            </a:r>
            <a:endParaRPr/>
          </a:p>
        </p:txBody>
      </p:sp>
      <p:sp>
        <p:nvSpPr>
          <p:cNvPr id="190" name="Google Shape;190;p16"/>
          <p:cNvSpPr txBox="1"/>
          <p:nvPr>
            <p:ph idx="1" type="body"/>
          </p:nvPr>
        </p:nvSpPr>
        <p:spPr>
          <a:xfrm>
            <a:off x="822960" y="996593"/>
            <a:ext cx="7520940" cy="40652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 sz="2000"/>
              <a:t>                                               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 sz="2000"/>
              <a:t>Κάθε χρόνο εμφανίζονται συχνά και περπατάνε στα κεφάλια των παιδιών και κάποιες φορές και στα δικά μας … </a:t>
            </a:r>
            <a:r>
              <a:rPr lang="el-GR" sz="2000"/>
              <a:t>ΟΙ ΨΕΙΡΕΣ!!!</a:t>
            </a:r>
            <a:endParaRPr/>
          </a:p>
          <a:p>
            <a:pPr indent="-342900" lvl="0" marL="34290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 sz="2000"/>
              <a:t> ΤΙ ΚΑΝΟΥΜΕ</a:t>
            </a:r>
            <a:endParaRPr/>
          </a:p>
          <a:p>
            <a:pPr indent="-342900" lvl="0" marL="34290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Σχολαστικό καθαρισμό</a:t>
            </a:r>
            <a:endParaRPr/>
          </a:p>
          <a:p>
            <a:pPr indent="-342900" lvl="0" marL="34290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Ενημέρωση των νηπιαγωγών</a:t>
            </a:r>
            <a:endParaRPr/>
          </a:p>
          <a:p>
            <a:pPr indent="-215900" lvl="0" marL="34290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  <p:pic>
        <p:nvPicPr>
          <p:cNvPr id="191" name="Google Shape;191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88100" y="3690252"/>
            <a:ext cx="2032000" cy="137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7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l-GR"/>
              <a:t>ΑΣΘΕΝΕΙΕΣ</a:t>
            </a:r>
            <a:endParaRPr/>
          </a:p>
        </p:txBody>
      </p:sp>
      <p:sp>
        <p:nvSpPr>
          <p:cNvPr id="197" name="Google Shape;197;p17"/>
          <p:cNvSpPr txBox="1"/>
          <p:nvPr>
            <p:ph idx="1" type="body"/>
          </p:nvPr>
        </p:nvSpPr>
        <p:spPr>
          <a:xfrm>
            <a:off x="822960" y="914400"/>
            <a:ext cx="7520940" cy="37660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l-GR" sz="2000"/>
              <a:t>Όταν το παιδί ασθενεί για να προστατέψουμε τόσο το ίδιο, όσο και την ομάδα, ακολουθούμε ενδεικτικά τα παρακάτω: </a:t>
            </a:r>
            <a:endParaRPr/>
          </a:p>
          <a:p>
            <a:pPr indent="-352425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l-GR" sz="2000"/>
              <a:t>Παραμένει στο σπίτι μέχρι να ολοκληρώσει την ιατρική αγωγή και επιστρέφει στο σχολείο, εφόσον έχουν περάσει 48 ώρες, χωρίς πυρετό</a:t>
            </a:r>
            <a:endParaRPr/>
          </a:p>
          <a:p>
            <a:pPr indent="-352425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l-GR" sz="2000"/>
              <a:t>Οι γονείς τηρούν με ακρίβεια τις ιατρικές οδηγίες </a:t>
            </a:r>
            <a:endParaRPr/>
          </a:p>
          <a:p>
            <a:pPr indent="-352425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l-GR" sz="2000"/>
              <a:t>Για μεταδοτικές ασθένειες απαιτείται ιατρική βεβαίωση όταν επιστρέψει στο σχολείο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l-GR" sz="2000"/>
              <a:t>ΠΡΟΣΟΧΗ: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l-GR" sz="2000"/>
              <a:t>Αν το παιδί είναι σε φαρμακευτική αγωγή ρυθμίστε τις ώρες. 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l-GR" sz="2000"/>
              <a:t>Η νομοθεσία απαγορεύει να παρέχουν οι νηπιαγωγοί οποιοδήποτε φάρμακο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8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l-GR"/>
              <a:t>ΥΠΝΟΣ</a:t>
            </a:r>
            <a:endParaRPr/>
          </a:p>
        </p:txBody>
      </p:sp>
      <p:sp>
        <p:nvSpPr>
          <p:cNvPr id="203" name="Google Shape;203;p18"/>
          <p:cNvSpPr txBox="1"/>
          <p:nvPr>
            <p:ph idx="1" type="body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Ένας καλός ύπνος δίνει στα παιδιά ξεκούραση και καλή διάθεση</a:t>
            </a:r>
            <a:endParaRPr/>
          </a:p>
          <a:p>
            <a:pPr indent="-342900" lvl="0" marL="342900" rtl="0" algn="just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Φροντίστε ώστε τα παιδιά να συμπληρώνουν το ωράριο ύπνου που χρειάζονται για να αναπτυχθούν σωστά</a:t>
            </a:r>
            <a:endParaRPr/>
          </a:p>
          <a:p>
            <a:pPr indent="-342900" lvl="0" marL="342900" rtl="0" algn="just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Είναι σημαντική η πιστή τήρηση ενός καθημερινού προγράμματος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9"/>
          <p:cNvSpPr txBox="1"/>
          <p:nvPr>
            <p:ph type="title"/>
          </p:nvPr>
        </p:nvSpPr>
        <p:spPr>
          <a:xfrm>
            <a:off x="822960" y="365759"/>
            <a:ext cx="7520940" cy="132152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ibre Franklin Medium"/>
              <a:buNone/>
            </a:pPr>
            <a:br>
              <a:rPr lang="el-GR" sz="4800"/>
            </a:br>
            <a:endParaRPr sz="4800"/>
          </a:p>
        </p:txBody>
      </p:sp>
      <p:sp>
        <p:nvSpPr>
          <p:cNvPr id="209" name="Google Shape;209;p19"/>
          <p:cNvSpPr txBox="1"/>
          <p:nvPr>
            <p:ph idx="1" type="body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  <p:pic>
        <p:nvPicPr>
          <p:cNvPr id="210" name="Google Shape;210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0101" y="1100628"/>
            <a:ext cx="7520940" cy="3498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/>
          <p:nvPr>
            <p:ph type="title"/>
          </p:nvPr>
        </p:nvSpPr>
        <p:spPr>
          <a:xfrm>
            <a:off x="822959" y="365759"/>
            <a:ext cx="7591575" cy="8568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l-GR"/>
              <a:t>ΕΠΙΚΟΙΝΩΝΙΑ ΜΕ ΤΟ 66</a:t>
            </a:r>
            <a:r>
              <a:rPr baseline="30000" lang="el-GR"/>
              <a:t>Ο</a:t>
            </a:r>
            <a:r>
              <a:rPr lang="el-GR"/>
              <a:t> ΠΕΙΡΑΜΑΤΙΚΟ ΝΗΠΙΑΓΩΓΕΙΟ</a:t>
            </a:r>
            <a:endParaRPr/>
          </a:p>
        </p:txBody>
      </p:sp>
      <p:sp>
        <p:nvSpPr>
          <p:cNvPr id="101" name="Google Shape;101;p2"/>
          <p:cNvSpPr txBox="1"/>
          <p:nvPr>
            <p:ph idx="1" type="body"/>
          </p:nvPr>
        </p:nvSpPr>
        <p:spPr>
          <a:xfrm>
            <a:off x="431515" y="1695237"/>
            <a:ext cx="8280970" cy="38322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  <a:p>
            <a:pPr indent="-342900" lvl="0" marL="342900" rtl="0" algn="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l-GR" sz="4800"/>
              <a:t>            </a:t>
            </a:r>
            <a:r>
              <a:rPr lang="el-GR" sz="2800"/>
              <a:t>2810 – 528958</a:t>
            </a:r>
            <a:endParaRPr/>
          </a:p>
          <a:p>
            <a:pPr indent="-342900" lvl="0" marL="342900" rtl="0" algn="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l-GR" sz="2800"/>
              <a:t>Email: </a:t>
            </a:r>
            <a:r>
              <a:rPr i="1" lang="el-GR" sz="2800"/>
              <a:t>mail@66nip-irakl.ira.sch.gr</a:t>
            </a:r>
            <a:endParaRPr i="1" sz="2800"/>
          </a:p>
          <a:p>
            <a:pPr indent="-342900" lvl="0" marL="342900" rtl="0" algn="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l-GR" sz="2800"/>
              <a:t>Ιστολόγιο: </a:t>
            </a:r>
            <a:r>
              <a:rPr i="1" lang="el-GR" sz="2800"/>
              <a:t>@66nip-irakl </a:t>
            </a:r>
            <a:endParaRPr/>
          </a:p>
          <a:p>
            <a:pPr indent="-342900" lvl="0" marL="34290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l-GR" sz="2400"/>
              <a:t>         </a:t>
            </a:r>
            <a:endParaRPr sz="2400"/>
          </a:p>
        </p:txBody>
      </p:sp>
      <p:pic>
        <p:nvPicPr>
          <p:cNvPr descr="images.jpeg" id="102" name="Google Shape;10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5009" y="2089150"/>
            <a:ext cx="2743200" cy="2679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 txBox="1"/>
          <p:nvPr/>
        </p:nvSpPr>
        <p:spPr>
          <a:xfrm>
            <a:off x="7315200" y="260963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7e190a9d2f_0_0"/>
          <p:cNvSpPr txBox="1"/>
          <p:nvPr>
            <p:ph type="title"/>
          </p:nvPr>
        </p:nvSpPr>
        <p:spPr>
          <a:xfrm>
            <a:off x="822959" y="365759"/>
            <a:ext cx="7591500" cy="8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l-GR"/>
              <a:t>ΕΠΙΚΟΙΝΩΝΙΑ ΜΕ ΤΟ 66</a:t>
            </a:r>
            <a:r>
              <a:rPr baseline="30000" lang="el-GR"/>
              <a:t>Ο</a:t>
            </a:r>
            <a:r>
              <a:rPr lang="el-GR"/>
              <a:t> ΠΕΙΡΑΜΑΤΙΚΟ ΝΗΠΙΑΓΩΓΕΙΟ</a:t>
            </a:r>
            <a:endParaRPr/>
          </a:p>
        </p:txBody>
      </p:sp>
      <p:sp>
        <p:nvSpPr>
          <p:cNvPr id="109" name="Google Shape;109;g27e190a9d2f_0_0"/>
          <p:cNvSpPr txBox="1"/>
          <p:nvPr>
            <p:ph idx="1" type="body"/>
          </p:nvPr>
        </p:nvSpPr>
        <p:spPr>
          <a:xfrm>
            <a:off x="431515" y="1695237"/>
            <a:ext cx="8280900" cy="38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71428"/>
              <a:buNone/>
            </a:pPr>
            <a:r>
              <a:rPr lang="el-GR" sz="2800"/>
              <a:t>                                           2810 – 528958</a:t>
            </a:r>
            <a:r>
              <a:rPr lang="el-GR" sz="4800"/>
              <a:t>            </a:t>
            </a:r>
            <a:endParaRPr/>
          </a:p>
          <a:p>
            <a:pPr indent="-342900" lvl="0" marL="34290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16666"/>
              <a:buNone/>
            </a:pPr>
            <a:r>
              <a:rPr lang="el-GR" sz="2400"/>
              <a:t>                             </a:t>
            </a:r>
            <a:endParaRPr sz="2400"/>
          </a:p>
          <a:p>
            <a:pPr indent="-342900" lvl="0" marL="34290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16666"/>
              <a:buNone/>
            </a:pPr>
            <a:r>
              <a:rPr lang="el-GR" sz="2400"/>
              <a:t>                    Θ                                Θερμή παράκληση η επικοινωνία να γίνεται:</a:t>
            </a:r>
            <a:endParaRPr sz="2400"/>
          </a:p>
          <a:p>
            <a:pPr indent="-342900" lvl="0" marL="34290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16666"/>
              <a:buNone/>
            </a:pPr>
            <a:r>
              <a:rPr lang="el-GR" sz="2400"/>
              <a:t>                                                           8:00-8:15 </a:t>
            </a:r>
            <a:endParaRPr sz="2400"/>
          </a:p>
          <a:p>
            <a:pPr indent="-342900" lvl="0" marL="34290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16666"/>
              <a:buNone/>
            </a:pPr>
            <a:r>
              <a:rPr lang="el-GR" sz="2400"/>
              <a:t>                                                             11:00 - 12:00 και 12:15 - 13:00</a:t>
            </a:r>
            <a:endParaRPr sz="2400"/>
          </a:p>
          <a:p>
            <a:pPr indent="-342900" lvl="0" marL="34290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16666"/>
              <a:buNone/>
            </a:pPr>
            <a:r>
              <a:rPr lang="el-GR" sz="2400"/>
              <a:t>                                                               (πλην των έκτακτων και σοβαρών περιπτώσεων)</a:t>
            </a:r>
            <a:endParaRPr sz="2400"/>
          </a:p>
          <a:p>
            <a:pPr indent="-342900" lvl="0" marL="34290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16666"/>
              <a:buNone/>
            </a:pPr>
            <a:r>
              <a:rPr lang="el-GR" sz="2400"/>
              <a:t>                                                               ώστε να διασφαλίζεται η ομαλή</a:t>
            </a:r>
            <a:endParaRPr sz="2400"/>
          </a:p>
          <a:p>
            <a:pPr indent="-342900" lvl="0" marL="34290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16666"/>
              <a:buNone/>
            </a:pPr>
            <a:r>
              <a:rPr lang="el-GR" sz="2400"/>
              <a:t>                                                                 λειτουργία της σχολικής μονάδας</a:t>
            </a:r>
            <a:endParaRPr sz="2400"/>
          </a:p>
          <a:p>
            <a:pPr indent="-342900" lvl="0" marL="34290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16666"/>
              <a:buNone/>
            </a:pPr>
            <a:r>
              <a:rPr lang="el-GR" sz="2400"/>
              <a:t>                                  </a:t>
            </a:r>
            <a:endParaRPr sz="2400"/>
          </a:p>
          <a:p>
            <a:pPr indent="-342900" lvl="0" marL="34290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16666"/>
              <a:buNone/>
            </a:pPr>
            <a:r>
              <a:rPr lang="el-GR" sz="2400"/>
              <a:t>                  </a:t>
            </a:r>
            <a:endParaRPr/>
          </a:p>
          <a:p>
            <a:pPr indent="-342900" lvl="0" marL="34290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l-GR" sz="2400"/>
              <a:t>         </a:t>
            </a:r>
            <a:endParaRPr sz="2400"/>
          </a:p>
        </p:txBody>
      </p:sp>
      <p:pic>
        <p:nvPicPr>
          <p:cNvPr descr="images.jpeg" id="110" name="Google Shape;110;g27e190a9d2f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6259" y="2007675"/>
            <a:ext cx="2743200" cy="26797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g27e190a9d2f_0_0"/>
          <p:cNvSpPr txBox="1"/>
          <p:nvPr/>
        </p:nvSpPr>
        <p:spPr>
          <a:xfrm>
            <a:off x="7315200" y="2609636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b="1" lang="el-GR"/>
              <a:t>ΥΠΕΥΘΥΝΟΙ ΝΗΠΙΑΓΩΓΟΙ</a:t>
            </a:r>
            <a:endParaRPr b="1"/>
          </a:p>
        </p:txBody>
      </p:sp>
      <p:sp>
        <p:nvSpPr>
          <p:cNvPr id="117" name="Google Shape;117;p3"/>
          <p:cNvSpPr txBox="1"/>
          <p:nvPr>
            <p:ph idx="1" type="body"/>
          </p:nvPr>
        </p:nvSpPr>
        <p:spPr>
          <a:xfrm>
            <a:off x="542050" y="914400"/>
            <a:ext cx="8235600" cy="49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l-GR" sz="2800" u="sng"/>
              <a:t>Βασικό Υποχρεωτικό Πρόγραμμα</a:t>
            </a:r>
            <a:endParaRPr sz="2800" u="sng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800" u="sng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l-GR" sz="2800"/>
              <a:t>1</a:t>
            </a:r>
            <a:r>
              <a:rPr baseline="30000" lang="el-GR" sz="2800"/>
              <a:t>ο</a:t>
            </a:r>
            <a:r>
              <a:rPr lang="el-GR" sz="2800"/>
              <a:t>  τμήμα: Κατερίνα Κτιστάκη</a:t>
            </a:r>
            <a:endParaRPr sz="28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l-GR" sz="2800"/>
              <a:t>2</a:t>
            </a:r>
            <a:r>
              <a:rPr baseline="30000" lang="el-GR" sz="2800"/>
              <a:t>ο</a:t>
            </a:r>
            <a:r>
              <a:rPr lang="el-GR" sz="2800"/>
              <a:t> τμήμα:  Χριστίνα Κορνελάκη</a:t>
            </a:r>
            <a:endParaRPr sz="28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l-GR" sz="2800" u="sng"/>
              <a:t>Προαιρετικό Ολοήμερο Πρόγραμμα</a:t>
            </a:r>
            <a:endParaRPr sz="2800" u="sng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800" u="sng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l-GR" sz="2800"/>
              <a:t>1</a:t>
            </a:r>
            <a:r>
              <a:rPr baseline="30000" lang="el-GR" sz="2800"/>
              <a:t>ο</a:t>
            </a:r>
            <a:r>
              <a:rPr lang="el-GR" sz="2800"/>
              <a:t> τμήμα: Ελένη Βάρδα</a:t>
            </a:r>
            <a:endParaRPr i="1" sz="28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l-GR" sz="2800"/>
              <a:t>2</a:t>
            </a:r>
            <a:r>
              <a:rPr baseline="30000" lang="el-GR" sz="2800"/>
              <a:t>ο</a:t>
            </a:r>
            <a:r>
              <a:rPr lang="el-GR" sz="2800"/>
              <a:t> τμήμα: Λαμπρινή Φανταουτσάκη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l-GR" sz="2800"/>
              <a:t>Αγγλικά: Εύα Χουδετσανάκη</a:t>
            </a:r>
            <a:endParaRPr i="1" sz="28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"/>
          <p:cNvSpPr txBox="1"/>
          <p:nvPr>
            <p:ph type="title"/>
          </p:nvPr>
        </p:nvSpPr>
        <p:spPr>
          <a:xfrm>
            <a:off x="822960" y="671286"/>
            <a:ext cx="7520940" cy="457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br>
              <a:rPr lang="el-GR"/>
            </a:br>
            <a:r>
              <a:rPr lang="el-GR"/>
              <a:t>ΛΕΙΤΟΥΡΓΙΑ  ΝΗΠΙΑΓΩΓΕΊΟΥ</a:t>
            </a:r>
            <a:br>
              <a:rPr lang="el-GR"/>
            </a:br>
            <a:r>
              <a:rPr lang="el-GR"/>
              <a:t> </a:t>
            </a:r>
            <a:br>
              <a:rPr lang="el-GR"/>
            </a:br>
            <a:endParaRPr/>
          </a:p>
        </p:txBody>
      </p:sp>
      <p:sp>
        <p:nvSpPr>
          <p:cNvPr id="123" name="Google Shape;123;p4"/>
          <p:cNvSpPr txBox="1"/>
          <p:nvPr>
            <p:ph idx="1" type="body"/>
          </p:nvPr>
        </p:nvSpPr>
        <p:spPr>
          <a:xfrm>
            <a:off x="598714" y="717005"/>
            <a:ext cx="7745186" cy="42937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 sz="2000"/>
              <a:t>Ενιαίος Τύπος Ολοήμερου Νηπιαγωγείου: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 sz="2000"/>
              <a:t>Η κεντρική είσοδος ανοίγει για την: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Προαιρετική πρόωρη προσέλευση: </a:t>
            </a:r>
            <a:endParaRPr/>
          </a:p>
          <a:p>
            <a:pPr indent="-164592" lvl="2" marL="402336" rtl="0" algn="l">
              <a:spcBef>
                <a:spcPts val="3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l-GR" sz="2000"/>
              <a:t>7:45π.μ. – 8:00 π.μ.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Πρωϊνή προσέλευση: </a:t>
            </a:r>
            <a:endParaRPr sz="2000"/>
          </a:p>
          <a:p>
            <a:pPr indent="-164592" lvl="2" marL="402336" rtl="0" algn="l">
              <a:spcBef>
                <a:spcPts val="3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l-GR" sz="2000"/>
              <a:t>8:15 π.μ. – 8:30 π.μ.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Αποχώρηση Υποχρεωτικού: </a:t>
            </a:r>
            <a:endParaRPr/>
          </a:p>
          <a:p>
            <a:pPr indent="-164592" lvl="2" marL="402336" rtl="0" algn="l">
              <a:spcBef>
                <a:spcPts val="3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l-GR" sz="2000"/>
              <a:t>13:00μ.μ.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Αποχώρηση Προαιρετικού Ολοημέρου: </a:t>
            </a:r>
            <a:endParaRPr/>
          </a:p>
          <a:p>
            <a:pPr indent="-164592" lvl="2" marL="402336" rtl="0" algn="l">
              <a:spcBef>
                <a:spcPts val="3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l-GR" sz="2000"/>
              <a:t>16:00 μ.μ. </a:t>
            </a:r>
            <a:endParaRPr sz="2000"/>
          </a:p>
          <a:p>
            <a:pPr indent="-215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l-GR"/>
              <a:t>ΕΧΕΤΕ ΥΠΟΨΗ ΟΤΙ:</a:t>
            </a:r>
            <a:endParaRPr/>
          </a:p>
        </p:txBody>
      </p:sp>
      <p:sp>
        <p:nvSpPr>
          <p:cNvPr id="129" name="Google Shape;129;p5"/>
          <p:cNvSpPr txBox="1"/>
          <p:nvPr>
            <p:ph idx="1" type="body"/>
          </p:nvPr>
        </p:nvSpPr>
        <p:spPr>
          <a:xfrm>
            <a:off x="822950" y="1510300"/>
            <a:ext cx="7735500" cy="39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l-GR" sz="2400"/>
              <a:t>Οι συνοδοί </a:t>
            </a:r>
            <a:r>
              <a:rPr lang="el-GR" sz="2400">
                <a:solidFill>
                  <a:srgbClr val="FF0000"/>
                </a:solidFill>
              </a:rPr>
              <a:t>παραδίδουν </a:t>
            </a:r>
            <a:r>
              <a:rPr lang="el-GR" sz="2400"/>
              <a:t> τα παιδιά στην τάξη και στα </a:t>
            </a:r>
            <a:r>
              <a:rPr lang="el-GR" sz="2400" u="sng"/>
              <a:t>χέρια</a:t>
            </a:r>
            <a:r>
              <a:rPr b="0" lang="el-GR" sz="2400"/>
              <a:t> </a:t>
            </a:r>
            <a:r>
              <a:rPr lang="el-GR" sz="2400"/>
              <a:t>της νηπιαγωγού.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l-GR" sz="2400"/>
              <a:t>Για τυχόν έκτακτη αποχώρηση ο γονιός υπογράφει Υπεύθυνη Δήλωση.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l-GR" sz="2400"/>
              <a:t>Προηγείται τηλεφωνική ενημέρωση σε περίπτωση που κάποιος άλλος πάρει το παιδί σας.</a:t>
            </a:r>
            <a:endParaRPr sz="24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SzPts val="2400"/>
              <a:buChar char="•"/>
            </a:pPr>
            <a:r>
              <a:rPr lang="el-GR" sz="2400"/>
              <a:t>Ο γονιός υποχρεούται να ενημερώσει </a:t>
            </a:r>
            <a:r>
              <a:rPr lang="el-GR" sz="2400"/>
              <a:t>εγκαίρως</a:t>
            </a:r>
            <a:r>
              <a:rPr lang="el-GR" sz="2400"/>
              <a:t> </a:t>
            </a:r>
            <a:r>
              <a:rPr lang="el-GR" sz="2400">
                <a:solidFill>
                  <a:srgbClr val="FF0000"/>
                </a:solidFill>
              </a:rPr>
              <a:t>το σχολείο</a:t>
            </a:r>
            <a:r>
              <a:rPr lang="el-GR" sz="2400"/>
              <a:t> και το </a:t>
            </a:r>
            <a:r>
              <a:rPr lang="el-GR" sz="2400">
                <a:solidFill>
                  <a:srgbClr val="FF0000"/>
                </a:solidFill>
              </a:rPr>
              <a:t>ΚΤΕΛ</a:t>
            </a:r>
            <a:r>
              <a:rPr lang="el-GR" sz="2400"/>
              <a:t> σε περίπτωση </a:t>
            </a:r>
            <a:r>
              <a:rPr lang="el-GR" sz="2400" u="sng"/>
              <a:t>απουσίας του παιδιού</a:t>
            </a:r>
            <a:r>
              <a:rPr lang="el-GR" sz="2400"/>
              <a:t>. </a:t>
            </a:r>
            <a:endParaRPr sz="24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"/>
          <p:cNvSpPr txBox="1"/>
          <p:nvPr>
            <p:ph type="title"/>
          </p:nvPr>
        </p:nvSpPr>
        <p:spPr>
          <a:xfrm>
            <a:off x="822960" y="826308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l-GR"/>
              <a:t>Η ΦΟΙΤΗΣΗ ΝΗΠΙΩΝ ΚΑΙ ΠΡΟΝΗΠΙΩΝ ΕΙΝΑΙ ΥΠΟΧΡΕΩΤΙΚΗ</a:t>
            </a:r>
            <a:br>
              <a:rPr lang="el-GR"/>
            </a:br>
            <a:br>
              <a:rPr lang="el-GR"/>
            </a:br>
            <a:endParaRPr/>
          </a:p>
        </p:txBody>
      </p:sp>
      <p:sp>
        <p:nvSpPr>
          <p:cNvPr id="135" name="Google Shape;135;p6"/>
          <p:cNvSpPr txBox="1"/>
          <p:nvPr>
            <p:ph idx="1" type="body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Οι απουσίες καταχωρούνται </a:t>
            </a:r>
            <a:r>
              <a:rPr lang="el-GR" sz="2000"/>
              <a:t>καθημερινά</a:t>
            </a:r>
            <a:r>
              <a:rPr i="1" lang="el-GR" sz="2000" u="sng"/>
              <a:t> </a:t>
            </a:r>
            <a:r>
              <a:rPr lang="el-GR" sz="2000"/>
              <a:t>ηλεκτρονικά </a:t>
            </a:r>
            <a:endParaRPr i="1" sz="2000" u="sng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 sz="2000"/>
              <a:t>Θέματα επανάληψης φοίτησης νηπίων, εάν προκύψουν πχ. λόγω μαθησιακών δυσκολιών, απουσιών, κλπ. ρυθμίζονται με τη σύμφωνη γνώμη: </a:t>
            </a:r>
            <a:endParaRPr/>
          </a:p>
          <a:p>
            <a:pPr indent="-342900" lvl="2" marL="402336" rtl="0" algn="l">
              <a:spcBef>
                <a:spcPts val="300"/>
              </a:spcBef>
              <a:spcAft>
                <a:spcPts val="0"/>
              </a:spcAft>
              <a:buSzPts val="2000"/>
              <a:buChar char="▪"/>
            </a:pPr>
            <a:r>
              <a:rPr lang="el-GR" sz="2000"/>
              <a:t>1. του γονέα</a:t>
            </a:r>
            <a:endParaRPr/>
          </a:p>
          <a:p>
            <a:pPr indent="-169164" lvl="2" marL="228600" rtl="0" algn="l">
              <a:spcBef>
                <a:spcPts val="300"/>
              </a:spcBef>
              <a:spcAft>
                <a:spcPts val="0"/>
              </a:spcAft>
              <a:buSzPts val="2000"/>
              <a:buChar char="▪"/>
            </a:pPr>
            <a:r>
              <a:rPr lang="el-GR" sz="2000"/>
              <a:t>   2. της Σχολικής Συμβούλου </a:t>
            </a:r>
            <a:endParaRPr/>
          </a:p>
          <a:p>
            <a:pPr indent="-169164" lvl="2" marL="228600" rtl="0" algn="l">
              <a:spcBef>
                <a:spcPts val="300"/>
              </a:spcBef>
              <a:spcAft>
                <a:spcPts val="0"/>
              </a:spcAft>
              <a:buSzPts val="2000"/>
              <a:buChar char="▪"/>
            </a:pPr>
            <a:r>
              <a:rPr lang="el-GR" sz="2000"/>
              <a:t>   3. του ΚΕ.Δ.Α.Σ.Υ. (για τα παιδιά που έχουν γνωμάτευση από το ΚΕ.Δ.Α.Σ.Υ.)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"/>
          <p:cNvSpPr txBox="1"/>
          <p:nvPr>
            <p:ph type="title"/>
          </p:nvPr>
        </p:nvSpPr>
        <p:spPr>
          <a:xfrm>
            <a:off x="92083" y="296332"/>
            <a:ext cx="8206800" cy="54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l-GR"/>
              <a:t>ΤΙ ΠΕΡΙΕΧΕΙ Η ΣΧΟΛΙΚΗ ΤΣΑΝΤΑ</a:t>
            </a:r>
            <a:br>
              <a:rPr lang="el-GR"/>
            </a:br>
            <a:r>
              <a:rPr lang="el-GR"/>
              <a:t>ΓΙΑ ΤΟ ΒΑΣΙΚΟ ΥΠΟΧΡΕΩΤΙΚΟ ΩΡΑΡΙΟ </a:t>
            </a:r>
            <a:endParaRPr/>
          </a:p>
        </p:txBody>
      </p:sp>
      <p:sp>
        <p:nvSpPr>
          <p:cNvPr id="141" name="Google Shape;141;p7"/>
          <p:cNvSpPr txBox="1"/>
          <p:nvPr>
            <p:ph idx="1" type="body"/>
          </p:nvPr>
        </p:nvSpPr>
        <p:spPr>
          <a:xfrm>
            <a:off x="571475" y="1262378"/>
            <a:ext cx="7727400" cy="33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 sz="2000"/>
              <a:t>1. Παγουρίνο ή μπουκάλι με νερό στο οποίο αναγράφεται πάντα το όνομα του παιδιού. 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rgbClr val="FF0000"/>
              </a:buClr>
              <a:buSzPts val="2000"/>
              <a:buNone/>
            </a:pPr>
            <a:r>
              <a:rPr lang="el-GR" sz="2000" u="sng">
                <a:solidFill>
                  <a:srgbClr val="FF0000"/>
                </a:solidFill>
              </a:rPr>
              <a:t>Προσοχή!!! </a:t>
            </a:r>
            <a:r>
              <a:rPr lang="el-GR" sz="2000"/>
              <a:t>στην υγιεινή γύρω από το στόμιο του παγουρίνου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 sz="2000"/>
              <a:t>2. Μια μικρή πετσέτα φαγητού, την οποία θα αλλάζετε καθημερινά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 sz="2000"/>
              <a:t>4. Το δεκατιανό φαγητό 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 sz="2000"/>
              <a:t>5. Μια αλλαξιά ρούχα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l-GR"/>
              <a:t>ΓΙΑ ΤΟ ΟΛΟΗΜΕΡΟ</a:t>
            </a:r>
            <a:endParaRPr/>
          </a:p>
        </p:txBody>
      </p:sp>
      <p:sp>
        <p:nvSpPr>
          <p:cNvPr id="147" name="Google Shape;147;p8"/>
          <p:cNvSpPr txBox="1"/>
          <p:nvPr>
            <p:ph idx="1" type="body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l-GR"/>
              <a:t>    ΜΙΑ ΜΙΚΡΗ ΤΣΑΝΤΑ ΦΑΓΗΤΟΥ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l-GR"/>
              <a:t>1. Ανοξείδωτο σκεύος φαγητού , όπου αναγράφεται το όνομα του παιδιού, με ανεξίτηλο μαρκαδόρο, στο καπάκι και στο σκεύος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l-GR"/>
              <a:t>2. Μια μικρή πετσέτα, την οποία θα αλλάζετε καθημερινά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l-GR"/>
              <a:t>3. Κουτάλι ή πιρούνι (σε ειδική θήκη ή σε σακουλάκι)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l-GR"/>
              <a:t>4. Ένα καθαρό σακουλάκι για τα λερωμένα σκεύη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l-GR"/>
              <a:t>    Μια μικρή τσάντα (θα την παίρνουν κάθε Παρασκευή) με: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ibre Franklin Medium"/>
              <a:buAutoNum type="arabicPeriod"/>
            </a:pPr>
            <a:r>
              <a:rPr lang="el-GR"/>
              <a:t>Σεντόνι για τη χαλάρωση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ibre Franklin Medium"/>
              <a:buAutoNum type="arabicPeriod"/>
            </a:pPr>
            <a:r>
              <a:rPr lang="el-GR"/>
              <a:t>Μαξιλάρι (αν του είναι απαραίτητο)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2014-09-19T20:37:35Z</dcterms:created>
  <dc:creator>Katerina</dc:creator>
</cp:coreProperties>
</file>