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sldIdLst>
    <p:sldId id="256" r:id="rId2"/>
    <p:sldId id="269" r:id="rId3"/>
    <p:sldId id="273" r:id="rId4"/>
    <p:sldId id="257" r:id="rId5"/>
    <p:sldId id="280" r:id="rId6"/>
    <p:sldId id="264" r:id="rId7"/>
    <p:sldId id="274" r:id="rId8"/>
    <p:sldId id="287" r:id="rId9"/>
    <p:sldId id="277" r:id="rId10"/>
    <p:sldId id="265" r:id="rId11"/>
    <p:sldId id="288" r:id="rId12"/>
    <p:sldId id="278" r:id="rId13"/>
    <p:sldId id="276" r:id="rId14"/>
    <p:sldId id="267" r:id="rId15"/>
    <p:sldId id="262" r:id="rId16"/>
    <p:sldId id="275" r:id="rId17"/>
    <p:sldId id="283" r:id="rId18"/>
    <p:sldId id="26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59"/>
    <p:restoredTop sz="94674"/>
  </p:normalViewPr>
  <p:slideViewPr>
    <p:cSldViewPr snapToGrid="0" snapToObjects="1">
      <p:cViewPr>
        <p:scale>
          <a:sx n="70" d="100"/>
          <a:sy n="70" d="100"/>
        </p:scale>
        <p:origin x="-141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65BE-0657-4A47-90AD-C21C55E16B19}" type="datetime4">
              <a:rPr lang="en-US" smtClean="0"/>
              <a:pPr/>
              <a:t>September 9,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C3AA4-67BE-44F7-809A-3582401494AF}" type="datetime4">
              <a:rPr lang="en-US" smtClean="0"/>
              <a:pPr/>
              <a:t>September 9,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72EEB-1769-4776-AD69-E7C1260563EB}" type="datetime4">
              <a:rPr lang="en-US" smtClean="0"/>
              <a:pPr/>
              <a:t>September 9,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BB8AF-C16A-4836-A92D-61834B5F0BA5}" type="datetime4">
              <a:rPr lang="en-US" smtClean="0"/>
              <a:pPr/>
              <a:t>September 9,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D2193-4505-4A75-99BB-880C6989A757}" type="datetime4">
              <a:rPr lang="en-US" smtClean="0"/>
              <a:pPr/>
              <a:t>September 9,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A18F4-33C3-445B-924C-31108C51719C}" type="datetime4">
              <a:rPr lang="en-US" smtClean="0"/>
              <a:pPr/>
              <a:t>September 9,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7543A-E259-478F-9E0D-57BA40E442B7}" type="datetime4">
              <a:rPr lang="en-US" smtClean="0"/>
              <a:pPr/>
              <a:t>September 9, 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B012D-77A1-44B0-BB26-329BA1EE55C9}" type="datetime4">
              <a:rPr lang="en-US" smtClean="0"/>
              <a:pPr/>
              <a:t>September 9, 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7499E-3031-413E-B01E-B94970708CAA}" type="datetime4">
              <a:rPr lang="en-US" smtClean="0"/>
              <a:pPr/>
              <a:t>September 9, 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AB0C-2220-4D0E-A0DD-DB7FA0F742F4}" type="datetime4">
              <a:rPr lang="en-US" smtClean="0"/>
              <a:pPr/>
              <a:t>September 9,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16D63-31BF-4B94-B6C5-E20B2C63F515}" type="datetime4">
              <a:rPr lang="en-US" smtClean="0"/>
              <a:pPr/>
              <a:t>September 9,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2B1B13E-D5AF-485E-81A1-82A140076526}" type="datetime4">
              <a:rPr lang="en-US" smtClean="0"/>
              <a:pPr/>
              <a:t>September 9, 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41641" y="590555"/>
            <a:ext cx="4999508" cy="2374837"/>
          </a:xfrm>
        </p:spPr>
        <p:txBody>
          <a:bodyPr/>
          <a:lstStyle/>
          <a:p>
            <a:pPr algn="ctr"/>
            <a:r>
              <a:rPr lang="el-GR" sz="3600" dirty="0"/>
              <a:t>20</a:t>
            </a:r>
            <a:r>
              <a:rPr lang="en-US" sz="3600" dirty="0"/>
              <a:t>2</a:t>
            </a:r>
            <a:r>
              <a:rPr lang="el-GR" sz="3600" dirty="0"/>
              <a:t>2- 20</a:t>
            </a:r>
            <a:r>
              <a:rPr lang="en-US" sz="3600" dirty="0"/>
              <a:t>2</a:t>
            </a:r>
            <a:r>
              <a:rPr lang="el-GR" sz="3600" dirty="0"/>
              <a:t>3 </a:t>
            </a:r>
            <a:r>
              <a:rPr lang="el-GR" sz="4400" dirty="0"/>
              <a:t/>
            </a:r>
            <a:br>
              <a:rPr lang="el-GR" sz="4400" dirty="0"/>
            </a:br>
            <a:r>
              <a:rPr lang="el-GR" sz="4400" dirty="0"/>
              <a:t>1</a:t>
            </a:r>
            <a:r>
              <a:rPr lang="el-GR" sz="4400" baseline="30000" dirty="0"/>
              <a:t>η</a:t>
            </a:r>
            <a:r>
              <a:rPr lang="el-GR" sz="4400" dirty="0"/>
              <a:t> ΣΥΝΑΝΤΗΣΗ ΓΟΝΕΩΝ/</a:t>
            </a:r>
            <a:br>
              <a:rPr lang="el-GR" sz="4400" dirty="0"/>
            </a:br>
            <a:r>
              <a:rPr lang="el-GR" sz="4400" dirty="0"/>
              <a:t>ΚΗΔΕΜΟΝΩΝ 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28359" y="2513941"/>
            <a:ext cx="5721840" cy="575337"/>
          </a:xfrm>
        </p:spPr>
        <p:txBody>
          <a:bodyPr>
            <a:normAutofit/>
          </a:bodyPr>
          <a:lstStyle/>
          <a:p>
            <a:pPr algn="ctr"/>
            <a:r>
              <a:rPr lang="el-GR" sz="2800" b="1" dirty="0"/>
              <a:t>ΚΑΛΗ ΣΧΟΛΙΚΗ ΧΡΟΝΙΑ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8863421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181430"/>
            <a:ext cx="7520940" cy="526142"/>
          </a:xfrm>
        </p:spPr>
        <p:txBody>
          <a:bodyPr/>
          <a:lstStyle/>
          <a:p>
            <a:pPr algn="ctr"/>
            <a:r>
              <a:rPr lang="el-GR" dirty="0"/>
              <a:t>ΝΤΥΣΙΜΟ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707572"/>
            <a:ext cx="7520940" cy="3972906"/>
          </a:xfrm>
        </p:spPr>
        <p:txBody>
          <a:bodyPr>
            <a:normAutofit fontScale="47500" lnSpcReduction="20000"/>
          </a:bodyPr>
          <a:lstStyle/>
          <a:p>
            <a:pPr algn="ctr"/>
            <a:r>
              <a:rPr lang="el-GR" sz="4200" i="1" dirty="0">
                <a:solidFill>
                  <a:srgbClr val="00B0F0"/>
                </a:solidFill>
              </a:rPr>
              <a:t>Τα άνετα ρούχα είναι</a:t>
            </a:r>
            <a:r>
              <a:rPr lang="en-US" sz="4200" i="1" dirty="0">
                <a:solidFill>
                  <a:srgbClr val="00B0F0"/>
                </a:solidFill>
              </a:rPr>
              <a:t> </a:t>
            </a:r>
            <a:r>
              <a:rPr lang="el-GR" sz="4200" i="1" dirty="0">
                <a:solidFill>
                  <a:srgbClr val="00B0F0"/>
                </a:solidFill>
              </a:rPr>
              <a:t>βολικά και πρακτικά …</a:t>
            </a:r>
          </a:p>
          <a:p>
            <a:pPr algn="ctr"/>
            <a:r>
              <a:rPr lang="el-GR" sz="2000" i="1" dirty="0">
                <a:solidFill>
                  <a:srgbClr val="00B0F0"/>
                </a:solidFill>
              </a:rPr>
              <a:t>                                                          </a:t>
            </a:r>
          </a:p>
          <a:p>
            <a:pPr algn="ctr"/>
            <a:r>
              <a:rPr lang="el-GR" sz="2000" i="1" dirty="0">
                <a:solidFill>
                  <a:srgbClr val="00B0F0"/>
                </a:solidFill>
              </a:rPr>
              <a:t>        </a:t>
            </a:r>
            <a:r>
              <a:rPr lang="el-GR" sz="4200" i="1" dirty="0">
                <a:solidFill>
                  <a:srgbClr val="00B0F0"/>
                </a:solidFill>
              </a:rPr>
              <a:t> βοηθούν στην κίνηση και …</a:t>
            </a:r>
          </a:p>
          <a:p>
            <a:pPr algn="ctr"/>
            <a:r>
              <a:rPr lang="el-GR" sz="3000" i="1" dirty="0">
                <a:solidFill>
                  <a:srgbClr val="00B0F0"/>
                </a:solidFill>
              </a:rPr>
              <a:t>                                                                    </a:t>
            </a:r>
            <a:endParaRPr lang="el-GR" sz="2000" i="1" dirty="0">
              <a:solidFill>
                <a:srgbClr val="00B0F0"/>
              </a:solidFill>
            </a:endParaRPr>
          </a:p>
          <a:p>
            <a:pPr algn="ctr"/>
            <a:r>
              <a:rPr lang="el-GR" sz="4200" i="1" dirty="0">
                <a:solidFill>
                  <a:srgbClr val="00B0F0"/>
                </a:solidFill>
              </a:rPr>
              <a:t>στην αυτοεξυπηρέτηση της τουαλέτας ... </a:t>
            </a:r>
          </a:p>
          <a:p>
            <a:endParaRPr lang="el-GR" sz="4200" dirty="0" smtClean="0"/>
          </a:p>
          <a:p>
            <a:r>
              <a:rPr lang="el-GR" sz="4200" dirty="0" smtClean="0"/>
              <a:t>Για </a:t>
            </a:r>
            <a:r>
              <a:rPr lang="el-GR" sz="4200" dirty="0"/>
              <a:t>το λόγο αυτό αποφεύγετε:</a:t>
            </a:r>
          </a:p>
          <a:p>
            <a:pPr marL="402336" lvl="1" indent="-571500">
              <a:buFont typeface="Arial" panose="020B0604020202020204" pitchFamily="34" charset="0"/>
              <a:buChar char="•"/>
            </a:pPr>
            <a:r>
              <a:rPr lang="el-GR" sz="4200" dirty="0"/>
              <a:t>τα στενά παντελόνια με κουμπιά </a:t>
            </a:r>
          </a:p>
          <a:p>
            <a:pPr marL="402336" lvl="1" indent="-571500">
              <a:buFont typeface="Arial" panose="020B0604020202020204" pitchFamily="34" charset="0"/>
              <a:buChar char="•"/>
            </a:pPr>
            <a:r>
              <a:rPr lang="el-GR" sz="4200" dirty="0"/>
              <a:t>τα στενά κολάν </a:t>
            </a:r>
          </a:p>
          <a:p>
            <a:pPr marL="402336" lvl="1" indent="-571500">
              <a:buFont typeface="Arial" panose="020B0604020202020204" pitchFamily="34" charset="0"/>
              <a:buChar char="•"/>
            </a:pPr>
            <a:r>
              <a:rPr lang="el-GR" sz="4200" dirty="0"/>
              <a:t>καλσόν          </a:t>
            </a:r>
          </a:p>
          <a:p>
            <a:pPr marL="288036" lvl="1" indent="-457200">
              <a:buFont typeface="Arial"/>
              <a:buChar char="•"/>
            </a:pPr>
            <a:r>
              <a:rPr lang="el-GR" sz="4200" dirty="0"/>
              <a:t>  τις ζώνες </a:t>
            </a:r>
          </a:p>
          <a:p>
            <a:pPr marL="288036" lvl="1" indent="-457200">
              <a:buFont typeface="Arial"/>
              <a:buChar char="•"/>
            </a:pPr>
            <a:r>
              <a:rPr lang="el-GR" sz="4200" dirty="0"/>
              <a:t>  τις ολόσωμες φόρμες και </a:t>
            </a:r>
          </a:p>
          <a:p>
            <a:pPr marL="288036" lvl="1" indent="-457200">
              <a:buFont typeface="Arial"/>
              <a:buChar char="•"/>
            </a:pPr>
            <a:r>
              <a:rPr lang="el-GR" sz="4200" dirty="0"/>
              <a:t>  ότι εσείς έχετε παρατηρήσει ότι δυσκολεύει το παιδί σας</a:t>
            </a:r>
          </a:p>
        </p:txBody>
      </p:sp>
    </p:spTree>
    <p:extLst>
      <p:ext uri="{BB962C8B-B14F-4D97-AF65-F5344CB8AC3E}">
        <p14:creationId xmlns:p14="http://schemas.microsoft.com/office/powerpoint/2010/main" val="457740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4725F6C-CDE0-184B-926F-77B6914AD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err="1"/>
              <a:t>Παπουτσια</a:t>
            </a:r>
            <a:endParaRPr lang="x-non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9A40DD3-0494-DD40-93FF-76475D7277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5869" y="1084414"/>
            <a:ext cx="7520940" cy="3579849"/>
          </a:xfrm>
        </p:spPr>
        <p:txBody>
          <a:bodyPr>
            <a:no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l-GR" sz="3200" dirty="0" smtClean="0"/>
              <a:t>Αν έχουν κορδόνια… τότε να μπορούν να τα φορούν </a:t>
            </a:r>
            <a:r>
              <a:rPr lang="el-GR" sz="3200" u="sng" dirty="0" smtClean="0"/>
              <a:t>μόνα</a:t>
            </a:r>
            <a:r>
              <a:rPr lang="el-GR" sz="3200" dirty="0" smtClean="0"/>
              <a:t> </a:t>
            </a:r>
            <a:r>
              <a:rPr lang="el-GR" sz="3200" u="sng" dirty="0" smtClean="0"/>
              <a:t>τους</a:t>
            </a:r>
            <a:r>
              <a:rPr lang="el-GR" sz="3200" dirty="0" smtClean="0"/>
              <a:t> και να τα δένουν.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l-GR" sz="3200" dirty="0" smtClean="0"/>
              <a:t>Σαγιονάρες και πέδιλα που δεν κρατούν σταθερά τα πόδια των παιδιών, μπορούν να προκαλέσουν </a:t>
            </a:r>
            <a:r>
              <a:rPr lang="el-GR" sz="3200" u="sng" dirty="0" smtClean="0">
                <a:solidFill>
                  <a:srgbClr val="FF0000"/>
                </a:solidFill>
              </a:rPr>
              <a:t>ατύχημα </a:t>
            </a:r>
            <a:r>
              <a:rPr lang="el-GR" sz="3200" dirty="0" smtClean="0"/>
              <a:t>.</a:t>
            </a:r>
            <a:endParaRPr lang="x-none" sz="3200" dirty="0"/>
          </a:p>
        </p:txBody>
      </p:sp>
    </p:spTree>
    <p:extLst>
      <p:ext uri="{BB962C8B-B14F-4D97-AF65-F5344CB8AC3E}">
        <p14:creationId xmlns:p14="http://schemas.microsoft.com/office/powerpoint/2010/main" val="1328827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err="1"/>
              <a:t>ΑΞΕΣΟΥΑρ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/>
            <a:r>
              <a:rPr lang="el-GR" sz="2400" dirty="0"/>
              <a:t>Περιορίζουμε τα αντικείμενα που μπορεί να βάλουν σε κίνδυνο τη σωματική ακεραιότητα των παιδιών </a:t>
            </a:r>
          </a:p>
          <a:p>
            <a:pPr marL="0" indent="0"/>
            <a:r>
              <a:rPr lang="el-GR" sz="2400" u="sng" dirty="0" smtClean="0"/>
              <a:t>Ενδεικτικά:</a:t>
            </a:r>
            <a:endParaRPr lang="el-GR" sz="2400" u="sng" dirty="0"/>
          </a:p>
          <a:p>
            <a:pPr>
              <a:buFont typeface="Arial"/>
              <a:buChar char="•"/>
            </a:pPr>
            <a:r>
              <a:rPr lang="el-GR" sz="2400" dirty="0"/>
              <a:t>Κοσμήματα </a:t>
            </a:r>
          </a:p>
          <a:p>
            <a:pPr>
              <a:buFont typeface="Arial"/>
              <a:buChar char="•"/>
            </a:pPr>
            <a:r>
              <a:rPr lang="el-GR" sz="2400" dirty="0"/>
              <a:t>περίτεχνα τσιμπιδάκια</a:t>
            </a:r>
          </a:p>
          <a:p>
            <a:pPr>
              <a:buFont typeface="Arial"/>
              <a:buChar char="•"/>
            </a:pPr>
            <a:r>
              <a:rPr lang="el-GR" sz="2400" dirty="0"/>
              <a:t>Χάντρες </a:t>
            </a:r>
          </a:p>
          <a:p>
            <a:pPr>
              <a:buFont typeface="Arial"/>
              <a:buChar char="•"/>
            </a:pPr>
            <a:r>
              <a:rPr lang="el-GR" sz="2400" dirty="0"/>
              <a:t>Στρας/</a:t>
            </a:r>
            <a:r>
              <a:rPr lang="el-GR" sz="2400" dirty="0" err="1"/>
              <a:t>πούλιες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18183939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ΑΥΤΟΕΞΥΠΗΡΕΤΗΣΗ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/>
              <a:buChar char="•"/>
            </a:pPr>
            <a:r>
              <a:rPr lang="el-GR" sz="2000" dirty="0"/>
              <a:t>Το παιδί με την είσοδο του στο νηπιαγωγείο πρέπει να έχει κατακτήσει την </a:t>
            </a:r>
            <a:r>
              <a:rPr lang="el-GR" sz="2000" i="1" u="sng" dirty="0">
                <a:solidFill>
                  <a:srgbClr val="FFC000"/>
                </a:solidFill>
              </a:rPr>
              <a:t>προσωπική υγιεινή </a:t>
            </a:r>
            <a:r>
              <a:rPr lang="el-GR" sz="2000" dirty="0"/>
              <a:t>φροντίδα.</a:t>
            </a:r>
          </a:p>
          <a:p>
            <a:pPr>
              <a:buFont typeface="Arial"/>
              <a:buChar char="•"/>
            </a:pPr>
            <a:r>
              <a:rPr lang="el-GR" sz="2000" dirty="0"/>
              <a:t>Τα παιδιά έχουν την ατομική ευθύνη της καθαριότητας τους, κυρίως στην τουαλέτα.</a:t>
            </a:r>
          </a:p>
          <a:p>
            <a:pPr>
              <a:buFont typeface="Arial"/>
              <a:buChar char="•"/>
            </a:pPr>
            <a:r>
              <a:rPr lang="el-GR" sz="2000" dirty="0"/>
              <a:t>Οι νηπιαγωγοί δεν επιτρέπεται να βοηθήσουν τα παιδιά, είτε στην τουαλέτα, είτε στην αλλαγή ρούχων.</a:t>
            </a:r>
          </a:p>
          <a:p>
            <a:pPr>
              <a:buFont typeface="Arial"/>
              <a:buChar char="•"/>
            </a:pPr>
            <a:r>
              <a:rPr lang="el-GR" sz="2000" dirty="0"/>
              <a:t>Μάθετε στα παιδιά να καθαρίζονται μετά την τουαλέτα και να χρησιμοποιούν το καζανάκι, ώστε να αφήνουν την τουαλέτα καθαρή, όπως τη βρήκαν.</a:t>
            </a:r>
          </a:p>
        </p:txBody>
      </p:sp>
    </p:spTree>
    <p:extLst>
      <p:ext uri="{BB962C8B-B14F-4D97-AF65-F5344CB8AC3E}">
        <p14:creationId xmlns:p14="http://schemas.microsoft.com/office/powerpoint/2010/main" val="35138253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286" y="365760"/>
            <a:ext cx="7672614" cy="548640"/>
          </a:xfrm>
        </p:spPr>
        <p:txBody>
          <a:bodyPr/>
          <a:lstStyle/>
          <a:p>
            <a:pPr algn="ctr"/>
            <a:r>
              <a:rPr lang="el-GR" dirty="0"/>
              <a:t>ΠΡΟΣΩΠΙΚΗ ΥΓΙΕΙΝΗ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3812566"/>
          </a:xfrm>
        </p:spPr>
        <p:txBody>
          <a:bodyPr>
            <a:noAutofit/>
          </a:bodyPr>
          <a:lstStyle/>
          <a:p>
            <a:r>
              <a:rPr lang="el-GR" sz="2800" dirty="0"/>
              <a:t>Βοηθήστε εμάς </a:t>
            </a:r>
            <a:r>
              <a:rPr lang="el-GR" sz="2800" dirty="0" smtClean="0"/>
              <a:t>να </a:t>
            </a:r>
            <a:r>
              <a:rPr lang="el-GR" sz="2800" dirty="0"/>
              <a:t>εκπαιδεύσουμε από κοινού τα </a:t>
            </a:r>
            <a:r>
              <a:rPr lang="el-GR" sz="2800" dirty="0" smtClean="0"/>
              <a:t>παιδιά, </a:t>
            </a:r>
            <a:r>
              <a:rPr lang="el-GR" sz="2800" dirty="0" smtClean="0">
                <a:solidFill>
                  <a:srgbClr val="000000"/>
                </a:solidFill>
              </a:rPr>
              <a:t>ώστε </a:t>
            </a:r>
            <a:r>
              <a:rPr lang="el-GR" sz="2800" dirty="0" smtClean="0"/>
              <a:t>να </a:t>
            </a:r>
            <a:r>
              <a:rPr lang="el-GR" sz="2800" dirty="0"/>
              <a:t>αποκτήσουν υγιεινές συνήθειες.</a:t>
            </a:r>
          </a:p>
          <a:p>
            <a:pPr>
              <a:buFont typeface="Arial" pitchFamily="34" charset="0"/>
              <a:buChar char="•"/>
            </a:pPr>
            <a:r>
              <a:rPr lang="el-GR" sz="2800" u="sng" dirty="0"/>
              <a:t>Πλύσιμο χεριών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l-GR" sz="2800" dirty="0"/>
              <a:t>πριν το φαγητό …</a:t>
            </a:r>
          </a:p>
          <a:p>
            <a:pPr lvl="2">
              <a:buFont typeface="Arial"/>
              <a:buChar char="•"/>
            </a:pPr>
            <a:r>
              <a:rPr lang="el-GR" sz="2800" dirty="0"/>
              <a:t>μετά την τουαλέτα</a:t>
            </a:r>
          </a:p>
          <a:p>
            <a:pPr>
              <a:buFont typeface="Arial" pitchFamily="34" charset="0"/>
              <a:buChar char="•"/>
            </a:pPr>
            <a:r>
              <a:rPr lang="el-GR" sz="2800" dirty="0"/>
              <a:t>Να σεβόμαστε γενικά το χώρο που μοιραζόμαστε με τους άλλους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216735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734868"/>
          </a:xfrm>
        </p:spPr>
        <p:txBody>
          <a:bodyPr/>
          <a:lstStyle/>
          <a:p>
            <a:pPr algn="ctr"/>
            <a:r>
              <a:rPr lang="el-GR" dirty="0"/>
              <a:t>ΕΝΟΧΛΗΤΙΚΟΙ ΕΠΙΣΚΕΠΤΕΣ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996593"/>
            <a:ext cx="7520940" cy="4065264"/>
          </a:xfrm>
        </p:spPr>
        <p:txBody>
          <a:bodyPr>
            <a:normAutofit/>
          </a:bodyPr>
          <a:lstStyle/>
          <a:p>
            <a:pPr algn="ctr"/>
            <a:r>
              <a:rPr lang="el-GR" sz="2000" dirty="0"/>
              <a:t> Κάθε χρόνο κάνουν την εμφάνισή τους και περπατάνε στα κεφάλια των παιδιών και κάποιες φορές και στα δικά μας ...</a:t>
            </a:r>
          </a:p>
          <a:p>
            <a:pPr algn="ctr"/>
            <a:r>
              <a:rPr lang="el-GR" sz="2000" dirty="0">
                <a:solidFill>
                  <a:srgbClr val="FF0000"/>
                </a:solidFill>
              </a:rPr>
              <a:t>ΟΙ ΨΕΙΡΕΣ!!!</a:t>
            </a:r>
          </a:p>
          <a:p>
            <a:pPr algn="ctr"/>
            <a:r>
              <a:rPr lang="el-GR" sz="2000" dirty="0"/>
              <a:t>Δρούμε αποτελεσματικά με: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l-GR" sz="2000" dirty="0"/>
              <a:t>Σχολαστικό καθαρισμό</a:t>
            </a:r>
          </a:p>
          <a:p>
            <a:pPr algn="ctr">
              <a:buFont typeface="Arial"/>
              <a:buChar char="•"/>
            </a:pPr>
            <a:r>
              <a:rPr lang="el-GR" sz="2000" dirty="0"/>
              <a:t>Ενημέρωση των νηπιαγωγών</a:t>
            </a:r>
          </a:p>
          <a:p>
            <a:pPr algn="ctr">
              <a:buFont typeface="Arial"/>
              <a:buChar char="•"/>
            </a:pPr>
            <a:endParaRPr lang="el-GR" sz="2000" dirty="0"/>
          </a:p>
          <a:p>
            <a:endParaRPr lang="el-GR" sz="2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56000" y="3308877"/>
            <a:ext cx="203200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0299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ΑΣΘΕΝΕΙΕΣ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914399"/>
            <a:ext cx="7520940" cy="4408227"/>
          </a:xfrm>
        </p:spPr>
        <p:txBody>
          <a:bodyPr>
            <a:normAutofit/>
          </a:bodyPr>
          <a:lstStyle/>
          <a:p>
            <a:pPr marL="0" indent="0"/>
            <a:r>
              <a:rPr lang="el-GR" sz="2000" dirty="0"/>
              <a:t>Όταν το παιδί </a:t>
            </a:r>
            <a:r>
              <a:rPr lang="el-GR" sz="2000" i="1" dirty="0">
                <a:solidFill>
                  <a:srgbClr val="FF0000"/>
                </a:solidFill>
              </a:rPr>
              <a:t>ασθενεί </a:t>
            </a:r>
            <a:r>
              <a:rPr lang="el-GR" sz="2000" dirty="0"/>
              <a:t>για να προστατέψουμε τόσο το ίδιο, όσο και την ομάδα τηρούμε τα παρακάτω: </a:t>
            </a:r>
          </a:p>
          <a:p>
            <a:pPr lvl="1">
              <a:buFont typeface="Arial"/>
              <a:buChar char="•"/>
            </a:pPr>
            <a:r>
              <a:rPr lang="el-GR" sz="2000" dirty="0"/>
              <a:t>Το παιδί παραμένει στο σπίτι μέχρι να αναρρώσει πλήρως </a:t>
            </a:r>
          </a:p>
          <a:p>
            <a:pPr lvl="1">
              <a:buFont typeface="Arial"/>
              <a:buChar char="•"/>
            </a:pPr>
            <a:r>
              <a:rPr lang="el-GR" sz="2000" dirty="0"/>
              <a:t>Επιστρέφει στο σχολείο, εφόσον έχουν περάσει 24 ώρες, χωρίς πυρετό.</a:t>
            </a:r>
          </a:p>
          <a:p>
            <a:pPr lvl="1">
              <a:buFont typeface="Arial"/>
              <a:buChar char="•"/>
            </a:pPr>
            <a:r>
              <a:rPr lang="el-GR" sz="2000" dirty="0"/>
              <a:t>Για μεταδοτικές ασθένειες η επιστροφή στο σχολείο απαιτεί ιατρική βεβαίωση</a:t>
            </a:r>
          </a:p>
          <a:p>
            <a:pPr marL="0" indent="0"/>
            <a:r>
              <a:rPr lang="el-GR" sz="2000" u="sng" dirty="0" smtClean="0">
                <a:solidFill>
                  <a:srgbClr val="FF0000"/>
                </a:solidFill>
              </a:rPr>
              <a:t>ΠΡΟΣΟΧΗ </a:t>
            </a:r>
            <a:r>
              <a:rPr lang="el-GR" sz="2000" u="sng" dirty="0" smtClean="0">
                <a:solidFill>
                  <a:srgbClr val="FF0000"/>
                </a:solidFill>
              </a:rPr>
              <a:t>!!!:</a:t>
            </a:r>
            <a:endParaRPr lang="el-GR" sz="2000" u="sng" dirty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l-GR" sz="2000" dirty="0"/>
              <a:t>Αν το παιδί είναι σε φαρμακευτική αγωγή ρυθμίστε τις ώρες, ώστε να τη δίνετε στο σπίτι. </a:t>
            </a:r>
          </a:p>
          <a:p>
            <a:pPr>
              <a:buFont typeface="Wingdings" pitchFamily="2" charset="2"/>
              <a:buChar char="Ø"/>
            </a:pPr>
            <a:r>
              <a:rPr lang="el-GR" sz="2000" dirty="0"/>
              <a:t>Η νομοθεσία απαγορεύει να παρέχουν οι νηπιαγωγοί οποιοδήποτε φάρμακο</a:t>
            </a:r>
          </a:p>
        </p:txBody>
      </p:sp>
    </p:spTree>
    <p:extLst>
      <p:ext uri="{BB962C8B-B14F-4D97-AF65-F5344CB8AC3E}">
        <p14:creationId xmlns:p14="http://schemas.microsoft.com/office/powerpoint/2010/main" val="38440441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ΥΠΝΟΣ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3744327"/>
          </a:xfrm>
        </p:spPr>
        <p:txBody>
          <a:bodyPr>
            <a:normAutofit/>
          </a:bodyPr>
          <a:lstStyle/>
          <a:p>
            <a:pPr algn="just">
              <a:buFont typeface="Arial"/>
              <a:buChar char="•"/>
            </a:pPr>
            <a:r>
              <a:rPr lang="el-GR" sz="2800" dirty="0"/>
              <a:t>Ένας </a:t>
            </a:r>
            <a:r>
              <a:rPr lang="el-GR" sz="2800" i="1" dirty="0">
                <a:solidFill>
                  <a:srgbClr val="FFC000"/>
                </a:solidFill>
              </a:rPr>
              <a:t>καλός ύπνος </a:t>
            </a:r>
            <a:r>
              <a:rPr lang="el-GR" sz="2800" dirty="0"/>
              <a:t>δίνει στα παιδιά ξεκούραση και καλή διάθεση</a:t>
            </a:r>
          </a:p>
          <a:p>
            <a:pPr lvl="3" algn="just">
              <a:buFont typeface="Arial"/>
              <a:buChar char="•"/>
            </a:pPr>
            <a:r>
              <a:rPr lang="el-GR" sz="2800" dirty="0"/>
              <a:t>Φροντίστε ώστε τα παιδιά να συμπληρώνουν το ωράριο ύπνου που χρειάζονται για να αναπτυχθούν σωστά</a:t>
            </a:r>
          </a:p>
          <a:p>
            <a:pPr lvl="3" algn="just">
              <a:buFont typeface="Arial"/>
              <a:buChar char="•"/>
            </a:pPr>
            <a:r>
              <a:rPr lang="el-GR" sz="2800" dirty="0"/>
              <a:t>Είναι σημαντική η πιστή τήρηση ενός καθημερινού προγράμματος</a:t>
            </a:r>
          </a:p>
        </p:txBody>
      </p:sp>
    </p:spTree>
    <p:extLst>
      <p:ext uri="{BB962C8B-B14F-4D97-AF65-F5344CB8AC3E}">
        <p14:creationId xmlns:p14="http://schemas.microsoft.com/office/powerpoint/2010/main" val="22725074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365759"/>
            <a:ext cx="7520940" cy="1321527"/>
          </a:xfrm>
        </p:spPr>
        <p:txBody>
          <a:bodyPr/>
          <a:lstStyle/>
          <a:p>
            <a:pPr algn="ctr"/>
            <a:r>
              <a:rPr lang="en-US" sz="4800" dirty="0"/>
              <a:t/>
            </a:r>
            <a:br>
              <a:rPr lang="en-US" sz="4800" dirty="0"/>
            </a:b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3579849"/>
          </a:xfrm>
        </p:spPr>
        <p:txBody>
          <a:bodyPr>
            <a:normAutofit/>
          </a:bodyPr>
          <a:lstStyle/>
          <a:p>
            <a:pPr algn="ctr"/>
            <a:endParaRPr lang="el-GR" sz="4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93ECE7FB-400C-E34B-B2EA-7E2A1B13FE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101" y="1100628"/>
            <a:ext cx="7520940" cy="3498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3799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59" y="365759"/>
            <a:ext cx="7591575" cy="856865"/>
          </a:xfrm>
        </p:spPr>
        <p:txBody>
          <a:bodyPr/>
          <a:lstStyle/>
          <a:p>
            <a:pPr algn="ctr"/>
            <a:r>
              <a:rPr lang="el-GR" dirty="0" err="1"/>
              <a:t>Επικοινωνια</a:t>
            </a:r>
            <a:r>
              <a:rPr lang="el-GR" dirty="0"/>
              <a:t> με το </a:t>
            </a:r>
            <a:r>
              <a:rPr lang="en-US" dirty="0"/>
              <a:t>66</a:t>
            </a:r>
            <a:r>
              <a:rPr lang="el-GR" baseline="30000" dirty="0"/>
              <a:t>ο</a:t>
            </a:r>
            <a:r>
              <a:rPr lang="el-GR" dirty="0"/>
              <a:t> ΠΕΙΡΑΜΑΤΙΚΟ ΝΗΠΙΑΓΩΓΕΙΟ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515" y="1695237"/>
            <a:ext cx="8280970" cy="3832260"/>
          </a:xfrm>
        </p:spPr>
        <p:txBody>
          <a:bodyPr>
            <a:normAutofit/>
          </a:bodyPr>
          <a:lstStyle/>
          <a:p>
            <a:endParaRPr lang="el-GR" dirty="0"/>
          </a:p>
          <a:p>
            <a:endParaRPr lang="el-GR" dirty="0"/>
          </a:p>
          <a:p>
            <a:pPr algn="r"/>
            <a:r>
              <a:rPr lang="en-GB" sz="4800" dirty="0"/>
              <a:t>            </a:t>
            </a:r>
            <a:r>
              <a:rPr lang="el-GR" sz="2800" dirty="0"/>
              <a:t>2810 – 528958</a:t>
            </a:r>
          </a:p>
          <a:p>
            <a:pPr algn="r"/>
            <a:r>
              <a:rPr lang="en-US" sz="2800" dirty="0"/>
              <a:t>Email</a:t>
            </a:r>
            <a:r>
              <a:rPr lang="el-GR" sz="2800" dirty="0"/>
              <a:t>:</a:t>
            </a:r>
            <a:r>
              <a:rPr lang="en-US" sz="2800" dirty="0"/>
              <a:t> </a:t>
            </a:r>
            <a:r>
              <a:rPr lang="en-US" sz="2800" i="1" dirty="0"/>
              <a:t>mail@66nip-irakl.ira.sch.gr</a:t>
            </a:r>
            <a:endParaRPr lang="el-GR" sz="2800" i="1" dirty="0"/>
          </a:p>
          <a:p>
            <a:pPr algn="r"/>
            <a:r>
              <a:rPr lang="el-GR" sz="2800" dirty="0" err="1"/>
              <a:t>Ιστολόγιο</a:t>
            </a:r>
            <a:r>
              <a:rPr lang="el-GR" sz="2800" dirty="0"/>
              <a:t>: </a:t>
            </a:r>
            <a:r>
              <a:rPr lang="en-US" sz="2800" i="1" dirty="0"/>
              <a:t>@66nip-irakl</a:t>
            </a:r>
            <a:r>
              <a:rPr lang="el-GR" sz="2800" i="1" dirty="0"/>
              <a:t> </a:t>
            </a:r>
          </a:p>
          <a:p>
            <a:pPr algn="ctr"/>
            <a:r>
              <a:rPr lang="el-GR" sz="2400" dirty="0"/>
              <a:t>         </a:t>
            </a:r>
            <a:endParaRPr lang="en-US" sz="2400" dirty="0"/>
          </a:p>
        </p:txBody>
      </p:sp>
      <p:pic>
        <p:nvPicPr>
          <p:cNvPr id="4" name="Picture 3" descr="images.jpe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009" y="2089150"/>
            <a:ext cx="2743200" cy="26797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56C717A3-0D44-8548-B1C8-F08C64B00342}"/>
              </a:ext>
            </a:extLst>
          </p:cNvPr>
          <p:cNvSpPr txBox="1"/>
          <p:nvPr/>
        </p:nvSpPr>
        <p:spPr>
          <a:xfrm>
            <a:off x="7315200" y="260963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3730756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/>
              <a:t>ΥΠΕΥΘΥΝΟΙ ΝΗΠΙΑΓΩΓΟΙ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914400"/>
            <a:ext cx="7520940" cy="3766077"/>
          </a:xfrm>
        </p:spPr>
        <p:txBody>
          <a:bodyPr>
            <a:normAutofit/>
          </a:bodyPr>
          <a:lstStyle/>
          <a:p>
            <a:r>
              <a:rPr lang="el-GR" sz="2800" u="sng" dirty="0"/>
              <a:t>Βασικό Υποχρεωτικό Πρόγραμμα</a:t>
            </a:r>
          </a:p>
          <a:p>
            <a:r>
              <a:rPr lang="en-US" sz="2800" dirty="0"/>
              <a:t>1</a:t>
            </a:r>
            <a:r>
              <a:rPr lang="el-GR" sz="2800" baseline="30000" dirty="0"/>
              <a:t>ο</a:t>
            </a:r>
            <a:r>
              <a:rPr lang="el-GR" sz="2800" dirty="0"/>
              <a:t> </a:t>
            </a:r>
            <a:r>
              <a:rPr lang="en-US" sz="2800" dirty="0"/>
              <a:t> </a:t>
            </a:r>
            <a:r>
              <a:rPr lang="el-GR" sz="2800" dirty="0"/>
              <a:t>τμήμα: </a:t>
            </a:r>
            <a:r>
              <a:rPr lang="el-GR" sz="2800" i="1" dirty="0"/>
              <a:t>Κατερίνα </a:t>
            </a:r>
            <a:r>
              <a:rPr lang="el-GR" sz="2800" i="1" dirty="0" err="1"/>
              <a:t>Κτιστάκη</a:t>
            </a:r>
            <a:endParaRPr lang="el-GR" sz="2800" i="1" dirty="0"/>
          </a:p>
          <a:p>
            <a:r>
              <a:rPr lang="el-GR" sz="2800" dirty="0"/>
              <a:t>2</a:t>
            </a:r>
            <a:r>
              <a:rPr lang="el-GR" sz="2800" baseline="30000" dirty="0"/>
              <a:t>ο</a:t>
            </a:r>
            <a:r>
              <a:rPr lang="el-GR" sz="2800" dirty="0"/>
              <a:t> τμήμα:</a:t>
            </a:r>
            <a:r>
              <a:rPr lang="en-US" sz="2800" dirty="0"/>
              <a:t>  </a:t>
            </a:r>
            <a:r>
              <a:rPr lang="el-GR" sz="2800" i="1" dirty="0"/>
              <a:t>Αναστασία Μαργέτη</a:t>
            </a:r>
          </a:p>
          <a:p>
            <a:r>
              <a:rPr lang="el-GR" sz="2800" u="sng" dirty="0"/>
              <a:t>Προαιρετικό Ολοήμερο Πρόγραμμα</a:t>
            </a:r>
          </a:p>
          <a:p>
            <a:r>
              <a:rPr lang="el-GR" sz="2800" dirty="0"/>
              <a:t>1</a:t>
            </a:r>
            <a:r>
              <a:rPr lang="el-GR" sz="2800" baseline="30000" dirty="0"/>
              <a:t>ο</a:t>
            </a:r>
            <a:r>
              <a:rPr lang="el-GR" sz="2800" dirty="0"/>
              <a:t> τμήμα: </a:t>
            </a:r>
            <a:r>
              <a:rPr lang="el-GR" sz="2800" i="1" dirty="0"/>
              <a:t>Ελένη </a:t>
            </a:r>
            <a:r>
              <a:rPr lang="el-GR" sz="2800" i="1" dirty="0" err="1"/>
              <a:t>Σπανάκη</a:t>
            </a:r>
            <a:endParaRPr lang="el-GR" sz="2800" i="1" dirty="0"/>
          </a:p>
          <a:p>
            <a:r>
              <a:rPr lang="el-GR" sz="2800" dirty="0"/>
              <a:t>2</a:t>
            </a:r>
            <a:r>
              <a:rPr lang="el-GR" sz="2800" baseline="30000" dirty="0"/>
              <a:t>ο</a:t>
            </a:r>
            <a:r>
              <a:rPr lang="el-GR" sz="2800" dirty="0"/>
              <a:t> τμήμα: </a:t>
            </a:r>
          </a:p>
          <a:p>
            <a:r>
              <a:rPr lang="el-GR" sz="2800" dirty="0"/>
              <a:t>Αγγλικά: </a:t>
            </a:r>
            <a:r>
              <a:rPr lang="el-GR" sz="2800" i="1" dirty="0"/>
              <a:t>Γιώργος </a:t>
            </a:r>
            <a:r>
              <a:rPr lang="el-GR" sz="2800" i="1" dirty="0" err="1"/>
              <a:t>Φανουράκης</a:t>
            </a:r>
            <a:endParaRPr lang="el-GR" sz="2800" i="1" dirty="0"/>
          </a:p>
          <a:p>
            <a:endParaRPr lang="el-GR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32084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671286"/>
            <a:ext cx="7520940" cy="45719"/>
          </a:xfrm>
        </p:spPr>
        <p:txBody>
          <a:bodyPr/>
          <a:lstStyle/>
          <a:p>
            <a:pPr lvl="0" algn="ctr"/>
            <a:r>
              <a:rPr lang="el-GR" dirty="0"/>
              <a:t/>
            </a:r>
            <a:br>
              <a:rPr lang="el-GR" dirty="0"/>
            </a:br>
            <a:r>
              <a:rPr lang="el-GR" dirty="0"/>
              <a:t>ΛΕΙΤΟΥΡΓΙΑ </a:t>
            </a:r>
            <a:r>
              <a:rPr lang="en-US" dirty="0"/>
              <a:t> </a:t>
            </a:r>
            <a:r>
              <a:rPr lang="en-US" dirty="0" err="1"/>
              <a:t>νη</a:t>
            </a:r>
            <a:r>
              <a:rPr lang="en-US" dirty="0"/>
              <a:t>π</a:t>
            </a:r>
            <a:r>
              <a:rPr lang="en-US" dirty="0" err="1"/>
              <a:t>ι</a:t>
            </a:r>
            <a:r>
              <a:rPr lang="en-US" dirty="0"/>
              <a:t>α</a:t>
            </a:r>
            <a:r>
              <a:rPr lang="en-US" dirty="0" err="1"/>
              <a:t>γωγείου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 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8714" y="717005"/>
            <a:ext cx="7745186" cy="4293722"/>
          </a:xfrm>
        </p:spPr>
        <p:txBody>
          <a:bodyPr>
            <a:normAutofit/>
          </a:bodyPr>
          <a:lstStyle/>
          <a:p>
            <a:pPr marL="0" indent="0" algn="ctr"/>
            <a:r>
              <a:rPr lang="el-GR" sz="2000" dirty="0"/>
              <a:t>Ενιαίος Τύπος Ολοήμερου Νηπιαγωγείου:</a:t>
            </a:r>
          </a:p>
          <a:p>
            <a:pPr marL="0" indent="0"/>
            <a:r>
              <a:rPr lang="el-GR" sz="2000" dirty="0"/>
              <a:t>Η κεντρική είσοδος ανοίγει</a:t>
            </a:r>
            <a:r>
              <a:rPr lang="en-GB" sz="2000" dirty="0"/>
              <a:t> </a:t>
            </a:r>
            <a:r>
              <a:rPr lang="el-GR" sz="2000" dirty="0"/>
              <a:t>για την: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2000" dirty="0"/>
              <a:t>Προαιρετική πρόωρη προσέλευση: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l-GR" sz="2000" dirty="0"/>
              <a:t>7:45π.μ. – 8:00 </a:t>
            </a:r>
            <a:r>
              <a:rPr lang="el-GR" sz="2000" dirty="0" err="1"/>
              <a:t>π.μ</a:t>
            </a:r>
            <a:r>
              <a:rPr lang="el-GR" sz="2000" dirty="0"/>
              <a:t>.</a:t>
            </a:r>
          </a:p>
          <a:p>
            <a:pPr>
              <a:buFont typeface="Arial"/>
              <a:buChar char="•"/>
            </a:pPr>
            <a:r>
              <a:rPr lang="en-US" sz="2000" dirty="0" err="1"/>
              <a:t>Πρ</a:t>
            </a:r>
            <a:r>
              <a:rPr lang="el-GR" sz="2000" dirty="0"/>
              <a:t>ωϊνή πρ</a:t>
            </a:r>
            <a:r>
              <a:rPr lang="en-US" sz="2000" dirty="0" err="1"/>
              <a:t>οσέλευση</a:t>
            </a:r>
            <a:r>
              <a:rPr lang="el-GR" sz="2000" dirty="0"/>
              <a:t>:</a:t>
            </a:r>
            <a:r>
              <a:rPr lang="en-US" sz="2000" dirty="0"/>
              <a:t> </a:t>
            </a:r>
            <a:endParaRPr lang="el-GR" sz="2000" dirty="0"/>
          </a:p>
          <a:p>
            <a:pPr lvl="2">
              <a:buFont typeface="Arial"/>
              <a:buChar char="•"/>
            </a:pPr>
            <a:r>
              <a:rPr lang="en-US" sz="2000" dirty="0"/>
              <a:t>8:</a:t>
            </a:r>
            <a:r>
              <a:rPr lang="el-GR" sz="2000" dirty="0"/>
              <a:t>15 π.μ.</a:t>
            </a:r>
            <a:r>
              <a:rPr lang="en-US" sz="2000" dirty="0"/>
              <a:t> –</a:t>
            </a:r>
            <a:r>
              <a:rPr lang="el-GR" sz="2000" dirty="0"/>
              <a:t> 8:30 π.μ.</a:t>
            </a:r>
          </a:p>
          <a:p>
            <a:pPr>
              <a:buFont typeface="Arial"/>
              <a:buChar char="•"/>
            </a:pPr>
            <a:r>
              <a:rPr lang="en-US" sz="2000" dirty="0" err="1"/>
              <a:t>Α</a:t>
            </a:r>
            <a:r>
              <a:rPr lang="en-US" sz="2000" dirty="0"/>
              <a:t>π</a:t>
            </a:r>
            <a:r>
              <a:rPr lang="en-US" sz="2000" dirty="0" err="1"/>
              <a:t>οχώρηση</a:t>
            </a:r>
            <a:r>
              <a:rPr lang="el-GR" sz="2000" dirty="0"/>
              <a:t> Υποχρεωτικού: </a:t>
            </a:r>
          </a:p>
          <a:p>
            <a:pPr lvl="2">
              <a:buFont typeface="Arial"/>
              <a:buChar char="•"/>
            </a:pPr>
            <a:r>
              <a:rPr lang="el-GR" sz="2000" dirty="0"/>
              <a:t>13:00μ.μ. </a:t>
            </a:r>
          </a:p>
          <a:p>
            <a:pPr>
              <a:buFont typeface="Arial"/>
              <a:buChar char="•"/>
            </a:pPr>
            <a:r>
              <a:rPr lang="el-GR" sz="2000" dirty="0"/>
              <a:t>Αποχώρηση Προαιρετικού Ολοήμερου: </a:t>
            </a:r>
          </a:p>
          <a:p>
            <a:pPr lvl="2">
              <a:buFont typeface="Arial"/>
              <a:buChar char="•"/>
            </a:pPr>
            <a:r>
              <a:rPr lang="el-GR" sz="2000" dirty="0"/>
              <a:t>16:00 μ.μ. </a:t>
            </a:r>
            <a:endParaRPr lang="en-US" sz="2000" dirty="0"/>
          </a:p>
          <a:p>
            <a:pPr>
              <a:buFont typeface="Arial"/>
              <a:buChar char="•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61409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ΕΧΕΤΕ ΥΠΟΨΗ ΟΤΙ: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510301"/>
            <a:ext cx="7735413" cy="3484780"/>
          </a:xfrm>
        </p:spPr>
        <p:txBody>
          <a:bodyPr>
            <a:normAutofit/>
          </a:bodyPr>
          <a:lstStyle/>
          <a:p>
            <a:pPr>
              <a:buFont typeface="Arial"/>
              <a:buChar char="•"/>
            </a:pPr>
            <a:r>
              <a:rPr lang="en-US" sz="2800" dirty="0" err="1"/>
              <a:t>Οι</a:t>
            </a:r>
            <a:r>
              <a:rPr lang="en-US" sz="2800" dirty="0"/>
              <a:t> </a:t>
            </a:r>
            <a:r>
              <a:rPr lang="el-GR" sz="2800" dirty="0"/>
              <a:t>συνοδοί</a:t>
            </a:r>
            <a:r>
              <a:rPr lang="en-US" sz="2800" dirty="0"/>
              <a:t> πα</a:t>
            </a:r>
            <a:r>
              <a:rPr lang="en-US" sz="2800" dirty="0" err="1"/>
              <a:t>ρ</a:t>
            </a:r>
            <a:r>
              <a:rPr lang="en-US" sz="2800" dirty="0"/>
              <a:t>α</a:t>
            </a:r>
            <a:r>
              <a:rPr lang="en-US" sz="2800" dirty="0" err="1"/>
              <a:t>δίδουν</a:t>
            </a:r>
            <a:r>
              <a:rPr lang="en-US" sz="2800" dirty="0"/>
              <a:t>  </a:t>
            </a:r>
            <a:r>
              <a:rPr lang="en-US" sz="2800" dirty="0" err="1"/>
              <a:t>τ</a:t>
            </a:r>
            <a:r>
              <a:rPr lang="en-US" sz="2800" dirty="0"/>
              <a:t>α πα</a:t>
            </a:r>
            <a:r>
              <a:rPr lang="en-US" sz="2800" dirty="0" err="1"/>
              <a:t>ιδιά</a:t>
            </a:r>
            <a:r>
              <a:rPr lang="en-US" sz="2800" dirty="0"/>
              <a:t> </a:t>
            </a:r>
            <a:r>
              <a:rPr lang="en-US" sz="2800" dirty="0" err="1"/>
              <a:t>στην</a:t>
            </a:r>
            <a:r>
              <a:rPr lang="en-US" sz="2800" dirty="0"/>
              <a:t> </a:t>
            </a:r>
            <a:r>
              <a:rPr lang="en-US" sz="2800" dirty="0" err="1"/>
              <a:t>τάξη</a:t>
            </a:r>
            <a:r>
              <a:rPr lang="en-US" sz="2800" dirty="0"/>
              <a:t> </a:t>
            </a:r>
            <a:r>
              <a:rPr lang="en-US" sz="2800" dirty="0" err="1"/>
              <a:t>κ</a:t>
            </a:r>
            <a:r>
              <a:rPr lang="en-US" sz="2800" dirty="0"/>
              <a:t>α</a:t>
            </a:r>
            <a:r>
              <a:rPr lang="en-US" sz="2800" dirty="0" err="1"/>
              <a:t>ι</a:t>
            </a:r>
            <a:r>
              <a:rPr lang="en-US" sz="2800" dirty="0"/>
              <a:t> </a:t>
            </a:r>
            <a:r>
              <a:rPr lang="en-US" sz="2800" dirty="0" err="1"/>
              <a:t>στ</a:t>
            </a:r>
            <a:r>
              <a:rPr lang="en-US" sz="2800" dirty="0"/>
              <a:t>α</a:t>
            </a:r>
            <a:r>
              <a:rPr lang="el-GR" sz="2800" dirty="0"/>
              <a:t> </a:t>
            </a:r>
            <a:r>
              <a:rPr lang="en-US" sz="2800" u="sng" dirty="0" err="1"/>
              <a:t>χέρι</a:t>
            </a:r>
            <a:r>
              <a:rPr lang="en-US" sz="2800" u="sng" dirty="0"/>
              <a:t>α</a:t>
            </a:r>
            <a:r>
              <a:rPr lang="en-US" sz="2800" b="0" dirty="0"/>
              <a:t> </a:t>
            </a:r>
            <a:r>
              <a:rPr lang="en-US" sz="2800" dirty="0" err="1"/>
              <a:t>της</a:t>
            </a:r>
            <a:r>
              <a:rPr lang="el-GR" sz="2800" dirty="0"/>
              <a:t> </a:t>
            </a:r>
            <a:r>
              <a:rPr lang="en-US" sz="2800" dirty="0" err="1"/>
              <a:t>νη</a:t>
            </a:r>
            <a:r>
              <a:rPr lang="en-US" sz="2800" dirty="0"/>
              <a:t>π</a:t>
            </a:r>
            <a:r>
              <a:rPr lang="en-US" sz="2800" dirty="0" err="1"/>
              <a:t>ι</a:t>
            </a:r>
            <a:r>
              <a:rPr lang="en-US" sz="2800" dirty="0"/>
              <a:t>α</a:t>
            </a:r>
            <a:r>
              <a:rPr lang="en-US" sz="2800" dirty="0" err="1"/>
              <a:t>γωγού</a:t>
            </a:r>
            <a:r>
              <a:rPr lang="en-US" sz="2800" dirty="0"/>
              <a:t>.</a:t>
            </a:r>
          </a:p>
          <a:p>
            <a:pPr>
              <a:buFont typeface="Arial"/>
              <a:buChar char="•"/>
            </a:pPr>
            <a:r>
              <a:rPr lang="el-GR" sz="2800" dirty="0"/>
              <a:t>Για τυχόν έκτακτη αποχώρηση ο γονιός υπογράφει Υπεύθυνη Δήλωση.</a:t>
            </a:r>
          </a:p>
          <a:p>
            <a:pPr>
              <a:buFont typeface="Arial"/>
              <a:buChar char="•"/>
            </a:pPr>
            <a:r>
              <a:rPr lang="el-GR" sz="2800" dirty="0"/>
              <a:t>Προηγείται τηλεφωνική ενημέρωση σε περίπτωση που κάποιος άλλος πάρει το παιδί σας.</a:t>
            </a:r>
          </a:p>
          <a:p>
            <a:pPr marL="0" indent="0"/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8195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826308"/>
            <a:ext cx="7520940" cy="548640"/>
          </a:xfrm>
        </p:spPr>
        <p:txBody>
          <a:bodyPr/>
          <a:lstStyle/>
          <a:p>
            <a:pPr lvl="0" algn="ctr"/>
            <a:r>
              <a:rPr lang="el-GR" dirty="0"/>
              <a:t>Η ΦΟΙΤΗΣΗ ΝΗΠΙΩΝ και </a:t>
            </a:r>
            <a:r>
              <a:rPr lang="el-GR" dirty="0" err="1"/>
              <a:t>προνηπιων</a:t>
            </a:r>
            <a:r>
              <a:rPr lang="el-GR" dirty="0"/>
              <a:t> ΕΙΝΑΙ ΥΠΟΧΡΕΩΤΙΚΗ</a:t>
            </a:r>
            <a:br>
              <a:rPr lang="el-GR" dirty="0"/>
            </a:br>
            <a:r>
              <a:rPr lang="el-GR" dirty="0"/>
              <a:t/>
            </a:r>
            <a:br>
              <a:rPr lang="el-GR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>
              <a:buFont typeface="Arial"/>
              <a:buChar char="•"/>
            </a:pPr>
            <a:r>
              <a:rPr lang="el-GR" sz="2800" dirty="0"/>
              <a:t>Οι α</a:t>
            </a:r>
            <a:r>
              <a:rPr lang="en-US" sz="2800" dirty="0"/>
              <a:t>π</a:t>
            </a:r>
            <a:r>
              <a:rPr lang="en-US" sz="2800" dirty="0" err="1"/>
              <a:t>ουσίες</a:t>
            </a:r>
            <a:r>
              <a:rPr lang="en-US" sz="2800" dirty="0"/>
              <a:t> </a:t>
            </a:r>
            <a:r>
              <a:rPr lang="el-GR" sz="2800" dirty="0"/>
              <a:t>ελέγχονται ηλεκτρονικά καθημερινά</a:t>
            </a:r>
            <a:r>
              <a:rPr lang="en-US" sz="2800" i="1" u="sng" dirty="0"/>
              <a:t>.</a:t>
            </a:r>
            <a:endParaRPr lang="el-GR" sz="2800" i="1" u="sng" dirty="0"/>
          </a:p>
          <a:p>
            <a:pPr lvl="0">
              <a:buFont typeface="Arial"/>
              <a:buChar char="•"/>
            </a:pPr>
            <a:r>
              <a:rPr lang="el-GR" sz="2800" dirty="0"/>
              <a:t>Θέματα επανάληψης φοίτησης νηπίων, εάν προκύψουν πχ. λόγω μαθησιακών δυσκολιών, απουσιών, κλπ. ρυθμίζονται με τη σύμφωνη γνώμη: </a:t>
            </a:r>
          </a:p>
          <a:p>
            <a:pPr lvl="2" indent="-342900"/>
            <a:r>
              <a:rPr lang="el-GR" sz="2800" dirty="0"/>
              <a:t>1. του γονέα</a:t>
            </a:r>
          </a:p>
          <a:p>
            <a:pPr marL="228600" lvl="2" indent="-169164"/>
            <a:r>
              <a:rPr lang="el-GR" sz="2800" dirty="0"/>
              <a:t>   2. της Σχολικής Συμβούλου ή</a:t>
            </a:r>
          </a:p>
          <a:p>
            <a:pPr marL="228600" lvl="2" indent="-169164"/>
            <a:r>
              <a:rPr lang="el-GR" sz="2800" dirty="0"/>
              <a:t>   3. του ΚΕ.Δ.Α.Σ.Υ.</a:t>
            </a:r>
          </a:p>
          <a:p>
            <a:pPr marL="0" lvl="0" indent="0"/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01105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008" y="311307"/>
            <a:ext cx="8206892" cy="548640"/>
          </a:xfrm>
        </p:spPr>
        <p:txBody>
          <a:bodyPr/>
          <a:lstStyle/>
          <a:p>
            <a:r>
              <a:rPr lang="el-GR" dirty="0"/>
              <a:t>ΤΙ ΠΕΡΙΕΧΕΙ Η ΣΧΟΛΙΚΗ ΤΣΑΝΤΑ</a:t>
            </a:r>
            <a:br>
              <a:rPr lang="el-GR" dirty="0"/>
            </a:br>
            <a:r>
              <a:rPr lang="el-GR" dirty="0"/>
              <a:t>ΓΙΑ το </a:t>
            </a:r>
            <a:r>
              <a:rPr lang="el-GR" dirty="0" err="1"/>
              <a:t>βασικο</a:t>
            </a:r>
            <a:r>
              <a:rPr lang="el-GR" dirty="0"/>
              <a:t> </a:t>
            </a:r>
            <a:r>
              <a:rPr lang="el-GR" dirty="0" err="1"/>
              <a:t>υποχρεωτικο</a:t>
            </a:r>
            <a:r>
              <a:rPr lang="el-GR" dirty="0"/>
              <a:t> </a:t>
            </a:r>
            <a:r>
              <a:rPr lang="el-GR" dirty="0" err="1"/>
              <a:t>ωραριο</a:t>
            </a:r>
            <a:r>
              <a:rPr lang="el-GR" dirty="0"/>
              <a:t> ..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449" y="1068512"/>
            <a:ext cx="7727451" cy="4383797"/>
          </a:xfrm>
        </p:spPr>
        <p:txBody>
          <a:bodyPr>
            <a:normAutofit/>
          </a:bodyPr>
          <a:lstStyle/>
          <a:p>
            <a:pPr marL="0" indent="0"/>
            <a:r>
              <a:rPr lang="el-GR" sz="2000" dirty="0"/>
              <a:t>1. </a:t>
            </a:r>
            <a:r>
              <a:rPr lang="el-GR" sz="2000" dirty="0" err="1"/>
              <a:t>Παγουρίνο</a:t>
            </a:r>
            <a:r>
              <a:rPr lang="el-GR" sz="2000" dirty="0"/>
              <a:t> ή μπουκάλι με νερό στο οποίο αναγράφεται πάντα το όνομα του παιδιού. </a:t>
            </a:r>
          </a:p>
          <a:p>
            <a:pPr marL="228600" lvl="2" indent="-169164"/>
            <a:r>
              <a:rPr lang="el-GR" sz="2000" u="sng" dirty="0">
                <a:solidFill>
                  <a:srgbClr val="FF0000"/>
                </a:solidFill>
              </a:rPr>
              <a:t>Προσοχή!!! </a:t>
            </a:r>
            <a:r>
              <a:rPr lang="el-GR" sz="2000" dirty="0"/>
              <a:t>στην υγιεινή γύρω από το στόμιο του </a:t>
            </a:r>
            <a:r>
              <a:rPr lang="el-GR" sz="2000" dirty="0" err="1"/>
              <a:t>παγουρίνου</a:t>
            </a:r>
            <a:r>
              <a:rPr lang="el-GR" sz="2000" dirty="0"/>
              <a:t>.</a:t>
            </a:r>
          </a:p>
          <a:p>
            <a:pPr marL="0" indent="0"/>
            <a:r>
              <a:rPr lang="el-GR" sz="2000" dirty="0"/>
              <a:t>2. Μια μικρή </a:t>
            </a:r>
            <a:r>
              <a:rPr lang="el-GR" sz="2000" dirty="0" err="1"/>
              <a:t>πετσετα</a:t>
            </a:r>
            <a:r>
              <a:rPr lang="el-GR" sz="2000" dirty="0"/>
              <a:t> φαγητού, την οποία θα αλλάζετε καθημερινά</a:t>
            </a:r>
          </a:p>
          <a:p>
            <a:pPr marL="0" indent="0"/>
            <a:r>
              <a:rPr lang="el-GR" sz="2000" dirty="0"/>
              <a:t>4. Το </a:t>
            </a:r>
            <a:r>
              <a:rPr lang="el-GR" sz="2000" dirty="0" err="1"/>
              <a:t>δεκατιανό</a:t>
            </a:r>
            <a:r>
              <a:rPr lang="el-GR" sz="2000" dirty="0"/>
              <a:t> φαγητό </a:t>
            </a:r>
          </a:p>
          <a:p>
            <a:pPr marL="0" indent="0"/>
            <a:r>
              <a:rPr lang="el-GR" sz="2000" dirty="0"/>
              <a:t>5. Μια αλλαξιά ρούχα</a:t>
            </a:r>
          </a:p>
          <a:p>
            <a:pPr marL="0" indent="0"/>
            <a:r>
              <a:rPr lang="el-GR" sz="2000" dirty="0"/>
              <a:t>6. Ένα πακέτο </a:t>
            </a:r>
            <a:r>
              <a:rPr lang="el-GR" sz="2000" dirty="0" err="1"/>
              <a:t>μωρομάντηλα</a:t>
            </a:r>
            <a:endParaRPr lang="el-GR" sz="2000" dirty="0"/>
          </a:p>
          <a:p>
            <a:pPr marL="0" indent="0"/>
            <a:r>
              <a:rPr lang="el-GR" sz="2000" dirty="0"/>
              <a:t>7. Τρεις καθαρές μάσκες, η κάθε μία σε ξεχωριστό σακουλάκι και </a:t>
            </a:r>
          </a:p>
          <a:p>
            <a:pPr marL="0" indent="0"/>
            <a:r>
              <a:rPr lang="el-GR" sz="2000" dirty="0"/>
              <a:t>8. Ένα ξεχωριστό σακουλάκι για να τοποθετούν τις χρησιμοποιημένες μάσκες</a:t>
            </a:r>
          </a:p>
        </p:txBody>
      </p:sp>
    </p:spTree>
    <p:extLst>
      <p:ext uri="{BB962C8B-B14F-4D97-AF65-F5344CB8AC3E}">
        <p14:creationId xmlns:p14="http://schemas.microsoft.com/office/powerpoint/2010/main" val="36068968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BD03BC7-8B22-5540-9077-BF962AFF0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ΓΙΑ ΤΟ ΟΛΟΗΜΕΡΟ ….</a:t>
            </a:r>
            <a:endParaRPr lang="x-non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91CE8D3-8857-2F4B-A302-2FF255DF2A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4023" y="1119115"/>
            <a:ext cx="8161361" cy="4517409"/>
          </a:xfrm>
        </p:spPr>
        <p:txBody>
          <a:bodyPr>
            <a:noAutofit/>
          </a:bodyPr>
          <a:lstStyle/>
          <a:p>
            <a:r>
              <a:rPr lang="el-GR" sz="2000" dirty="0"/>
              <a:t>    </a:t>
            </a:r>
            <a:r>
              <a:rPr lang="el-GR" sz="2000" dirty="0">
                <a:solidFill>
                  <a:srgbClr val="00B0F0"/>
                </a:solidFill>
              </a:rPr>
              <a:t>ΜΙΑ ΜΙΚΡΗ ΤΣΑΝΤΑ ΦΑΓΗΤΟΥ</a:t>
            </a:r>
          </a:p>
          <a:p>
            <a:pPr lvl="1"/>
            <a:r>
              <a:rPr lang="el-GR" sz="2000" dirty="0"/>
              <a:t>1. ΑΝΟΞΕΙΔΩΤΟ ΜΠΩΛ ΦΑΓΗΤΟΥ, </a:t>
            </a:r>
            <a:r>
              <a:rPr lang="el-GR" sz="2000" b="0" dirty="0"/>
              <a:t>όπου </a:t>
            </a:r>
            <a:r>
              <a:rPr lang="el-GR" sz="2000" b="1" dirty="0"/>
              <a:t>αναγράφεται το όνομα </a:t>
            </a:r>
            <a:r>
              <a:rPr lang="el-GR" sz="2000" b="0" dirty="0"/>
              <a:t>του παιδιού, με ανεξίτηλο μαρκαδόρο, στο καπάκι και στο σκεύος</a:t>
            </a:r>
          </a:p>
          <a:p>
            <a:pPr marL="0" lvl="1" indent="-169164"/>
            <a:r>
              <a:rPr lang="el-GR" sz="2000" dirty="0"/>
              <a:t>2. ΜΙΑ ΜΙΚΡΗ ΠΕΤΣΕΤΑ ΦΑΓΗΤΟΥ, </a:t>
            </a:r>
            <a:r>
              <a:rPr lang="el-GR" sz="2000" b="0" dirty="0"/>
              <a:t>την οποία θα </a:t>
            </a:r>
            <a:r>
              <a:rPr lang="el-GR" sz="2000" b="1" dirty="0"/>
              <a:t>αλλάζετε καθημερινά</a:t>
            </a:r>
          </a:p>
          <a:p>
            <a:pPr marL="0" lvl="1" indent="-169164"/>
            <a:r>
              <a:rPr lang="el-GR" sz="2000" dirty="0"/>
              <a:t>3. ΚΟΥΤΑΛΙ Ή ΠΗΡΟΥΝΙ </a:t>
            </a:r>
            <a:r>
              <a:rPr lang="el-GR" sz="2000" b="0" dirty="0"/>
              <a:t>(Σε ειδική θήκη ή σε σακουλάκι)</a:t>
            </a:r>
          </a:p>
          <a:p>
            <a:pPr marL="0" lvl="1" indent="-169164"/>
            <a:r>
              <a:rPr lang="el-GR" sz="2000" dirty="0"/>
              <a:t>4. Ένα καθαρό σακουλάκι για τα λερωμένα σκεύη</a:t>
            </a:r>
          </a:p>
          <a:p>
            <a:pPr marL="0" indent="0"/>
            <a:r>
              <a:rPr lang="el-GR" sz="2000" dirty="0"/>
              <a:t>    </a:t>
            </a:r>
            <a:r>
              <a:rPr lang="el-GR" sz="2000" dirty="0">
                <a:solidFill>
                  <a:srgbClr val="00B0F0"/>
                </a:solidFill>
              </a:rPr>
              <a:t>ΜΙΑ ΜΙΚΡΗ ΤΣΑΝΤΑ </a:t>
            </a:r>
            <a:r>
              <a:rPr lang="el-GR" sz="2000" dirty="0" smtClean="0">
                <a:solidFill>
                  <a:srgbClr val="00B0F0"/>
                </a:solidFill>
              </a:rPr>
              <a:t>ΓΙΑ ΤΗ ΧΑΛΑΡΩΣΗ</a:t>
            </a:r>
            <a:endParaRPr lang="el-GR" sz="2000" dirty="0">
              <a:solidFill>
                <a:srgbClr val="00B0F0"/>
              </a:solidFill>
            </a:endParaRPr>
          </a:p>
          <a:p>
            <a:pPr lvl="1">
              <a:buFont typeface="+mj-lt"/>
              <a:buAutoNum type="arabicPeriod"/>
            </a:pPr>
            <a:r>
              <a:rPr lang="el-GR" sz="2000" dirty="0"/>
              <a:t>Σεντόνι </a:t>
            </a:r>
            <a:r>
              <a:rPr lang="el-GR" sz="2000" dirty="0" smtClean="0"/>
              <a:t>για</a:t>
            </a:r>
          </a:p>
          <a:p>
            <a:pPr lvl="1">
              <a:buFont typeface="+mj-lt"/>
              <a:buAutoNum type="arabicPeriod"/>
            </a:pPr>
            <a:r>
              <a:rPr lang="el-GR" sz="2000" dirty="0" smtClean="0"/>
              <a:t>Μαξιλάρι </a:t>
            </a:r>
            <a:r>
              <a:rPr lang="el-GR" sz="2000" dirty="0"/>
              <a:t>(αν του είναι απαραίτητο)</a:t>
            </a:r>
            <a:endParaRPr lang="x-none" sz="2000" dirty="0"/>
          </a:p>
        </p:txBody>
      </p:sp>
    </p:spTree>
    <p:extLst>
      <p:ext uri="{BB962C8B-B14F-4D97-AF65-F5344CB8AC3E}">
        <p14:creationId xmlns:p14="http://schemas.microsoft.com/office/powerpoint/2010/main" val="9477655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44565"/>
            <a:ext cx="7520940" cy="700657"/>
          </a:xfrm>
        </p:spPr>
        <p:txBody>
          <a:bodyPr/>
          <a:lstStyle/>
          <a:p>
            <a:pPr marL="0" indent="0"/>
            <a:r>
              <a:rPr lang="el-GR" dirty="0"/>
              <a:t>ΥΓΙΕΙΝΗ ΔΙΑΤΡΟΦΗ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716" y="873304"/>
            <a:ext cx="8139184" cy="4043410"/>
          </a:xfrm>
        </p:spPr>
        <p:txBody>
          <a:bodyPr>
            <a:noAutofit/>
          </a:bodyPr>
          <a:lstStyle/>
          <a:p>
            <a:pPr marL="0" indent="0"/>
            <a:r>
              <a:rPr lang="el-GR" sz="2000" dirty="0"/>
              <a:t>Στο νηπιαγωγείο μας υποστηρίζουμε την</a:t>
            </a:r>
          </a:p>
          <a:p>
            <a:pPr marL="0" indent="0"/>
            <a:r>
              <a:rPr lang="el-GR" sz="2000" dirty="0" smtClean="0"/>
              <a:t>Υγιεινή </a:t>
            </a:r>
            <a:r>
              <a:rPr lang="el-GR" sz="2000" dirty="0"/>
              <a:t>Διατροφή και σας παρακαλούμε </a:t>
            </a:r>
          </a:p>
          <a:p>
            <a:pPr marL="0" indent="0"/>
            <a:r>
              <a:rPr lang="el-GR" sz="2000" dirty="0"/>
              <a:t>θερμά αρωγοί σ´ αυτήν μας την προσπάθεια: </a:t>
            </a:r>
          </a:p>
          <a:p>
            <a:pPr lvl="1">
              <a:buFont typeface="Arial"/>
              <a:buChar char="•"/>
            </a:pPr>
            <a:r>
              <a:rPr lang="el-GR" sz="2000" dirty="0"/>
              <a:t>Τα φρούτα να είναι καθαρισμένα και κομμένα.</a:t>
            </a:r>
          </a:p>
          <a:p>
            <a:pPr lvl="1">
              <a:buFont typeface="Arial"/>
              <a:buChar char="•"/>
            </a:pPr>
            <a:r>
              <a:rPr lang="el-GR" sz="2000" dirty="0"/>
              <a:t>Το κρέας ή το ψάρι να είναι κομμένο σε μικρές μερίδες χωρίς κόκκαλα.</a:t>
            </a:r>
          </a:p>
          <a:p>
            <a:pPr lvl="1">
              <a:buFont typeface="Arial"/>
              <a:buChar char="•"/>
            </a:pPr>
            <a:r>
              <a:rPr lang="el-GR" sz="2000" dirty="0"/>
              <a:t>Η ποσότητα του παιδικού γεύματος να είναι ανάλογη των αναγκών του παιδιού.</a:t>
            </a:r>
          </a:p>
          <a:p>
            <a:pPr lvl="1">
              <a:buFont typeface="Arial"/>
              <a:buChar char="•"/>
            </a:pPr>
            <a:r>
              <a:rPr lang="el-GR" sz="2000" dirty="0"/>
              <a:t>Βάζετε ποικιλία τροφών στη διάρκεια της εβδομάδας.</a:t>
            </a:r>
          </a:p>
          <a:p>
            <a:pPr marL="0" indent="0" algn="ctr"/>
            <a:r>
              <a:rPr lang="el-GR" sz="2000" dirty="0"/>
              <a:t>Η Υγιεινή διατροφή βοηθά στη: </a:t>
            </a:r>
          </a:p>
          <a:p>
            <a:pPr marL="0" indent="0" algn="ctr"/>
            <a:r>
              <a:rPr lang="el-GR" sz="2000" dirty="0"/>
              <a:t>ΣΩΣΤΗ ΦΥΣΙΚΗ - ΣΥΝΑΙΣΘΗΜΑΤΙΚΉ ΚΑΙ ΝΟΗΤΙΚΗ ΑΝΑΠΤΥΞΗ !!!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39759" y="92508"/>
            <a:ext cx="2304141" cy="1705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34965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Angles.thmx</Template>
  <TotalTime>1082</TotalTime>
  <Words>815</Words>
  <Application>Microsoft Office PowerPoint</Application>
  <PresentationFormat>Προβολή στην οθόνη (4:3)</PresentationFormat>
  <Paragraphs>120</Paragraphs>
  <Slides>18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18</vt:i4>
      </vt:variant>
    </vt:vector>
  </HeadingPairs>
  <TitlesOfParts>
    <vt:vector size="19" baseType="lpstr">
      <vt:lpstr>Angles</vt:lpstr>
      <vt:lpstr>2022- 2023  1η ΣΥΝΑΝΤΗΣΗ ΓΟΝΕΩΝ/ ΚΗΔΕΜΟΝΩΝ </vt:lpstr>
      <vt:lpstr>Επικοινωνια με το 66ο ΠΕΙΡΑΜΑΤΙΚΟ ΝΗΠΙΑΓΩΓΕΙΟ</vt:lpstr>
      <vt:lpstr>ΥΠΕΥΘΥΝΟΙ ΝΗΠΙΑΓΩΓΟΙ</vt:lpstr>
      <vt:lpstr> ΛΕΙΤΟΥΡΓΙΑ  νηπιαγωγείου   </vt:lpstr>
      <vt:lpstr>ΕΧΕΤΕ ΥΠΟΨΗ ΟΤΙ:</vt:lpstr>
      <vt:lpstr>Η ΦΟΙΤΗΣΗ ΝΗΠΙΩΝ και προνηπιων ΕΙΝΑΙ ΥΠΟΧΡΕΩΤΙΚΗ  </vt:lpstr>
      <vt:lpstr>ΤΙ ΠΕΡΙΕΧΕΙ Η ΣΧΟΛΙΚΗ ΤΣΑΝΤΑ ΓΙΑ το βασικο υποχρεωτικο ωραριο .. </vt:lpstr>
      <vt:lpstr>ΓΙΑ ΤΟ ΟΛΟΗΜΕΡΟ ….</vt:lpstr>
      <vt:lpstr>ΥΓΙΕΙΝΗ ΔΙΑΤΡΟΦΗ</vt:lpstr>
      <vt:lpstr>ΝΤΥΣΙΜΟ</vt:lpstr>
      <vt:lpstr>Παπουτσια</vt:lpstr>
      <vt:lpstr>ΑΞΕΣΟΥΑρ</vt:lpstr>
      <vt:lpstr>ΑΥΤΟΕΞΥΠΗΡΕΤΗΣΗ</vt:lpstr>
      <vt:lpstr>ΠΡΟΣΩΠΙΚΗ ΥΓΙΕΙΝΗ</vt:lpstr>
      <vt:lpstr>ΕΝΟΧΛΗΤΙΚΟΙ ΕΠΙΣΚΕΠΤΕΣ</vt:lpstr>
      <vt:lpstr>ΑΣΘΕΝΕΙΕΣ</vt:lpstr>
      <vt:lpstr>ΥΠΝΟΣ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Katerina</dc:creator>
  <cp:lastModifiedBy>Αναστασια</cp:lastModifiedBy>
  <cp:revision>77</cp:revision>
  <dcterms:created xsi:type="dcterms:W3CDTF">2014-09-19T20:37:35Z</dcterms:created>
  <dcterms:modified xsi:type="dcterms:W3CDTF">2022-09-09T04:39:40Z</dcterms:modified>
</cp:coreProperties>
</file>