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16"/>
  </p:notesMasterIdLst>
  <p:sldIdLst>
    <p:sldId id="256" r:id="rId2"/>
    <p:sldId id="257" r:id="rId3"/>
    <p:sldId id="258" r:id="rId4"/>
    <p:sldId id="259" r:id="rId5"/>
    <p:sldId id="260" r:id="rId6"/>
    <p:sldId id="261" r:id="rId7"/>
    <p:sldId id="263" r:id="rId8"/>
    <p:sldId id="264" r:id="rId9"/>
    <p:sldId id="265" r:id="rId10"/>
    <p:sldId id="266" r:id="rId11"/>
    <p:sldId id="267" r:id="rId12"/>
    <p:sldId id="269" r:id="rId13"/>
    <p:sldId id="270" r:id="rId14"/>
    <p:sldId id="268"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9A0423-715C-43AC-9363-31B4AF6D9E08}" type="datetimeFigureOut">
              <a:rPr lang="el-GR" smtClean="0"/>
              <a:pPr/>
              <a:t>1/10/2022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1D4401-52DF-4D10-8C95-9E7703A5009B}"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391D4401-52DF-4D10-8C95-9E7703A5009B}" type="slidenum">
              <a:rPr lang="el-GR" smtClean="0"/>
              <a:pPr/>
              <a:t>4</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Ορθογώνιο"/>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l-GR" smtClean="0"/>
              <a:t>Kλικ για επεξεργασία του τίτλου</a:t>
            </a:r>
            <a:endParaRPr kumimoji="0" lang="en-US"/>
          </a:p>
        </p:txBody>
      </p:sp>
      <p:sp>
        <p:nvSpPr>
          <p:cNvPr id="3" name="2 - Υπότιτλος"/>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l-GR" smtClean="0"/>
              <a:t>Κάντε κλικ για να επεξεργαστείτε τον υπότιτλο του υποδείγματος</a:t>
            </a:r>
            <a:endParaRPr kumimoji="0" lang="en-US"/>
          </a:p>
        </p:txBody>
      </p:sp>
      <p:sp>
        <p:nvSpPr>
          <p:cNvPr id="4" name="3 - Θέση ημερομηνίας"/>
          <p:cNvSpPr>
            <a:spLocks noGrp="1"/>
          </p:cNvSpPr>
          <p:nvPr>
            <p:ph type="dt" sz="half" idx="10"/>
          </p:nvPr>
        </p:nvSpPr>
        <p:spPr/>
        <p:txBody>
          <a:bodyPr/>
          <a:lstStyle/>
          <a:p>
            <a:fld id="{D7D8E2D6-117A-4635-AF47-251A32ABC0C1}" type="datetimeFigureOut">
              <a:rPr lang="el-GR" smtClean="0"/>
              <a:pPr/>
              <a:t>1/10/2022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946D025-0A01-4132-9ED1-0B6922AAF94F}" type="slidenum">
              <a:rPr lang="el-GR" smtClean="0"/>
              <a:pPr/>
              <a:t>‹#›</a:t>
            </a:fld>
            <a:endParaRPr lang="el-GR"/>
          </a:p>
        </p:txBody>
      </p:sp>
      <p:sp>
        <p:nvSpPr>
          <p:cNvPr id="10" name="9 - Ορθογώνιο"/>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D7D8E2D6-117A-4635-AF47-251A32ABC0C1}" type="datetimeFigureOut">
              <a:rPr lang="el-GR" smtClean="0"/>
              <a:pPr/>
              <a:t>1/10/2022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946D025-0A01-4132-9ED1-0B6922AAF94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9" name="8 - Ορθογώνιο"/>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 Ορθογώνιο"/>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Κατακόρυφος τίτλος"/>
          <p:cNvSpPr>
            <a:spLocks noGrp="1"/>
          </p:cNvSpPr>
          <p:nvPr>
            <p:ph type="title" orient="vert"/>
          </p:nvPr>
        </p:nvSpPr>
        <p:spPr>
          <a:xfrm>
            <a:off x="6781800" y="274640"/>
            <a:ext cx="19050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04800"/>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D7D8E2D6-117A-4635-AF47-251A32ABC0C1}" type="datetimeFigureOut">
              <a:rPr lang="el-GR" smtClean="0"/>
              <a:pPr/>
              <a:t>1/10/2022</a:t>
            </a:fld>
            <a:endParaRPr lang="el-GR"/>
          </a:p>
        </p:txBody>
      </p:sp>
      <p:sp>
        <p:nvSpPr>
          <p:cNvPr id="5" name="4 - Θέση υποσέλιδου"/>
          <p:cNvSpPr>
            <a:spLocks noGrp="1"/>
          </p:cNvSpPr>
          <p:nvPr>
            <p:ph type="ftr" sz="quarter" idx="11"/>
          </p:nvPr>
        </p:nvSpPr>
        <p:spPr>
          <a:xfrm>
            <a:off x="2640597" y="6377459"/>
            <a:ext cx="3836404" cy="365125"/>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9946D025-0A01-4132-9ED1-0B6922AAF94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55448"/>
            <a:ext cx="8229600" cy="1252728"/>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D7D8E2D6-117A-4635-AF47-251A32ABC0C1}" type="datetimeFigureOut">
              <a:rPr lang="el-GR" smtClean="0"/>
              <a:pPr/>
              <a:t>1/10/2022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946D025-0A01-4132-9ED1-0B6922AAF94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9" name="8 - Ορθογώνιο"/>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 Ορθογώνιο"/>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7D8E2D6-117A-4635-AF47-251A32ABC0C1}" type="datetimeFigureOut">
              <a:rPr lang="el-GR" smtClean="0"/>
              <a:pPr/>
              <a:t>1/10/2022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946D025-0A01-4132-9ED1-0B6922AAF94F}"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D7D8E2D6-117A-4635-AF47-251A32ABC0C1}" type="datetimeFigureOut">
              <a:rPr lang="el-GR" smtClean="0"/>
              <a:pPr/>
              <a:t>1/10/2022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946D025-0A01-4132-9ED1-0B6922AAF94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κειμένου"/>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D7D8E2D6-117A-4635-AF47-251A32ABC0C1}" type="datetimeFigureOut">
              <a:rPr lang="el-GR" smtClean="0"/>
              <a:pPr/>
              <a:t>1/10/2022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946D025-0A01-4132-9ED1-0B6922AAF94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D7D8E2D6-117A-4635-AF47-251A32ABC0C1}" type="datetimeFigureOut">
              <a:rPr lang="el-GR" smtClean="0"/>
              <a:pPr/>
              <a:t>1/10/2022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946D025-0A01-4132-9ED1-0B6922AAF94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7D8E2D6-117A-4635-AF47-251A32ABC0C1}" type="datetimeFigureOut">
              <a:rPr lang="el-GR" smtClean="0"/>
              <a:pPr/>
              <a:t>1/10/2022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946D025-0A01-4132-9ED1-0B6922AAF94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κειμένου"/>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7D8E2D6-117A-4635-AF47-251A32ABC0C1}" type="datetimeFigureOut">
              <a:rPr lang="el-GR" smtClean="0"/>
              <a:pPr/>
              <a:t>1/10/2022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946D025-0A01-4132-9ED1-0B6922AAF94F}" type="slidenum">
              <a:rPr lang="el-GR" smtClean="0"/>
              <a:pPr/>
              <a:t>‹#›</a:t>
            </a:fld>
            <a:endParaRPr lang="el-GR"/>
          </a:p>
        </p:txBody>
      </p:sp>
      <p:sp>
        <p:nvSpPr>
          <p:cNvPr id="12" name="11 - Ορθογώνιο"/>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164592" y="1170432"/>
            <a:ext cx="2523744" cy="201168"/>
          </a:xfrm>
        </p:spPr>
        <p:txBody>
          <a:bodyPr/>
          <a:lstStyle/>
          <a:p>
            <a:fld id="{D7D8E2D6-117A-4635-AF47-251A32ABC0C1}" type="datetimeFigureOut">
              <a:rPr lang="el-GR" smtClean="0"/>
              <a:pPr/>
              <a:t>1/10/2022</a:t>
            </a:fld>
            <a:endParaRPr lang="el-GR"/>
          </a:p>
        </p:txBody>
      </p:sp>
      <p:sp>
        <p:nvSpPr>
          <p:cNvPr id="11" name="10 - Ορθογώνιο"/>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 Θέση υποσέλιδου"/>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l-GR"/>
          </a:p>
        </p:txBody>
      </p:sp>
      <p:sp>
        <p:nvSpPr>
          <p:cNvPr id="7" name="6 - Θέση αριθμού διαφάνειας"/>
          <p:cNvSpPr>
            <a:spLocks noGrp="1"/>
          </p:cNvSpPr>
          <p:nvPr>
            <p:ph type="sldNum" sz="quarter" idx="12"/>
          </p:nvPr>
        </p:nvSpPr>
        <p:spPr>
          <a:xfrm>
            <a:off x="8339328" y="1170432"/>
            <a:ext cx="733864" cy="201168"/>
          </a:xfrm>
        </p:spPr>
        <p:txBody>
          <a:bodyPr/>
          <a:lstStyle/>
          <a:p>
            <a:fld id="{9946D025-0A01-4132-9ED1-0B6922AAF94F}"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 Ορθογώνιο"/>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 Ορθογώνιο"/>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Θέση τίτλου"/>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4" name="3 - Θέση ημερομηνίας"/>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D8E2D6-117A-4635-AF47-251A32ABC0C1}" type="datetimeFigureOut">
              <a:rPr lang="el-GR" smtClean="0"/>
              <a:pPr/>
              <a:t>1/10/2022</a:t>
            </a:fld>
            <a:endParaRPr lang="el-GR"/>
          </a:p>
        </p:txBody>
      </p:sp>
      <p:sp>
        <p:nvSpPr>
          <p:cNvPr id="5" name="4 - Θέση υποσέλιδου"/>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l-GR"/>
          </a:p>
        </p:txBody>
      </p:sp>
      <p:sp>
        <p:nvSpPr>
          <p:cNvPr id="6" name="5 - Θέση αριθμού διαφάνειας"/>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946D025-0A01-4132-9ED1-0B6922AAF94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iep.edu.gr/el/psifiako-apothetirio/skill-labs/911-frontizo-to-perivallon" TargetMode="External"/><Relationship Id="rId2" Type="http://schemas.openxmlformats.org/officeDocument/2006/relationships/hyperlink" Target="http://iep.edu.gr/el/psifiako-apothetirio/skill-labs/910-zo-kalytera" TargetMode="External"/><Relationship Id="rId1" Type="http://schemas.openxmlformats.org/officeDocument/2006/relationships/slideLayout" Target="../slideLayouts/slideLayout2.xml"/><Relationship Id="rId5" Type="http://schemas.openxmlformats.org/officeDocument/2006/relationships/hyperlink" Target="http://iep.edu.gr/el/psifiako-apothetirio/skill-labs/913-dimiourgo-kai-kainotomo" TargetMode="External"/><Relationship Id="rId4" Type="http://schemas.openxmlformats.org/officeDocument/2006/relationships/hyperlink" Target="http://iep.edu.gr/el/psifiako-apothetirio/skill-labs/912-endiaferomai-kai-energo"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ΑΝΑΛΥΤΙΚΟ ΠΡΟΓΡΑΜΜΑ ΝΗΠΙΑΓΩΓΕΙΟΥ</a:t>
            </a:r>
            <a:endParaRPr lang="el-GR" dirty="0"/>
          </a:p>
        </p:txBody>
      </p:sp>
      <p:sp>
        <p:nvSpPr>
          <p:cNvPr id="3" name="2 - Υπότιτλος"/>
          <p:cNvSpPr>
            <a:spLocks noGrp="1"/>
          </p:cNvSpPr>
          <p:nvPr>
            <p:ph type="subTitle" idx="1"/>
          </p:nvPr>
        </p:nvSpPr>
        <p:spPr/>
        <p:txBody>
          <a:bodyPr>
            <a:normAutofit/>
          </a:bodyPr>
          <a:lstStyle/>
          <a:p>
            <a:pPr algn="l"/>
            <a:r>
              <a:rPr lang="el-GR" b="1" dirty="0" smtClean="0"/>
              <a:t>ΣΤΟΧΟΣ </a:t>
            </a:r>
            <a:r>
              <a:rPr lang="en-US" b="1" smtClean="0"/>
              <a:t>:</a:t>
            </a:r>
            <a:r>
              <a:rPr lang="el-GR" b="1" smtClean="0"/>
              <a:t> </a:t>
            </a:r>
            <a:r>
              <a:rPr lang="el-GR" b="1" dirty="0" smtClean="0"/>
              <a:t>ΝΟΗΤΙΚΗ – ΣΥΝΑΙΣΘΗΜΑΤΙΚΗ – ΚΟΙΝΩΝΙΚΗ ΑΝΑΠΤΥΞΗ ΠΑΙΔΙΩΝ</a:t>
            </a:r>
            <a:endParaRPr lang="el-G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47500" lnSpcReduction="20000"/>
          </a:bodyPr>
          <a:lstStyle/>
          <a:p>
            <a:r>
              <a:rPr lang="el-GR" sz="5100" dirty="0" smtClean="0"/>
              <a:t>ΔΗΜΙΟΥΡΓΙΑ ΚΑΙ ΕΚΦΡΑΣΗ </a:t>
            </a:r>
            <a:r>
              <a:rPr lang="en-US" sz="5100" dirty="0" smtClean="0"/>
              <a:t>:</a:t>
            </a:r>
            <a:endParaRPr lang="el-GR" sz="5100" dirty="0" smtClean="0"/>
          </a:p>
          <a:p>
            <a:pPr>
              <a:buNone/>
            </a:pPr>
            <a:r>
              <a:rPr lang="el-GR" sz="5100" b="1" dirty="0" err="1" smtClean="0"/>
              <a:t>Εικαστικα</a:t>
            </a:r>
            <a:r>
              <a:rPr lang="el-GR" sz="5100" b="1" dirty="0" smtClean="0"/>
              <a:t> </a:t>
            </a:r>
            <a:r>
              <a:rPr lang="en-US" sz="5100" dirty="0" smtClean="0"/>
              <a:t>:</a:t>
            </a:r>
            <a:r>
              <a:rPr lang="el-GR" sz="5100" dirty="0" smtClean="0"/>
              <a:t> Να πειραματιστούν με διάφορα υλικά, να κόψουν</a:t>
            </a:r>
            <a:r>
              <a:rPr lang="en-GB" sz="5100" dirty="0" smtClean="0"/>
              <a:t>, </a:t>
            </a:r>
            <a:r>
              <a:rPr lang="el-GR" sz="5100" dirty="0" smtClean="0"/>
              <a:t>να σχεδιάσουν, να κάνουν </a:t>
            </a:r>
            <a:r>
              <a:rPr lang="el-GR" sz="5100" dirty="0" err="1" smtClean="0"/>
              <a:t>μικροκατασκευές</a:t>
            </a:r>
            <a:r>
              <a:rPr lang="el-GR" sz="5100" dirty="0" smtClean="0"/>
              <a:t> με άχρηστο υλικό</a:t>
            </a:r>
          </a:p>
          <a:p>
            <a:pPr>
              <a:buNone/>
            </a:pPr>
            <a:r>
              <a:rPr lang="el-GR" sz="5100" b="1" dirty="0" smtClean="0"/>
              <a:t>Δραματική Τέχνη </a:t>
            </a:r>
            <a:r>
              <a:rPr lang="en-US" sz="5100" b="1" dirty="0" smtClean="0"/>
              <a:t>: </a:t>
            </a:r>
            <a:r>
              <a:rPr lang="el-GR" sz="5100" dirty="0" smtClean="0"/>
              <a:t>Να εκφράζονται με τον αυτοσχεδιασμό και τη μίμηση, να εξοικειωθούν με τεχνικές κουκλοθέατρου και να αναπτύξουν την αισθητική τους αντίληψη και έκφραση</a:t>
            </a:r>
          </a:p>
          <a:p>
            <a:pPr>
              <a:buNone/>
            </a:pPr>
            <a:r>
              <a:rPr lang="el-GR" sz="5100" b="1" dirty="0" smtClean="0"/>
              <a:t>Φυσική Αγωγή</a:t>
            </a:r>
            <a:r>
              <a:rPr lang="en-US" sz="5100" b="1" dirty="0" smtClean="0"/>
              <a:t>:</a:t>
            </a:r>
            <a:r>
              <a:rPr lang="en-GB" sz="5100" b="1" dirty="0" smtClean="0"/>
              <a:t> </a:t>
            </a:r>
            <a:r>
              <a:rPr lang="el-GR" sz="5100" dirty="0" smtClean="0"/>
              <a:t>Να αναπτύξουν την κινητικότητα τους, να συνεργαστούν (ασκήσεις με ψυχοπαιδαγωγικό </a:t>
            </a:r>
            <a:r>
              <a:rPr lang="el-GR" sz="5100" dirty="0" err="1" smtClean="0"/>
              <a:t>υλικο</a:t>
            </a:r>
            <a:r>
              <a:rPr lang="el-GR" sz="5100" dirty="0" smtClean="0"/>
              <a:t> στεφάνια, μπάλες </a:t>
            </a:r>
            <a:r>
              <a:rPr lang="el-GR" sz="5100" dirty="0" err="1" smtClean="0"/>
              <a:t>κ.α</a:t>
            </a:r>
            <a:r>
              <a:rPr lang="el-GR" sz="5100" dirty="0" smtClean="0"/>
              <a:t>)</a:t>
            </a:r>
          </a:p>
          <a:p>
            <a:pPr>
              <a:buNone/>
            </a:pPr>
            <a:r>
              <a:rPr lang="el-GR" sz="5100" b="1" dirty="0" smtClean="0"/>
              <a:t>Μουσική </a:t>
            </a:r>
            <a:r>
              <a:rPr lang="en-US" sz="5100" b="1" dirty="0" smtClean="0"/>
              <a:t>:</a:t>
            </a:r>
            <a:r>
              <a:rPr lang="en-GB" sz="5100" dirty="0" smtClean="0"/>
              <a:t> </a:t>
            </a:r>
            <a:r>
              <a:rPr lang="el-GR" sz="5100" dirty="0" smtClean="0"/>
              <a:t>Να έρθουν σε επαφή με τα μουσικά όργανα και να κινηθούν, να τραγουδήσουν απλά τραγουδάκια </a:t>
            </a:r>
            <a:r>
              <a:rPr lang="el-GR" sz="5100" dirty="0" err="1" smtClean="0"/>
              <a:t>΄μέσα</a:t>
            </a:r>
            <a:r>
              <a:rPr lang="el-GR" sz="5100" dirty="0" smtClean="0"/>
              <a:t> στη τάξη</a:t>
            </a:r>
          </a:p>
          <a:p>
            <a:pPr>
              <a:buNone/>
            </a:pP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ΜΕΘΟΔΟΣ ΔΙΔΑΣΚΑΛΙΑΣ</a:t>
            </a:r>
            <a:endParaRPr lang="el-GR" b="1" dirty="0"/>
          </a:p>
        </p:txBody>
      </p:sp>
      <p:sp>
        <p:nvSpPr>
          <p:cNvPr id="3" name="2 - Θέση περιεχομένου"/>
          <p:cNvSpPr>
            <a:spLocks noGrp="1"/>
          </p:cNvSpPr>
          <p:nvPr>
            <p:ph idx="1"/>
          </p:nvPr>
        </p:nvSpPr>
        <p:spPr/>
        <p:txBody>
          <a:bodyPr/>
          <a:lstStyle/>
          <a:p>
            <a:r>
              <a:rPr lang="el-GR" dirty="0" smtClean="0"/>
              <a:t>ΒΙΩΜΑΤΙΚΗ ΜΑΘΗΣΗ </a:t>
            </a:r>
            <a:r>
              <a:rPr lang="en-US" dirty="0" smtClean="0"/>
              <a:t>: To </a:t>
            </a:r>
            <a:r>
              <a:rPr lang="el-GR" dirty="0" smtClean="0"/>
              <a:t>παιδί βρίσκεται στο κέντρο της διδασκαλίας. Ενεργός συμμετοχή των παιδιών στη μάθηση.</a:t>
            </a:r>
          </a:p>
          <a:p>
            <a:pPr>
              <a:buNone/>
            </a:pPr>
            <a:r>
              <a:rPr lang="el-GR" dirty="0" smtClean="0"/>
              <a:t>Η διδασκαλία προσαρμόζεται στις ανάγκες, τα ενδιαφέροντα και τα βιώματά τους.</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ΕΡΓΑΣΤΗΡΙΑ ΔΕΞΙΟΤΗΤΩΝ</a:t>
            </a:r>
            <a:endParaRPr lang="el-GR" dirty="0"/>
          </a:p>
        </p:txBody>
      </p:sp>
      <p:sp>
        <p:nvSpPr>
          <p:cNvPr id="3" name="2 - Θέση περιεχομένου"/>
          <p:cNvSpPr>
            <a:spLocks noGrp="1"/>
          </p:cNvSpPr>
          <p:nvPr>
            <p:ph idx="1"/>
          </p:nvPr>
        </p:nvSpPr>
        <p:spPr/>
        <p:txBody>
          <a:bodyPr/>
          <a:lstStyle/>
          <a:p>
            <a:r>
              <a:rPr lang="el-GR" dirty="0" smtClean="0"/>
              <a:t>ΚΑΙΝΟΤΟΜΟΣ ΕΚΠΑΙΔΕΥΤΙΚΗ ΔΡΑΣΗ</a:t>
            </a:r>
          </a:p>
          <a:p>
            <a:pPr>
              <a:buNone/>
            </a:pPr>
            <a:r>
              <a:rPr lang="el-GR" dirty="0" smtClean="0"/>
              <a:t>-Προσθήκη νέων θεματικών ενοτήτων στο Νηπιαγωγείο</a:t>
            </a:r>
          </a:p>
          <a:p>
            <a:pPr>
              <a:buNone/>
            </a:pPr>
            <a:r>
              <a:rPr lang="el-GR" dirty="0" smtClean="0"/>
              <a:t>ΣΤΟΧΟΣ </a:t>
            </a:r>
            <a:r>
              <a:rPr lang="en-US" dirty="0" smtClean="0"/>
              <a:t>:</a:t>
            </a:r>
            <a:r>
              <a:rPr lang="en-GB" dirty="0" smtClean="0"/>
              <a:t> </a:t>
            </a:r>
            <a:r>
              <a:rPr lang="el-GR" dirty="0" smtClean="0"/>
              <a:t>Ενίσχυση ήπιων δεξιοτήτων και δεξιοτήτων ζωής, τεχνολογίας και επιστήμης</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ΘΕΜΑΤΙΚΟΙ ΑΞΟΝΕΣ</a:t>
            </a:r>
            <a:endParaRPr lang="el-GR" dirty="0"/>
          </a:p>
        </p:txBody>
      </p:sp>
      <p:sp>
        <p:nvSpPr>
          <p:cNvPr id="3" name="2 - Θέση περιεχομένου"/>
          <p:cNvSpPr>
            <a:spLocks noGrp="1"/>
          </p:cNvSpPr>
          <p:nvPr>
            <p:ph idx="1"/>
          </p:nvPr>
        </p:nvSpPr>
        <p:spPr/>
        <p:txBody>
          <a:bodyPr/>
          <a:lstStyle/>
          <a:p>
            <a:r>
              <a:rPr lang="el-GR" dirty="0" smtClean="0">
                <a:hlinkClick r:id="rId2"/>
              </a:rPr>
              <a:t>Ζω καλύτερα – Ευ Ζην</a:t>
            </a:r>
            <a:endParaRPr lang="el-GR" dirty="0" smtClean="0"/>
          </a:p>
          <a:p>
            <a:r>
              <a:rPr lang="el-GR" dirty="0" smtClean="0">
                <a:hlinkClick r:id="rId3"/>
              </a:rPr>
              <a:t>Φροντίζω το Περιβάλλον</a:t>
            </a:r>
            <a:endParaRPr lang="el-GR" dirty="0" smtClean="0"/>
          </a:p>
          <a:p>
            <a:r>
              <a:rPr lang="el-GR" dirty="0" smtClean="0">
                <a:hlinkClick r:id="rId4"/>
              </a:rPr>
              <a:t>Ενδιαφέρομαι και Ενεργώ – Κοινωνική Συναίσθηση και Ευθύνη</a:t>
            </a:r>
            <a:endParaRPr lang="el-GR" dirty="0" smtClean="0"/>
          </a:p>
          <a:p>
            <a:r>
              <a:rPr lang="el-GR" dirty="0" smtClean="0">
                <a:hlinkClick r:id="rId5"/>
              </a:rPr>
              <a:t>Δημιουργώ και Καινοτομώ – Δημιουργική Σκέψη και Πρωτοβουλία</a:t>
            </a:r>
            <a:endParaRPr lang="el-GR" dirty="0" smtClean="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ΣΥΝΕΡΓΑΣΙΑ ΟΙΚΟΓΕΝΕΙΑΣ - ΣΧΟΛΕΙΟΥ</a:t>
            </a:r>
            <a:endParaRPr lang="el-GR" b="1" dirty="0"/>
          </a:p>
        </p:txBody>
      </p:sp>
      <p:sp>
        <p:nvSpPr>
          <p:cNvPr id="3" name="2 - Θέση περιεχομένου"/>
          <p:cNvSpPr>
            <a:spLocks noGrp="1"/>
          </p:cNvSpPr>
          <p:nvPr>
            <p:ph idx="1"/>
          </p:nvPr>
        </p:nvSpPr>
        <p:spPr/>
        <p:txBody>
          <a:bodyPr/>
          <a:lstStyle/>
          <a:p>
            <a:r>
              <a:rPr lang="el-GR" dirty="0" smtClean="0"/>
              <a:t>Ενισχύεται η εκπαιδευτική εμπειρία των παιδιών</a:t>
            </a:r>
          </a:p>
          <a:p>
            <a:r>
              <a:rPr lang="el-GR" dirty="0" smtClean="0"/>
              <a:t>Τα παιδιά έχουν περισσότερες πιθανότητες να αποδώσουν καλύτερα</a:t>
            </a:r>
          </a:p>
          <a:p>
            <a:r>
              <a:rPr lang="el-GR" dirty="0" smtClean="0"/>
              <a:t>Επίτευξη κλίματος ασφάλειας και εμπιστοσύνης</a:t>
            </a:r>
          </a:p>
          <a:p>
            <a:r>
              <a:rPr lang="el-GR" dirty="0" smtClean="0"/>
              <a:t>Ύπαρξη κοινής στάσης σε σχολείο και σπίτι σε ζητήματα που αφορούν το παιδί.</a:t>
            </a:r>
            <a:endParaRPr lang="el-GR" dirty="0"/>
          </a:p>
        </p:txBody>
      </p:sp>
      <p:sp>
        <p:nvSpPr>
          <p:cNvPr id="4" name="3 - Ορθογώνιο"/>
          <p:cNvSpPr/>
          <p:nvPr/>
        </p:nvSpPr>
        <p:spPr>
          <a:xfrm>
            <a:off x="5292080" y="6165304"/>
            <a:ext cx="3707904"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smtClean="0"/>
          </a:p>
          <a:p>
            <a:pPr algn="ctr"/>
            <a:r>
              <a:rPr lang="el-GR" b="1" dirty="0" smtClean="0">
                <a:solidFill>
                  <a:schemeClr val="tx1"/>
                </a:solidFill>
                <a:latin typeface="Arial Narrow" pitchFamily="34" charset="0"/>
              </a:rPr>
              <a:t>ΓΚΟΥΤΡΟΜΙΧΟΥ ΛΑΜΠΡΙΝΗ</a:t>
            </a:r>
          </a:p>
          <a:p>
            <a:pPr algn="ctr"/>
            <a:r>
              <a:rPr lang="el-GR" b="1" dirty="0" smtClean="0">
                <a:solidFill>
                  <a:schemeClr val="tx1"/>
                </a:solidFill>
                <a:latin typeface="Arial Narrow" pitchFamily="34" charset="0"/>
              </a:rPr>
              <a:t>ΠΕ60 ΝΗΠΙΑΓΩΓΟΣ</a:t>
            </a:r>
          </a:p>
          <a:p>
            <a:pPr algn="ct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ΒΑΣΙΚΕΣ ΕΠΙΔΙΩΞΕΙΣ ΝΗΠΙΑΓΩΓΕΙΟΥ</a:t>
            </a:r>
            <a:endParaRPr lang="el-GR" b="1" dirty="0"/>
          </a:p>
        </p:txBody>
      </p:sp>
      <p:sp>
        <p:nvSpPr>
          <p:cNvPr id="3" name="2 - Θέση περιεχομένου"/>
          <p:cNvSpPr>
            <a:spLocks noGrp="1"/>
          </p:cNvSpPr>
          <p:nvPr>
            <p:ph idx="1"/>
          </p:nvPr>
        </p:nvSpPr>
        <p:spPr/>
        <p:txBody>
          <a:bodyPr>
            <a:normAutofit fontScale="85000" lnSpcReduction="10000"/>
          </a:bodyPr>
          <a:lstStyle/>
          <a:p>
            <a:pPr>
              <a:buNone/>
            </a:pPr>
            <a:r>
              <a:rPr lang="el-GR" dirty="0" smtClean="0"/>
              <a:t>Τα </a:t>
            </a:r>
            <a:r>
              <a:rPr lang="el-GR" dirty="0" err="1" smtClean="0"/>
              <a:t>παιδια</a:t>
            </a:r>
            <a:r>
              <a:rPr lang="el-GR" dirty="0" smtClean="0"/>
              <a:t> </a:t>
            </a:r>
            <a:r>
              <a:rPr lang="en-US" dirty="0" smtClean="0"/>
              <a:t>:</a:t>
            </a:r>
            <a:endParaRPr lang="el-GR" dirty="0" smtClean="0"/>
          </a:p>
          <a:p>
            <a:r>
              <a:rPr lang="el-GR" dirty="0" smtClean="0"/>
              <a:t>Να είναι χαρούμενα και να αναπτύξουν θετική στάση απέναντι στη μάθηση.</a:t>
            </a:r>
          </a:p>
          <a:p>
            <a:r>
              <a:rPr lang="el-GR" dirty="0" smtClean="0"/>
              <a:t>Να κοινωνικοποιηθούν και να επικοινωνούν με την εκπαιδευτικό και τα άλλα παιδιά</a:t>
            </a:r>
          </a:p>
          <a:p>
            <a:r>
              <a:rPr lang="el-GR" dirty="0" smtClean="0"/>
              <a:t>Να αναπτύξουν βασικές κοινωνικές δεξιότητες (να μοιράζονται τα παιχνίδια τους και να συνεργάζονται)</a:t>
            </a:r>
          </a:p>
          <a:p>
            <a:r>
              <a:rPr lang="el-GR" dirty="0" smtClean="0"/>
              <a:t>Να γίνουν αυτόνομα και υπεύθυνα</a:t>
            </a:r>
          </a:p>
          <a:p>
            <a:r>
              <a:rPr lang="el-GR" dirty="0" smtClean="0"/>
              <a:t>Να μυηθούν σε πρακτικές που έχουν σχέση με την ανάγνωση, τη γραφή, τα μαθηματικά, τις φυσικές επιστήμες, τα εικαστικά, τον υπολογιστή.</a:t>
            </a:r>
          </a:p>
          <a:p>
            <a:r>
              <a:rPr lang="el-GR" dirty="0" smtClean="0"/>
              <a:t>Να αποκτήσουν υψηλή αυτοπεποίθηση</a:t>
            </a:r>
          </a:p>
          <a:p>
            <a:endParaRPr lang="el-GR" dirty="0"/>
          </a:p>
          <a:p>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ΠΡΟΣΩΠΙΚΟΣ ΣΤΟΧΟΣ</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Να μάθουν τα παιδιά τι σημαίνει φιλία</a:t>
            </a:r>
          </a:p>
          <a:p>
            <a:r>
              <a:rPr lang="el-GR" dirty="0" smtClean="0"/>
              <a:t>Να μάθουν να σέβονται ο ένας τον άλλον</a:t>
            </a:r>
          </a:p>
          <a:p>
            <a:r>
              <a:rPr lang="el-GR" dirty="0" smtClean="0"/>
              <a:t>Να μάθουν να βοηθάνε ο ένας τον άλλον</a:t>
            </a:r>
          </a:p>
          <a:p>
            <a:r>
              <a:rPr lang="el-GR" dirty="0" smtClean="0"/>
              <a:t>Να μάθουν ότι δεν είναι το κέντρο του κόσμου αλλά ένα μέρος αυτού</a:t>
            </a:r>
          </a:p>
          <a:p>
            <a:r>
              <a:rPr lang="el-GR" dirty="0" smtClean="0"/>
              <a:t>Να μάθουν να αποδέχονται τον άλλον και να σέβονται το διαφορετικό</a:t>
            </a:r>
          </a:p>
          <a:p>
            <a:r>
              <a:rPr lang="el-GR" dirty="0" smtClean="0"/>
              <a:t>Να μάθουν κανόνες που αν τους ακολουθούν, όλα θα κυλούν πιο όμορφα</a:t>
            </a:r>
          </a:p>
          <a:p>
            <a:r>
              <a:rPr lang="el-GR" dirty="0" smtClean="0"/>
              <a:t>Να μάθουν να προστατεύουν, να εκτιμούν, να σέβονται κάθε ζωντανό πλάσμα στη γη..ακόμα και ένα μικρό μυρμηγκάκι</a:t>
            </a:r>
          </a:p>
          <a:p>
            <a:r>
              <a:rPr lang="el-GR" dirty="0" smtClean="0"/>
              <a:t>Να μάθουν να αυτοεξυπηρετούνται</a:t>
            </a:r>
          </a:p>
          <a:p>
            <a:r>
              <a:rPr lang="el-GR" dirty="0" smtClean="0"/>
              <a:t>Να μάθουν να σέβονται το περιβάλλον</a:t>
            </a:r>
          </a:p>
          <a:p>
            <a:pPr>
              <a:buNone/>
            </a:pPr>
            <a:r>
              <a:rPr lang="el-GR" dirty="0" smtClean="0"/>
              <a:t>ΚΑΙ ΟΛΑ ΑΥΤΑ ΘΑ ΤΑ ΜΑΘΟΥΝ…………………..</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ΜΕΣΩ ΤΟΥ ΠΑΙΧΝΙΔΙΟΥ</a:t>
            </a:r>
            <a:br>
              <a:rPr lang="el-GR" b="1" dirty="0" smtClean="0"/>
            </a:br>
            <a:endParaRPr lang="el-GR" dirty="0"/>
          </a:p>
        </p:txBody>
      </p:sp>
      <p:sp>
        <p:nvSpPr>
          <p:cNvPr id="3" name="2 - Θέση περιεχομένου"/>
          <p:cNvSpPr>
            <a:spLocks noGrp="1"/>
          </p:cNvSpPr>
          <p:nvPr>
            <p:ph idx="1"/>
          </p:nvPr>
        </p:nvSpPr>
        <p:spPr/>
        <p:txBody>
          <a:bodyPr>
            <a:normAutofit/>
          </a:bodyPr>
          <a:lstStyle/>
          <a:p>
            <a:pPr algn="ctr">
              <a:buNone/>
            </a:pPr>
            <a:r>
              <a:rPr lang="el-GR" b="1" dirty="0" smtClean="0"/>
              <a:t>Όπως ανέφερε και ο αρχαίος έλληνας φιλόσοφος ο Πλάτωνας</a:t>
            </a:r>
          </a:p>
          <a:p>
            <a:pPr algn="ctr">
              <a:buNone/>
            </a:pPr>
            <a:endParaRPr lang="el-GR" sz="5400" b="1" dirty="0"/>
          </a:p>
        </p:txBody>
      </p:sp>
      <p:sp>
        <p:nvSpPr>
          <p:cNvPr id="3074" name="AutoShape 2" descr="Πλάτωνα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3076" name="Picture 4" descr="Ελλήνων Φιλοσοφία: Βιογραφία Πλάτωνος"/>
          <p:cNvPicPr>
            <a:picLocks noChangeAspect="1" noChangeArrowheads="1"/>
          </p:cNvPicPr>
          <p:nvPr/>
        </p:nvPicPr>
        <p:blipFill>
          <a:blip r:embed="rId3" cstate="print"/>
          <a:srcRect/>
          <a:stretch>
            <a:fillRect/>
          </a:stretch>
        </p:blipFill>
        <p:spPr bwMode="auto">
          <a:xfrm>
            <a:off x="1763688" y="4437112"/>
            <a:ext cx="1944216" cy="2088232"/>
          </a:xfrm>
          <a:prstGeom prst="rect">
            <a:avLst/>
          </a:prstGeom>
          <a:noFill/>
        </p:spPr>
      </p:pic>
      <p:sp>
        <p:nvSpPr>
          <p:cNvPr id="7" name="6 - Ελλειψοειδής επεξήγηση"/>
          <p:cNvSpPr/>
          <p:nvPr/>
        </p:nvSpPr>
        <p:spPr>
          <a:xfrm>
            <a:off x="3419872" y="2564904"/>
            <a:ext cx="2232248" cy="201622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«ΠΑΙΖΟΝΤΑΣ ΤΡΕΦΕ ΤΟΥΣ ΠΑΙΔΑΣ»</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ΓΝΩΣΤΙΚΟΣ ΤΟΜΕΑΣ</a:t>
            </a:r>
            <a:endParaRPr lang="el-GR" dirty="0"/>
          </a:p>
        </p:txBody>
      </p:sp>
      <p:sp>
        <p:nvSpPr>
          <p:cNvPr id="3" name="2 - Θέση περιεχομένου"/>
          <p:cNvSpPr>
            <a:spLocks noGrp="1"/>
          </p:cNvSpPr>
          <p:nvPr>
            <p:ph idx="1"/>
          </p:nvPr>
        </p:nvSpPr>
        <p:spPr/>
        <p:txBody>
          <a:bodyPr>
            <a:normAutofit fontScale="92500" lnSpcReduction="20000"/>
          </a:bodyPr>
          <a:lstStyle/>
          <a:p>
            <a:pPr>
              <a:buNone/>
            </a:pPr>
            <a:r>
              <a:rPr lang="el-GR" dirty="0" smtClean="0"/>
              <a:t>ΔΙΝΕΤΑΙ ΕΜΦΑΣΗ </a:t>
            </a:r>
            <a:r>
              <a:rPr lang="en-US" dirty="0" smtClean="0"/>
              <a:t>:</a:t>
            </a:r>
            <a:endParaRPr lang="el-GR" dirty="0" smtClean="0"/>
          </a:p>
          <a:p>
            <a:r>
              <a:rPr lang="el-GR" dirty="0" smtClean="0"/>
              <a:t>ΣΤΟ </a:t>
            </a:r>
            <a:r>
              <a:rPr lang="el-GR" b="1" u="sng" dirty="0" smtClean="0"/>
              <a:t>ΠΩΣ</a:t>
            </a:r>
            <a:r>
              <a:rPr lang="el-GR" dirty="0" smtClean="0"/>
              <a:t> ΜΑΘΑΙΝΟΥΝ ΤΑ ΠΑΙΔΙΑ ΚΑΙ ΟΧΙ   ΣΤΗ ΣΥΣΣΩΡΕΥΣΗ ΓΝΩΣΕΩΝ</a:t>
            </a:r>
          </a:p>
          <a:p>
            <a:pPr>
              <a:buNone/>
            </a:pPr>
            <a:r>
              <a:rPr lang="el-GR" b="1" u="sng" dirty="0" smtClean="0"/>
              <a:t>ΕΝΘΑΡΡΥΝΣΗ ΠΑΙΔΙΩΝ</a:t>
            </a:r>
          </a:p>
          <a:p>
            <a:pPr>
              <a:buNone/>
            </a:pPr>
            <a:r>
              <a:rPr lang="el-GR" dirty="0"/>
              <a:t> </a:t>
            </a:r>
            <a:r>
              <a:rPr lang="el-GR" dirty="0" smtClean="0"/>
              <a:t>ώστε..</a:t>
            </a:r>
          </a:p>
          <a:p>
            <a:pPr>
              <a:buNone/>
            </a:pPr>
            <a:r>
              <a:rPr lang="el-GR" dirty="0" smtClean="0"/>
              <a:t> να κάνουν προβλέψεις και να ελέγχουν τις προβλέψεις τους, να κάνουν συνθέσεις (όταν υπάρχουν διαφωνίες καταλήγουμε όλοι μαζί στην κοινά αποδεκτή λύση, να διατυπώνουν υποθέσεις (τι θα συμβεί αν…), να συνδέουν αίτιο και αποτέλεσμα.</a:t>
            </a:r>
          </a:p>
          <a:p>
            <a:pPr>
              <a:buNone/>
            </a:pPr>
            <a:endParaRPr lang="el-G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ΤΡΟΠΟΣ ΑΠΑΣΧΟΛΗΣΗΣ ΤΩΝ ΝΗΠΙΩΝ</a:t>
            </a:r>
            <a:endParaRPr lang="el-GR" dirty="0"/>
          </a:p>
        </p:txBody>
      </p:sp>
      <p:sp>
        <p:nvSpPr>
          <p:cNvPr id="3" name="2 - Θέση περιεχομένου"/>
          <p:cNvSpPr>
            <a:spLocks noGrp="1"/>
          </p:cNvSpPr>
          <p:nvPr>
            <p:ph idx="1"/>
          </p:nvPr>
        </p:nvSpPr>
        <p:spPr/>
        <p:txBody>
          <a:bodyPr/>
          <a:lstStyle/>
          <a:p>
            <a:r>
              <a:rPr lang="el-GR" dirty="0" smtClean="0"/>
              <a:t>ΕΛΕΥΘΕΡΕΣ ΔΡΑΣΤΗΡΙΟΤΗΤΕΣ (</a:t>
            </a:r>
            <a:r>
              <a:rPr lang="el-GR" sz="2000" dirty="0" smtClean="0"/>
              <a:t>ΕΠΙΛΟΓΗ ΠΑΙΧΝΙΔΙΟΥ ΑΠΟ ΤΟ ΙΔΙΟ ΤΟ ΠΑΙΔΙ</a:t>
            </a:r>
            <a:r>
              <a:rPr lang="el-GR" dirty="0" smtClean="0"/>
              <a:t>)</a:t>
            </a:r>
          </a:p>
          <a:p>
            <a:r>
              <a:rPr lang="el-GR" dirty="0" smtClean="0"/>
              <a:t>ΟΡΓΑΝΩΜΕΝΕΣ ΔΡΑΣΤΗΡΙΟΤΗΤΕΣ (</a:t>
            </a:r>
            <a:r>
              <a:rPr lang="el-GR" sz="2000" dirty="0" smtClean="0"/>
              <a:t>ΔΡΑΣΤΗΡΙΟΤΗΤΕΣ ΡΟΥΤΙΝΑΣ, ΣΥΖΗΤΗΣΗ, ΑΝΑΓΝΩΣΗ ΠΑΙΔΙΚΟΥ ΒΙΒΛΙΟΥ, ΚΑΤΑΙΓΙΣΜΟΣ ΙΔΕΩΝ ΓΙΑ ΣΥΓΚΕΚΡΙΜΕΝΑ ΘΕΜΑΤΑ ΠΟΥ ΕΝΔΙΑΦΕΡΟΥΝ ΤΑ ΠΑΙΔΙΑ, ΕΡΓΑΣΙΑ ΣΕ ΟΜΑΔΕΣ, ΑΤΟΜΙΚΕΣ ΕΡΓΑΣΙΕΣ ΑΠΌ ΤΙΣ ΜΑΘΗΣΙΑΚΕΣ ΠΕΡΙΟΧΕΣ ΓΛΩΣΣΑ-ΜΑΘΗΜΑΤΙΚΑ-ΦΥΣΙΚΕΣ ΕΠΙΣΤΗΜΕΣ-ΕΙΚΑΣΤΙΚΑ)</a:t>
            </a:r>
            <a:endParaRPr lang="el-G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u="sng" dirty="0" smtClean="0"/>
              <a:t>ΩΡΑΡΙΟ</a:t>
            </a:r>
            <a:endParaRPr lang="el-GR" u="sng" dirty="0"/>
          </a:p>
        </p:txBody>
      </p:sp>
      <p:sp>
        <p:nvSpPr>
          <p:cNvPr id="3" name="2 - Θέση περιεχομένου"/>
          <p:cNvSpPr>
            <a:spLocks noGrp="1"/>
          </p:cNvSpPr>
          <p:nvPr>
            <p:ph idx="1"/>
          </p:nvPr>
        </p:nvSpPr>
        <p:spPr/>
        <p:txBody>
          <a:bodyPr>
            <a:normAutofit fontScale="77500" lnSpcReduction="20000"/>
          </a:bodyPr>
          <a:lstStyle/>
          <a:p>
            <a:r>
              <a:rPr lang="el-GR" b="1" dirty="0" smtClean="0"/>
              <a:t>Ο Ενιαίος Τύπος Ολοήμερου Νηπιαγωγείου περιλαμβάνει:</a:t>
            </a:r>
            <a:endParaRPr lang="el-GR" dirty="0" smtClean="0"/>
          </a:p>
          <a:p>
            <a:r>
              <a:rPr lang="el-GR" dirty="0" smtClean="0"/>
              <a:t>α) το Βασικό Υποχρεωτικό Πρόγραμμα, που απευθύνεται σε όλους/όλες τους/τις μαθητές/</a:t>
            </a:r>
            <a:r>
              <a:rPr lang="el-GR" dirty="0" err="1" smtClean="0"/>
              <a:t>τριες</a:t>
            </a:r>
            <a:r>
              <a:rPr lang="el-GR" dirty="0" smtClean="0"/>
              <a:t> (νήπια/</a:t>
            </a:r>
            <a:r>
              <a:rPr lang="el-GR" dirty="0" err="1" smtClean="0"/>
              <a:t>προνήπι</a:t>
            </a:r>
            <a:r>
              <a:rPr lang="el-GR" dirty="0" smtClean="0"/>
              <a:t>α), αφορά όλα τα τμήματα και διαρκεί από τις 8:30 μέχρι τις 13:00,</a:t>
            </a:r>
          </a:p>
          <a:p>
            <a:r>
              <a:rPr lang="el-GR" dirty="0" smtClean="0"/>
              <a:t>β) το Προαιρετικό Ολοήμερο Πρόγραμμα που διαρκεί από τις 13:00 μέχρι τις 16:00 και</a:t>
            </a:r>
          </a:p>
          <a:p>
            <a:r>
              <a:rPr lang="el-GR" dirty="0" smtClean="0"/>
              <a:t>γ) το Νέο, Αναβαθμισμένο Πρόγραμμα </a:t>
            </a:r>
            <a:r>
              <a:rPr lang="el-GR" smtClean="0"/>
              <a:t>Ολοήμερου από </a:t>
            </a:r>
            <a:r>
              <a:rPr lang="el-GR" dirty="0" smtClean="0"/>
              <a:t>τις 13.00 έως τις 17.30.</a:t>
            </a:r>
          </a:p>
          <a:p>
            <a:r>
              <a:rPr lang="el-GR" dirty="0" smtClean="0"/>
              <a:t>Στο πλαίσιο του Προαιρετικού και Νέου, Αναβαθμισμένου Ολοήμερου Προγράμματος υπάρχει δυνατότητα λειτουργίας</a:t>
            </a:r>
            <a:r>
              <a:rPr lang="el-GR" b="1" dirty="0" smtClean="0"/>
              <a:t> τμήματος Πρόωρης Υποδοχής από 7:45 μέχρι 8:30</a:t>
            </a:r>
            <a:r>
              <a:rPr lang="el-GR" dirty="0" smtClean="0"/>
              <a:t>.</a:t>
            </a:r>
          </a:p>
          <a:p>
            <a:pPr>
              <a:buNone/>
            </a:pPr>
            <a:endParaRPr lang="el-GR" dirty="0" smtClean="0"/>
          </a:p>
          <a:p>
            <a:pPr>
              <a:buNone/>
            </a:pP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ΠΡΟΓΡΑΜΜΑΤΙΣΜΟΣ ΚΑΙ ΥΛΟΠΟΙΗΣΗ ΔΡΑΣΤΗΡΙΟΤΗΤΩΝ</a:t>
            </a:r>
            <a:endParaRPr lang="el-GR" b="1" dirty="0"/>
          </a:p>
        </p:txBody>
      </p:sp>
      <p:sp>
        <p:nvSpPr>
          <p:cNvPr id="3" name="2 - Θέση περιεχομένου"/>
          <p:cNvSpPr>
            <a:spLocks noGrp="1"/>
          </p:cNvSpPr>
          <p:nvPr>
            <p:ph idx="1"/>
          </p:nvPr>
        </p:nvSpPr>
        <p:spPr/>
        <p:txBody>
          <a:bodyPr>
            <a:normAutofit/>
          </a:bodyPr>
          <a:lstStyle/>
          <a:p>
            <a:pPr algn="ctr">
              <a:buNone/>
            </a:pPr>
            <a:r>
              <a:rPr lang="el-GR" dirty="0" smtClean="0"/>
              <a:t>ΜΑΘΗΣΙΑΚΕΣ ΠΕΡΙΟΧΕΣ </a:t>
            </a:r>
          </a:p>
          <a:p>
            <a:r>
              <a:rPr lang="el-GR" dirty="0" smtClean="0"/>
              <a:t>ΓΛΩΣΣΑ </a:t>
            </a:r>
            <a:r>
              <a:rPr lang="en-US" dirty="0" smtClean="0"/>
              <a:t>: </a:t>
            </a:r>
            <a:r>
              <a:rPr lang="el-GR" dirty="0" smtClean="0"/>
              <a:t>Ενθάρρυνση παιδιών ώστε να διηγούνται, να αφηγούνται, να περιγράφουν, να βελτιώσουν τον προφορικό τους λόγο (σύνθεση ιστοριών , γλωσσικές ασκήσεις, παραμύθι), να ενθαρρύνονται να γράφουν όπως μπορούν…</a:t>
            </a:r>
          </a:p>
          <a:p>
            <a:pPr>
              <a:buNone/>
            </a:pPr>
            <a:endParaRPr lang="el-G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ΜΑΘΗΜΑΤΙΚΑ </a:t>
            </a:r>
            <a:r>
              <a:rPr lang="en-US" dirty="0" smtClean="0"/>
              <a:t>:</a:t>
            </a:r>
            <a:r>
              <a:rPr lang="el-GR" dirty="0" smtClean="0"/>
              <a:t> Να </a:t>
            </a:r>
            <a:r>
              <a:rPr lang="el-GR" dirty="0" err="1" smtClean="0"/>
              <a:t>οικοδομομήσουν</a:t>
            </a:r>
            <a:r>
              <a:rPr lang="el-GR" dirty="0" smtClean="0"/>
              <a:t> σταδιακά  την έννοια των αριθμών, να εκτελούν απλές μαθηματικές πράξεις, να εμπλουτίσουν τη γλώσσα και με λέξεις που συνδέονται με τα μαθηματικά, να αναγνωρίσουν τα σχήματα</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Λειτουργική μονάδα">
  <a:themeElements>
    <a:clrScheme name="Λειτουργική μονάδα">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Λειτουργική μονάδα">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Λειτουργική μονάδ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291</TotalTime>
  <Words>695</Words>
  <Application>Microsoft Office PowerPoint</Application>
  <PresentationFormat>Προβολή στην οθόνη (4:3)</PresentationFormat>
  <Paragraphs>69</Paragraphs>
  <Slides>14</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Λειτουργική μονάδα</vt:lpstr>
      <vt:lpstr>ΑΝΑΛΥΤΙΚΟ ΠΡΟΓΡΑΜΜΑ ΝΗΠΙΑΓΩΓΕΙΟΥ</vt:lpstr>
      <vt:lpstr>ΒΑΣΙΚΕΣ ΕΠΙΔΙΩΞΕΙΣ ΝΗΠΙΑΓΩΓΕΙΟΥ</vt:lpstr>
      <vt:lpstr>ΠΡΟΣΩΠΙΚΟΣ ΣΤΟΧΟΣ</vt:lpstr>
      <vt:lpstr>ΜΕΣΩ ΤΟΥ ΠΑΙΧΝΙΔΙΟΥ </vt:lpstr>
      <vt:lpstr>ΓΝΩΣΤΙΚΟΣ ΤΟΜΕΑΣ</vt:lpstr>
      <vt:lpstr>ΤΡΟΠΟΣ ΑΠΑΣΧΟΛΗΣΗΣ ΤΩΝ ΝΗΠΙΩΝ</vt:lpstr>
      <vt:lpstr>ΩΡΑΡΙΟ</vt:lpstr>
      <vt:lpstr>ΠΡΟΓΡΑΜΜΑΤΙΣΜΟΣ ΚΑΙ ΥΛΟΠΟΙΗΣΗ ΔΡΑΣΤΗΡΙΟΤΗΤΩΝ</vt:lpstr>
      <vt:lpstr>Διαφάνεια 9</vt:lpstr>
      <vt:lpstr>Διαφάνεια 10</vt:lpstr>
      <vt:lpstr>ΜΕΘΟΔΟΣ ΔΙΔΑΣΚΑΛΙΑΣ</vt:lpstr>
      <vt:lpstr>ΕΡΓΑΣΤΗΡΙΑ ΔΕΞΙΟΤΗΤΩΝ</vt:lpstr>
      <vt:lpstr>ΘΕΜΑΤΙΚΟΙ ΑΞΟΝΕΣ</vt:lpstr>
      <vt:lpstr>ΣΥΝΕΡΓΑΣΙΑ ΟΙΚΟΓΕΝΕΙΑΣ - ΣΧΟΛΕΙΟΥ</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ΑΝΑΛΥΤΙΚΟ ΠΡΟΓΡΑΜΜΑ ΝΗΠΙΑΓΩΓΕΙΟΥ</dc:title>
  <dc:creator>lab gout</dc:creator>
  <cp:lastModifiedBy>lab gout</cp:lastModifiedBy>
  <cp:revision>11</cp:revision>
  <dcterms:created xsi:type="dcterms:W3CDTF">2021-09-26T18:20:28Z</dcterms:created>
  <dcterms:modified xsi:type="dcterms:W3CDTF">2022-10-01T09:09:46Z</dcterms:modified>
</cp:coreProperties>
</file>