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3"/>
    <p:sldId id="272" r:id="rId4"/>
    <p:sldId id="303" r:id="rId5"/>
    <p:sldId id="304" r:id="rId6"/>
    <p:sldId id="279" r:id="rId7"/>
    <p:sldId id="301" r:id="rId8"/>
    <p:sldId id="305" r:id="rId9"/>
    <p:sldId id="306" r:id="rId10"/>
    <p:sldId id="308" r:id="rId11"/>
    <p:sldId id="307" r:id="rId12"/>
    <p:sldId id="311" r:id="rId13"/>
    <p:sldId id="31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34"/>
      </p:cViewPr>
      <p:guideLst>
        <p:guide orient="horz" pos="218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C67CF-DCF7-4A53-B0A1-581348F4F669}" type="datetimeFigureOut">
              <a:rPr lang="el-GR" smtClean="0"/>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7FF42-712F-4187-89A0-4B90ADD960E3}" type="slidenum">
              <a:rPr lang="el-GR" smtClean="0"/>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7" name="Date Placeholder 6"/>
          <p:cNvSpPr>
            <a:spLocks noGrp="1"/>
          </p:cNvSpPr>
          <p:nvPr>
            <p:ph type="dt" sz="half" idx="10"/>
          </p:nvPr>
        </p:nvSpPr>
        <p:spPr/>
        <p:txBody>
          <a:bodyPr/>
          <a:lstStyle/>
          <a:p>
            <a:fld id="{0C52D09C-6068-4578-8819-F45C23D041CF}" type="datetime1">
              <a:rPr lang="en-US" smtClean="0"/>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EE995-3572-4B9C-AFD9-30D5C4B2CF96}"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934D69-53D1-4A63-B2D8-EB54721619ED}"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A1C695-9148-42D7-A6FC-CDB591958E2E}"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4" name="Date Placeholder 3"/>
          <p:cNvSpPr>
            <a:spLocks noGrp="1"/>
          </p:cNvSpPr>
          <p:nvPr>
            <p:ph type="dt" sz="half" idx="10"/>
          </p:nvPr>
        </p:nvSpPr>
        <p:spPr/>
        <p:txBody>
          <a:bodyPr/>
          <a:lstStyle/>
          <a:p>
            <a:fld id="{A1AFF542-7282-48A3-8B5E-CF8DD84CB9BD}"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F974CD-40D6-4394-BC38-B58ADF9C27BE}"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038741-2C60-475B-908F-168D1146914D}"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endParaRPr kumimoji="0" lang="en-US"/>
          </a:p>
        </p:txBody>
      </p:sp>
      <p:sp>
        <p:nvSpPr>
          <p:cNvPr id="3" name="Date Placeholder 2"/>
          <p:cNvSpPr>
            <a:spLocks noGrp="1"/>
          </p:cNvSpPr>
          <p:nvPr>
            <p:ph type="dt" sz="half" idx="10"/>
          </p:nvPr>
        </p:nvSpPr>
        <p:spPr/>
        <p:txBody>
          <a:bodyPr/>
          <a:lstStyle/>
          <a:p>
            <a:fld id="{9584B1B1-7B86-412C-84B7-29D5135320DA}"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A4A70D1E-C68E-4EDA-9961-EA50612E6173}"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endParaRPr kumimoji="0" lang="en-US"/>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2E17799-78BC-4FEB-96AA-B2AEFAA39EBA}"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a:t>Click to edit Master title style</a:t>
            </a:r>
            <a:endParaRPr kumimoji="0" lang="en-US"/>
          </a:p>
        </p:txBody>
      </p:sp>
      <p:sp>
        <p:nvSpPr>
          <p:cNvPr id="5" name="Date Placeholder 4"/>
          <p:cNvSpPr>
            <a:spLocks noGrp="1"/>
          </p:cNvSpPr>
          <p:nvPr>
            <p:ph type="dt" sz="half" idx="10"/>
          </p:nvPr>
        </p:nvSpPr>
        <p:spPr/>
        <p:txBody>
          <a:bodyPr/>
          <a:lstStyle/>
          <a:p>
            <a:fld id="{DE2E68B3-DBC1-4EC1-BB7C-1354ABD0ED0F}"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8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DA59EFA9-433C-42BD-9F02-D63FA6AF5E24}" type="datetime1">
              <a:rPr lang="en-US" smtClean="0"/>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B6F15528-21DE-4FAA-801E-634DDDAF4B2B}" type="slidenum">
              <a:rPr lang="en-US" smtClean="0"/>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blogs.sch.gr/5nipmetam/" TargetMode="Externa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0"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352800"/>
            <a:ext cx="7696200" cy="1394989"/>
          </a:xfrm>
        </p:spPr>
        <p:txBody>
          <a:bodyPr>
            <a:normAutofit fontScale="90000"/>
          </a:bodyPr>
          <a:lstStyle/>
          <a:p>
            <a:r>
              <a:rPr lang="el-GR" sz="3200" b="1" dirty="0" smtClean="0">
                <a:solidFill>
                  <a:schemeClr val="tx1"/>
                </a:solidFill>
                <a:latin typeface="Calibri" panose="020F0502020204030204" pitchFamily="34" charset="0"/>
                <a:cs typeface="Calibri" panose="020F0502020204030204" pitchFamily="34" charset="0"/>
              </a:rPr>
              <a:t>Πρόγραμμα Αγωγής Υγείας </a:t>
            </a:r>
            <a:br>
              <a:rPr lang="el-GR" sz="3200" b="1" dirty="0" smtClean="0">
                <a:solidFill>
                  <a:schemeClr val="tx1"/>
                </a:solidFill>
                <a:latin typeface="Calibri" panose="020F0502020204030204" pitchFamily="34" charset="0"/>
                <a:cs typeface="Calibri" panose="020F0502020204030204" pitchFamily="34" charset="0"/>
              </a:rPr>
            </a:br>
            <a:br>
              <a:rPr lang="el-GR" sz="3200" b="1" dirty="0" smtClean="0">
                <a:solidFill>
                  <a:schemeClr val="tx1"/>
                </a:solidFill>
                <a:latin typeface="Calibri" panose="020F0502020204030204" pitchFamily="34" charset="0"/>
                <a:cs typeface="Calibri" panose="020F0502020204030204" pitchFamily="34" charset="0"/>
              </a:rPr>
            </a:br>
            <a:r>
              <a:rPr lang="el-GR" sz="3200" b="1" dirty="0" smtClean="0">
                <a:solidFill>
                  <a:schemeClr val="tx1"/>
                </a:solidFill>
                <a:latin typeface="Calibri" panose="020F0502020204030204" pitchFamily="34" charset="0"/>
                <a:cs typeface="Calibri" panose="020F0502020204030204" pitchFamily="34" charset="0"/>
              </a:rPr>
              <a:t>Τίτλος προγράμματος: “Συνεργασία σημαίνει...”</a:t>
            </a:r>
            <a:br>
              <a:rPr lang="el-GR" sz="3200" b="1" dirty="0">
                <a:solidFill>
                  <a:schemeClr val="tx1"/>
                </a:solidFill>
                <a:latin typeface="Calibri" panose="020F0502020204030204" pitchFamily="34" charset="0"/>
                <a:cs typeface="Calibri" panose="020F0502020204030204" pitchFamily="34" charset="0"/>
              </a:rPr>
            </a:br>
            <a:endParaRPr lang="el-GR" sz="3200" b="1" dirty="0">
              <a:solidFill>
                <a:schemeClr val="tx1"/>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990600" y="1701165"/>
            <a:ext cx="7696200" cy="1250950"/>
          </a:xfrm>
        </p:spPr>
        <p:txBody>
          <a:bodyPr>
            <a:normAutofit/>
          </a:bodyPr>
          <a:lstStyle/>
          <a:p>
            <a:r>
              <a:rPr lang="el-GR" b="1" dirty="0">
                <a:solidFill>
                  <a:schemeClr val="tx1"/>
                </a:solidFill>
                <a:latin typeface="Calibri" panose="020F0502020204030204" pitchFamily="34" charset="0"/>
                <a:cs typeface="Calibri" panose="020F0502020204030204" pitchFamily="34" charset="0"/>
              </a:rPr>
              <a:t>Σχολείο </a:t>
            </a:r>
            <a:r>
              <a:rPr lang="en-US" b="1" dirty="0" smtClean="0">
                <a:solidFill>
                  <a:schemeClr val="tx1"/>
                </a:solidFill>
                <a:latin typeface="Calibri" panose="020F0502020204030204" pitchFamily="34" charset="0"/>
                <a:cs typeface="Calibri" panose="020F0502020204030204" pitchFamily="34" charset="0"/>
              </a:rPr>
              <a:t>:</a:t>
            </a:r>
            <a:r>
              <a:rPr lang="el-GR" altLang="en-US" b="1" dirty="0" smtClean="0">
                <a:solidFill>
                  <a:schemeClr val="tx1"/>
                </a:solidFill>
                <a:latin typeface="Calibri" panose="020F0502020204030204" pitchFamily="34" charset="0"/>
                <a:cs typeface="Calibri" panose="020F0502020204030204" pitchFamily="34" charset="0"/>
              </a:rPr>
              <a:t>5ο Νηπιαγωγείο Μεταμόρφωσης</a:t>
            </a:r>
            <a:endParaRPr lang="el-GR" b="1" dirty="0">
              <a:solidFill>
                <a:schemeClr val="tx1"/>
              </a:solidFill>
              <a:latin typeface="Calibri" panose="020F0502020204030204" pitchFamily="34" charset="0"/>
              <a:cs typeface="Calibri" panose="020F0502020204030204" pitchFamily="34" charset="0"/>
            </a:endParaRPr>
          </a:p>
          <a:p>
            <a:r>
              <a:rPr lang="el-GR" b="1" dirty="0">
                <a:solidFill>
                  <a:schemeClr val="tx1"/>
                </a:solidFill>
                <a:latin typeface="Calibri" panose="020F0502020204030204" pitchFamily="34" charset="0"/>
                <a:cs typeface="Calibri" panose="020F0502020204030204" pitchFamily="34" charset="0"/>
              </a:rPr>
              <a:t>Σχολικό έτος </a:t>
            </a:r>
            <a:r>
              <a:rPr lang="en-US" b="1" dirty="0">
                <a:solidFill>
                  <a:schemeClr val="tx1"/>
                </a:solidFill>
                <a:latin typeface="Calibri" panose="020F0502020204030204" pitchFamily="34" charset="0"/>
                <a:cs typeface="Calibri" panose="020F0502020204030204" pitchFamily="34" charset="0"/>
              </a:rPr>
              <a:t>:  </a:t>
            </a:r>
            <a:r>
              <a:rPr lang="el-GR" b="1" dirty="0" smtClean="0">
                <a:solidFill>
                  <a:schemeClr val="tx1"/>
                </a:solidFill>
                <a:latin typeface="Calibri" panose="020F0502020204030204" pitchFamily="34" charset="0"/>
                <a:cs typeface="Calibri" panose="020F0502020204030204" pitchFamily="34" charset="0"/>
              </a:rPr>
              <a:t>202</a:t>
            </a:r>
            <a:r>
              <a:rPr lang="el-GR" b="1" dirty="0">
                <a:solidFill>
                  <a:schemeClr val="tx1"/>
                </a:solidFill>
                <a:latin typeface="Calibri" panose="020F0502020204030204" pitchFamily="34" charset="0"/>
                <a:cs typeface="Calibri" panose="020F0502020204030204" pitchFamily="34" charset="0"/>
              </a:rPr>
              <a:t>3</a:t>
            </a:r>
            <a:r>
              <a:rPr lang="el-GR" b="1" dirty="0" smtClean="0">
                <a:solidFill>
                  <a:schemeClr val="tx1"/>
                </a:solidFill>
                <a:latin typeface="Calibri" panose="020F0502020204030204" pitchFamily="34" charset="0"/>
                <a:cs typeface="Calibri" panose="020F0502020204030204" pitchFamily="34" charset="0"/>
              </a:rPr>
              <a:t>-20</a:t>
            </a:r>
            <a:r>
              <a:rPr lang="en-US" b="1" dirty="0" smtClean="0">
                <a:solidFill>
                  <a:schemeClr val="tx1"/>
                </a:solidFill>
                <a:latin typeface="Calibri" panose="020F0502020204030204" pitchFamily="34" charset="0"/>
                <a:cs typeface="Calibri" panose="020F0502020204030204" pitchFamily="34" charset="0"/>
              </a:rPr>
              <a:t>2</a:t>
            </a:r>
            <a:r>
              <a:rPr lang="el-GR" b="1" dirty="0" smtClean="0">
                <a:solidFill>
                  <a:schemeClr val="tx1"/>
                </a:solidFill>
                <a:latin typeface="Calibri" panose="020F0502020204030204" pitchFamily="34" charset="0"/>
                <a:cs typeface="Calibri" panose="020F0502020204030204" pitchFamily="34" charset="0"/>
              </a:rPr>
              <a:t>4</a:t>
            </a:r>
            <a:endParaRPr lang="el-GR" b="1" dirty="0">
              <a:solidFill>
                <a:schemeClr val="tx1"/>
              </a:solidFill>
              <a:latin typeface="Calibri" panose="020F0502020204030204" pitchFamily="34" charset="0"/>
              <a:cs typeface="Calibri" panose="020F0502020204030204" pitchFamily="34" charset="0"/>
            </a:endParaRPr>
          </a:p>
        </p:txBody>
      </p:sp>
      <p:grpSp>
        <p:nvGrpSpPr>
          <p:cNvPr id="15" name="Group 14"/>
          <p:cNvGrpSpPr/>
          <p:nvPr/>
        </p:nvGrpSpPr>
        <p:grpSpPr>
          <a:xfrm>
            <a:off x="2824138" y="179174"/>
            <a:ext cx="3390900" cy="1060450"/>
            <a:chOff x="2819400" y="152400"/>
            <a:chExt cx="3390900" cy="1060450"/>
          </a:xfrm>
        </p:grpSpPr>
        <p:pic>
          <p:nvPicPr>
            <p:cNvPr id="1026"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1027"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a:t>
              </a: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443990"/>
            <a:ext cx="7772400" cy="838200"/>
          </a:xfrm>
        </p:spPr>
        <p:txBody>
          <a:bodyPr>
            <a:noAutofit/>
          </a:bodyPr>
          <a:lstStyle/>
          <a:p>
            <a:r>
              <a:rPr lang="el-GR" sz="3000" b="1" dirty="0" smtClean="0">
                <a:solidFill>
                  <a:schemeClr val="tx1"/>
                </a:solidFill>
                <a:latin typeface="Calibri" panose="020F0502020204030204" pitchFamily="34" charset="0"/>
                <a:cs typeface="Calibri" panose="020F0502020204030204" pitchFamily="34" charset="0"/>
              </a:rPr>
              <a:t>Επισκέψεις </a:t>
            </a:r>
            <a:endParaRPr lang="el-GR" sz="3000" b="1"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anose="020F0502020204030204" pitchFamily="34" charset="0"/>
              <a:cs typeface="Calibri" panose="020F0502020204030204" pitchFamily="34" charset="0"/>
            </a:endParaRPr>
          </a:p>
          <a:p>
            <a:pPr fontAlgn="t"/>
            <a:endParaRPr lang="el-GR" sz="2400" dirty="0">
              <a:latin typeface="Calibri" panose="020F0502020204030204" pitchFamily="34" charset="0"/>
              <a:cs typeface="Calibri" panose="020F0502020204030204"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p:txBody>
      </p:sp>
      <p:sp>
        <p:nvSpPr>
          <p:cNvPr id="8" name="Content Placeholder 2"/>
          <p:cNvSpPr txBox="1"/>
          <p:nvPr/>
        </p:nvSpPr>
        <p:spPr>
          <a:xfrm>
            <a:off x="381000" y="2286000"/>
            <a:ext cx="8686800" cy="4525963"/>
          </a:xfrm>
          <a:prstGeom prst="rect">
            <a:avLst/>
          </a:prstGeom>
        </p:spPr>
        <p:txBody>
          <a:bodyPr>
            <a:normAutofit/>
          </a:bodyPr>
          <a:lstStyle/>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9" name="Content Placeholder 2"/>
          <p:cNvSpPr txBox="1"/>
          <p:nvPr/>
        </p:nvSpPr>
        <p:spPr>
          <a:xfrm>
            <a:off x="533400" y="2438400"/>
            <a:ext cx="8686800" cy="4525963"/>
          </a:xfrm>
          <a:prstGeom prst="rect">
            <a:avLst/>
          </a:prstGeom>
        </p:spPr>
        <p:txBody>
          <a:bodyPr>
            <a:normAutofit/>
          </a:bodyPr>
          <a:lstStyle/>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740" y="2420620"/>
            <a:ext cx="2731770" cy="2049145"/>
          </a:xfrm>
          <a:prstGeom prst="rect">
            <a:avLst/>
          </a:prstGeom>
        </p:spPr>
      </p:pic>
      <p:pic>
        <p:nvPicPr>
          <p:cNvPr id="11" name="Εικόνα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070" y="4098925"/>
            <a:ext cx="1695450" cy="2261235"/>
          </a:xfrm>
          <a:prstGeom prst="rect">
            <a:avLst/>
          </a:prstGeom>
        </p:spPr>
      </p:pic>
      <p:pic>
        <p:nvPicPr>
          <p:cNvPr id="12" name="Picture 11" descr="435745096_2390689201121098_8006143506187423318_n"/>
          <p:cNvPicPr>
            <a:picLocks noChangeAspect="1"/>
          </p:cNvPicPr>
          <p:nvPr/>
        </p:nvPicPr>
        <p:blipFill>
          <a:blip r:embed="rId4"/>
          <a:stretch>
            <a:fillRect/>
          </a:stretch>
        </p:blipFill>
        <p:spPr>
          <a:xfrm>
            <a:off x="5436235" y="4149090"/>
            <a:ext cx="1377315" cy="1837055"/>
          </a:xfrm>
          <a:prstGeom prst="rect">
            <a:avLst/>
          </a:prstGeom>
        </p:spPr>
      </p:pic>
      <p:pic>
        <p:nvPicPr>
          <p:cNvPr id="13" name="Picture 12" descr="435529324_1593568448068151_5576393221986409198_n"/>
          <p:cNvPicPr>
            <a:picLocks noChangeAspect="1"/>
          </p:cNvPicPr>
          <p:nvPr/>
        </p:nvPicPr>
        <p:blipFill>
          <a:blip r:embed="rId5"/>
          <a:stretch>
            <a:fillRect/>
          </a:stretch>
        </p:blipFill>
        <p:spPr>
          <a:xfrm>
            <a:off x="1763395" y="4657725"/>
            <a:ext cx="1501140" cy="2002155"/>
          </a:xfrm>
          <a:prstGeom prst="rect">
            <a:avLst/>
          </a:prstGeom>
        </p:spPr>
      </p:pic>
      <p:pic>
        <p:nvPicPr>
          <p:cNvPr id="14" name="Picture 13" descr="436283223_502277382476020_3385463117330518559_n"/>
          <p:cNvPicPr>
            <a:picLocks noChangeAspect="1"/>
          </p:cNvPicPr>
          <p:nvPr/>
        </p:nvPicPr>
        <p:blipFill>
          <a:blip r:embed="rId6"/>
          <a:stretch>
            <a:fillRect/>
          </a:stretch>
        </p:blipFill>
        <p:spPr>
          <a:xfrm>
            <a:off x="3347720" y="4657725"/>
            <a:ext cx="1870075" cy="1402715"/>
          </a:xfrm>
          <a:prstGeom prst="rect">
            <a:avLst/>
          </a:prstGeom>
        </p:spPr>
      </p:pic>
      <p:sp>
        <p:nvSpPr>
          <p:cNvPr id="15" name="Content Placeholder 2"/>
          <p:cNvSpPr txBox="1"/>
          <p:nvPr/>
        </p:nvSpPr>
        <p:spPr>
          <a:xfrm>
            <a:off x="539750" y="2132330"/>
            <a:ext cx="8686800" cy="4526280"/>
          </a:xfrm>
          <a:prstGeom prst="rect">
            <a:avLst/>
          </a:prstGeom>
        </p:spPr>
        <p:txBody>
          <a:bodyPr>
            <a:normAutofit/>
          </a:bodyPr>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r>
              <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a:t>
            </a: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16" name="Picture 15" descr="426978220_353599327542384_7389205513860034106_n"/>
          <p:cNvPicPr>
            <a:picLocks noChangeAspect="1"/>
          </p:cNvPicPr>
          <p:nvPr/>
        </p:nvPicPr>
        <p:blipFill>
          <a:blip r:embed="rId7"/>
          <a:stretch>
            <a:fillRect/>
          </a:stretch>
        </p:blipFill>
        <p:spPr>
          <a:xfrm>
            <a:off x="4752975" y="2276475"/>
            <a:ext cx="3510915" cy="1741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anose="020F0502020204030204" pitchFamily="34" charset="0"/>
                <a:cs typeface="Calibri" panose="020F0502020204030204" pitchFamily="34" charset="0"/>
              </a:rPr>
              <a:t>Διάχυση αποτελεσμάτων</a:t>
            </a:r>
            <a:endParaRPr lang="el-GR" sz="3000" b="1"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anose="020F0502020204030204" pitchFamily="34" charset="0"/>
              <a:cs typeface="Calibri" panose="020F0502020204030204" pitchFamily="34" charset="0"/>
            </a:endParaRPr>
          </a:p>
          <a:p>
            <a:pPr fontAlgn="t"/>
            <a:endParaRPr lang="el-GR" sz="2400" dirty="0">
              <a:latin typeface="Calibri" panose="020F0502020204030204" pitchFamily="34" charset="0"/>
              <a:cs typeface="Calibri" panose="020F0502020204030204"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p:txBody>
      </p:sp>
      <p:sp>
        <p:nvSpPr>
          <p:cNvPr id="8" name="Content Placeholder 2"/>
          <p:cNvSpPr txBox="1"/>
          <p:nvPr/>
        </p:nvSpPr>
        <p:spPr>
          <a:xfrm>
            <a:off x="381000" y="2286000"/>
            <a:ext cx="8686800" cy="4525963"/>
          </a:xfrm>
          <a:prstGeom prst="rect">
            <a:avLst/>
          </a:prstGeom>
        </p:spPr>
        <p:txBody>
          <a:bodyPr>
            <a:normAutofit/>
          </a:bodyPr>
          <a:lstStyle/>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9" name="Content Placeholder 2"/>
          <p:cNvSpPr txBox="1"/>
          <p:nvPr/>
        </p:nvSpPr>
        <p:spPr>
          <a:xfrm>
            <a:off x="533400" y="2438400"/>
            <a:ext cx="8686800" cy="4525963"/>
          </a:xfrm>
          <a:prstGeom prst="rect">
            <a:avLst/>
          </a:prstGeom>
        </p:spPr>
        <p:txBody>
          <a:bodyPr>
            <a:normAutofit/>
          </a:bodyPr>
          <a:lstStyle/>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5" name="Ορθογώνιο 4"/>
          <p:cNvSpPr/>
          <p:nvPr/>
        </p:nvSpPr>
        <p:spPr>
          <a:xfrm>
            <a:off x="2286000" y="3086471"/>
            <a:ext cx="4572000" cy="2860040"/>
          </a:xfrm>
          <a:prstGeom prst="rect">
            <a:avLst/>
          </a:prstGeom>
        </p:spPr>
        <p:txBody>
          <a:bodyPr>
            <a:spAutoFit/>
          </a:bodyPr>
          <a:lstStyle/>
          <a:p>
            <a:pPr>
              <a:lnSpc>
                <a:spcPct val="107000"/>
              </a:lnSpc>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Μέσα από το </a:t>
            </a:r>
            <a:r>
              <a:rPr lang="en-US" dirty="0">
                <a:latin typeface="Calibri" panose="020F0502020204030204" pitchFamily="34" charset="0"/>
                <a:ea typeface="Calibri" panose="020F0502020204030204" pitchFamily="34" charset="0"/>
                <a:cs typeface="Times New Roman" panose="02020603050405020304" pitchFamily="18" charset="0"/>
              </a:rPr>
              <a:t>blog </a:t>
            </a:r>
            <a:r>
              <a:rPr lang="el-GR" dirty="0">
                <a:latin typeface="Calibri" panose="020F0502020204030204" pitchFamily="34" charset="0"/>
                <a:ea typeface="Calibri" panose="020F0502020204030204" pitchFamily="34" charset="0"/>
                <a:cs typeface="Times New Roman" panose="02020603050405020304" pitchFamily="18" charset="0"/>
              </a:rPr>
              <a:t>του </a:t>
            </a:r>
            <a:r>
              <a:rPr lang="el-GR" dirty="0" smtClean="0">
                <a:latin typeface="Calibri" panose="020F0502020204030204" pitchFamily="34" charset="0"/>
                <a:ea typeface="Calibri" panose="020F0502020204030204" pitchFamily="34" charset="0"/>
                <a:cs typeface="Times New Roman" panose="02020603050405020304" pitchFamily="18" charset="0"/>
              </a:rPr>
              <a:t>σχολείου </a:t>
            </a:r>
            <a:r>
              <a:rPr lang="el-GR" dirty="0" smtClean="0">
                <a:latin typeface="Calibri" panose="020F0502020204030204" pitchFamily="34" charset="0"/>
                <a:ea typeface="Calibri" panose="020F0502020204030204" pitchFamily="34" charset="0"/>
                <a:cs typeface="Times New Roman" panose="02020603050405020304" pitchFamily="18" charset="0"/>
                <a:hlinkClick r:id="rId2"/>
              </a:rPr>
              <a:t>5ο ΝΗΠΙΑΓΩΓΕΙΟ ΜΕΤΑΜΟΡΦΩΣΗΣ</a:t>
            </a:r>
            <a:r>
              <a:rPr lang="el-GR" dirty="0" smtClean="0">
                <a:latin typeface="Calibri" panose="020F0502020204030204" pitchFamily="34" charset="0"/>
                <a:ea typeface="Calibri" panose="020F0502020204030204" pitchFamily="34" charset="0"/>
                <a:cs typeface="Times New Roman" panose="02020603050405020304" pitchFamily="18" charset="0"/>
              </a:rPr>
              <a:t> γίνεται η διάχυση των αποτελεσμάτων όλων των δράσεων του νηπιαγωγείου.</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smtClean="0">
                <a:latin typeface="Calibri" panose="020F0502020204030204" pitchFamily="34" charset="0"/>
                <a:ea typeface="Calibri" panose="020F0502020204030204" pitchFamily="34" charset="0"/>
                <a:cs typeface="Times New Roman" panose="02020603050405020304" pitchFamily="18" charset="0"/>
              </a:rPr>
              <a:t>Μέσα από κάθε κάλεσμα στο νηπιαγωγείο (χριστουγεννιάτικη γιορτή,καλοκαιρινή γιορτή,κλπ) φαίνεται η ομαλή συνεργασία όλων των εμπλεκομένων στην εκπαιδευτική διαδικασία.</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2"/>
          <p:cNvSpPr txBox="1"/>
          <p:nvPr/>
        </p:nvSpPr>
        <p:spPr>
          <a:xfrm>
            <a:off x="384175" y="2286000"/>
            <a:ext cx="8686800" cy="4525963"/>
          </a:xfrm>
          <a:prstGeom prst="rect">
            <a:avLst/>
          </a:prstGeom>
        </p:spPr>
        <p:txBody>
          <a:bodyPr>
            <a:normAutofit/>
          </a:bodyPr>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7" name="Text Box 6"/>
          <p:cNvSpPr txBox="1"/>
          <p:nvPr/>
        </p:nvSpPr>
        <p:spPr>
          <a:xfrm>
            <a:off x="3302000" y="3244850"/>
            <a:ext cx="2540000" cy="368300"/>
          </a:xfrm>
          <a:prstGeom prst="rect">
            <a:avLst/>
          </a:prstGeom>
          <a:noFill/>
        </p:spPr>
        <p:txBody>
          <a:bodyPr wrap="square" rtlCol="0" anchor="t">
            <a:spAutoFit/>
          </a:bodyPr>
          <a:p>
            <a:r>
              <a:rPr lang="en-US"/>
              <a:t> </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anose="020F0502020204030204" pitchFamily="34" charset="0"/>
                <a:cs typeface="Calibri" panose="020F0502020204030204" pitchFamily="34" charset="0"/>
              </a:rPr>
              <a:t>Αξιολόγηση αποτελεσμάτων </a:t>
            </a:r>
            <a:r>
              <a:rPr lang="el-GR" sz="3000" dirty="0" smtClean="0">
                <a:solidFill>
                  <a:schemeClr val="tx1"/>
                </a:solidFill>
                <a:latin typeface="Calibri" panose="020F0502020204030204" pitchFamily="34" charset="0"/>
                <a:cs typeface="Calibri" panose="020F0502020204030204" pitchFamily="34" charset="0"/>
              </a:rPr>
              <a:t>(το πριν και το μετά, τι άλλαξε …)</a:t>
            </a:r>
            <a:endParaRPr lang="el-GR" sz="3000" b="1"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23" name="Content Placeholder 2"/>
          <p:cNvSpPr>
            <a:spLocks noGrp="1"/>
          </p:cNvSpPr>
          <p:nvPr>
            <p:ph idx="1"/>
          </p:nvPr>
        </p:nvSpPr>
        <p:spPr>
          <a:xfrm>
            <a:off x="228600" y="1779587"/>
            <a:ext cx="8686800" cy="4525963"/>
          </a:xfrm>
        </p:spPr>
        <p:txBody>
          <a:bodyPr>
            <a:normAutofit/>
          </a:bodyPr>
          <a:lstStyle/>
          <a:p>
            <a:pPr fontAlgn="t"/>
            <a:endParaRPr lang="el-GR" sz="2400" dirty="0">
              <a:latin typeface="Calibri" panose="020F0502020204030204" pitchFamily="34" charset="0"/>
              <a:cs typeface="Calibri" panose="020F0502020204030204" pitchFamily="34" charset="0"/>
            </a:endParaRPr>
          </a:p>
          <a:p>
            <a:pPr fontAlgn="t"/>
            <a:endParaRPr lang="el-GR" sz="2400" dirty="0">
              <a:latin typeface="Calibri" panose="020F0502020204030204" pitchFamily="34" charset="0"/>
              <a:cs typeface="Calibri" panose="020F0502020204030204"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p:txBody>
      </p:sp>
      <p:sp>
        <p:nvSpPr>
          <p:cNvPr id="8" name="Content Placeholder 2"/>
          <p:cNvSpPr txBox="1"/>
          <p:nvPr/>
        </p:nvSpPr>
        <p:spPr>
          <a:xfrm>
            <a:off x="381000" y="2286000"/>
            <a:ext cx="8686800" cy="4525963"/>
          </a:xfrm>
          <a:prstGeom prst="rect">
            <a:avLst/>
          </a:prstGeom>
        </p:spPr>
        <p:txBody>
          <a:bodyPr>
            <a:normAutofit/>
          </a:bodyPr>
          <a:lstStyle/>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9" name="Content Placeholder 2"/>
          <p:cNvSpPr txBox="1"/>
          <p:nvPr/>
        </p:nvSpPr>
        <p:spPr>
          <a:xfrm>
            <a:off x="533400" y="2438400"/>
            <a:ext cx="8686800" cy="4525963"/>
          </a:xfrm>
          <a:prstGeom prst="rect">
            <a:avLst/>
          </a:prstGeom>
        </p:spPr>
        <p:txBody>
          <a:bodyPr>
            <a:normAutofit/>
          </a:bodyPr>
          <a:lstStyle/>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5" name="Ορθογώνιο 4"/>
          <p:cNvSpPr/>
          <p:nvPr/>
        </p:nvSpPr>
        <p:spPr>
          <a:xfrm>
            <a:off x="2363724" y="2587095"/>
            <a:ext cx="4572000" cy="4125232"/>
          </a:xfrm>
          <a:prstGeom prst="rect">
            <a:avLst/>
          </a:prstGeom>
        </p:spPr>
        <p:txBody>
          <a:bodyPr>
            <a:spAutoFit/>
          </a:bodyPr>
          <a:lstStyle/>
          <a:p>
            <a:pPr marL="342900" indent="-342900" algn="just">
              <a:lnSpc>
                <a:spcPct val="107000"/>
              </a:lnSpc>
              <a:spcAft>
                <a:spcPts val="800"/>
              </a:spcAft>
              <a:buFont typeface="Wingdings" panose="05000000000000000000" pitchFamily="2" charset="2"/>
              <a:buChar char="§"/>
            </a:pPr>
            <a:r>
              <a:rPr lang="el-GR" sz="2000" dirty="0">
                <a:latin typeface="Calibri" panose="020F0502020204030204" pitchFamily="34" charset="0"/>
                <a:ea typeface="Calibri" panose="020F0502020204030204" pitchFamily="34" charset="0"/>
                <a:cs typeface="Times New Roman" panose="02020603050405020304" pitchFamily="18" charset="0"/>
              </a:rPr>
              <a:t>Τα παιδιά διαχειρίζονται καλύτερα τις συγκρούσεις, αξιολογώντας την περίπτωση κάθε φορά.</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l-GR" sz="2000" dirty="0" err="1">
                <a:latin typeface="Calibri" panose="020F0502020204030204" pitchFamily="34" charset="0"/>
                <a:ea typeface="Calibri" panose="020F0502020204030204" pitchFamily="34" charset="0"/>
                <a:cs typeface="Times New Roman" panose="02020603050405020304" pitchFamily="18" charset="0"/>
              </a:rPr>
              <a:t>Αυτορρυθμίζουν</a:t>
            </a:r>
            <a:r>
              <a:rPr lang="el-GR" sz="2000" dirty="0">
                <a:latin typeface="Calibri" panose="020F0502020204030204" pitchFamily="34" charset="0"/>
                <a:ea typeface="Calibri" panose="020F0502020204030204" pitchFamily="34" charset="0"/>
                <a:cs typeface="Times New Roman" panose="02020603050405020304" pitchFamily="18" charset="0"/>
              </a:rPr>
              <a:t> τη συμπεριφορά τους.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l-GR" sz="2000" dirty="0">
                <a:latin typeface="Calibri" panose="020F0502020204030204" pitchFamily="34" charset="0"/>
                <a:ea typeface="Calibri" panose="020F0502020204030204" pitchFamily="34" charset="0"/>
                <a:cs typeface="Times New Roman" panose="02020603050405020304" pitchFamily="18" charset="0"/>
              </a:rPr>
              <a:t>Αποδέχονται τον άλλον ως συνεργάτη και φίλο.</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l-GR" sz="2000" dirty="0">
                <a:latin typeface="Calibri" panose="020F0502020204030204" pitchFamily="34" charset="0"/>
                <a:ea typeface="Calibri" panose="020F0502020204030204" pitchFamily="34" charset="0"/>
                <a:cs typeface="Times New Roman" panose="02020603050405020304" pitchFamily="18" charset="0"/>
              </a:rPr>
              <a:t>Διαχειρίζονται το συναίσθημα εξωτερικεύοντας το θετικά ή αρνητικά.</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l-GR" sz="2000" dirty="0">
                <a:latin typeface="Calibri" panose="020F0502020204030204" pitchFamily="34" charset="0"/>
                <a:ea typeface="Calibri" panose="020F0502020204030204" pitchFamily="34" charset="0"/>
                <a:cs typeface="Times New Roman" panose="02020603050405020304" pitchFamily="18" charset="0"/>
              </a:rPr>
              <a:t>Έμαθαν να λένε </a:t>
            </a:r>
            <a:r>
              <a:rPr lang="en-US" sz="2000" dirty="0">
                <a:latin typeface="Calibri" panose="020F0502020204030204" pitchFamily="34" charset="0"/>
                <a:ea typeface="Calibri" panose="020F0502020204030204" pitchFamily="34" charset="0"/>
                <a:cs typeface="Times New Roman" panose="02020603050405020304" pitchFamily="18" charset="0"/>
              </a:rPr>
              <a:t>STOP</a:t>
            </a:r>
            <a:r>
              <a:rPr lang="el-GR" sz="2000" dirty="0">
                <a:latin typeface="Calibri" panose="020F0502020204030204" pitchFamily="34" charset="0"/>
                <a:ea typeface="Calibri" panose="020F0502020204030204" pitchFamily="34" charset="0"/>
                <a:cs typeface="Times New Roman" panose="02020603050405020304" pitchFamily="18" charset="0"/>
              </a:rPr>
              <a:t> και ΟΧΙ όταν νιώθουν να απειλούνται.</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5334000" cy="838200"/>
          </a:xfrm>
        </p:spPr>
        <p:txBody>
          <a:bodyPr>
            <a:normAutofit/>
          </a:bodyPr>
          <a:lstStyle/>
          <a:p>
            <a:r>
              <a:rPr lang="el-GR" sz="3200" b="1" dirty="0">
                <a:solidFill>
                  <a:schemeClr val="tx1"/>
                </a:solidFill>
                <a:latin typeface="Calibri" panose="020F0502020204030204" pitchFamily="34" charset="0"/>
                <a:cs typeface="Calibri" panose="020F0502020204030204" pitchFamily="34" charset="0"/>
              </a:rPr>
              <a:t>Στοιχεία εκπαιδευτικών</a:t>
            </a:r>
            <a:endParaRPr lang="el-GR" sz="3200"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33400" y="1828800"/>
            <a:ext cx="8382000" cy="4525963"/>
          </a:xfrm>
        </p:spPr>
        <p:txBody>
          <a:bodyPr/>
          <a:lstStyle/>
          <a:p>
            <a:pPr lvl="1">
              <a:buNone/>
            </a:pPr>
            <a:endParaRPr lang="en-US" dirty="0">
              <a:solidFill>
                <a:schemeClr val="bg1"/>
              </a:solidFill>
              <a:latin typeface="Calibri" panose="020F0502020204030204" pitchFamily="34" charset="0"/>
              <a:cs typeface="Calibri" panose="020F0502020204030204" pitchFamily="34" charset="0"/>
            </a:endParaRPr>
          </a:p>
          <a:p>
            <a:r>
              <a:rPr lang="el-GR" sz="1800" dirty="0" smtClean="0">
                <a:latin typeface="Calibri" panose="020F0502020204030204" pitchFamily="34" charset="0"/>
                <a:cs typeface="Calibri" panose="020F0502020204030204" pitchFamily="34" charset="0"/>
              </a:rPr>
              <a:t>Eυμορφοπούλου Μαρία ΠΕ60</a:t>
            </a:r>
            <a:endParaRPr lang="el-GR" sz="1800" dirty="0" smtClean="0">
              <a:latin typeface="Calibri" panose="020F0502020204030204" pitchFamily="34" charset="0"/>
              <a:cs typeface="Calibri" panose="020F0502020204030204" pitchFamily="34" charset="0"/>
            </a:endParaRPr>
          </a:p>
          <a:p>
            <a:r>
              <a:rPr lang="el-GR" sz="1800" dirty="0" smtClean="0">
                <a:latin typeface="Calibri" panose="020F0502020204030204" pitchFamily="34" charset="0"/>
                <a:cs typeface="Calibri" panose="020F0502020204030204" pitchFamily="34" charset="0"/>
              </a:rPr>
              <a:t>Δημητριάδου Έλενα   ΠΕ60</a:t>
            </a:r>
            <a:endParaRPr lang="el-GR" sz="1800" dirty="0" smtClean="0">
              <a:latin typeface="Calibri" panose="020F0502020204030204" pitchFamily="34" charset="0"/>
              <a:cs typeface="Calibri" panose="020F0502020204030204" pitchFamily="34" charset="0"/>
            </a:endParaRPr>
          </a:p>
          <a:p>
            <a:r>
              <a:rPr lang="el-GR" sz="1800" dirty="0" smtClean="0">
                <a:latin typeface="Calibri" panose="020F0502020204030204" pitchFamily="34" charset="0"/>
                <a:cs typeface="Calibri" panose="020F0502020204030204" pitchFamily="34" charset="0"/>
              </a:rPr>
              <a:t>Δημοπούλου Ιωάννα ΠΕ 60.50</a:t>
            </a:r>
            <a:endParaRPr lang="el-GR" sz="1800" dirty="0" smtClean="0">
              <a:latin typeface="Calibri" panose="020F0502020204030204" pitchFamily="34" charset="0"/>
              <a:cs typeface="Calibri" panose="020F0502020204030204" pitchFamily="34" charset="0"/>
            </a:endParaRPr>
          </a:p>
          <a:p>
            <a:r>
              <a:rPr lang="el-GR" sz="1800" dirty="0" smtClean="0">
                <a:latin typeface="Calibri" panose="020F0502020204030204" pitchFamily="34" charset="0"/>
                <a:cs typeface="Calibri" panose="020F0502020204030204" pitchFamily="34" charset="0"/>
              </a:rPr>
              <a:t>Κουντουργιώτη Δέσποινα ΠΕ60</a:t>
            </a:r>
            <a:endParaRPr lang="el-GR" sz="1800" dirty="0" smtClean="0">
              <a:latin typeface="Calibri" panose="020F0502020204030204" pitchFamily="34" charset="0"/>
              <a:cs typeface="Calibri" panose="020F0502020204030204" pitchFamily="34" charset="0"/>
            </a:endParaRPr>
          </a:p>
          <a:p>
            <a:r>
              <a:rPr lang="el-GR" sz="1800" dirty="0" smtClean="0">
                <a:latin typeface="Calibri" panose="020F0502020204030204" pitchFamily="34" charset="0"/>
                <a:cs typeface="Calibri" panose="020F0502020204030204" pitchFamily="34" charset="0"/>
              </a:rPr>
              <a:t>Κούτρα Μαρία- Παναγιώτα ΠΕ60.50</a:t>
            </a:r>
            <a:endParaRPr lang="el-GR" sz="1800" dirty="0" smtClean="0">
              <a:latin typeface="Calibri" panose="020F0502020204030204" pitchFamily="34" charset="0"/>
              <a:cs typeface="Calibri" panose="020F0502020204030204" pitchFamily="34" charset="0"/>
            </a:endParaRPr>
          </a:p>
          <a:p>
            <a:r>
              <a:rPr lang="el-GR" sz="1800" dirty="0" smtClean="0">
                <a:latin typeface="Calibri" panose="020F0502020204030204" pitchFamily="34" charset="0"/>
                <a:cs typeface="Calibri" panose="020F0502020204030204" pitchFamily="34" charset="0"/>
              </a:rPr>
              <a:t>Κουτσούμπα Ευσταθία ΠΕ60.50</a:t>
            </a:r>
            <a:endParaRPr lang="el-GR" sz="1800" dirty="0" smtClean="0">
              <a:latin typeface="Calibri" panose="020F0502020204030204" pitchFamily="34" charset="0"/>
              <a:cs typeface="Calibri" panose="020F0502020204030204" pitchFamily="34" charset="0"/>
            </a:endParaRPr>
          </a:p>
          <a:p>
            <a:r>
              <a:rPr lang="el-GR" sz="1800" dirty="0" smtClean="0">
                <a:latin typeface="Calibri" panose="020F0502020204030204" pitchFamily="34" charset="0"/>
                <a:cs typeface="Calibri" panose="020F0502020204030204" pitchFamily="34" charset="0"/>
              </a:rPr>
              <a:t>Λάμπρου Ζωή ΠΕ60.50</a:t>
            </a:r>
            <a:endParaRPr lang="el-GR" sz="1800" dirty="0" smtClean="0">
              <a:latin typeface="Calibri" panose="020F0502020204030204" pitchFamily="34" charset="0"/>
              <a:cs typeface="Calibri" panose="020F0502020204030204" pitchFamily="34" charset="0"/>
            </a:endParaRPr>
          </a:p>
          <a:p>
            <a:r>
              <a:rPr lang="el-GR" sz="1800" dirty="0" smtClean="0">
                <a:latin typeface="Calibri" panose="020F0502020204030204" pitchFamily="34" charset="0"/>
                <a:cs typeface="Calibri" panose="020F0502020204030204" pitchFamily="34" charset="0"/>
              </a:rPr>
              <a:t>Σκεπετάρη Γεωργία ΠΕ60</a:t>
            </a:r>
            <a:endParaRPr lang="el-GR" sz="1800" dirty="0" smtClean="0">
              <a:latin typeface="Calibri" panose="020F0502020204030204" pitchFamily="34" charset="0"/>
              <a:cs typeface="Calibri" panose="020F0502020204030204" pitchFamily="34" charset="0"/>
            </a:endParaRPr>
          </a:p>
          <a:p>
            <a:endParaRPr lang="en-US" sz="2000" dirty="0">
              <a:solidFill>
                <a:schemeClr val="bg1"/>
              </a:solidFill>
            </a:endParaRPr>
          </a:p>
        </p:txBody>
      </p:sp>
      <p:grpSp>
        <p:nvGrpSpPr>
          <p:cNvPr id="18" name="Group 14"/>
          <p:cNvGrpSpPr/>
          <p:nvPr/>
        </p:nvGrpSpPr>
        <p:grpSpPr>
          <a:xfrm>
            <a:off x="2824138" y="142852"/>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anose="020F0502020204030204" pitchFamily="34" charset="0"/>
                <a:cs typeface="Calibri" panose="020F0502020204030204" pitchFamily="34" charset="0"/>
              </a:rPr>
              <a:t>Κριτήρια επιλογής του θέματος</a:t>
            </a:r>
            <a:endParaRPr lang="el-GR" sz="3000" b="1"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anose="020F0502020204030204" pitchFamily="34" charset="0"/>
              <a:cs typeface="Calibri" panose="020F0502020204030204" pitchFamily="34" charset="0"/>
            </a:endParaRPr>
          </a:p>
          <a:p>
            <a:pPr fontAlgn="t"/>
            <a:endParaRPr lang="el-GR" sz="2400" dirty="0">
              <a:latin typeface="Calibri" panose="020F0502020204030204" pitchFamily="34" charset="0"/>
              <a:cs typeface="Calibri" panose="020F0502020204030204" pitchFamily="34" charset="0"/>
            </a:endParaRPr>
          </a:p>
          <a:p>
            <a:pPr fontAlgn="t"/>
            <a:r>
              <a:rPr lang="el-GR" sz="24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τα ενδιαφέροντα των νηπίων</a:t>
            </a:r>
            <a:endParaRPr lang="el-GR" sz="2000" dirty="0">
              <a:latin typeface="Calibri" panose="020F0502020204030204" pitchFamily="34" charset="0"/>
              <a:cs typeface="Calibri" panose="020F0502020204030204" pitchFamily="34" charset="0"/>
            </a:endParaRPr>
          </a:p>
          <a:p>
            <a:pPr fontAlgn="t"/>
            <a:endParaRPr lang="el-GR" sz="2000" dirty="0">
              <a:latin typeface="Calibri" panose="020F0502020204030204" pitchFamily="34" charset="0"/>
              <a:cs typeface="Calibri" panose="020F0502020204030204" pitchFamily="34" charset="0"/>
            </a:endParaRPr>
          </a:p>
          <a:p>
            <a:pPr fontAlgn="t"/>
            <a:r>
              <a:rPr lang="el-GR" sz="2000" dirty="0">
                <a:latin typeface="Calibri" panose="020F0502020204030204" pitchFamily="34" charset="0"/>
                <a:cs typeface="Calibri" panose="020F0502020204030204" pitchFamily="34" charset="0"/>
              </a:rPr>
              <a:t>         οι διαπροσωπικές τους σχέσεις </a:t>
            </a:r>
            <a:endParaRPr lang="el-GR" sz="2000" dirty="0">
              <a:latin typeface="Calibri" panose="020F0502020204030204" pitchFamily="34" charset="0"/>
              <a:cs typeface="Calibri" panose="020F0502020204030204" pitchFamily="34" charset="0"/>
            </a:endParaRPr>
          </a:p>
          <a:p>
            <a:pPr fontAlgn="t"/>
            <a:endParaRPr lang="el-GR" sz="2000" dirty="0">
              <a:latin typeface="Calibri" panose="020F0502020204030204" pitchFamily="34" charset="0"/>
              <a:cs typeface="Calibri" panose="020F0502020204030204" pitchFamily="34" charset="0"/>
            </a:endParaRPr>
          </a:p>
          <a:p>
            <a:pPr fontAlgn="t"/>
            <a:r>
              <a:rPr lang="el-GR" sz="2000" dirty="0">
                <a:latin typeface="Calibri" panose="020F0502020204030204" pitchFamily="34" charset="0"/>
                <a:cs typeface="Calibri" panose="020F0502020204030204" pitchFamily="34" charset="0"/>
              </a:rPr>
              <a:t>          οι μεταξύ τους συγκρούσεις</a:t>
            </a:r>
            <a:endParaRPr lang="el-GR" sz="2000" dirty="0">
              <a:latin typeface="Calibri" panose="020F0502020204030204" pitchFamily="34" charset="0"/>
              <a:cs typeface="Calibri" panose="020F0502020204030204" pitchFamily="34" charset="0"/>
            </a:endParaRPr>
          </a:p>
          <a:p>
            <a:pPr fontAlgn="t"/>
            <a:endParaRPr lang="el-GR"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anose="020F0502020204030204" pitchFamily="34" charset="0"/>
                <a:cs typeface="Calibri" panose="020F0502020204030204" pitchFamily="34" charset="0"/>
              </a:rPr>
              <a:t>Σκοπός - στόχοι</a:t>
            </a:r>
            <a:endParaRPr lang="el-GR" sz="3000" b="1"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anose="020F0502020204030204" pitchFamily="34" charset="0"/>
              <a:cs typeface="Calibri" panose="020F0502020204030204" pitchFamily="34" charset="0"/>
            </a:endParaRPr>
          </a:p>
          <a:p>
            <a:pPr fontAlgn="t"/>
            <a:endParaRPr lang="el-GR" sz="2400" dirty="0">
              <a:latin typeface="Calibri" panose="020F0502020204030204" pitchFamily="34" charset="0"/>
              <a:cs typeface="Calibri" panose="020F0502020204030204" pitchFamily="34" charset="0"/>
            </a:endParaRPr>
          </a:p>
          <a:p>
            <a:pPr fontAlgn="t"/>
            <a:r>
              <a:rPr lang="el-GR" sz="2400" dirty="0">
                <a:latin typeface="Calibri" panose="020F0502020204030204" pitchFamily="34" charset="0"/>
                <a:cs typeface="Calibri" panose="020F0502020204030204" pitchFamily="34" charset="0"/>
                <a:sym typeface="+mn-ea"/>
              </a:rPr>
              <a:t>ο σεβασμός των ορίων και του χώρου των γύρω τους</a:t>
            </a:r>
            <a:endParaRPr lang="el-GR" sz="2400" dirty="0">
              <a:latin typeface="Calibri" panose="020F0502020204030204" pitchFamily="34" charset="0"/>
              <a:cs typeface="Calibri" panose="020F0502020204030204" pitchFamily="34" charset="0"/>
              <a:sym typeface="+mn-ea"/>
            </a:endParaRPr>
          </a:p>
          <a:p>
            <a:pPr fontAlgn="t"/>
            <a:r>
              <a:rPr lang="el-GR" sz="2400" dirty="0">
                <a:latin typeface="Calibri" panose="020F0502020204030204" pitchFamily="34" charset="0"/>
                <a:cs typeface="Calibri" panose="020F0502020204030204" pitchFamily="34" charset="0"/>
                <a:sym typeface="+mn-ea"/>
              </a:rPr>
              <a:t>η αναζήτηση θετικών τρόπων για να αλλάξουν την αρνητική συναισθηματική διάθεση των άλλων</a:t>
            </a:r>
            <a:endParaRPr lang="el-GR" sz="2400" dirty="0">
              <a:latin typeface="Calibri" panose="020F0502020204030204" pitchFamily="34" charset="0"/>
              <a:cs typeface="Calibri" panose="020F0502020204030204" pitchFamily="34" charset="0"/>
              <a:sym typeface="+mn-ea"/>
            </a:endParaRPr>
          </a:p>
          <a:p>
            <a:pPr fontAlgn="t"/>
            <a:r>
              <a:rPr lang="el-GR" sz="2400" dirty="0">
                <a:latin typeface="Calibri" panose="020F0502020204030204" pitchFamily="34" charset="0"/>
                <a:cs typeface="Calibri" panose="020F0502020204030204" pitchFamily="34" charset="0"/>
                <a:sym typeface="+mn-ea"/>
              </a:rPr>
              <a:t>η ομαλή και αποτελεσματική συνεργασία</a:t>
            </a:r>
            <a:endParaRPr lang="el-GR" sz="2400" dirty="0">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anose="020F0502020204030204" pitchFamily="34" charset="0"/>
                <a:cs typeface="Calibri" panose="020F0502020204030204" pitchFamily="34" charset="0"/>
              </a:rPr>
              <a:t>Σύνδεση με τα προγράμματα σπουδών</a:t>
            </a:r>
            <a:endParaRPr lang="el-GR" sz="3000" b="1"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grpSp>
        <p:nvGrpSpPr>
          <p:cNvPr id="18"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anose="020F0502020204030204" pitchFamily="34" charset="0"/>
              <a:cs typeface="Calibri" panose="020F0502020204030204" pitchFamily="34" charset="0"/>
            </a:endParaRPr>
          </a:p>
          <a:p>
            <a:pPr fontAlgn="t"/>
            <a:r>
              <a:rPr lang="el-GR" sz="2400" dirty="0">
                <a:latin typeface="Calibri" panose="020F0502020204030204" pitchFamily="34" charset="0"/>
                <a:cs typeface="Calibri" panose="020F0502020204030204" pitchFamily="34" charset="0"/>
              </a:rPr>
              <a:t> Κάθε εκπαιδευτική δραστηριότητα συνδέθηκε άμεσα με το Πρόγραμμα Σπουδών και τα θεματικά του πεδία. Βάσει της ολιστικής προσέγγισης της μάθησης, οι δραστηριότητες,που επιλέχθηκαν, αλλά και αυτές, που προέκυψαν αυθόρμητα,ανάδειξαν και ενίσχυσαν τη διαθεματική ενοποίηση των θεματικών πεδίων. Άλλωστε, η συνεργασία είναι μια έννοια ευρύτερη, που συνδέεται με όλα τα τεκταινόμενα μιας τάξης,αλλά και αποτελεί απαραίτητη προϋπόθεση για την αποτελεσματική διεξαγωγή όλων των δράσεων.</a:t>
            </a:r>
            <a:endParaRPr lang="el-GR" sz="24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305" y="1557020"/>
            <a:ext cx="7772400" cy="838200"/>
          </a:xfrm>
        </p:spPr>
        <p:txBody>
          <a:bodyPr>
            <a:noAutofit/>
          </a:bodyPr>
          <a:lstStyle/>
          <a:p>
            <a:pPr marL="514350" indent="-514350">
              <a:buFont typeface="+mj-lt"/>
              <a:buAutoNum type="arabicPeriod"/>
            </a:pPr>
            <a:br>
              <a:rPr lang="el-GR" sz="3000" b="1" dirty="0" smtClean="0">
                <a:solidFill>
                  <a:schemeClr val="tx1"/>
                </a:solidFill>
                <a:latin typeface="Calibri" panose="020F0502020204030204" pitchFamily="34" charset="0"/>
                <a:cs typeface="Calibri" panose="020F0502020204030204" pitchFamily="34" charset="0"/>
              </a:rPr>
            </a:br>
            <a:br>
              <a:rPr lang="el-GR" sz="3000" b="1" dirty="0" smtClean="0">
                <a:solidFill>
                  <a:schemeClr val="tx1"/>
                </a:solidFill>
                <a:latin typeface="Calibri" panose="020F0502020204030204" pitchFamily="34" charset="0"/>
                <a:cs typeface="Calibri" panose="020F0502020204030204" pitchFamily="34" charset="0"/>
              </a:rPr>
            </a:br>
            <a:br>
              <a:rPr lang="el-GR" sz="3000" b="1" dirty="0" smtClean="0">
                <a:solidFill>
                  <a:schemeClr val="tx1"/>
                </a:solidFill>
                <a:latin typeface="Calibri" panose="020F0502020204030204" pitchFamily="34" charset="0"/>
                <a:cs typeface="Calibri" panose="020F0502020204030204" pitchFamily="34" charset="0"/>
              </a:rPr>
            </a:br>
            <a:br>
              <a:rPr lang="el-GR" sz="3000" b="1" dirty="0" smtClean="0">
                <a:solidFill>
                  <a:schemeClr val="tx1"/>
                </a:solidFill>
                <a:latin typeface="Calibri" panose="020F0502020204030204" pitchFamily="34" charset="0"/>
                <a:cs typeface="Calibri" panose="020F0502020204030204" pitchFamily="34" charset="0"/>
              </a:rPr>
            </a:br>
            <a:br>
              <a:rPr lang="el-GR" sz="3000" b="1" dirty="0" smtClean="0">
                <a:solidFill>
                  <a:schemeClr val="tx1"/>
                </a:solidFill>
                <a:latin typeface="Calibri" panose="020F0502020204030204" pitchFamily="34" charset="0"/>
                <a:cs typeface="Calibri" panose="020F0502020204030204" pitchFamily="34" charset="0"/>
              </a:rPr>
            </a:br>
            <a:br>
              <a:rPr lang="el-GR" sz="3000" b="1" dirty="0" smtClean="0">
                <a:solidFill>
                  <a:schemeClr val="tx1"/>
                </a:solidFill>
                <a:latin typeface="Calibri" panose="020F0502020204030204" pitchFamily="34" charset="0"/>
                <a:cs typeface="Calibri" panose="020F0502020204030204" pitchFamily="34" charset="0"/>
              </a:rPr>
            </a:br>
            <a:br>
              <a:rPr lang="el-GR" sz="3000" b="1" dirty="0" smtClean="0">
                <a:solidFill>
                  <a:schemeClr val="tx1"/>
                </a:solidFill>
                <a:latin typeface="Calibri" panose="020F0502020204030204" pitchFamily="34" charset="0"/>
                <a:cs typeface="Calibri" panose="020F0502020204030204" pitchFamily="34" charset="0"/>
              </a:rPr>
            </a:br>
            <a:r>
              <a:rPr lang="el-GR" sz="3000" b="1" dirty="0" smtClean="0">
                <a:solidFill>
                  <a:schemeClr val="tx1"/>
                </a:solidFill>
                <a:latin typeface="Calibri" panose="020F0502020204030204" pitchFamily="34" charset="0"/>
                <a:cs typeface="Calibri" panose="020F0502020204030204" pitchFamily="34" charset="0"/>
              </a:rPr>
              <a:t>Συνεργασία με φορείς </a:t>
            </a:r>
            <a:br>
              <a:rPr lang="el-GR" sz="3000" b="1" dirty="0" smtClean="0">
                <a:solidFill>
                  <a:schemeClr val="tx1"/>
                </a:solidFill>
                <a:latin typeface="Calibri" panose="020F0502020204030204" pitchFamily="34" charset="0"/>
                <a:cs typeface="Calibri" panose="020F0502020204030204" pitchFamily="34" charset="0"/>
              </a:rPr>
            </a:br>
            <a:r>
              <a:rPr lang="el-GR" sz="2000" dirty="0" smtClean="0">
                <a:solidFill>
                  <a:schemeClr val="tx1"/>
                </a:solidFill>
                <a:latin typeface="Calibri" panose="020F0502020204030204" pitchFamily="34" charset="0"/>
                <a:cs typeface="Calibri" panose="020F0502020204030204" pitchFamily="34" charset="0"/>
              </a:rPr>
              <a:t>Ημερίδα με συμμετοχή γονέων , ειδική παιδαγωγό και παιδοψυχολόγους από το Κεντρο Παιδιών και Εφήβων του δήμου μας με τίτλο “Διαχείριση συγκρούσεων-διαπροσωπικές σχέσεις στο νηπιαγωγείο”.</a:t>
            </a:r>
            <a:br>
              <a:rPr lang="el-GR" sz="2000" dirty="0" smtClean="0">
                <a:solidFill>
                  <a:schemeClr val="tx1"/>
                </a:solidFill>
                <a:latin typeface="Calibri" panose="020F0502020204030204" pitchFamily="34" charset="0"/>
                <a:cs typeface="Calibri" panose="020F0502020204030204" pitchFamily="34" charset="0"/>
              </a:rPr>
            </a:br>
            <a:br>
              <a:rPr lang="el-GR" sz="2000" dirty="0" smtClean="0">
                <a:solidFill>
                  <a:schemeClr val="tx1"/>
                </a:solidFill>
                <a:latin typeface="Calibri" panose="020F0502020204030204" pitchFamily="34" charset="0"/>
                <a:cs typeface="Calibri" panose="020F0502020204030204" pitchFamily="34" charset="0"/>
              </a:rPr>
            </a:br>
            <a:r>
              <a:rPr lang="el-GR" sz="2000" dirty="0" smtClean="0">
                <a:solidFill>
                  <a:schemeClr val="accent1">
                    <a:lumMod val="50000"/>
                  </a:schemeClr>
                </a:solidFill>
                <a:effectLst>
                  <a:outerShdw blurRad="38100" dist="38100" dir="2700000" algn="tl">
                    <a:srgbClr val="000000">
                      <a:alpha val="43137"/>
                    </a:srgbClr>
                  </a:outerShdw>
                </a:effectLst>
                <a:latin typeface="Calibri Regular" panose="020F0502020204030204" charset="0"/>
                <a:cs typeface="Calibri Regular" panose="020F0502020204030204" charset="0"/>
                <a:sym typeface="+mn-ea"/>
              </a:rPr>
              <a:t>Συνεργατική συμμετοχή σε δημιουργία αφισών σε δράσεις, όπως ¨Μίλα τώρα”με το Χαμόγελο του παιδιού, “Μαθητικός διαγωνισμός α</a:t>
            </a:r>
            <a:r>
              <a:rPr lang="en-US" altLang="el-GR" sz="2000" dirty="0" smtClean="0">
                <a:solidFill>
                  <a:schemeClr val="accent1">
                    <a:lumMod val="50000"/>
                  </a:schemeClr>
                </a:solidFill>
                <a:effectLst>
                  <a:outerShdw blurRad="38100" dist="38100" dir="2700000" algn="tl">
                    <a:srgbClr val="000000">
                      <a:alpha val="43137"/>
                    </a:srgbClr>
                  </a:outerShdw>
                </a:effectLst>
                <a:latin typeface="Calibri Regular" panose="020F0502020204030204" charset="0"/>
                <a:cs typeface="Calibri Regular" panose="020F0502020204030204" charset="0"/>
                <a:sym typeface="+mn-ea"/>
              </a:rPr>
              <a:t>ctionaid”,”European School Radio”</a:t>
            </a:r>
            <a:r>
              <a:rPr lang="el-GR" altLang="en-US" sz="2000" dirty="0" smtClean="0">
                <a:solidFill>
                  <a:schemeClr val="accent1">
                    <a:lumMod val="50000"/>
                  </a:schemeClr>
                </a:solidFill>
                <a:effectLst>
                  <a:outerShdw blurRad="38100" dist="38100" dir="2700000" algn="tl">
                    <a:srgbClr val="000000">
                      <a:alpha val="43137"/>
                    </a:srgbClr>
                  </a:outerShdw>
                </a:effectLst>
                <a:latin typeface="Calibri Regular" panose="020F0502020204030204" charset="0"/>
                <a:cs typeface="Calibri Regular" panose="020F0502020204030204" charset="0"/>
                <a:sym typeface="+mn-ea"/>
              </a:rPr>
              <a:t>, “Αστέρι Ευχής”</a:t>
            </a:r>
            <a:r>
              <a:rPr lang="en-US" altLang="el-GR" sz="2000" dirty="0" smtClean="0">
                <a:solidFill>
                  <a:schemeClr val="accent1">
                    <a:lumMod val="50000"/>
                  </a:schemeClr>
                </a:solidFill>
                <a:effectLst>
                  <a:outerShdw blurRad="38100" dist="38100" dir="2700000" algn="tl">
                    <a:srgbClr val="000000">
                      <a:alpha val="43137"/>
                    </a:srgbClr>
                  </a:outerShdw>
                </a:effectLst>
                <a:latin typeface="Calibri Regular" panose="020F0502020204030204" charset="0"/>
                <a:cs typeface="Calibri Regular" panose="020F0502020204030204" charset="0"/>
                <a:sym typeface="+mn-ea"/>
              </a:rPr>
              <a:t>make a wish</a:t>
            </a:r>
            <a:r>
              <a:rPr lang="el-GR" sz="2000" dirty="0" smtClean="0">
                <a:solidFill>
                  <a:schemeClr val="accent1">
                    <a:lumMod val="50000"/>
                  </a:schemeClr>
                </a:solidFill>
                <a:effectLst>
                  <a:outerShdw blurRad="38100" dist="38100" dir="2700000" algn="tl">
                    <a:srgbClr val="000000">
                      <a:alpha val="43137"/>
                    </a:srgbClr>
                  </a:outerShdw>
                </a:effectLst>
                <a:latin typeface="Calibri Regular" panose="020F0502020204030204" charset="0"/>
                <a:cs typeface="Calibri Regular" panose="020F0502020204030204" charset="0"/>
              </a:rPr>
              <a:t>.</a:t>
            </a:r>
            <a:br>
              <a:rPr lang="el-GR" sz="2000" dirty="0">
                <a:latin typeface="Calibri" panose="020F0502020204030204" pitchFamily="34" charset="0"/>
                <a:cs typeface="Calibri" panose="020F0502020204030204" pitchFamily="34" charset="0"/>
              </a:rPr>
            </a:br>
            <a:br>
              <a:rPr lang="el-GR" sz="2000" dirty="0" smtClean="0">
                <a:solidFill>
                  <a:schemeClr val="tx1"/>
                </a:solidFill>
                <a:latin typeface="Calibri" panose="020F0502020204030204" pitchFamily="34" charset="0"/>
                <a:cs typeface="Calibri" panose="020F0502020204030204" pitchFamily="34" charset="0"/>
              </a:rPr>
            </a:br>
            <a:endParaRPr lang="el-GR" altLang="en-US" sz="2000" dirty="0" smtClean="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pic>
        <p:nvPicPr>
          <p:cNvPr id="16"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630" y="5122545"/>
            <a:ext cx="1906270" cy="1430020"/>
          </a:xfrm>
          <a:prstGeom prst="rect">
            <a:avLst/>
          </a:prstGeom>
        </p:spPr>
      </p:pic>
      <p:pic>
        <p:nvPicPr>
          <p:cNvPr id="6" name="Picture 5" descr="20240415_132920"/>
          <p:cNvPicPr>
            <a:picLocks noChangeAspect="1"/>
          </p:cNvPicPr>
          <p:nvPr/>
        </p:nvPicPr>
        <p:blipFill>
          <a:blip r:embed="rId3"/>
          <a:stretch>
            <a:fillRect/>
          </a:stretch>
        </p:blipFill>
        <p:spPr>
          <a:xfrm>
            <a:off x="7379970" y="5048250"/>
            <a:ext cx="1184275" cy="1579245"/>
          </a:xfrm>
          <a:prstGeom prst="rect">
            <a:avLst/>
          </a:prstGeom>
        </p:spPr>
      </p:pic>
      <p:pic>
        <p:nvPicPr>
          <p:cNvPr id="7" name="Picture 6" descr="407210304_327914866759077_7846268237072252776_n"/>
          <p:cNvPicPr>
            <a:picLocks noChangeAspect="1"/>
          </p:cNvPicPr>
          <p:nvPr/>
        </p:nvPicPr>
        <p:blipFill>
          <a:blip r:embed="rId4"/>
          <a:stretch>
            <a:fillRect/>
          </a:stretch>
        </p:blipFill>
        <p:spPr>
          <a:xfrm>
            <a:off x="1259840" y="5076825"/>
            <a:ext cx="1116330" cy="1616710"/>
          </a:xfrm>
          <a:prstGeom prst="rect">
            <a:avLst/>
          </a:prstGeom>
        </p:spPr>
      </p:pic>
      <p:pic>
        <p:nvPicPr>
          <p:cNvPr id="8" name="Picture 7" descr="427092719_304980342578794_1904147501225794814_n"/>
          <p:cNvPicPr>
            <a:picLocks noChangeAspect="1"/>
          </p:cNvPicPr>
          <p:nvPr/>
        </p:nvPicPr>
        <p:blipFill>
          <a:blip r:embed="rId5"/>
          <a:srcRect t="18603" b="16833"/>
          <a:stretch>
            <a:fillRect/>
          </a:stretch>
        </p:blipFill>
        <p:spPr>
          <a:xfrm rot="16200000">
            <a:off x="4941570" y="4786630"/>
            <a:ext cx="1835150" cy="1999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anose="020F0502020204030204" pitchFamily="34" charset="0"/>
                <a:cs typeface="Calibri" panose="020F0502020204030204" pitchFamily="34" charset="0"/>
              </a:rPr>
              <a:t>Δραστηριότητες και Δράσεις (περιγραφή)</a:t>
            </a:r>
            <a:endParaRPr lang="el-GR" sz="3000" b="1"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1800" dirty="0">
              <a:latin typeface="Calibri" panose="020F0502020204030204" pitchFamily="34" charset="0"/>
              <a:cs typeface="Calibri" panose="020F0502020204030204" pitchFamily="34" charset="0"/>
            </a:endParaRPr>
          </a:p>
          <a:p>
            <a:pPr fontAlgn="t"/>
            <a:r>
              <a:rPr lang="el-GR" sz="1800" dirty="0">
                <a:latin typeface="Calibri" panose="020F0502020204030204" pitchFamily="34" charset="0"/>
                <a:cs typeface="Calibri" panose="020F0502020204030204" pitchFamily="34" charset="0"/>
              </a:rPr>
              <a:t>Καθ’ολη τη διάρκεια της σχολικής χρονιάς πραγματοποιήθηκαν δράσεις σε όλες τις θεματικές, που αφορούσαν τις συνεργατικές σχέσεις των νηπίων. </a:t>
            </a:r>
            <a:endParaRPr lang="el-GR"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Καθιερώθηκε η ημέρα Τετάρτη ως ημέρα συνεργασίας, όπου τα παιδιά δούλευαν σε ζευγάρια και περνούσαν μαζί την ελεύθερη ώρα τους και το διάλειμμα.</a:t>
            </a:r>
            <a:endParaRPr lang="el-GR" sz="1800" dirty="0">
              <a:latin typeface="Calibri" panose="020F0502020204030204" pitchFamily="34" charset="0"/>
              <a:cs typeface="Calibri" panose="020F0502020204030204" pitchFamily="34" charset="0"/>
            </a:endParaRPr>
          </a:p>
          <a:p>
            <a:r>
              <a:rPr lang="el-GR" sz="1800" dirty="0">
                <a:latin typeface="Calibri Regular" panose="020F0502020204030204" charset="0"/>
                <a:cs typeface="Calibri Regular" panose="020F0502020204030204" charset="0"/>
              </a:rPr>
              <a:t>Όλες οι δράσεις βασίζονταν στην ομαδοσυνεργατική</a:t>
            </a:r>
            <a:r>
              <a:rPr lang="el-GR" sz="1800" dirty="0" smtClean="0">
                <a:solidFill>
                  <a:schemeClr val="accent1">
                    <a:lumMod val="50000"/>
                  </a:schemeClr>
                </a:solidFill>
                <a:effectLst>
                  <a:outerShdw blurRad="38100" dist="38100" dir="2700000" algn="tl">
                    <a:srgbClr val="000000">
                      <a:alpha val="43137"/>
                    </a:srgbClr>
                  </a:outerShdw>
                </a:effectLst>
                <a:latin typeface="Calibri Regular" panose="020F0502020204030204" charset="0"/>
                <a:cs typeface="Calibri Regular" panose="020F0502020204030204" charset="0"/>
              </a:rPr>
              <a:t> και διεξάγονταν άλλοτε σε ζευγάρια άλλοτε σε ομάδες των 4-5 ατόμων, που χωρίζονταν άλλοτε βάσει τραπεζιών άλλοτε επι τόπου με κάποιο λάχνισμα.</a:t>
            </a:r>
            <a:endParaRPr lang="el-GR" sz="1800" dirty="0" smtClean="0">
              <a:solidFill>
                <a:schemeClr val="accent1">
                  <a:lumMod val="50000"/>
                </a:schemeClr>
              </a:solidFill>
              <a:effectLst>
                <a:outerShdw blurRad="38100" dist="38100" dir="2700000" algn="tl">
                  <a:srgbClr val="000000">
                    <a:alpha val="43137"/>
                  </a:srgbClr>
                </a:outerShdw>
              </a:effectLst>
              <a:latin typeface="Calibri Regular" panose="020F0502020204030204" charset="0"/>
              <a:cs typeface="Calibri Regular" panose="020F0502020204030204" charset="0"/>
            </a:endParaRPr>
          </a:p>
          <a:p>
            <a:endParaRPr lang="el-GR"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anose="020F0502020204030204" pitchFamily="34" charset="0"/>
                <a:cs typeface="Calibri" panose="020F0502020204030204" pitchFamily="34" charset="0"/>
              </a:rPr>
              <a:t>Δραστηριότητες και Δράσεις </a:t>
            </a:r>
            <a:endParaRPr lang="el-GR" sz="3000" b="1"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23" name="Content Placeholder 2"/>
          <p:cNvSpPr>
            <a:spLocks noGrp="1"/>
          </p:cNvSpPr>
          <p:nvPr>
            <p:ph idx="1"/>
          </p:nvPr>
        </p:nvSpPr>
        <p:spPr>
          <a:xfrm>
            <a:off x="228600" y="2132330"/>
            <a:ext cx="8686800" cy="4525963"/>
          </a:xfrm>
        </p:spPr>
        <p:txBody>
          <a:bodyPr>
            <a:normAutofit/>
          </a:bodyPr>
          <a:lstStyle/>
          <a:p>
            <a:pPr fontAlgn="t"/>
            <a:endParaRPr lang="el-GR" sz="2400" dirty="0">
              <a:latin typeface="Calibri" panose="020F0502020204030204" pitchFamily="34" charset="0"/>
              <a:cs typeface="Calibri" panose="020F0502020204030204" pitchFamily="34" charset="0"/>
            </a:endParaRPr>
          </a:p>
          <a:p>
            <a:pPr fontAlgn="t"/>
            <a:endParaRPr lang="el-GR" sz="2400" dirty="0">
              <a:latin typeface="Calibri" panose="020F0502020204030204" pitchFamily="34" charset="0"/>
              <a:cs typeface="Calibri" panose="020F0502020204030204"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p:txBody>
      </p:sp>
      <p:sp>
        <p:nvSpPr>
          <p:cNvPr id="8" name="Content Placeholder 2"/>
          <p:cNvSpPr txBox="1"/>
          <p:nvPr/>
        </p:nvSpPr>
        <p:spPr>
          <a:xfrm>
            <a:off x="381000" y="2286000"/>
            <a:ext cx="8686800" cy="4525963"/>
          </a:xfrm>
          <a:prstGeom prst="rect">
            <a:avLst/>
          </a:prstGeom>
        </p:spPr>
        <p:txBody>
          <a:bodyPr>
            <a:normAutofit/>
          </a:bodyPr>
          <a:lstStyle/>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9" name="Content Placeholder 2"/>
          <p:cNvSpPr txBox="1"/>
          <p:nvPr/>
        </p:nvSpPr>
        <p:spPr>
          <a:xfrm>
            <a:off x="533400" y="2438400"/>
            <a:ext cx="8686800" cy="4525963"/>
          </a:xfrm>
          <a:prstGeom prst="rect">
            <a:avLst/>
          </a:prstGeom>
        </p:spPr>
        <p:txBody>
          <a:bodyPr>
            <a:normAutofit/>
          </a:bodyPr>
          <a:lstStyle/>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450" y="4796790"/>
            <a:ext cx="2258060" cy="1694180"/>
          </a:xfrm>
          <a:prstGeom prst="rect">
            <a:avLst/>
          </a:prstGeom>
        </p:spPr>
      </p:pic>
      <p:pic>
        <p:nvPicPr>
          <p:cNvPr id="11" name="Εικόνα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620" y="4796790"/>
            <a:ext cx="2258695" cy="1694180"/>
          </a:xfrm>
          <a:prstGeom prst="rect">
            <a:avLst/>
          </a:prstGeom>
        </p:spPr>
      </p:pic>
      <p:pic>
        <p:nvPicPr>
          <p:cNvPr id="12" name="Εικόνα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430" y="2571115"/>
            <a:ext cx="1420495" cy="2124710"/>
          </a:xfrm>
          <a:prstGeom prst="rect">
            <a:avLst/>
          </a:prstGeom>
        </p:spPr>
      </p:pic>
      <p:pic>
        <p:nvPicPr>
          <p:cNvPr id="13" name="Εικόνα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595" y="2571115"/>
            <a:ext cx="1557655" cy="2077720"/>
          </a:xfrm>
          <a:prstGeom prst="rect">
            <a:avLst/>
          </a:prstGeom>
        </p:spPr>
      </p:pic>
      <p:pic>
        <p:nvPicPr>
          <p:cNvPr id="18" name="Picture 17" descr="20231123_115846"/>
          <p:cNvPicPr>
            <a:picLocks noChangeAspect="1"/>
          </p:cNvPicPr>
          <p:nvPr/>
        </p:nvPicPr>
        <p:blipFill>
          <a:blip r:embed="rId6"/>
          <a:stretch>
            <a:fillRect/>
          </a:stretch>
        </p:blipFill>
        <p:spPr>
          <a:xfrm>
            <a:off x="7308215" y="2564765"/>
            <a:ext cx="1524635" cy="2034540"/>
          </a:xfrm>
          <a:prstGeom prst="rect">
            <a:avLst/>
          </a:prstGeom>
        </p:spPr>
      </p:pic>
      <p:pic>
        <p:nvPicPr>
          <p:cNvPr id="19" name="Picture 18" descr="20231127_114450"/>
          <p:cNvPicPr>
            <a:picLocks noChangeAspect="1"/>
          </p:cNvPicPr>
          <p:nvPr/>
        </p:nvPicPr>
        <p:blipFill>
          <a:blip r:embed="rId7"/>
          <a:stretch>
            <a:fillRect/>
          </a:stretch>
        </p:blipFill>
        <p:spPr>
          <a:xfrm>
            <a:off x="4791710" y="2438400"/>
            <a:ext cx="2205355" cy="1891665"/>
          </a:xfrm>
          <a:prstGeom prst="rect">
            <a:avLst/>
          </a:prstGeom>
        </p:spPr>
      </p:pic>
      <p:pic>
        <p:nvPicPr>
          <p:cNvPr id="20" name="Picture 19" descr="20231130_084223"/>
          <p:cNvPicPr>
            <a:picLocks noChangeAspect="1"/>
          </p:cNvPicPr>
          <p:nvPr/>
        </p:nvPicPr>
        <p:blipFill>
          <a:blip r:embed="rId8"/>
          <a:stretch>
            <a:fillRect/>
          </a:stretch>
        </p:blipFill>
        <p:spPr>
          <a:xfrm>
            <a:off x="5940425" y="4815205"/>
            <a:ext cx="2098675" cy="1574165"/>
          </a:xfrm>
          <a:prstGeom prst="rect">
            <a:avLst/>
          </a:prstGeom>
        </p:spPr>
      </p:pic>
      <p:pic>
        <p:nvPicPr>
          <p:cNvPr id="24" name="Picture 23" descr="405450355_379004734550447_4919922250215935767_n"/>
          <p:cNvPicPr>
            <a:picLocks noChangeAspect="1"/>
          </p:cNvPicPr>
          <p:nvPr/>
        </p:nvPicPr>
        <p:blipFill>
          <a:blip r:embed="rId9"/>
          <a:stretch>
            <a:fillRect/>
          </a:stretch>
        </p:blipFill>
        <p:spPr>
          <a:xfrm>
            <a:off x="7722235" y="5732780"/>
            <a:ext cx="1345565" cy="1009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anose="020F0502020204030204" pitchFamily="34" charset="0"/>
                <a:cs typeface="Calibri" panose="020F0502020204030204" pitchFamily="34" charset="0"/>
              </a:rPr>
              <a:t>Επισκέψεις </a:t>
            </a:r>
            <a:endParaRPr lang="el-GR" sz="3000" b="1"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1"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500"/>
                </a:spcBef>
                <a:spcAft>
                  <a:spcPts val="500"/>
                </a:spcAft>
                <a:buClrTx/>
                <a:buSzTx/>
                <a:buFontTx/>
                <a:buNone/>
              </a:pP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ΕΛΛΗΝΙΚΗ ΔΗΜΟΚΡΑΤΙΑ</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el-GR" sz="1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anose="020F0502020204030204" pitchFamily="34" charset="0"/>
              <a:cs typeface="Calibri" panose="020F0502020204030204" pitchFamily="34" charset="0"/>
            </a:endParaRPr>
          </a:p>
          <a:p>
            <a:pPr fontAlgn="t"/>
            <a:endParaRPr lang="el-GR" sz="2400" dirty="0">
              <a:latin typeface="Calibri" panose="020F0502020204030204" pitchFamily="34" charset="0"/>
              <a:cs typeface="Calibri" panose="020F0502020204030204"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p:txBody>
      </p:sp>
      <p:sp>
        <p:nvSpPr>
          <p:cNvPr id="8" name="Content Placeholder 2"/>
          <p:cNvSpPr txBox="1"/>
          <p:nvPr/>
        </p:nvSpPr>
        <p:spPr>
          <a:xfrm>
            <a:off x="381000" y="2286000"/>
            <a:ext cx="8686800" cy="4525963"/>
          </a:xfrm>
          <a:prstGeom prst="rect">
            <a:avLst/>
          </a:prstGeom>
        </p:spPr>
        <p:txBody>
          <a:bodyPr>
            <a:normAutofit/>
          </a:bodyPr>
          <a:lstStyle/>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9" name="Content Placeholder 2"/>
          <p:cNvSpPr txBox="1"/>
          <p:nvPr/>
        </p:nvSpPr>
        <p:spPr>
          <a:xfrm>
            <a:off x="501650" y="2362200"/>
            <a:ext cx="8686800" cy="4525963"/>
          </a:xfrm>
          <a:prstGeom prst="rect">
            <a:avLst/>
          </a:prstGeom>
        </p:spPr>
        <p:txBody>
          <a:bodyPr>
            <a:normAutofit/>
          </a:bodyPr>
          <a:lstStyle/>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t"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l-GR"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5" name="Ορθογώνιο 4"/>
          <p:cNvSpPr/>
          <p:nvPr/>
        </p:nvSpPr>
        <p:spPr>
          <a:xfrm>
            <a:off x="1547495" y="2286000"/>
            <a:ext cx="6595110" cy="40449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l-GR" dirty="0">
                <a:latin typeface="Calibri Regular" panose="020F0502020204030204" charset="0"/>
                <a:ea typeface="Calibri" panose="020F0502020204030204" pitchFamily="34" charset="0"/>
                <a:cs typeface="Calibri Regular" panose="020F0502020204030204" charset="0"/>
              </a:rPr>
              <a:t>‘’Ο </a:t>
            </a:r>
            <a:r>
              <a:rPr lang="el-GR" dirty="0" err="1">
                <a:latin typeface="Calibri Regular" panose="020F0502020204030204" charset="0"/>
                <a:ea typeface="Calibri" panose="020F0502020204030204" pitchFamily="34" charset="0"/>
                <a:cs typeface="Calibri Regular" panose="020F0502020204030204" charset="0"/>
              </a:rPr>
              <a:t>Μεταξούλης</a:t>
            </a:r>
            <a:r>
              <a:rPr lang="el-GR" dirty="0">
                <a:latin typeface="Calibri Regular" panose="020F0502020204030204" charset="0"/>
                <a:ea typeface="Calibri" panose="020F0502020204030204" pitchFamily="34" charset="0"/>
                <a:cs typeface="Calibri Regular" panose="020F0502020204030204" charset="0"/>
              </a:rPr>
              <a:t>’’, από την ομάδα </a:t>
            </a:r>
            <a:r>
              <a:rPr lang="en-US" dirty="0" err="1">
                <a:latin typeface="Calibri Regular" panose="020F0502020204030204" charset="0"/>
                <a:ea typeface="Calibri" panose="020F0502020204030204" pitchFamily="34" charset="0"/>
                <a:cs typeface="Calibri Regular" panose="020F0502020204030204" charset="0"/>
              </a:rPr>
              <a:t>Animagnet</a:t>
            </a:r>
            <a:r>
              <a:rPr lang="el-GR" altLang="en-US" dirty="0" err="1">
                <a:latin typeface="Calibri Regular" panose="020F0502020204030204" charset="0"/>
                <a:ea typeface="Calibri" panose="020F0502020204030204" pitchFamily="34" charset="0"/>
                <a:cs typeface="Calibri Regular" panose="020F0502020204030204" charset="0"/>
              </a:rPr>
              <a:t>. Μια θεατρική παράσταση που μιλάει για το bullying, την αξία της φιλίας,της συνεργασίας και της μοναδικότητας του καθενός.</a:t>
            </a:r>
            <a:endParaRPr lang="el-GR" altLang="en-US" dirty="0" err="1">
              <a:latin typeface="Calibri Regular" panose="020F0502020204030204" charset="0"/>
              <a:ea typeface="Calibri" panose="020F0502020204030204" pitchFamily="34" charset="0"/>
              <a:cs typeface="Calibri Regular" panose="020F0502020204030204" charset="0"/>
            </a:endParaRPr>
          </a:p>
          <a:p>
            <a:pPr marL="285750" indent="-285750" algn="just">
              <a:lnSpc>
                <a:spcPct val="107000"/>
              </a:lnSpc>
              <a:spcAft>
                <a:spcPts val="800"/>
              </a:spcAft>
              <a:buFont typeface="Arial" panose="020B0604020202020204" pitchFamily="34" charset="0"/>
              <a:buChar char="•"/>
            </a:pPr>
            <a:r>
              <a:rPr lang="el-GR" altLang="en-US" dirty="0" err="1">
                <a:latin typeface="Calibri Regular" panose="020F0502020204030204" charset="0"/>
                <a:ea typeface="Calibri" panose="020F0502020204030204" pitchFamily="34" charset="0"/>
                <a:cs typeface="Calibri Regular" panose="020F0502020204030204" charset="0"/>
              </a:rPr>
              <a:t>“Το μαγικό πινέλο της Νουρ” στο Τρένο στο Ρουφ. Ένα κορίτσι, η Νουρ,δραπετεύει από τη χώρα της που έχει πόλεμο, τρυπώνει σε ένα τρένο μόνη της, με την ελπίδα να οδηγηθεί σε ένα μέρος όπου θα μπορεί να ζήσει ελεύθερη.</a:t>
            </a:r>
            <a:r>
              <a:rPr lang="el-GR" dirty="0">
                <a:effectLst/>
                <a:latin typeface="Calibri Regular" panose="020F0502020204030204" charset="0"/>
                <a:ea typeface="Calibri" panose="020F0502020204030204" pitchFamily="34" charset="0"/>
                <a:cs typeface="Calibri Regular" panose="020F0502020204030204" charset="0"/>
              </a:rPr>
              <a:t>Μέσα από  αυτό το θεατρικό ταξίδι τα παιδιά ανακαλύπτουν πως η φαντασία τούς δίνει τα απαραίτητα εφόδια να αναζητήσουν τα όνειρά τους, μαθαίνουν να βρίσκουν λύση εκεί που μοιάζει να υπάρχει αδιέξοδο κι όταν καλούνται να ξεπεράσουν τους φόβους τους, τότε όλοι μαζί ενωμένοι ανακαλύπτουν τη χαρά της συνεργασίας και τη μεγάλη αξία της φιλίας.</a:t>
            </a:r>
            <a:endParaRPr lang="el-GR" dirty="0">
              <a:effectLst/>
              <a:latin typeface="Calibri Regular" panose="020F0502020204030204" charset="0"/>
              <a:ea typeface="Calibri" panose="020F0502020204030204" pitchFamily="34" charset="0"/>
              <a:cs typeface="Calibri Regular" panose="020F050202020403020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5291</Words>
  <Application>WPS Presentation</Application>
  <PresentationFormat>Προβολή στην οθόνη (4:3)</PresentationFormat>
  <Paragraphs>199</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SimSun</vt:lpstr>
      <vt:lpstr>Wingdings</vt:lpstr>
      <vt:lpstr>Wingdings 2</vt:lpstr>
      <vt:lpstr>Verdana</vt:lpstr>
      <vt:lpstr>Calibri</vt:lpstr>
      <vt:lpstr>Calibri Regular</vt:lpstr>
      <vt:lpstr>Times New Roman</vt:lpstr>
      <vt:lpstr>Gill Sans MT</vt:lpstr>
      <vt:lpstr>Microsoft YaHei</vt:lpstr>
      <vt:lpstr>汉仪旗黑</vt:lpstr>
      <vt:lpstr>Arial Unicode MS</vt:lpstr>
      <vt:lpstr>Corbel</vt:lpstr>
      <vt:lpstr>Solstice</vt:lpstr>
      <vt:lpstr>Πρόγραμμα Αγωγής Υγείας   Τίτλος προγράμματος: “Συνεργασία σημαίνει...” </vt:lpstr>
      <vt:lpstr>Στοιχεία εκπαιδευτικών</vt:lpstr>
      <vt:lpstr>Κριτήρια επιλογής του θέματος</vt:lpstr>
      <vt:lpstr>Σκοπός - στόχοι</vt:lpstr>
      <vt:lpstr>Σύνδεση με τα προγράμματα σπουδών</vt:lpstr>
      <vt:lpstr>       Συνεργασία με φορείς  Ημερίδα με συμμετοχή γονέων , ειδική παιδαγωγό και παιδοψυχολόγους από το Κεντρο Παιδιών και Εφήβων του δήμου μας με τίτλο “Διαχείριση συγκρούσεων-διαπροσωπικές σχέσεις στο νηπιαγωγείο”.  Συνεργατική συμμετοχή σε δημιουργία αφισών σε δράσεις, όπως ¨Μίλα τώρα”με το Χαμόγελο του παιδιού, “Μαθητικός διαγωνισμός αctionaid”,”European School Radio”, “Αστέρι Ευχής”make a wish.  </vt:lpstr>
      <vt:lpstr>Δραστηριότητες και Δράσεις (περιγραφή)</vt:lpstr>
      <vt:lpstr>Δραστηριότητες και Δράσεις </vt:lpstr>
      <vt:lpstr>Επισκέψεις </vt:lpstr>
      <vt:lpstr>Επισκέψεις </vt:lpstr>
      <vt:lpstr>Διάχυση αποτελεσμάτων</vt:lpstr>
      <vt:lpstr>Αξιολόγηση αποτελεσμάτων (το πριν και το μετά, τι άλλαξε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Varvara</dc:creator>
  <cp:lastModifiedBy>zeta</cp:lastModifiedBy>
  <cp:revision>137</cp:revision>
  <dcterms:created xsi:type="dcterms:W3CDTF">2024-05-25T07:01:18Z</dcterms:created>
  <dcterms:modified xsi:type="dcterms:W3CDTF">2024-05-25T07:01:18Z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1033-5.7.2.8094</vt:lpwstr>
  </property>
</Properties>
</file>