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72" r:id="rId3"/>
    <p:sldId id="303" r:id="rId4"/>
    <p:sldId id="304" r:id="rId5"/>
    <p:sldId id="279" r:id="rId6"/>
    <p:sldId id="301" r:id="rId7"/>
    <p:sldId id="305" r:id="rId8"/>
    <p:sldId id="313" r:id="rId9"/>
    <p:sldId id="314" r:id="rId10"/>
    <p:sldId id="306" r:id="rId11"/>
    <p:sldId id="315" r:id="rId12"/>
    <p:sldId id="308" r:id="rId13"/>
    <p:sldId id="307" r:id="rId14"/>
    <p:sldId id="316" r:id="rId15"/>
    <p:sldId id="311" r:id="rId16"/>
    <p:sldId id="3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C67CF-DCF7-4A53-B0A1-581348F4F669}" type="datetimeFigureOut">
              <a:rPr lang="el-GR" smtClean="0"/>
              <a:pPr/>
              <a:t>19/6/2024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7FF42-712F-4187-89A0-4B90ADD960E3}" type="slidenum">
              <a:rPr lang="el-GR" smtClean="0"/>
              <a:pPr/>
              <a:t>‹#›</a:t>
            </a:fld>
            <a:endParaRPr lang="el-GR"/>
          </a:p>
        </p:txBody>
      </p:sp>
    </p:spTree>
    <p:extLst>
      <p:ext uri="{BB962C8B-B14F-4D97-AF65-F5344CB8AC3E}">
        <p14:creationId xmlns:p14="http://schemas.microsoft.com/office/powerpoint/2010/main" xmlns="" val="35086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E87FF42-712F-4187-89A0-4B90ADD960E3}" type="slidenum">
              <a:rPr lang="el-GR" smtClean="0"/>
              <a:pPr/>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C52D09C-6068-4578-8819-F45C23D041CF}" type="datetime1">
              <a:rPr lang="en-US" smtClean="0"/>
              <a:pPr/>
              <a:t>6/19/2024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EE995-3572-4B9C-AFD9-30D5C4B2CF96}" type="datetime1">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934D69-53D1-4A63-B2D8-EB54721619ED}" type="datetime1">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A1C695-9148-42D7-A6FC-CDB591958E2E}" type="datetime1">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AFF542-7282-48A3-8B5E-CF8DD84CB9BD}" type="datetime1">
              <a:rPr lang="en-US" smtClean="0"/>
              <a:pPr/>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F974CD-40D6-4394-BC38-B58ADF9C27BE}" type="datetime1">
              <a:rPr lang="en-US" smtClean="0"/>
              <a:pPr/>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038741-2C60-475B-908F-168D1146914D}" type="datetime1">
              <a:rPr lang="en-US" smtClean="0"/>
              <a:pPr/>
              <a:t>6/19/2024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584B1B1-7B86-412C-84B7-29D5135320DA}" type="datetime1">
              <a:rPr lang="en-US" smtClean="0"/>
              <a:pPr/>
              <a:t>6/19/2024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A4A70D1E-C68E-4EDA-9961-EA50612E6173}" type="datetime1">
              <a:rPr lang="en-US" smtClean="0"/>
              <a:pPr/>
              <a:t>6/19/2024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E17799-78BC-4FEB-96AA-B2AEFAA39EBA}" type="datetime1">
              <a:rPr lang="en-US" smtClean="0"/>
              <a:pPr/>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E2E68B3-DBC1-4EC1-BB7C-1354ABD0ED0F}" type="datetime1">
              <a:rPr lang="en-US" smtClean="0"/>
              <a:pPr/>
              <a:t>6/19/2024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8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59EFA9-433C-42BD-9F02-D63FA6AF5E24}" type="datetime1">
              <a:rPr lang="en-US" smtClean="0"/>
              <a:pPr/>
              <a:t>6/19/2024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oryjumper.com/book/read/171157711/660c3f6880513"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924944"/>
            <a:ext cx="7840216" cy="3312368"/>
          </a:xfrm>
        </p:spPr>
        <p:txBody>
          <a:bodyPr>
            <a:normAutofit/>
          </a:bodyPr>
          <a:lstStyle/>
          <a:p>
            <a:r>
              <a:rPr lang="el-GR" sz="3200" b="1" dirty="0" smtClean="0">
                <a:solidFill>
                  <a:schemeClr val="tx1"/>
                </a:solidFill>
                <a:latin typeface="Calibri" pitchFamily="34" charset="0"/>
                <a:cs typeface="Calibri" pitchFamily="34" charset="0"/>
              </a:rPr>
              <a:t>Πρόγραμμα Π.Ε. ή Α.Υ. ή Πολιτιστικών </a:t>
            </a:r>
            <a:r>
              <a:rPr lang="en-US" sz="3200" b="1" dirty="0" smtClean="0">
                <a:solidFill>
                  <a:schemeClr val="tx1"/>
                </a:solidFill>
                <a:latin typeface="Calibri" pitchFamily="34" charset="0"/>
                <a:cs typeface="Calibri" pitchFamily="34" charset="0"/>
              </a:rPr>
              <a:t>: </a:t>
            </a:r>
            <a:r>
              <a:rPr lang="el-GR" sz="3200" b="1" dirty="0" smtClean="0">
                <a:solidFill>
                  <a:schemeClr val="tx1"/>
                </a:solidFill>
                <a:latin typeface="Calibri" pitchFamily="34" charset="0"/>
                <a:cs typeface="Calibri" pitchFamily="34" charset="0"/>
              </a:rPr>
              <a:t/>
            </a:r>
            <a:br>
              <a:rPr lang="el-GR" sz="3200" b="1" dirty="0" smtClean="0">
                <a:solidFill>
                  <a:schemeClr val="tx1"/>
                </a:solidFill>
                <a:latin typeface="Calibri" pitchFamily="34" charset="0"/>
                <a:cs typeface="Calibri" pitchFamily="34" charset="0"/>
              </a:rPr>
            </a:br>
            <a:r>
              <a:rPr lang="el-GR" sz="3200" dirty="0" smtClean="0">
                <a:solidFill>
                  <a:schemeClr val="tx1"/>
                </a:solidFill>
                <a:latin typeface="Calibri" pitchFamily="34" charset="0"/>
                <a:cs typeface="Calibri" pitchFamily="34" charset="0"/>
              </a:rPr>
              <a:t>Πρόγραμμα Πολιτιστικών Θεμάτων</a:t>
            </a:r>
            <a:r>
              <a:rPr lang="el-GR" sz="3200" b="1" dirty="0" smtClean="0">
                <a:solidFill>
                  <a:schemeClr val="tx1"/>
                </a:solidFill>
                <a:latin typeface="Calibri" pitchFamily="34" charset="0"/>
                <a:cs typeface="Calibri" pitchFamily="34" charset="0"/>
              </a:rPr>
              <a:t/>
            </a:r>
            <a:br>
              <a:rPr lang="el-GR" sz="3200" b="1" dirty="0" smtClean="0">
                <a:solidFill>
                  <a:schemeClr val="tx1"/>
                </a:solidFill>
                <a:latin typeface="Calibri" pitchFamily="34" charset="0"/>
                <a:cs typeface="Calibri" pitchFamily="34" charset="0"/>
              </a:rPr>
            </a:br>
            <a:r>
              <a:rPr lang="el-GR" sz="3200" b="1" dirty="0" smtClean="0">
                <a:solidFill>
                  <a:schemeClr val="tx1"/>
                </a:solidFill>
                <a:latin typeface="Calibri" pitchFamily="34" charset="0"/>
                <a:cs typeface="Calibri" pitchFamily="34" charset="0"/>
              </a:rPr>
              <a:t>Τίτλος προγράμματος:  </a:t>
            </a:r>
            <a:br>
              <a:rPr lang="el-GR" sz="3200" b="1" dirty="0" smtClean="0">
                <a:solidFill>
                  <a:schemeClr val="tx1"/>
                </a:solidFill>
                <a:latin typeface="Calibri" pitchFamily="34" charset="0"/>
                <a:cs typeface="Calibri" pitchFamily="34" charset="0"/>
              </a:rPr>
            </a:br>
            <a:r>
              <a:rPr lang="el-GR" sz="2800" dirty="0" smtClean="0"/>
              <a:t>«Ένα ταξίδι στο μαγικό κόσμο των βιβλίων»</a:t>
            </a:r>
            <a:br>
              <a:rPr lang="el-GR" sz="2800" dirty="0" smtClean="0"/>
            </a:br>
            <a:r>
              <a:rPr lang="el-GR" sz="3200" b="1" dirty="0">
                <a:solidFill>
                  <a:schemeClr val="tx1"/>
                </a:solidFill>
                <a:latin typeface="Calibri" pitchFamily="34" charset="0"/>
                <a:cs typeface="Calibri" pitchFamily="34" charset="0"/>
              </a:rPr>
              <a:t/>
            </a:r>
            <a:br>
              <a:rPr lang="el-GR" sz="3200" b="1" dirty="0">
                <a:solidFill>
                  <a:schemeClr val="tx1"/>
                </a:solidFill>
                <a:latin typeface="Calibri" pitchFamily="34" charset="0"/>
                <a:cs typeface="Calibri" pitchFamily="34" charset="0"/>
              </a:rPr>
            </a:br>
            <a:endParaRPr lang="el-GR" sz="3200" b="1" dirty="0">
              <a:solidFill>
                <a:schemeClr val="tx1"/>
              </a:solidFill>
              <a:latin typeface="Calibri" pitchFamily="34" charset="0"/>
              <a:cs typeface="Calibri" pitchFamily="34" charset="0"/>
            </a:endParaRPr>
          </a:p>
        </p:txBody>
      </p:sp>
      <p:sp>
        <p:nvSpPr>
          <p:cNvPr id="3" name="Subtitle 2"/>
          <p:cNvSpPr>
            <a:spLocks noGrp="1"/>
          </p:cNvSpPr>
          <p:nvPr>
            <p:ph type="subTitle" idx="1"/>
          </p:nvPr>
        </p:nvSpPr>
        <p:spPr>
          <a:xfrm>
            <a:off x="914400" y="1676400"/>
            <a:ext cx="7696200" cy="1536576"/>
          </a:xfrm>
        </p:spPr>
        <p:txBody>
          <a:bodyPr>
            <a:normAutofit/>
          </a:bodyPr>
          <a:lstStyle/>
          <a:p>
            <a:r>
              <a:rPr lang="el-GR" b="1" dirty="0" smtClean="0">
                <a:solidFill>
                  <a:schemeClr val="tx1"/>
                </a:solidFill>
                <a:latin typeface="Calibri" pitchFamily="34" charset="0"/>
                <a:cs typeface="Calibri" pitchFamily="34" charset="0"/>
              </a:rPr>
              <a:t>Σχολείο</a:t>
            </a:r>
            <a:r>
              <a:rPr lang="en-US" b="1" dirty="0" smtClean="0">
                <a:solidFill>
                  <a:schemeClr val="tx1"/>
                </a:solidFill>
                <a:latin typeface="Calibri" pitchFamily="34" charset="0"/>
                <a:cs typeface="Calibri" pitchFamily="34" charset="0"/>
              </a:rPr>
              <a:t>:</a:t>
            </a:r>
            <a:r>
              <a:rPr lang="el-GR" b="1" dirty="0" smtClean="0">
                <a:solidFill>
                  <a:schemeClr val="tx1"/>
                </a:solidFill>
                <a:latin typeface="Calibri" pitchFamily="34" charset="0"/>
                <a:cs typeface="Calibri" pitchFamily="34" charset="0"/>
              </a:rPr>
              <a:t> 5</a:t>
            </a:r>
            <a:r>
              <a:rPr lang="el-GR" b="1" baseline="30000" dirty="0" smtClean="0">
                <a:solidFill>
                  <a:schemeClr val="tx1"/>
                </a:solidFill>
                <a:latin typeface="Calibri" pitchFamily="34" charset="0"/>
                <a:cs typeface="Calibri" pitchFamily="34" charset="0"/>
              </a:rPr>
              <a:t>ο</a:t>
            </a:r>
            <a:r>
              <a:rPr lang="el-GR" b="1" dirty="0" smtClean="0">
                <a:solidFill>
                  <a:schemeClr val="tx1"/>
                </a:solidFill>
                <a:latin typeface="Calibri" pitchFamily="34" charset="0"/>
                <a:cs typeface="Calibri" pitchFamily="34" charset="0"/>
              </a:rPr>
              <a:t> Νηπιαγωγείο Χαλανδρίου </a:t>
            </a:r>
            <a:endParaRPr lang="el-GR" b="1" dirty="0">
              <a:solidFill>
                <a:schemeClr val="tx1"/>
              </a:solidFill>
              <a:latin typeface="Calibri" pitchFamily="34" charset="0"/>
              <a:cs typeface="Calibri" pitchFamily="34" charset="0"/>
            </a:endParaRPr>
          </a:p>
          <a:p>
            <a:endParaRPr lang="el-GR" b="1" dirty="0" smtClean="0">
              <a:solidFill>
                <a:schemeClr val="tx1"/>
              </a:solidFill>
              <a:latin typeface="Calibri" pitchFamily="34" charset="0"/>
              <a:cs typeface="Calibri" pitchFamily="34" charset="0"/>
            </a:endParaRPr>
          </a:p>
          <a:p>
            <a:r>
              <a:rPr lang="el-GR" b="1" dirty="0" smtClean="0">
                <a:solidFill>
                  <a:schemeClr val="tx1"/>
                </a:solidFill>
                <a:latin typeface="Calibri" pitchFamily="34" charset="0"/>
                <a:cs typeface="Calibri" pitchFamily="34" charset="0"/>
              </a:rPr>
              <a:t>Σχολικό έτος</a:t>
            </a:r>
            <a:r>
              <a:rPr lang="en-US" b="1" dirty="0" smtClean="0">
                <a:solidFill>
                  <a:schemeClr val="tx1"/>
                </a:solidFill>
                <a:latin typeface="Calibri" pitchFamily="34" charset="0"/>
                <a:cs typeface="Calibri" pitchFamily="34" charset="0"/>
              </a:rPr>
              <a:t>:  </a:t>
            </a:r>
            <a:r>
              <a:rPr lang="el-GR" b="1" dirty="0" smtClean="0">
                <a:solidFill>
                  <a:schemeClr val="tx1"/>
                </a:solidFill>
                <a:latin typeface="Calibri" pitchFamily="34" charset="0"/>
                <a:cs typeface="Calibri" pitchFamily="34" charset="0"/>
              </a:rPr>
              <a:t>202</a:t>
            </a:r>
            <a:r>
              <a:rPr lang="el-GR" b="1" dirty="0">
                <a:solidFill>
                  <a:schemeClr val="tx1"/>
                </a:solidFill>
                <a:latin typeface="Calibri" pitchFamily="34" charset="0"/>
                <a:cs typeface="Calibri" pitchFamily="34" charset="0"/>
              </a:rPr>
              <a:t>3</a:t>
            </a:r>
            <a:r>
              <a:rPr lang="el-GR" b="1" dirty="0" smtClean="0">
                <a:solidFill>
                  <a:schemeClr val="tx1"/>
                </a:solidFill>
                <a:latin typeface="Calibri" pitchFamily="34" charset="0"/>
                <a:cs typeface="Calibri" pitchFamily="34" charset="0"/>
              </a:rPr>
              <a:t>-20</a:t>
            </a:r>
            <a:r>
              <a:rPr lang="en-US" b="1" dirty="0" smtClean="0">
                <a:solidFill>
                  <a:schemeClr val="tx1"/>
                </a:solidFill>
                <a:latin typeface="Calibri" pitchFamily="34" charset="0"/>
                <a:cs typeface="Calibri" pitchFamily="34" charset="0"/>
              </a:rPr>
              <a:t>2</a:t>
            </a:r>
            <a:r>
              <a:rPr lang="el-GR" b="1" dirty="0" smtClean="0">
                <a:solidFill>
                  <a:schemeClr val="tx1"/>
                </a:solidFill>
                <a:latin typeface="Calibri" pitchFamily="34" charset="0"/>
                <a:cs typeface="Calibri" pitchFamily="34" charset="0"/>
              </a:rPr>
              <a:t>4</a:t>
            </a:r>
            <a:endParaRPr lang="el-GR" b="1" dirty="0">
              <a:solidFill>
                <a:schemeClr val="tx1"/>
              </a:solidFill>
              <a:latin typeface="Calibri" pitchFamily="34" charset="0"/>
              <a:cs typeface="Calibri" pitchFamily="34" charset="0"/>
            </a:endParaRPr>
          </a:p>
        </p:txBody>
      </p:sp>
      <p:grpSp>
        <p:nvGrpSpPr>
          <p:cNvPr id="15" name="Group 14"/>
          <p:cNvGrpSpPr/>
          <p:nvPr/>
        </p:nvGrpSpPr>
        <p:grpSpPr>
          <a:xfrm>
            <a:off x="2824138" y="179174"/>
            <a:ext cx="3390900" cy="1060450"/>
            <a:chOff x="2819400" y="152400"/>
            <a:chExt cx="3390900" cy="1060450"/>
          </a:xfrm>
        </p:grpSpPr>
        <p:pic>
          <p:nvPicPr>
            <p:cNvPr id="1026"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1027"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i="0" u="none" strike="noStrike" cap="none" normalizeH="0" baseline="0" dirty="0">
                  <a:ln>
                    <a:noFill/>
                  </a:ln>
                  <a:solidFill>
                    <a:schemeClr val="tx1"/>
                  </a:solidFill>
                  <a:effectLst/>
                  <a:latin typeface="Calibri" pitchFamily="34" charset="0"/>
                  <a:cs typeface="Arial" pitchFamily="34" charset="0"/>
                </a:rPr>
                <a:t>ΕΛΛΗΝΙΚΗ</a:t>
              </a:r>
              <a:r>
                <a:rPr kumimoji="0" lang="el-GR" sz="1000" b="1" i="0" u="none" strike="noStrike" cap="none" normalizeH="0" baseline="0" dirty="0">
                  <a:ln>
                    <a:noFill/>
                  </a:ln>
                  <a:solidFill>
                    <a:schemeClr val="tx1"/>
                  </a:solidFill>
                  <a:effectLst/>
                  <a:latin typeface="Calibri" pitchFamily="34" charset="0"/>
                  <a:cs typeface="Arial" pitchFamily="34" charset="0"/>
                </a:rPr>
                <a:t>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24744"/>
            <a:ext cx="7772400" cy="838200"/>
          </a:xfrm>
        </p:spPr>
        <p:txBody>
          <a:bodyPr>
            <a:noAutofit/>
          </a:bodyPr>
          <a:lstStyle/>
          <a:p>
            <a:r>
              <a:rPr lang="el-GR" sz="3000" b="1" dirty="0" smtClean="0">
                <a:solidFill>
                  <a:schemeClr val="tx1"/>
                </a:solidFill>
                <a:latin typeface="Calibri" pitchFamily="34" charset="0"/>
                <a:cs typeface="Calibri" pitchFamily="34" charset="0"/>
              </a:rPr>
              <a:t>Δραστηριότητες και Δράσεις (επισυνάψτε 5 φωτογραφίες)</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2" name="11 - Εικόνα" descr="MixCollage-15-May-2024-07-28-PM-1590.jpg"/>
          <p:cNvPicPr>
            <a:picLocks noChangeAspect="1"/>
          </p:cNvPicPr>
          <p:nvPr/>
        </p:nvPicPr>
        <p:blipFill>
          <a:blip r:embed="rId3" cstate="print"/>
          <a:stretch>
            <a:fillRect/>
          </a:stretch>
        </p:blipFill>
        <p:spPr>
          <a:xfrm>
            <a:off x="1115616" y="2204864"/>
            <a:ext cx="3744416" cy="3456384"/>
          </a:xfrm>
          <a:prstGeom prst="rect">
            <a:avLst/>
          </a:prstGeom>
        </p:spPr>
      </p:pic>
      <p:pic>
        <p:nvPicPr>
          <p:cNvPr id="14" name="13 - Εικόνα" descr="IMG_0936.JPG"/>
          <p:cNvPicPr>
            <a:picLocks noChangeAspect="1"/>
          </p:cNvPicPr>
          <p:nvPr/>
        </p:nvPicPr>
        <p:blipFill>
          <a:blip r:embed="rId4" cstate="print"/>
          <a:stretch>
            <a:fillRect/>
          </a:stretch>
        </p:blipFill>
        <p:spPr>
          <a:xfrm rot="5400000">
            <a:off x="5206380" y="2434580"/>
            <a:ext cx="3456384" cy="31409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11</a:t>
            </a:fld>
            <a:endParaRPr lang="en-US"/>
          </a:p>
        </p:txBody>
      </p:sp>
      <p:grpSp>
        <p:nvGrpSpPr>
          <p:cNvPr id="5" name="Group 14"/>
          <p:cNvGrpSpPr/>
          <p:nvPr/>
        </p:nvGrpSpPr>
        <p:grpSpPr>
          <a:xfrm>
            <a:off x="2819400" y="152400"/>
            <a:ext cx="3390900" cy="1060450"/>
            <a:chOff x="2819400" y="152400"/>
            <a:chExt cx="3390900" cy="1060450"/>
          </a:xfrm>
        </p:grpSpPr>
        <p:pic>
          <p:nvPicPr>
            <p:cNvPr id="6"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7"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8" name="Title 1"/>
          <p:cNvSpPr>
            <a:spLocks noGrp="1"/>
          </p:cNvSpPr>
          <p:nvPr>
            <p:ph type="title"/>
          </p:nvPr>
        </p:nvSpPr>
        <p:spPr>
          <a:xfrm>
            <a:off x="1043608" y="1124744"/>
            <a:ext cx="7772400" cy="838200"/>
          </a:xfrm>
        </p:spPr>
        <p:txBody>
          <a:bodyPr>
            <a:noAutofit/>
          </a:bodyPr>
          <a:lstStyle/>
          <a:p>
            <a:r>
              <a:rPr lang="el-GR" sz="3000" b="1" dirty="0" smtClean="0">
                <a:solidFill>
                  <a:schemeClr val="tx1"/>
                </a:solidFill>
                <a:latin typeface="Calibri" pitchFamily="34" charset="0"/>
                <a:cs typeface="Calibri" pitchFamily="34" charset="0"/>
              </a:rPr>
              <a:t>Δραστηριότητες και Δράσεις (επισυνάψτε 5 φωτογραφίες)</a:t>
            </a:r>
            <a:endParaRPr lang="el-GR" sz="3000" b="1" dirty="0">
              <a:solidFill>
                <a:schemeClr val="tx1"/>
              </a:solidFill>
              <a:latin typeface="Calibri" pitchFamily="34" charset="0"/>
              <a:cs typeface="Calibri" pitchFamily="34" charset="0"/>
            </a:endParaRPr>
          </a:p>
        </p:txBody>
      </p:sp>
      <p:pic>
        <p:nvPicPr>
          <p:cNvPr id="11" name="10 - Εικόνα" descr="IMG_0928.JPG"/>
          <p:cNvPicPr>
            <a:picLocks noChangeAspect="1"/>
          </p:cNvPicPr>
          <p:nvPr/>
        </p:nvPicPr>
        <p:blipFill>
          <a:blip r:embed="rId3" cstate="print"/>
          <a:stretch>
            <a:fillRect/>
          </a:stretch>
        </p:blipFill>
        <p:spPr>
          <a:xfrm>
            <a:off x="1187624" y="2132856"/>
            <a:ext cx="3275856" cy="1637928"/>
          </a:xfrm>
          <a:prstGeom prst="rect">
            <a:avLst/>
          </a:prstGeom>
        </p:spPr>
      </p:pic>
      <p:pic>
        <p:nvPicPr>
          <p:cNvPr id="12" name="11 - Εικόνα" descr="IMG_0933.JPG"/>
          <p:cNvPicPr>
            <a:picLocks noChangeAspect="1"/>
          </p:cNvPicPr>
          <p:nvPr/>
        </p:nvPicPr>
        <p:blipFill>
          <a:blip r:embed="rId4" cstate="print"/>
          <a:stretch>
            <a:fillRect/>
          </a:stretch>
        </p:blipFill>
        <p:spPr>
          <a:xfrm>
            <a:off x="1259632" y="4149080"/>
            <a:ext cx="3384376" cy="2088232"/>
          </a:xfrm>
          <a:prstGeom prst="rect">
            <a:avLst/>
          </a:prstGeom>
        </p:spPr>
      </p:pic>
      <p:pic>
        <p:nvPicPr>
          <p:cNvPr id="13" name="12 - Εικόνα" descr="IMG_0935.JPG"/>
          <p:cNvPicPr>
            <a:picLocks noChangeAspect="1"/>
          </p:cNvPicPr>
          <p:nvPr/>
        </p:nvPicPr>
        <p:blipFill>
          <a:blip r:embed="rId5" cstate="print"/>
          <a:stretch>
            <a:fillRect/>
          </a:stretch>
        </p:blipFill>
        <p:spPr>
          <a:xfrm>
            <a:off x="5148064" y="1916832"/>
            <a:ext cx="2808312" cy="2160240"/>
          </a:xfrm>
          <a:prstGeom prst="rect">
            <a:avLst/>
          </a:prstGeom>
        </p:spPr>
      </p:pic>
      <p:pic>
        <p:nvPicPr>
          <p:cNvPr id="10" name="9 - Εικόνα" descr="1716195321625.jpg"/>
          <p:cNvPicPr>
            <a:picLocks noChangeAspect="1"/>
          </p:cNvPicPr>
          <p:nvPr/>
        </p:nvPicPr>
        <p:blipFill>
          <a:blip r:embed="rId6" cstate="print"/>
          <a:srcRect l="16800" t="21650" r="23001" b="10101"/>
          <a:stretch>
            <a:fillRect/>
          </a:stretch>
        </p:blipFill>
        <p:spPr>
          <a:xfrm>
            <a:off x="5796136" y="4365104"/>
            <a:ext cx="2088232" cy="23042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Επισκέψεις (συνοπτική περιγραφή)</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187624" y="2132856"/>
            <a:ext cx="7678688"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1043608" y="2286000"/>
            <a:ext cx="8024192" cy="4525963"/>
          </a:xfrm>
          <a:prstGeom prst="rect">
            <a:avLst/>
          </a:prstGeom>
        </p:spPr>
        <p:txBody>
          <a:bodyPr>
            <a:normAutofit/>
          </a:bodyPr>
          <a:lstStyle/>
          <a:p>
            <a:pPr marL="365760" indent="-283464" algn="just" fontAlgn="t">
              <a:spcBef>
                <a:spcPts val="600"/>
              </a:spcBef>
              <a:buClr>
                <a:schemeClr val="accent1"/>
              </a:buClr>
              <a:buSzPct val="80000"/>
              <a:buFont typeface="Wingdings" pitchFamily="2" charset="2"/>
              <a:buChar char="ü"/>
              <a:defRPr/>
            </a:pPr>
            <a:r>
              <a:rPr lang="el-GR" sz="2400" dirty="0" smtClean="0"/>
              <a:t>Επισκεφτήκαμε την δανειστική βιβλιοθήκη του 5</a:t>
            </a:r>
            <a:r>
              <a:rPr lang="el-GR" sz="2400" baseline="30000" dirty="0" smtClean="0"/>
              <a:t>ου</a:t>
            </a:r>
            <a:r>
              <a:rPr lang="el-GR" sz="2400" dirty="0" smtClean="0"/>
              <a:t> Δημοτικού σχολείο Χαλανδρίου, ξεφυλλίσαμε βιβλία και ενημερωθήκαμε  από την δασκάλα του σχολείου για τους κανόνες λειτουργίας της.</a:t>
            </a:r>
          </a:p>
          <a:p>
            <a:pPr marL="365760" indent="-283464" algn="just" fontAlgn="t">
              <a:spcBef>
                <a:spcPts val="600"/>
              </a:spcBef>
              <a:buClr>
                <a:schemeClr val="accent1"/>
              </a:buClr>
              <a:buSzPct val="80000"/>
              <a:buFont typeface="Wingdings" pitchFamily="2" charset="2"/>
              <a:buChar char="ü"/>
              <a:defRPr/>
            </a:pPr>
            <a:r>
              <a:rPr lang="el-GR" sz="2400" dirty="0" smtClean="0"/>
              <a:t>Επίσης, στα πλαίσια της συνεργασίας των 2 σχολείων, μπορούσαμε να δανειστούμε βιβλία από την βιβλιοθήκη τους.</a:t>
            </a:r>
          </a:p>
          <a:p>
            <a:pPr marL="365760" indent="-283464" algn="just" fontAlgn="t">
              <a:spcBef>
                <a:spcPts val="600"/>
              </a:spcBef>
              <a:buClr>
                <a:schemeClr val="accent1"/>
              </a:buClr>
              <a:buSzPct val="80000"/>
              <a:buFont typeface="Wingdings" pitchFamily="2" charset="2"/>
              <a:buChar char="ü"/>
              <a:defRPr/>
            </a:pPr>
            <a:r>
              <a:rPr lang="el-GR" sz="2400" dirty="0" smtClean="0"/>
              <a:t>Επισκεφτήκαμε και παρακολουθήσαμε το εκπαιδευτικό πρόγραμμα για μικρούς και μεγάλους από το ΠΙΟΠ </a:t>
            </a:r>
            <a:r>
              <a:rPr lang="el-GR" sz="2400" b="1" dirty="0" smtClean="0"/>
              <a:t>«Το χαρτί αλλιώς…» </a:t>
            </a:r>
          </a:p>
          <a:p>
            <a:pPr marL="365760" indent="-283464" algn="just" fontAlgn="t">
              <a:spcBef>
                <a:spcPts val="600"/>
              </a:spcBef>
              <a:buClr>
                <a:schemeClr val="accent1"/>
              </a:buClr>
              <a:buSzPct val="80000"/>
              <a:buFont typeface="Wingdings" pitchFamily="2" charset="2"/>
              <a:buChar char="ü"/>
              <a:defRPr/>
            </a:pPr>
            <a:endParaRPr lang="el-GR" sz="2400" dirty="0" smtClean="0"/>
          </a:p>
          <a:p>
            <a:pPr marL="365760" indent="-283464" algn="just" fontAlgn="t">
              <a:spcBef>
                <a:spcPts val="600"/>
              </a:spcBef>
              <a:buClr>
                <a:schemeClr val="accent1"/>
              </a:buClr>
              <a:buSzPct val="80000"/>
              <a:buFont typeface="Wingdings" pitchFamily="2" charset="2"/>
              <a:buChar char="ü"/>
              <a:defRPr/>
            </a:pPr>
            <a:endParaRPr lang="el-GR" sz="2400" dirty="0" smtClean="0"/>
          </a:p>
          <a:p>
            <a:pPr marL="365760" indent="-283464" algn="just" fontAlgn="t">
              <a:spcBef>
                <a:spcPts val="600"/>
              </a:spcBef>
              <a:buClr>
                <a:schemeClr val="accent1"/>
              </a:buClr>
              <a:buSzPct val="80000"/>
              <a:buFont typeface="Wingdings" pitchFamily="2" charset="2"/>
              <a:buChar char="ü"/>
              <a:defRPr/>
            </a:pPr>
            <a:endParaRPr lang="el-GR" sz="2400" dirty="0" smtClean="0"/>
          </a:p>
          <a:p>
            <a:pPr marL="365760" indent="-283464" algn="just" fontAlgn="t">
              <a:spcBef>
                <a:spcPts val="600"/>
              </a:spcBef>
              <a:buClr>
                <a:schemeClr val="accent1"/>
              </a:buClr>
              <a:buSzPct val="80000"/>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08720"/>
            <a:ext cx="7772400" cy="838200"/>
          </a:xfrm>
        </p:spPr>
        <p:txBody>
          <a:bodyPr>
            <a:noAutofit/>
          </a:bodyPr>
          <a:lstStyle/>
          <a:p>
            <a:r>
              <a:rPr lang="el-GR" sz="3000" b="1" dirty="0" smtClean="0">
                <a:solidFill>
                  <a:schemeClr val="tx1"/>
                </a:solidFill>
                <a:latin typeface="Calibri" pitchFamily="34" charset="0"/>
                <a:cs typeface="Calibri" pitchFamily="34" charset="0"/>
              </a:rPr>
              <a:t>Επισκέψεις (επισυνάψτε 5 φωτογραφίες)</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0" name="9 - Εικόνα" descr="MixCollage-15-May-2024-07-33-PM-2105.jpg"/>
          <p:cNvPicPr>
            <a:picLocks noChangeAspect="1"/>
          </p:cNvPicPr>
          <p:nvPr/>
        </p:nvPicPr>
        <p:blipFill>
          <a:blip r:embed="rId3" cstate="print"/>
          <a:stretch>
            <a:fillRect/>
          </a:stretch>
        </p:blipFill>
        <p:spPr>
          <a:xfrm>
            <a:off x="1115616" y="1772816"/>
            <a:ext cx="3960440" cy="4752528"/>
          </a:xfrm>
          <a:prstGeom prst="rect">
            <a:avLst/>
          </a:prstGeom>
        </p:spPr>
      </p:pic>
      <p:pic>
        <p:nvPicPr>
          <p:cNvPr id="12" name="11 - Εικόνα" descr="MixCollage-15-May-2024-07-24-PM-7372.jpg"/>
          <p:cNvPicPr>
            <a:picLocks noChangeAspect="1"/>
          </p:cNvPicPr>
          <p:nvPr/>
        </p:nvPicPr>
        <p:blipFill>
          <a:blip r:embed="rId4" cstate="print"/>
          <a:stretch>
            <a:fillRect/>
          </a:stretch>
        </p:blipFill>
        <p:spPr>
          <a:xfrm>
            <a:off x="5364088" y="1772816"/>
            <a:ext cx="3779912" cy="46805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4 - Εικόνα" descr="MixCollage-15-May-2024-07-36-PM-1671.jpg"/>
          <p:cNvPicPr>
            <a:picLocks noChangeAspect="1"/>
          </p:cNvPicPr>
          <p:nvPr/>
        </p:nvPicPr>
        <p:blipFill>
          <a:blip r:embed="rId2" cstate="print"/>
          <a:stretch>
            <a:fillRect/>
          </a:stretch>
        </p:blipFill>
        <p:spPr>
          <a:xfrm>
            <a:off x="1403648" y="2132856"/>
            <a:ext cx="7128792" cy="4176464"/>
          </a:xfrm>
          <a:prstGeom prst="rect">
            <a:avLst/>
          </a:prstGeom>
        </p:spPr>
      </p:pic>
      <p:sp>
        <p:nvSpPr>
          <p:cNvPr id="6" name="Title 1"/>
          <p:cNvSpPr>
            <a:spLocks noGrp="1"/>
          </p:cNvSpPr>
          <p:nvPr>
            <p:ph type="title"/>
          </p:nvPr>
        </p:nvSpPr>
        <p:spPr>
          <a:xfrm>
            <a:off x="1187624" y="1196752"/>
            <a:ext cx="7772400" cy="838200"/>
          </a:xfrm>
        </p:spPr>
        <p:txBody>
          <a:bodyPr>
            <a:noAutofit/>
          </a:bodyPr>
          <a:lstStyle/>
          <a:p>
            <a:r>
              <a:rPr lang="el-GR" sz="3000" b="1" dirty="0" smtClean="0">
                <a:solidFill>
                  <a:schemeClr val="tx1"/>
                </a:solidFill>
                <a:latin typeface="Calibri" pitchFamily="34" charset="0"/>
                <a:cs typeface="Calibri" pitchFamily="34" charset="0"/>
              </a:rPr>
              <a:t>Επισκέψεις (επισυνάψτε 5 φωτογραφίες)</a:t>
            </a:r>
            <a:endParaRPr lang="el-GR" sz="3000" b="1" dirty="0">
              <a:solidFill>
                <a:schemeClr val="tx1"/>
              </a:solidFill>
              <a:latin typeface="Calibri" pitchFamily="34" charset="0"/>
              <a:cs typeface="Calibri" pitchFamily="34" charset="0"/>
            </a:endParaRPr>
          </a:p>
        </p:txBody>
      </p:sp>
      <p:grpSp>
        <p:nvGrpSpPr>
          <p:cNvPr id="7" name="Group 14"/>
          <p:cNvGrpSpPr/>
          <p:nvPr/>
        </p:nvGrpSpPr>
        <p:grpSpPr>
          <a:xfrm>
            <a:off x="2819400" y="152400"/>
            <a:ext cx="3390900" cy="1060450"/>
            <a:chOff x="2819400" y="152400"/>
            <a:chExt cx="3390900" cy="1060450"/>
          </a:xfrm>
        </p:grpSpPr>
        <p:pic>
          <p:nvPicPr>
            <p:cNvPr id="8" name="Picture 2" descr="ED"/>
            <p:cNvPicPr>
              <a:picLocks noChangeAspect="1" noChangeArrowheads="1"/>
            </p:cNvPicPr>
            <p:nvPr/>
          </p:nvPicPr>
          <p:blipFill>
            <a:blip r:embed="rId3" cstate="print"/>
            <a:srcRect/>
            <a:stretch>
              <a:fillRect/>
            </a:stretch>
          </p:blipFill>
          <p:spPr bwMode="auto">
            <a:xfrm>
              <a:off x="4343400" y="152400"/>
              <a:ext cx="409575" cy="409575"/>
            </a:xfrm>
            <a:prstGeom prst="rect">
              <a:avLst/>
            </a:prstGeom>
            <a:noFill/>
            <a:ln w="9525">
              <a:noFill/>
              <a:miter lim="800000"/>
              <a:headEnd/>
              <a:tailEnd/>
            </a:ln>
          </p:spPr>
        </p:pic>
        <p:sp>
          <p:nvSpPr>
            <p:cNvPr id="9"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Διάχυση αποτελεσμάτων</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971600" y="2286001"/>
            <a:ext cx="8096200" cy="4095328"/>
          </a:xfrm>
          <a:prstGeom prst="rect">
            <a:avLst/>
          </a:prstGeom>
        </p:spPr>
        <p:txBody>
          <a:bodyPr>
            <a:normAutofit/>
          </a:bodyPr>
          <a:lstStyle/>
          <a:p>
            <a:pPr marL="365760" marR="0" lvl="0" indent="-283464" algn="just" defTabSz="914400" rtl="0" eaLnBrk="1" fontAlgn="t" latinLnBrk="0" hangingPunct="1">
              <a:lnSpc>
                <a:spcPct val="100000"/>
              </a:lnSpc>
              <a:spcBef>
                <a:spcPts val="600"/>
              </a:spcBef>
              <a:spcAft>
                <a:spcPts val="0"/>
              </a:spcAft>
              <a:buClr>
                <a:schemeClr val="accent1"/>
              </a:buClr>
              <a:buSzPct val="80000"/>
              <a:buFont typeface="Wingdings" pitchFamily="2" charset="2"/>
              <a:buChar char="ü"/>
              <a:tabLst/>
              <a:defRPr/>
            </a:pPr>
            <a:r>
              <a:rPr lang="el-GR" sz="2400" dirty="0" smtClean="0">
                <a:latin typeface="Calibri" pitchFamily="34" charset="0"/>
                <a:cs typeface="Calibri" pitchFamily="34" charset="0"/>
              </a:rPr>
              <a:t>Στο </a:t>
            </a:r>
            <a:r>
              <a:rPr lang="en-US" sz="2400" dirty="0" smtClean="0">
                <a:latin typeface="Calibri" pitchFamily="34" charset="0"/>
                <a:cs typeface="Calibri" pitchFamily="34" charset="0"/>
              </a:rPr>
              <a:t>blog </a:t>
            </a:r>
            <a:r>
              <a:rPr lang="el-GR" sz="2400" dirty="0" smtClean="0">
                <a:latin typeface="Calibri" pitchFamily="34" charset="0"/>
                <a:cs typeface="Calibri" pitchFamily="34" charset="0"/>
              </a:rPr>
              <a:t>του σχολείου</a:t>
            </a:r>
            <a:r>
              <a:rPr lang="en-US" sz="2400" dirty="0" smtClean="0">
                <a:latin typeface="Calibri" pitchFamily="34" charset="0"/>
                <a:cs typeface="Calibri" pitchFamily="34" charset="0"/>
              </a:rPr>
              <a:t>, </a:t>
            </a:r>
            <a:r>
              <a:rPr lang="el-GR" sz="2400" dirty="0" smtClean="0">
                <a:latin typeface="Calibri" pitchFamily="34" charset="0"/>
                <a:cs typeface="Calibri" pitchFamily="34" charset="0"/>
              </a:rPr>
              <a:t>αναρτήθηκαν δραστηριότητες και επισκέψεις που σχετίζονται με την συγκεκριμένη δράση.</a:t>
            </a:r>
          </a:p>
          <a:p>
            <a:pPr marL="365760" marR="0" lvl="0" indent="-283464" algn="just" defTabSz="914400" rtl="0" eaLnBrk="1" fontAlgn="t" latinLnBrk="0" hangingPunct="1">
              <a:lnSpc>
                <a:spcPct val="100000"/>
              </a:lnSpc>
              <a:spcBef>
                <a:spcPts val="600"/>
              </a:spcBef>
              <a:spcAft>
                <a:spcPts val="0"/>
              </a:spcAft>
              <a:buClr>
                <a:schemeClr val="accent1"/>
              </a:buClr>
              <a:buSzPct val="80000"/>
              <a:tabLst/>
              <a:defRPr/>
            </a:pPr>
            <a:endParaRPr lang="el-GR" sz="2400" dirty="0" smtClean="0">
              <a:latin typeface="Calibri" pitchFamily="34" charset="0"/>
              <a:cs typeface="Calibri" pitchFamily="34" charset="0"/>
            </a:endParaRPr>
          </a:p>
          <a:p>
            <a:pPr marL="365760" marR="0" lvl="0" indent="-283464" algn="just" defTabSz="914400" rtl="0" eaLnBrk="1" fontAlgn="t" latinLnBrk="0" hangingPunct="1">
              <a:lnSpc>
                <a:spcPct val="100000"/>
              </a:lnSpc>
              <a:spcBef>
                <a:spcPts val="600"/>
              </a:spcBef>
              <a:spcAft>
                <a:spcPts val="0"/>
              </a:spcAft>
              <a:buClr>
                <a:schemeClr val="accent1"/>
              </a:buClr>
              <a:buSzPct val="80000"/>
              <a:buFont typeface="Wingdings" pitchFamily="2" charset="2"/>
              <a:buChar char="ü"/>
              <a:tabLst/>
              <a:defRPr/>
            </a:pPr>
            <a:r>
              <a:rPr kumimoji="0" lang="el-GR"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Στη 3</a:t>
            </a:r>
            <a:r>
              <a:rPr kumimoji="0" lang="el-GR" sz="24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rPr>
              <a:t> μηνιαία έντυπη εφημερίδα που διαμοιράστηκε στους γονείς περιλαμβάνονται σχετικές δραστηριότητες.</a:t>
            </a:r>
          </a:p>
          <a:p>
            <a:pPr marL="365760" marR="0" lvl="0" indent="-283464" algn="just" defTabSz="914400" rtl="0" eaLnBrk="1" fontAlgn="t" latinLnBrk="0" hangingPunct="1">
              <a:lnSpc>
                <a:spcPct val="100000"/>
              </a:lnSpc>
              <a:spcBef>
                <a:spcPts val="600"/>
              </a:spcBef>
              <a:spcAft>
                <a:spcPts val="0"/>
              </a:spcAft>
              <a:buClr>
                <a:schemeClr val="accent1"/>
              </a:buClr>
              <a:buSzPct val="80000"/>
              <a:tabLst/>
              <a:defRPr/>
            </a:pPr>
            <a:endParaRPr kumimoji="0" lang="el-GR" sz="24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endParaRPr>
          </a:p>
          <a:p>
            <a:pPr marL="365760" marR="0" lvl="0" indent="-283464" algn="just" defTabSz="914400" rtl="0" eaLnBrk="1" fontAlgn="t" latinLnBrk="0" hangingPunct="1">
              <a:lnSpc>
                <a:spcPct val="100000"/>
              </a:lnSpc>
              <a:spcBef>
                <a:spcPts val="600"/>
              </a:spcBef>
              <a:spcAft>
                <a:spcPts val="0"/>
              </a:spcAft>
              <a:buClr>
                <a:schemeClr val="accent1"/>
              </a:buClr>
              <a:buSzPct val="80000"/>
              <a:buFont typeface="Wingdings" pitchFamily="2" charset="2"/>
              <a:buChar char="ü"/>
              <a:tabLst/>
              <a:defRPr/>
            </a:pPr>
            <a:r>
              <a:rPr lang="el-GR" sz="2400" dirty="0" smtClean="0">
                <a:latin typeface="Calibri" pitchFamily="34" charset="0"/>
                <a:cs typeface="Calibri" pitchFamily="34" charset="0"/>
              </a:rPr>
              <a:t>Το παραμύθι που δημιούργησαν τα παιδιά σε έντυπη και ηλεκτρονική μορφή. </a:t>
            </a:r>
            <a:endParaRPr kumimoji="0" lang="el-GR" sz="24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pitchFamily="2" charset="2"/>
              <a:buChar char="ü"/>
              <a:tabLst/>
              <a:defRPr/>
            </a:pPr>
            <a:endParaRPr kumimoji="0" lang="el-GR" sz="24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pitchFamily="2" charset="2"/>
              <a:buChar char="ü"/>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457200" y="2332037"/>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268760"/>
            <a:ext cx="7772400" cy="838200"/>
          </a:xfrm>
        </p:spPr>
        <p:txBody>
          <a:bodyPr>
            <a:noAutofit/>
          </a:bodyPr>
          <a:lstStyle/>
          <a:p>
            <a:r>
              <a:rPr lang="el-GR" sz="3000" b="1" dirty="0" smtClean="0">
                <a:solidFill>
                  <a:schemeClr val="tx1"/>
                </a:solidFill>
                <a:latin typeface="Calibri" pitchFamily="34" charset="0"/>
                <a:cs typeface="Calibri" pitchFamily="34" charset="0"/>
              </a:rPr>
              <a:t>Αξιολόγηση αποτελεσμάτων </a:t>
            </a:r>
            <a:r>
              <a:rPr lang="el-GR" sz="3000" dirty="0" smtClean="0">
                <a:solidFill>
                  <a:schemeClr val="tx1"/>
                </a:solidFill>
                <a:latin typeface="Calibri" pitchFamily="34" charset="0"/>
                <a:cs typeface="Calibri" pitchFamily="34" charset="0"/>
              </a:rPr>
              <a:t>(το πριν και το μετά, τι άλλαξε …)</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43608" y="2204864"/>
            <a:ext cx="7727776" cy="4365104"/>
          </a:xfrm>
        </p:spPr>
        <p:txBody>
          <a:bodyPr>
            <a:normAutofit/>
          </a:bodyPr>
          <a:lstStyle/>
          <a:p>
            <a:pPr algn="just" fontAlgn="t">
              <a:buNone/>
            </a:pPr>
            <a:r>
              <a:rPr lang="el-GR" sz="2200" dirty="0" smtClean="0">
                <a:latin typeface="Calibri" pitchFamily="34" charset="0"/>
                <a:cs typeface="Calibri" pitchFamily="34" charset="0"/>
              </a:rPr>
              <a:t>	Το πολιτιστικό πρόγραμμα τηρήθηκε σε μεγάλο βαθμό κατά τον αρχικό σχεδιασμό. Από τον αρχικό σχεδιασμό, προστέθηκε η συνεργασία με την δωρεά των βιβλίων </a:t>
            </a:r>
            <a:r>
              <a:rPr lang="el-GR" sz="2200" dirty="0" smtClean="0"/>
              <a:t>στη δημοτική βιβλιοθήκη του Δήμου Χαλανδρίου, στο 5</a:t>
            </a:r>
            <a:r>
              <a:rPr lang="el-GR" sz="2200" baseline="30000" dirty="0" smtClean="0"/>
              <a:t>ο</a:t>
            </a:r>
            <a:r>
              <a:rPr lang="el-GR" sz="2200" dirty="0" smtClean="0"/>
              <a:t> Δημοτικό Σχολείο Χαλανδρίου και στο </a:t>
            </a:r>
            <a:r>
              <a:rPr lang="el-GR" sz="2000" dirty="0" err="1" smtClean="0"/>
              <a:t>Σικιαρίδειο</a:t>
            </a:r>
            <a:r>
              <a:rPr lang="el-GR" sz="2000" dirty="0" smtClean="0"/>
              <a:t> Ίδρυμα. Επιπλέον, η δημιουργία ενός παραμυθιού σε ηλεκτρονική μορφή με την βοήθεια του </a:t>
            </a:r>
            <a:r>
              <a:rPr lang="en-US" sz="2000" dirty="0" err="1" smtClean="0"/>
              <a:t>storyjumper</a:t>
            </a:r>
            <a:r>
              <a:rPr lang="el-GR" sz="2000" dirty="0" smtClean="0"/>
              <a:t> και η οργάνωση της ανά κατηγορία της κύρια βιβλιοθήκης του σχολείου  μας.</a:t>
            </a:r>
          </a:p>
          <a:p>
            <a:pPr lvl="0" algn="just" fontAlgn="t">
              <a:buNone/>
            </a:pPr>
            <a:r>
              <a:rPr lang="el-GR" sz="2200" dirty="0" smtClean="0">
                <a:latin typeface="Calibri" pitchFamily="34" charset="0"/>
                <a:cs typeface="Calibri" pitchFamily="34" charset="0"/>
              </a:rPr>
              <a:t> 	Αντίθετα,  δεν πραγματοποιήθηκε η παρουσίαση κάποιου βιβλίου από κάποιο συγγραφέα και δεν παρουσιάσαμε </a:t>
            </a:r>
            <a:r>
              <a:rPr lang="el-GR" sz="2200" dirty="0" smtClean="0"/>
              <a:t>στα παιδιά του δημοτικού βιβλία που έχουμε ξεχωρίσει ως αγαπημένα κατά την διάρκεια της χρονιάς</a:t>
            </a:r>
            <a:r>
              <a:rPr lang="el-GR" sz="2400" dirty="0" smtClean="0"/>
              <a:t>. </a:t>
            </a:r>
          </a:p>
          <a:p>
            <a:pPr algn="just"/>
            <a:endParaRPr lang="el-GR" sz="2400" dirty="0" smtClean="0">
              <a:solidFill>
                <a:schemeClr val="accent1">
                  <a:lumMod val="50000"/>
                </a:schemeClr>
              </a:solidFill>
              <a:effectLst>
                <a:outerShdw blurRad="38100" dist="38100" dir="2700000" algn="tl">
                  <a:srgbClr val="000000">
                    <a:alpha val="43137"/>
                  </a:srgbClr>
                </a:outerShdw>
              </a:effectLst>
            </a:endParaRPr>
          </a:p>
          <a:p>
            <a:pPr algn="just" fontAlgn="t"/>
            <a:endParaRPr lang="el-GR" sz="2400" dirty="0">
              <a:latin typeface="Calibri" pitchFamily="34" charset="0"/>
              <a:cs typeface="Calibri" pitchFamily="34" charset="0"/>
            </a:endParaRPr>
          </a:p>
          <a:p>
            <a:pPr algn="just"/>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5334000" cy="838200"/>
          </a:xfrm>
        </p:spPr>
        <p:txBody>
          <a:bodyPr>
            <a:normAutofit/>
          </a:bodyPr>
          <a:lstStyle/>
          <a:p>
            <a:r>
              <a:rPr lang="el-GR" sz="3200" b="1" dirty="0">
                <a:solidFill>
                  <a:schemeClr val="tx1"/>
                </a:solidFill>
                <a:latin typeface="Calibri" pitchFamily="34" charset="0"/>
                <a:cs typeface="Calibri" pitchFamily="34" charset="0"/>
              </a:rPr>
              <a:t>Στοιχεία εκπαιδευτικών</a:t>
            </a:r>
          </a:p>
        </p:txBody>
      </p:sp>
      <p:sp>
        <p:nvSpPr>
          <p:cNvPr id="3" name="Content Placeholder 2"/>
          <p:cNvSpPr>
            <a:spLocks noGrp="1"/>
          </p:cNvSpPr>
          <p:nvPr>
            <p:ph idx="1"/>
          </p:nvPr>
        </p:nvSpPr>
        <p:spPr>
          <a:xfrm>
            <a:off x="533400" y="1828800"/>
            <a:ext cx="8382000" cy="4525963"/>
          </a:xfrm>
        </p:spPr>
        <p:txBody>
          <a:bodyPr>
            <a:normAutofit fontScale="70000" lnSpcReduction="20000"/>
          </a:bodyPr>
          <a:lstStyle/>
          <a:p>
            <a:pPr lvl="1">
              <a:buNone/>
            </a:pPr>
            <a:endParaRPr lang="en-US" dirty="0">
              <a:solidFill>
                <a:schemeClr val="bg1"/>
              </a:solidFill>
              <a:latin typeface="Calibri" pitchFamily="34" charset="0"/>
              <a:cs typeface="Calibri" pitchFamily="34" charset="0"/>
            </a:endParaRPr>
          </a:p>
          <a:p>
            <a:r>
              <a:rPr lang="el-GR" sz="2800" dirty="0">
                <a:latin typeface="Calibri" pitchFamily="34" charset="0"/>
                <a:cs typeface="Calibri" pitchFamily="34" charset="0"/>
              </a:rPr>
              <a:t>Ονοματεπώνυμο και κλάδος συμμετεχόντων εκπαιδευτικών στο </a:t>
            </a:r>
            <a:r>
              <a:rPr lang="el-GR" sz="2800" dirty="0" smtClean="0">
                <a:latin typeface="Calibri" pitchFamily="34" charset="0"/>
                <a:cs typeface="Calibri" pitchFamily="34" charset="0"/>
              </a:rPr>
              <a:t>πρόγραμμα</a:t>
            </a:r>
          </a:p>
          <a:p>
            <a:r>
              <a:rPr lang="el-GR" sz="2800" dirty="0" smtClean="0">
                <a:latin typeface="Calibri" pitchFamily="34" charset="0"/>
                <a:cs typeface="Calibri" pitchFamily="34" charset="0"/>
              </a:rPr>
              <a:t>Συντονιστής:</a:t>
            </a:r>
            <a:r>
              <a:rPr lang="en-US" sz="2800" dirty="0" smtClean="0">
                <a:latin typeface="Calibri" pitchFamily="34" charset="0"/>
                <a:cs typeface="Calibri" pitchFamily="34" charset="0"/>
              </a:rPr>
              <a:t> </a:t>
            </a:r>
            <a:r>
              <a:rPr lang="el-GR" sz="2800" dirty="0" smtClean="0">
                <a:latin typeface="Calibri" pitchFamily="34" charset="0"/>
                <a:cs typeface="Calibri" pitchFamily="34" charset="0"/>
              </a:rPr>
              <a:t>Χρυσούλα </a:t>
            </a:r>
            <a:r>
              <a:rPr lang="el-GR" sz="2800" dirty="0" err="1" smtClean="0">
                <a:latin typeface="Calibri" pitchFamily="34" charset="0"/>
                <a:cs typeface="Calibri" pitchFamily="34" charset="0"/>
              </a:rPr>
              <a:t>Καλκαβούρα</a:t>
            </a:r>
            <a:r>
              <a:rPr lang="en-US" sz="2800" dirty="0" smtClean="0">
                <a:latin typeface="Calibri" pitchFamily="34" charset="0"/>
                <a:cs typeface="Calibri" pitchFamily="34" charset="0"/>
              </a:rPr>
              <a:t> </a:t>
            </a:r>
            <a:r>
              <a:rPr lang="el-GR" sz="2800" dirty="0" smtClean="0">
                <a:latin typeface="Calibri" pitchFamily="34" charset="0"/>
                <a:cs typeface="Calibri" pitchFamily="34" charset="0"/>
              </a:rPr>
              <a:t>ΠΕ60</a:t>
            </a:r>
          </a:p>
          <a:p>
            <a:r>
              <a:rPr lang="el-GR" sz="2800" dirty="0" smtClean="0">
                <a:latin typeface="Calibri" pitchFamily="34" charset="0"/>
                <a:cs typeface="Calibri" pitchFamily="34" charset="0"/>
              </a:rPr>
              <a:t>Εκπαιδευτικοί:</a:t>
            </a:r>
          </a:p>
          <a:p>
            <a:r>
              <a:rPr lang="el-GR" sz="2800" dirty="0" smtClean="0">
                <a:latin typeface="Calibri" pitchFamily="34" charset="0"/>
                <a:cs typeface="Calibri" pitchFamily="34" charset="0"/>
              </a:rPr>
              <a:t>1.</a:t>
            </a:r>
            <a:r>
              <a:rPr lang="en-US" sz="2800" dirty="0" smtClean="0">
                <a:latin typeface="Calibri" pitchFamily="34" charset="0"/>
                <a:cs typeface="Calibri" pitchFamily="34" charset="0"/>
              </a:rPr>
              <a:t> </a:t>
            </a:r>
            <a:r>
              <a:rPr lang="el-GR" sz="2800" dirty="0" smtClean="0">
                <a:latin typeface="Calibri" pitchFamily="34" charset="0"/>
                <a:cs typeface="Calibri" pitchFamily="34" charset="0"/>
              </a:rPr>
              <a:t>Ιωάννα Πωλ ΠΕ60 </a:t>
            </a:r>
          </a:p>
          <a:p>
            <a:r>
              <a:rPr lang="el-GR" sz="2800" dirty="0" smtClean="0">
                <a:latin typeface="Calibri" pitchFamily="34" charset="0"/>
                <a:cs typeface="Calibri" pitchFamily="34" charset="0"/>
              </a:rPr>
              <a:t>2.</a:t>
            </a:r>
            <a:r>
              <a:rPr lang="en-US" sz="2800" dirty="0" smtClean="0">
                <a:latin typeface="Calibri" pitchFamily="34" charset="0"/>
                <a:cs typeface="Calibri" pitchFamily="34" charset="0"/>
              </a:rPr>
              <a:t> </a:t>
            </a:r>
            <a:r>
              <a:rPr lang="el-GR" sz="2800" dirty="0" smtClean="0">
                <a:latin typeface="Calibri" pitchFamily="34" charset="0"/>
                <a:cs typeface="Calibri" pitchFamily="34" charset="0"/>
              </a:rPr>
              <a:t>Γρίβα Βασιλική ΠΕ</a:t>
            </a:r>
            <a:r>
              <a:rPr lang="en-US" sz="2800" dirty="0" smtClean="0">
                <a:latin typeface="Calibri" pitchFamily="34" charset="0"/>
                <a:cs typeface="Calibri" pitchFamily="34" charset="0"/>
              </a:rPr>
              <a:t>60</a:t>
            </a:r>
            <a:r>
              <a:rPr lang="el-GR" sz="2800" dirty="0" smtClean="0">
                <a:latin typeface="Calibri" pitchFamily="34" charset="0"/>
                <a:cs typeface="Calibri" pitchFamily="34" charset="0"/>
              </a:rPr>
              <a:t> ΕΑΕ </a:t>
            </a:r>
            <a:endParaRPr lang="el-GR" sz="2800" dirty="0" smtClean="0">
              <a:latin typeface="Calibri" pitchFamily="34" charset="0"/>
              <a:cs typeface="Calibri" pitchFamily="34" charset="0"/>
            </a:endParaRPr>
          </a:p>
          <a:p>
            <a:r>
              <a:rPr lang="el-GR" dirty="0" smtClean="0">
                <a:latin typeface="Calibri" pitchFamily="34" charset="0"/>
                <a:cs typeface="Calibri" pitchFamily="34" charset="0"/>
              </a:rPr>
              <a:t>3. Σόνια Μαυρίδου ΠΕ60</a:t>
            </a:r>
          </a:p>
          <a:p>
            <a:r>
              <a:rPr lang="el-GR" dirty="0" smtClean="0">
                <a:latin typeface="Calibri" pitchFamily="34" charset="0"/>
                <a:cs typeface="Calibri" pitchFamily="34" charset="0"/>
              </a:rPr>
              <a:t>4. Αλεξάνδρα Αβραμοπούλου ΠΕ60 ΕΑΕ</a:t>
            </a:r>
          </a:p>
          <a:p>
            <a:r>
              <a:rPr lang="el-GR" dirty="0" smtClean="0">
                <a:latin typeface="Calibri" pitchFamily="34" charset="0"/>
                <a:cs typeface="Calibri" pitchFamily="34" charset="0"/>
              </a:rPr>
              <a:t>5. Ελπίδα Σπανούδη ΠΕ60</a:t>
            </a:r>
          </a:p>
          <a:p>
            <a:r>
              <a:rPr lang="el-GR" dirty="0" smtClean="0">
                <a:latin typeface="Calibri" pitchFamily="34" charset="0"/>
                <a:cs typeface="Calibri" pitchFamily="34" charset="0"/>
              </a:rPr>
              <a:t>6. Χαρά Πουλημένου ΠΕ60</a:t>
            </a:r>
          </a:p>
          <a:p>
            <a:r>
              <a:rPr lang="el-GR" dirty="0" smtClean="0">
                <a:latin typeface="Calibri" pitchFamily="34" charset="0"/>
                <a:cs typeface="Calibri" pitchFamily="34" charset="0"/>
              </a:rPr>
              <a:t>7. Παρασκευή Θεοχάρη ΠΕ60 ΕΑΕ</a:t>
            </a:r>
          </a:p>
          <a:p>
            <a:r>
              <a:rPr lang="el-GR" dirty="0" smtClean="0">
                <a:latin typeface="Calibri" pitchFamily="34" charset="0"/>
                <a:cs typeface="Calibri" pitchFamily="34" charset="0"/>
              </a:rPr>
              <a:t>8. Αγγελική Λαγωνίκα ΠΕ60.50</a:t>
            </a:r>
            <a:endParaRPr lang="en-US" dirty="0" smtClean="0"/>
          </a:p>
          <a:p>
            <a:endParaRPr lang="en-US" dirty="0">
              <a:solidFill>
                <a:schemeClr val="bg1"/>
              </a:solidFill>
            </a:endParaRPr>
          </a:p>
          <a:p>
            <a:endParaRPr lang="el-GR" dirty="0"/>
          </a:p>
        </p:txBody>
      </p:sp>
      <p:grpSp>
        <p:nvGrpSpPr>
          <p:cNvPr id="18" name="Group 14"/>
          <p:cNvGrpSpPr/>
          <p:nvPr/>
        </p:nvGrpSpPr>
        <p:grpSpPr>
          <a:xfrm>
            <a:off x="2824138" y="142852"/>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Κριτήρια επιλογής του θέματος</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43608" y="2348880"/>
            <a:ext cx="7871792" cy="4166667"/>
          </a:xfrm>
        </p:spPr>
        <p:txBody>
          <a:bodyPr>
            <a:normAutofit fontScale="92500" lnSpcReduction="10000"/>
          </a:bodyPr>
          <a:lstStyle/>
          <a:p>
            <a:pPr>
              <a:lnSpc>
                <a:spcPct val="150000"/>
              </a:lnSpc>
              <a:buNone/>
            </a:pPr>
            <a:r>
              <a:rPr lang="el-GR" sz="2400" dirty="0" smtClean="0"/>
              <a:t>Μέσα από το πρόγραμμα αυτό, θέλουμε τα παιδιά:</a:t>
            </a:r>
          </a:p>
          <a:p>
            <a:pPr>
              <a:lnSpc>
                <a:spcPct val="150000"/>
              </a:lnSpc>
            </a:pPr>
            <a:r>
              <a:rPr lang="el-GR" sz="2400" dirty="0" smtClean="0"/>
              <a:t>να αγαπήσουν, να γνωρίσουν και να μάθουν να σέβονται τα βιβλία,</a:t>
            </a:r>
          </a:p>
          <a:p>
            <a:pPr>
              <a:lnSpc>
                <a:spcPct val="150000"/>
              </a:lnSpc>
            </a:pPr>
            <a:r>
              <a:rPr lang="el-GR" sz="2400" dirty="0" smtClean="0"/>
              <a:t>να γνωρίσουν τους κανόνες για τη σωστή χρήση των βιβλίων,</a:t>
            </a:r>
          </a:p>
          <a:p>
            <a:pPr>
              <a:lnSpc>
                <a:spcPct val="150000"/>
              </a:lnSpc>
            </a:pPr>
            <a:r>
              <a:rPr lang="el-GR" sz="2400" dirty="0" smtClean="0"/>
              <a:t>να ανακαλύψουν τα διάφορα είδη βιβλίων που υπάρχουν καθώς και τις διαφορές τους, </a:t>
            </a:r>
          </a:p>
          <a:p>
            <a:pPr>
              <a:lnSpc>
                <a:spcPct val="150000"/>
              </a:lnSpc>
            </a:pPr>
            <a:r>
              <a:rPr lang="el-GR" sz="2400" dirty="0" smtClean="0"/>
              <a:t>και να γνωρίσουν τα μέρη ενός βιβλίου και τα χαρακτηριστικά ενός «καλού» αναγνώστη.</a:t>
            </a:r>
          </a:p>
          <a:p>
            <a:pPr fontAlgn="t"/>
            <a:endParaRPr lang="el-GR" sz="2400" dirty="0" smtClean="0">
              <a:latin typeface="Calibri" pitchFamily="34" charset="0"/>
              <a:cs typeface="Calibri" pitchFamily="34" charset="0"/>
            </a:endParaRPr>
          </a:p>
          <a:p>
            <a:pPr fontAlgn="t"/>
            <a:endParaRPr lang="el-GR" sz="2400" dirty="0" smtClean="0">
              <a:latin typeface="Calibri" pitchFamily="34" charset="0"/>
              <a:cs typeface="Calibri" pitchFamily="34" charset="0"/>
            </a:endParaRPr>
          </a:p>
          <a:p>
            <a:pPr fontAlgn="t"/>
            <a:endParaRPr lang="el-GR" sz="2400" dirty="0" smtClean="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7772400" cy="838200"/>
          </a:xfrm>
        </p:spPr>
        <p:txBody>
          <a:bodyPr>
            <a:noAutofit/>
          </a:bodyPr>
          <a:lstStyle/>
          <a:p>
            <a:r>
              <a:rPr lang="el-GR" sz="3000" b="1" dirty="0" smtClean="0">
                <a:solidFill>
                  <a:schemeClr val="tx1"/>
                </a:solidFill>
                <a:latin typeface="Calibri" pitchFamily="34" charset="0"/>
                <a:cs typeface="Calibri" pitchFamily="34" charset="0"/>
              </a:rPr>
              <a:t>Σκοπός - στόχοι</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115616" y="1772816"/>
            <a:ext cx="7560840" cy="4824536"/>
          </a:xfrm>
        </p:spPr>
        <p:txBody>
          <a:bodyPr>
            <a:normAutofit fontScale="92500" lnSpcReduction="20000"/>
          </a:bodyPr>
          <a:lstStyle/>
          <a:p>
            <a:pPr>
              <a:buNone/>
            </a:pPr>
            <a:r>
              <a:rPr lang="el-GR" sz="2400" dirty="0" smtClean="0"/>
              <a:t>Οι βασικοί στόχοι του προγράμματος είναι τα παιδιά:</a:t>
            </a:r>
          </a:p>
          <a:p>
            <a:pPr lvl="0"/>
            <a:r>
              <a:rPr lang="el-GR" sz="2400" dirty="0" smtClean="0"/>
              <a:t>Να αγαπήσουν και να αναπτύξουν θετική στάση απέναντι στα βιβλία. </a:t>
            </a:r>
          </a:p>
          <a:p>
            <a:pPr lvl="0"/>
            <a:r>
              <a:rPr lang="el-GR" sz="2400" dirty="0" smtClean="0"/>
              <a:t>Να κατανοήσουν τη χρησιμότητα τους και να εμπλουτίσουν τις γνώσεις τους σχετικά με τα βιβλία. </a:t>
            </a:r>
          </a:p>
          <a:p>
            <a:pPr lvl="0"/>
            <a:r>
              <a:rPr lang="el-GR" sz="2400" dirty="0" smtClean="0"/>
              <a:t>Να αναπτύξουν και να ενδυναμώσουν τον προφορικό τους λόγο. </a:t>
            </a:r>
          </a:p>
          <a:p>
            <a:pPr lvl="0"/>
            <a:r>
              <a:rPr lang="el-GR" sz="2400" dirty="0" smtClean="0"/>
              <a:t>Να καλλιεργήσουν την φαντασία, την δημιουργικότητα και την εφευρετικότητά τους. </a:t>
            </a:r>
          </a:p>
          <a:p>
            <a:pPr lvl="0"/>
            <a:r>
              <a:rPr lang="el-GR" sz="2400" dirty="0" smtClean="0"/>
              <a:t>Να αναπτύξουν την κριτικής τους σκέψη. </a:t>
            </a:r>
          </a:p>
          <a:p>
            <a:pPr lvl="0"/>
            <a:r>
              <a:rPr lang="el-GR" sz="2400" dirty="0" smtClean="0"/>
              <a:t>Να εμπλουτίσουν τις γνώσεις τους για τα βιβλία (πχ. Λογοτεχνικά είδη, τα μέρη ενός βιβλίου κτλ.)</a:t>
            </a:r>
            <a:r>
              <a:rPr lang="el-GR" sz="2400" b="1" dirty="0" smtClean="0"/>
              <a:t> </a:t>
            </a:r>
            <a:endParaRPr lang="el-GR" sz="2400" dirty="0" smtClean="0"/>
          </a:p>
          <a:p>
            <a:pPr lvl="0"/>
            <a:r>
              <a:rPr lang="el-GR" sz="2400" dirty="0" smtClean="0"/>
              <a:t>Να αναπτύξουν τον </a:t>
            </a:r>
            <a:r>
              <a:rPr lang="el-GR" sz="2400" dirty="0" err="1" smtClean="0"/>
              <a:t>γραμματισμό</a:t>
            </a:r>
            <a:r>
              <a:rPr lang="el-GR" sz="2400" dirty="0" smtClean="0"/>
              <a:t> τους.</a:t>
            </a:r>
          </a:p>
          <a:p>
            <a:r>
              <a:rPr lang="el-GR" sz="2400" dirty="0" smtClean="0"/>
              <a:t>Να καλλιεργήσουν το ομαδικό τους πνεύμα. </a:t>
            </a:r>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52736"/>
            <a:ext cx="7772400" cy="838200"/>
          </a:xfrm>
        </p:spPr>
        <p:txBody>
          <a:bodyPr>
            <a:noAutofit/>
          </a:bodyPr>
          <a:lstStyle/>
          <a:p>
            <a:r>
              <a:rPr lang="el-GR" sz="3000" b="1" dirty="0">
                <a:solidFill>
                  <a:schemeClr val="tx1"/>
                </a:solidFill>
                <a:latin typeface="Calibri" pitchFamily="34" charset="0"/>
                <a:cs typeface="Calibri" pitchFamily="34" charset="0"/>
              </a:rPr>
              <a:t>Σύνδεση με τα προγράμματα σπουδών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pSp>
        <p:nvGrpSpPr>
          <p:cNvPr id="18"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43608" y="1772816"/>
            <a:ext cx="7871792" cy="4608512"/>
          </a:xfrm>
        </p:spPr>
        <p:txBody>
          <a:bodyPr>
            <a:normAutofit/>
          </a:bodyPr>
          <a:lstStyle/>
          <a:p>
            <a:pPr fontAlgn="t">
              <a:buNone/>
            </a:pPr>
            <a:r>
              <a:rPr lang="el-GR" sz="2400" dirty="0" smtClean="0"/>
              <a:t>Το πολιτιστικό πρόγραμμα αυτό θα πραγματοποιήσει </a:t>
            </a:r>
          </a:p>
          <a:p>
            <a:pPr fontAlgn="t">
              <a:buNone/>
            </a:pPr>
            <a:r>
              <a:rPr lang="el-GR" sz="2400" dirty="0" smtClean="0"/>
              <a:t>δραστηριότητες που συνδέονται με τα θεματικά πεδία του</a:t>
            </a:r>
          </a:p>
          <a:p>
            <a:pPr fontAlgn="t">
              <a:buNone/>
            </a:pPr>
            <a:r>
              <a:rPr lang="el-GR" sz="2400" dirty="0" smtClean="0"/>
              <a:t>Νέου Προγράμματος Σπουδών:</a:t>
            </a:r>
          </a:p>
          <a:p>
            <a:pPr marL="539496" indent="-457200" fontAlgn="t">
              <a:buFont typeface="+mj-lt"/>
              <a:buAutoNum type="arabicPeriod"/>
            </a:pPr>
            <a:r>
              <a:rPr lang="el-GR" sz="2400" dirty="0" smtClean="0"/>
              <a:t>Παιδί και Επικοινωνία (Γλώσσα και ΤΠΕ),</a:t>
            </a:r>
          </a:p>
          <a:p>
            <a:pPr marL="539496" indent="-457200" fontAlgn="t">
              <a:buFont typeface="+mj-lt"/>
              <a:buAutoNum type="arabicPeriod"/>
            </a:pPr>
            <a:r>
              <a:rPr lang="el-GR" sz="2400" dirty="0" smtClean="0"/>
              <a:t>Παιδί, Εαυτός και Κοινωνία (Προσωπική και Κοινωνικό-συναισθηματική Ανάπτυξη), </a:t>
            </a:r>
          </a:p>
          <a:p>
            <a:pPr marL="539496" indent="-457200" fontAlgn="t">
              <a:buFont typeface="+mj-lt"/>
              <a:buAutoNum type="arabicPeriod"/>
            </a:pPr>
            <a:r>
              <a:rPr lang="el-GR" sz="2400" dirty="0" smtClean="0"/>
              <a:t>Παιδί και Θετικές Επιστήμες (Μαθηματικά, Φυσικές Επιστήμες και Τεχνολογία Κατασκευών) </a:t>
            </a:r>
          </a:p>
          <a:p>
            <a:pPr marL="539496" indent="-457200" fontAlgn="t">
              <a:buFont typeface="+mj-lt"/>
              <a:buAutoNum type="arabicPeriod"/>
            </a:pPr>
            <a:r>
              <a:rPr lang="el-GR" sz="2400" dirty="0" smtClean="0"/>
              <a:t>Παιδί, Σώμα και Δημιουργία και Έκφραση (Κινητική Αγωγή και Τέχνες). </a:t>
            </a:r>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Συνεργασία με φορείς </a:t>
            </a:r>
            <a:r>
              <a:rPr lang="el-GR" sz="3000" dirty="0" smtClean="0">
                <a:solidFill>
                  <a:schemeClr val="tx1"/>
                </a:solidFill>
                <a:latin typeface="Calibri" pitchFamily="34" charset="0"/>
                <a:cs typeface="Calibri" pitchFamily="34" charset="0"/>
              </a:rPr>
              <a:t>(Δήμος, ΚΠΕ, ΜΚΟ, σύλλογοι γονέων, ειδικοί επιστήμονες κλπ</a:t>
            </a:r>
            <a:r>
              <a:rPr lang="el-GR" sz="3000" b="1" dirty="0" smtClean="0">
                <a:solidFill>
                  <a:schemeClr val="tx1"/>
                </a:solidFill>
                <a:latin typeface="Calibri" pitchFamily="34" charset="0"/>
                <a:cs typeface="Calibri" pitchFamily="34" charset="0"/>
              </a:rPr>
              <a:t>)</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3"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899592" y="2924944"/>
            <a:ext cx="8244408" cy="2664296"/>
          </a:xfrm>
        </p:spPr>
        <p:txBody>
          <a:bodyPr>
            <a:normAutofit/>
          </a:bodyPr>
          <a:lstStyle/>
          <a:p>
            <a:pPr fontAlgn="t">
              <a:buFont typeface="Arial" pitchFamily="34" charset="0"/>
              <a:buChar char="•"/>
            </a:pPr>
            <a:r>
              <a:rPr lang="el-GR" sz="2400" dirty="0" smtClean="0"/>
              <a:t>5ο Δημοτικό Σχολείο Δήμου Χαλανδρίου</a:t>
            </a:r>
          </a:p>
          <a:p>
            <a:pPr fontAlgn="t">
              <a:buFont typeface="Arial" pitchFamily="34" charset="0"/>
              <a:buChar char="•"/>
            </a:pPr>
            <a:r>
              <a:rPr lang="el-GR" sz="2400" dirty="0" smtClean="0"/>
              <a:t> Δημοτική Βιβλιοθήκη Χαλανδρίου - Διεύθυνση Πολιτισμού &amp; </a:t>
            </a:r>
            <a:r>
              <a:rPr lang="el-GR" sz="2400" dirty="0" err="1" smtClean="0"/>
              <a:t>Αετοπουλείου</a:t>
            </a:r>
            <a:endParaRPr lang="el-GR" sz="2400" dirty="0" smtClean="0"/>
          </a:p>
          <a:p>
            <a:pPr fontAlgn="t">
              <a:buFont typeface="Arial" pitchFamily="34" charset="0"/>
              <a:buChar char="•"/>
            </a:pPr>
            <a:r>
              <a:rPr lang="el-GR" sz="2400" dirty="0" err="1" smtClean="0"/>
              <a:t>Σικιαρίδειο</a:t>
            </a:r>
            <a:r>
              <a:rPr lang="el-GR" sz="2400" dirty="0" smtClean="0"/>
              <a:t> Ίδρυμα</a:t>
            </a:r>
          </a:p>
          <a:p>
            <a:pPr fontAlgn="t">
              <a:buFont typeface="Arial" pitchFamily="34" charset="0"/>
              <a:buChar char="•"/>
            </a:pPr>
            <a:r>
              <a:rPr lang="el-GR" sz="2400" dirty="0" smtClean="0"/>
              <a:t>Πολιτιστικό Ίδρυμα Ομίλου Πειραιώς</a:t>
            </a:r>
          </a:p>
          <a:p>
            <a:pPr fontAlgn="t">
              <a:buFont typeface="Arial" pitchFamily="34" charset="0"/>
              <a:buChar char="•"/>
            </a:pPr>
            <a:r>
              <a:rPr lang="el-GR" sz="2400" dirty="0" smtClean="0"/>
              <a:t>Σύλλογος γονέων και κηδεμόνων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7772400" cy="694184"/>
          </a:xfrm>
        </p:spPr>
        <p:txBody>
          <a:bodyPr>
            <a:noAutofit/>
          </a:bodyPr>
          <a:lstStyle/>
          <a:p>
            <a:r>
              <a:rPr lang="el-GR" sz="3000" b="1" dirty="0" smtClean="0">
                <a:solidFill>
                  <a:schemeClr val="tx1"/>
                </a:solidFill>
                <a:latin typeface="Calibri" pitchFamily="34" charset="0"/>
                <a:cs typeface="Calibri" pitchFamily="34" charset="0"/>
              </a:rPr>
              <a:t>Δραστηριότητες και Δράσεις (περιγραφή)</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43608" y="1656184"/>
            <a:ext cx="7871792" cy="5013176"/>
          </a:xfrm>
        </p:spPr>
        <p:txBody>
          <a:bodyPr>
            <a:normAutofit fontScale="92500" lnSpcReduction="10000"/>
          </a:bodyPr>
          <a:lstStyle/>
          <a:p>
            <a:pPr lvl="0" algn="just" fontAlgn="t">
              <a:buFont typeface="Wingdings" pitchFamily="2" charset="2"/>
              <a:buChar char="ü"/>
            </a:pPr>
            <a:r>
              <a:rPr lang="el-GR" sz="2400" dirty="0" smtClean="0">
                <a:latin typeface="Calibri" pitchFamily="34" charset="0"/>
                <a:cs typeface="Calibri" pitchFamily="34" charset="0"/>
              </a:rPr>
              <a:t>Κατά την διάρκεια της σχολικής χρονιάς , </a:t>
            </a:r>
            <a:r>
              <a:rPr lang="el-GR" sz="2400" dirty="0" smtClean="0"/>
              <a:t>διαβάσαμε διάφορα βιβλία που είτε υπάρχουν στο σχολείο είτε τα έφερναν τα ίδια τα παιδιά, με σκοπό να ενισχύσουμε την αγάπη τους για τα βιβλία. </a:t>
            </a:r>
          </a:p>
          <a:p>
            <a:pPr algn="just" fontAlgn="t">
              <a:buFont typeface="Wingdings" pitchFamily="2" charset="2"/>
              <a:buChar char="ü"/>
            </a:pPr>
            <a:r>
              <a:rPr lang="el-GR" sz="2400" dirty="0" smtClean="0"/>
              <a:t>Οργανώσαμε τη βιβλιοθήκη της τάξης με διάφορα είδη βιβλίων, τα οποία  ταξινομήθηκαν ανά κατηγορία (κόμικς, γνώσεων, λογοτεχνία) και πραγματοποιήσαμε συζήτηση για το πώς θα πρέπει να συμπεριφερόμαστε στα βιβλία και ποιοι είναι οι κανόνες για τη σωστή χρήση τους. </a:t>
            </a:r>
          </a:p>
          <a:p>
            <a:pPr algn="just" fontAlgn="t">
              <a:buFont typeface="Wingdings" pitchFamily="2" charset="2"/>
              <a:buChar char="ü"/>
            </a:pPr>
            <a:r>
              <a:rPr lang="el-GR" sz="2400" dirty="0" smtClean="0"/>
              <a:t>Οργανώσαμε ανά κατηγορία την κύρια βιβλιοθήκη του σχολείου  μας (περιβάλλον- φύση, συναισθήματα, μυθολογία, γιορτές-επέτειοι κα.)</a:t>
            </a:r>
          </a:p>
          <a:p>
            <a:pPr algn="just" fontAlgn="t">
              <a:buFont typeface="Wingdings" pitchFamily="2" charset="2"/>
              <a:buChar char="ü"/>
            </a:pPr>
            <a:r>
              <a:rPr lang="el-GR" sz="2400" dirty="0" smtClean="0"/>
              <a:t>Το μήνα Δεκέμβριο, ξεκινήσαμε την δανειστική μας βιβλιοθήκη. Τέθηκαν κανόνες σχετικά με την λειτουργία της και συμφωνήθηκε οι τήρηση τους από όλους. </a:t>
            </a:r>
          </a:p>
          <a:p>
            <a:pPr lvl="0" algn="just" fontAlgn="t">
              <a:buFont typeface="Wingdings" pitchFamily="2" charset="2"/>
              <a:buChar char="ü"/>
            </a:pPr>
            <a:endParaRPr lang="el-GR" sz="2400" dirty="0" smtClean="0"/>
          </a:p>
          <a:p>
            <a:pPr lvl="0" algn="just" fontAlgn="t">
              <a:buFont typeface="Wingdings" pitchFamily="2" charset="2"/>
              <a:buChar char="ü"/>
            </a:pPr>
            <a:endParaRPr lang="el-GR" sz="2400" dirty="0" smtClean="0"/>
          </a:p>
          <a:p>
            <a:pPr algn="just" fontAlgn="t"/>
            <a:endParaRPr lang="el-GR" sz="2400" dirty="0">
              <a:latin typeface="Calibri" pitchFamily="34" charset="0"/>
              <a:cs typeface="Calibri" pitchFamily="34" charset="0"/>
            </a:endParaRPr>
          </a:p>
          <a:p>
            <a:pPr algn="just"/>
            <a:endParaRPr lang="el-GR" sz="2400" dirty="0" smtClean="0">
              <a:solidFill>
                <a:schemeClr val="accent1">
                  <a:lumMod val="50000"/>
                </a:schemeClr>
              </a:solidFill>
              <a:effectLst>
                <a:outerShdw blurRad="38100" dist="38100" dir="2700000" algn="tl">
                  <a:srgbClr val="000000">
                    <a:alpha val="43137"/>
                  </a:srgbClr>
                </a:outerShdw>
              </a:effectLst>
            </a:endParaRPr>
          </a:p>
          <a:p>
            <a:pPr algn="just" fontAlgn="t"/>
            <a:endParaRPr lang="el-GR" sz="2400" dirty="0">
              <a:latin typeface="Calibri" pitchFamily="34" charset="0"/>
              <a:cs typeface="Calibri" pitchFamily="34" charset="0"/>
            </a:endParaRPr>
          </a:p>
          <a:p>
            <a:pPr algn="just"/>
            <a:endParaRPr lang="el-GR"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99592" y="1628800"/>
            <a:ext cx="8244408" cy="5229200"/>
          </a:xfrm>
        </p:spPr>
        <p:txBody>
          <a:bodyPr>
            <a:normAutofit/>
          </a:bodyPr>
          <a:lstStyle/>
          <a:p>
            <a:pPr algn="just">
              <a:buFont typeface="Wingdings" pitchFamily="2" charset="2"/>
              <a:buChar char="ü"/>
            </a:pPr>
            <a:r>
              <a:rPr lang="el-GR" sz="2200" dirty="0" smtClean="0"/>
              <a:t>Πριν τις διακοπές των Χριστουγέννων και του Πάσχα, διαμοιράστηκε σε όλους τους γονείς η σχολική μας εφημερίδα.</a:t>
            </a:r>
          </a:p>
          <a:p>
            <a:pPr algn="just">
              <a:buFont typeface="Wingdings" pitchFamily="2" charset="2"/>
              <a:buChar char="ü"/>
            </a:pPr>
            <a:r>
              <a:rPr lang="el-GR" sz="2200" dirty="0" smtClean="0"/>
              <a:t>Δημιουργήσαμε υπαίθρια βιβλιοθήκη στην αυλή μας.</a:t>
            </a:r>
          </a:p>
          <a:p>
            <a:pPr algn="just">
              <a:buFont typeface="Wingdings" pitchFamily="2" charset="2"/>
              <a:buChar char="ü"/>
            </a:pPr>
            <a:r>
              <a:rPr lang="el-GR" sz="2200" dirty="0" smtClean="0"/>
              <a:t>Δημιουργήσαμε μία χειμωνιάτικη ιστορία με τις ζωγραφιές των παιδιών, η οποία έγινε ηλεκτρονικό βιβλίο, το οποίο μπορεί να ανακαλυφθεί άμεσα μέσω του </a:t>
            </a:r>
            <a:r>
              <a:rPr lang="en-US" sz="2200" dirty="0" err="1" smtClean="0"/>
              <a:t>Qr</a:t>
            </a:r>
            <a:r>
              <a:rPr lang="en-US" sz="2200" dirty="0" smtClean="0"/>
              <a:t> code. </a:t>
            </a:r>
          </a:p>
          <a:p>
            <a:pPr algn="just">
              <a:buNone/>
            </a:pPr>
            <a:endParaRPr lang="en-US" sz="2200" dirty="0" smtClean="0"/>
          </a:p>
          <a:p>
            <a:pPr algn="just">
              <a:buFont typeface="Wingdings" pitchFamily="2" charset="2"/>
              <a:buChar char="ü"/>
            </a:pPr>
            <a:r>
              <a:rPr lang="el-GR" sz="2200" dirty="0" smtClean="0"/>
              <a:t>Με αφορμή την παγκόσμια ημέρα παιδικού βιβλίου (2 Απριλίου), το κάθε τμήμα δημιούργησε το δικό της παραμύθι, τα οποία διαμοιράστηκαν στους γονείς είτε σε έντυπη είτε σε ηλεκτρονική μορφή.</a:t>
            </a:r>
          </a:p>
          <a:p>
            <a:pPr algn="just">
              <a:buNone/>
            </a:pPr>
            <a:r>
              <a:rPr lang="el-GR" sz="2200" dirty="0" smtClean="0"/>
              <a:t>(</a:t>
            </a:r>
            <a:r>
              <a:rPr lang="en-US" sz="2200" dirty="0" smtClean="0">
                <a:hlinkClick r:id="rId2"/>
              </a:rPr>
              <a:t>https://www.storyjumper.com/book/read/171157711/660c3f6880513</a:t>
            </a:r>
            <a:r>
              <a:rPr lang="el-GR" sz="2200" dirty="0" smtClean="0"/>
              <a:t> )</a:t>
            </a:r>
          </a:p>
          <a:p>
            <a:pPr algn="just">
              <a:buFont typeface="Wingdings" pitchFamily="2" charset="2"/>
              <a:buChar char="ü"/>
            </a:pPr>
            <a:r>
              <a:rPr lang="el-GR" sz="2000" dirty="0" smtClean="0"/>
              <a:t>Δημιουργήσαμε με τα παιδιά σύμφωνα με την τεχνική των μικρών βιβλίων του </a:t>
            </a:r>
            <a:r>
              <a:rPr lang="en-US" sz="2000" dirty="0" err="1" smtClean="0"/>
              <a:t>Frene</a:t>
            </a:r>
            <a:r>
              <a:rPr lang="el-GR" sz="2000" dirty="0" smtClean="0"/>
              <a:t>, το μικρό βιβλίο της διατροφής.</a:t>
            </a:r>
          </a:p>
          <a:p>
            <a:pPr algn="just">
              <a:buFont typeface="Wingdings" pitchFamily="2" charset="2"/>
              <a:buChar char="ü"/>
            </a:pPr>
            <a:endParaRPr lang="el-GR" sz="2000" dirty="0" smtClean="0"/>
          </a:p>
          <a:p>
            <a:pPr algn="just">
              <a:buFont typeface="Wingdings" pitchFamily="2" charset="2"/>
              <a:buChar char="ü"/>
            </a:pPr>
            <a:endParaRPr lang="el-GR" sz="2200" dirty="0" smtClean="0"/>
          </a:p>
          <a:p>
            <a:pPr algn="just">
              <a:buNone/>
            </a:pPr>
            <a:endParaRPr lang="el-GR" dirty="0"/>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8</a:t>
            </a:fld>
            <a:endParaRPr lang="en-US"/>
          </a:p>
        </p:txBody>
      </p:sp>
      <p:sp>
        <p:nvSpPr>
          <p:cNvPr id="5" name="Title 1"/>
          <p:cNvSpPr>
            <a:spLocks noGrp="1"/>
          </p:cNvSpPr>
          <p:nvPr>
            <p:ph type="title"/>
          </p:nvPr>
        </p:nvSpPr>
        <p:spPr>
          <a:xfrm>
            <a:off x="1259632" y="1052736"/>
            <a:ext cx="7498080" cy="566936"/>
          </a:xfrm>
        </p:spPr>
        <p:txBody>
          <a:bodyPr>
            <a:noAutofit/>
          </a:bodyPr>
          <a:lstStyle/>
          <a:p>
            <a:r>
              <a:rPr lang="el-GR" sz="3000" b="1" dirty="0" smtClean="0">
                <a:solidFill>
                  <a:schemeClr val="tx1"/>
                </a:solidFill>
                <a:latin typeface="Calibri" pitchFamily="34" charset="0"/>
                <a:cs typeface="Calibri" pitchFamily="34" charset="0"/>
              </a:rPr>
              <a:t>Δραστηριότητες και Δράσεις (περιγραφή)</a:t>
            </a:r>
            <a:endParaRPr lang="el-GR" sz="3000" b="1" dirty="0">
              <a:solidFill>
                <a:schemeClr val="tx1"/>
              </a:solidFill>
              <a:latin typeface="Calibri" pitchFamily="34" charset="0"/>
              <a:cs typeface="Calibri" pitchFamily="34" charset="0"/>
            </a:endParaRPr>
          </a:p>
        </p:txBody>
      </p:sp>
      <p:grpSp>
        <p:nvGrpSpPr>
          <p:cNvPr id="6" name="Group 14"/>
          <p:cNvGrpSpPr/>
          <p:nvPr/>
        </p:nvGrpSpPr>
        <p:grpSpPr>
          <a:xfrm>
            <a:off x="2819400" y="152400"/>
            <a:ext cx="3390900" cy="1060450"/>
            <a:chOff x="2819400" y="152400"/>
            <a:chExt cx="3390900" cy="1060450"/>
          </a:xfrm>
        </p:grpSpPr>
        <p:pic>
          <p:nvPicPr>
            <p:cNvPr id="7" name="Picture 2" descr="ED"/>
            <p:cNvPicPr>
              <a:picLocks noChangeAspect="1" noChangeArrowheads="1"/>
            </p:cNvPicPr>
            <p:nvPr/>
          </p:nvPicPr>
          <p:blipFill>
            <a:blip r:embed="rId3" cstate="print"/>
            <a:srcRect/>
            <a:stretch>
              <a:fillRect/>
            </a:stretch>
          </p:blipFill>
          <p:spPr bwMode="auto">
            <a:xfrm>
              <a:off x="4343400" y="152400"/>
              <a:ext cx="409575" cy="409575"/>
            </a:xfrm>
            <a:prstGeom prst="rect">
              <a:avLst/>
            </a:prstGeom>
            <a:noFill/>
            <a:ln w="9525">
              <a:noFill/>
              <a:miter lim="800000"/>
              <a:headEnd/>
              <a:tailEnd/>
            </a:ln>
          </p:spPr>
        </p:pic>
        <p:sp>
          <p:nvSpPr>
            <p:cNvPr id="8"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pic>
        <p:nvPicPr>
          <p:cNvPr id="9" name="8 - Εικόνα" descr="Χωρίς τίτλο.png"/>
          <p:cNvPicPr>
            <a:picLocks noChangeAspect="1"/>
          </p:cNvPicPr>
          <p:nvPr/>
        </p:nvPicPr>
        <p:blipFill>
          <a:blip r:embed="rId4" cstate="print"/>
          <a:srcRect l="19474" t="12901" r="25288" b="12901"/>
          <a:stretch>
            <a:fillRect/>
          </a:stretch>
        </p:blipFill>
        <p:spPr>
          <a:xfrm>
            <a:off x="6084168" y="3501008"/>
            <a:ext cx="936104" cy="7636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71600" y="1628800"/>
            <a:ext cx="7962088" cy="5229200"/>
          </a:xfrm>
        </p:spPr>
        <p:txBody>
          <a:bodyPr>
            <a:normAutofit fontScale="92500" lnSpcReduction="10000"/>
          </a:bodyPr>
          <a:lstStyle/>
          <a:p>
            <a:pPr algn="just">
              <a:buFont typeface="Wingdings" pitchFamily="2" charset="2"/>
              <a:buChar char="ü"/>
            </a:pPr>
            <a:r>
              <a:rPr lang="el-GR" sz="2200" dirty="0" smtClean="0"/>
              <a:t>Διοργανώσαμε εβδομάδα βιβλίου, κατά την οποία δωρίσαμε βιβλία και παραμύθια στη δημοτική βιβλιοθήκη του Δήμου Χαλανδρίου, στο 5</a:t>
            </a:r>
            <a:r>
              <a:rPr lang="el-GR" sz="2200" baseline="30000" dirty="0" smtClean="0"/>
              <a:t>ο</a:t>
            </a:r>
            <a:r>
              <a:rPr lang="el-GR" sz="2200" dirty="0" smtClean="0"/>
              <a:t> Δημοτικό Σχολείο Χαλανδρίου και στο </a:t>
            </a:r>
            <a:r>
              <a:rPr lang="el-GR" sz="2000" dirty="0" err="1" smtClean="0"/>
              <a:t>Σικιαρίδειο</a:t>
            </a:r>
            <a:r>
              <a:rPr lang="el-GR" sz="2000" dirty="0" smtClean="0"/>
              <a:t> Ίδρυμα. </a:t>
            </a:r>
            <a:endParaRPr lang="el-GR" sz="2200" dirty="0" smtClean="0"/>
          </a:p>
          <a:p>
            <a:pPr algn="just">
              <a:buFont typeface="Wingdings" pitchFamily="2" charset="2"/>
              <a:buChar char="ü"/>
            </a:pPr>
            <a:r>
              <a:rPr lang="el-GR" sz="2200" dirty="0" smtClean="0"/>
              <a:t>Επίσης την εβδομάδα αυτή, ζητήσαμε από τα παιδιά να μας φέρουν το αγαπημένο τους παραμύθι και να το παρουσιάσουν. </a:t>
            </a:r>
          </a:p>
          <a:p>
            <a:pPr algn="just">
              <a:buFont typeface="Wingdings" pitchFamily="2" charset="2"/>
              <a:buChar char="ü"/>
            </a:pPr>
            <a:r>
              <a:rPr lang="el-GR" sz="2200" dirty="0" smtClean="0"/>
              <a:t>Επιπρόσθετα, κατά την  διάρκεια της σχολικής χρονιάς πολλά παιδιά την ημέρα των γενεθλίων τους αντί για κεράσματα προσέφεραν  ένα βιβλίο στο σχολείο. </a:t>
            </a:r>
          </a:p>
          <a:p>
            <a:pPr algn="just">
              <a:buFont typeface="Wingdings" pitchFamily="2" charset="2"/>
              <a:buChar char="ü"/>
            </a:pPr>
            <a:r>
              <a:rPr lang="el-GR" sz="2200" dirty="0" smtClean="0"/>
              <a:t>Τέλος, αφού ολοκληρώθηκε η δανειστική βιβλιοθήκη, δόθηκε στα παιδιά ως επιβράβευση είτε μετάλλιο (χειροτεχνία) είτε έπαινος (το κάθε τμήμα του σχολείου μας έδωσε το δικό της «βραβείο»).</a:t>
            </a:r>
          </a:p>
          <a:p>
            <a:pPr algn="just">
              <a:buFont typeface="Wingdings" pitchFamily="2" charset="2"/>
              <a:buChar char="ü"/>
            </a:pPr>
            <a:r>
              <a:rPr lang="el-GR" sz="2200" dirty="0" smtClean="0"/>
              <a:t>Αξίζει να αναφερθεί ότι, η καλοκαιρινή γιορτή αποτελεί ένα συνδυασμό του προγράμματος αυτού με το άλλο πρόγραμμα (περιβαλλοντικό) που έχουμε αναλάβει ως σχολείο. Πιο αναλυτικά, το θέμα της γιορτής είναι το περιβάλλον και η ιστορία αναδύθηκε με την βοήθεια εκπαιδευτικών και παιδιών. </a:t>
            </a:r>
            <a:endParaRPr lang="el-GR" dirty="0"/>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9</a:t>
            </a:fld>
            <a:endParaRPr lang="en-US"/>
          </a:p>
        </p:txBody>
      </p:sp>
      <p:sp>
        <p:nvSpPr>
          <p:cNvPr id="5" name="Title 1"/>
          <p:cNvSpPr>
            <a:spLocks noGrp="1"/>
          </p:cNvSpPr>
          <p:nvPr>
            <p:ph type="title"/>
          </p:nvPr>
        </p:nvSpPr>
        <p:spPr>
          <a:xfrm>
            <a:off x="1331640" y="1124744"/>
            <a:ext cx="7498080" cy="566936"/>
          </a:xfrm>
        </p:spPr>
        <p:txBody>
          <a:bodyPr>
            <a:noAutofit/>
          </a:bodyPr>
          <a:lstStyle/>
          <a:p>
            <a:r>
              <a:rPr lang="el-GR" sz="3000" b="1" dirty="0" smtClean="0">
                <a:solidFill>
                  <a:schemeClr val="tx1"/>
                </a:solidFill>
                <a:latin typeface="Calibri" pitchFamily="34" charset="0"/>
                <a:cs typeface="Calibri" pitchFamily="34" charset="0"/>
              </a:rPr>
              <a:t>Δραστηριότητες και Δράσεις (περιγραφή)</a:t>
            </a:r>
            <a:endParaRPr lang="el-GR" sz="3000" b="1" dirty="0">
              <a:solidFill>
                <a:schemeClr val="tx1"/>
              </a:solidFill>
              <a:latin typeface="Calibri" pitchFamily="34" charset="0"/>
              <a:cs typeface="Calibri" pitchFamily="34" charset="0"/>
            </a:endParaRPr>
          </a:p>
        </p:txBody>
      </p:sp>
      <p:grpSp>
        <p:nvGrpSpPr>
          <p:cNvPr id="6" name="Group 14"/>
          <p:cNvGrpSpPr/>
          <p:nvPr/>
        </p:nvGrpSpPr>
        <p:grpSpPr>
          <a:xfrm>
            <a:off x="2819400" y="152400"/>
            <a:ext cx="3390900" cy="1060450"/>
            <a:chOff x="2819400" y="152400"/>
            <a:chExt cx="3390900" cy="1060450"/>
          </a:xfrm>
        </p:grpSpPr>
        <p:pic>
          <p:nvPicPr>
            <p:cNvPr id="7"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8"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521</TotalTime>
  <Words>963</Words>
  <Application>Microsoft Office PowerPoint</Application>
  <PresentationFormat>On-screen Show (4:3)</PresentationFormat>
  <Paragraphs>168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Πρόγραμμα Π.Ε. ή Α.Υ. ή Πολιτιστικών :  Πρόγραμμα Πολιτιστικών Θεμάτων Τίτλος προγράμματος:   «Ένα ταξίδι στο μαγικό κόσμο των βιβλίων»  </vt:lpstr>
      <vt:lpstr>Στοιχεία εκπαιδευτικών</vt:lpstr>
      <vt:lpstr>Κριτήρια επιλογής του θέματος</vt:lpstr>
      <vt:lpstr>Σκοπός - στόχοι</vt:lpstr>
      <vt:lpstr>Σύνδεση με τα προγράμματα σπουδών</vt:lpstr>
      <vt:lpstr>Συνεργασία με φορείς (Δήμος, ΚΠΕ, ΜΚΟ, σύλλογοι γονέων, ειδικοί επιστήμονες κλπ)</vt:lpstr>
      <vt:lpstr>Δραστηριότητες και Δράσεις (περιγραφή)</vt:lpstr>
      <vt:lpstr>Δραστηριότητες και Δράσεις (περιγραφή)</vt:lpstr>
      <vt:lpstr>Δραστηριότητες και Δράσεις (περιγραφή)</vt:lpstr>
      <vt:lpstr>Δραστηριότητες και Δράσεις (επισυνάψτε 5 φωτογραφίες)</vt:lpstr>
      <vt:lpstr>Δραστηριότητες και Δράσεις (επισυνάψτε 5 φωτογραφίες)</vt:lpstr>
      <vt:lpstr>Επισκέψεις (συνοπτική περιγραφή)</vt:lpstr>
      <vt:lpstr>Επισκέψεις (επισυνάψτε 5 φωτογραφίες)</vt:lpstr>
      <vt:lpstr>Επισκέψεις (επισυνάψτε 5 φωτογραφίες)</vt:lpstr>
      <vt:lpstr>Διάχυση αποτελεσμάτων</vt:lpstr>
      <vt:lpstr>Αξιολόγηση αποτελεσμάτων (το πριν και το μετά, τι άλλαξε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Varvara</dc:creator>
  <cp:lastModifiedBy>user</cp:lastModifiedBy>
  <cp:revision>150</cp:revision>
  <dcterms:created xsi:type="dcterms:W3CDTF">2006-08-16T00:00:00Z</dcterms:created>
  <dcterms:modified xsi:type="dcterms:W3CDTF">2024-06-19T10:10:44Z</dcterms:modified>
</cp:coreProperties>
</file>