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70" r:id="rId9"/>
    <p:sldId id="269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64708C-B80A-2FAC-9B61-DCF3D81F4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AC84EDE-E13E-3013-03B3-4D88A8555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93FDE7-A595-64D0-64AC-F1C5A9D9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20/10/2024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09D0DBE-D0DF-E575-0CAA-5007CDC1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4EBBED-22C2-298A-05AF-0076E503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103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E3CA66-60EE-7133-40D3-55BD43FA0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F89397A-D5E2-19BF-C8CB-7CF1D1DC5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CD5074-90DD-0476-E1AF-D49A681A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20/10/2024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578412-53F0-825D-9761-95C5C677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A93D8BE-69FE-1261-2212-067B3968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4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CF3EEFA-4EFD-3437-042C-F89079459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EE3E72B-903D-FCD3-6437-34FAA8B63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FC4330-59B8-F20A-F519-6EEFAA59F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20/10/2024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13164EB-B62B-B0AC-CF5C-DA493131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E4A513E-97D0-9A86-1F81-2762D278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064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966043-1E18-8123-3FB6-A67E4168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2340E3-D33D-267A-AF3C-EA02084D1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2FEF7FA-FD24-FEFA-E63D-9447E938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20/10/2024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1A83D0-E906-35B2-9E85-9B42CF0D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FDD8DF7-F429-0E76-C09F-22B95E64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620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A56C20-FC3F-A0A3-A090-C03D958F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A7BC14-ABC1-A861-D457-1411DDAE0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6838939-BF8D-DF60-23E8-8CD1533D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20/10/2024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70EC81-108B-8638-3D14-E075FD1A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815ADE-9317-7790-2701-6CB6EB59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280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E2BDAD-741C-076D-4252-AAB59EFB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67E89C-92D8-D063-5BB7-1D8DEA361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8DB80FE-0FB7-57E1-07FD-31C419DD8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87D0E01-7D01-B119-812C-34915EC6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20/10/2024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E2A509D-DFC0-F6F9-2803-29C55557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B3C0506-978E-EE5E-6C8E-FCC7F77D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833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4F71EC-68CD-72EE-25F4-F7CAA8F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CD8C69B-C4EB-FE45-356A-2FD5340D4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65D673-2CC5-6847-5060-C2C8296C8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E841305-031F-C34B-EE5A-226F267FE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BE3C3FC-68C9-9794-23CC-9F45FF74E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BDEC8E0-69E0-DEA6-4248-4CE5E6B6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20/10/2024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0C80690-788D-81F6-8EDB-7D5A4D29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0B25FD0-6A27-24DE-5A12-62545D6E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282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216590-1453-FE91-A9D7-1E2F495B3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642A78B-1E8F-CFD7-16BB-91F8D753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20/10/2024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F88519C-47E4-2B85-E368-AD4FC72F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AFA6CC1-D6E9-9786-46E1-18A7352B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47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72FC3A5-AD37-C0E6-2C58-2147FC01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20/10/2024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9DDCFE9-DD31-33CB-D593-E5396FB26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840CE9-DFED-B34B-5D66-2F790FEF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595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897B8F-BCC7-8BFD-DCAE-35D92C93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2AC8FC-F3BC-D335-B267-2DD87C286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3ADD4C2-EBEC-1891-6097-5980951F3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4D07151-09B8-778C-968D-00E9C6FB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20/10/2024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5A74FD0-B475-96A0-7A90-85F962376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2BE3F50-4870-4AFA-69CF-54102D6D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793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EA19F5-563B-C542-7A6B-A7019E32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641297E-0B2B-9FEA-AB4A-D003CC059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4A7D52B-DD5D-F639-3756-369C3B401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3E81588-47F0-9D3A-612B-3225267C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1AD-619E-48F5-9C13-D4B2501DBAAA}" type="datetimeFigureOut">
              <a:rPr lang="el-GR" smtClean="0"/>
              <a:t>20/10/2024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6388E0-B9BD-73A3-9064-F4D98528D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45F04E0-FB70-A2FD-BC0C-88F15870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246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8F4C493-F96E-67B7-3E7E-8B9B2E56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F65297-0853-FDBA-8E0A-2CA5AF693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CF4F59-A98F-1635-06B0-14DF5E28C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AC1AD-619E-48F5-9C13-D4B2501DBAAA}" type="datetimeFigureOut">
              <a:rPr lang="el-GR" smtClean="0"/>
              <a:t>20/10/2024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4E23FA-943C-B5BC-1E49-493EFBBEA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D28F77D-BB79-1F1A-91C4-16A2E0C53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B869A-429E-4569-A806-C3F71D1389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567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ail@5nip-ag-dimitr.att.sch.g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25ED17-1C44-1D71-C7F3-2096FFEF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3902"/>
          </a:xfrm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/>
              <a:t>           </a:t>
            </a:r>
            <a:r>
              <a:rPr lang="el-GR" dirty="0">
                <a:latin typeface="Comic Sans MS" panose="030F0702030302020204" pitchFamily="66" charset="0"/>
              </a:rPr>
              <a:t>5</a:t>
            </a:r>
            <a:r>
              <a:rPr lang="el-GR" baseline="30000" dirty="0">
                <a:latin typeface="Comic Sans MS" panose="030F0702030302020204" pitchFamily="66" charset="0"/>
              </a:rPr>
              <a:t>ο</a:t>
            </a:r>
            <a:r>
              <a:rPr lang="el-GR" dirty="0">
                <a:latin typeface="Comic Sans MS" panose="030F0702030302020204" pitchFamily="66" charset="0"/>
              </a:rPr>
              <a:t> Νηπιαγωγείο Αγίου Δημητρίου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87AA67C0-D2E2-CBF1-28CD-86855029A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3" y="1732611"/>
            <a:ext cx="10980174" cy="4760264"/>
          </a:xfrm>
        </p:spPr>
      </p:pic>
    </p:spTree>
    <p:extLst>
      <p:ext uri="{BB962C8B-B14F-4D97-AF65-F5344CB8AC3E}">
        <p14:creationId xmlns:p14="http://schemas.microsoft.com/office/powerpoint/2010/main" val="210025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AE1DEA-499C-4D2A-7E1A-5FBB22414C2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/>
              <a:t>                         </a:t>
            </a:r>
            <a:r>
              <a:rPr lang="el-GR" dirty="0">
                <a:latin typeface="Comic Sans MS" panose="030F0702030302020204" pitchFamily="66" charset="0"/>
              </a:rPr>
              <a:t>ΣΥΝΕΠΕΙΑ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46307E-03C0-AED6-D647-0BC8FBE6C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3669"/>
            <a:ext cx="10515600" cy="4564785"/>
          </a:xfrm>
        </p:spPr>
        <p:txBody>
          <a:bodyPr>
            <a:noAutofit/>
          </a:bodyPr>
          <a:lstStyle/>
          <a:p>
            <a:pPr algn="l" rtl="0"/>
            <a:r>
              <a:rPr lang="el-GR" sz="1600" dirty="0">
                <a:latin typeface="Comic Sans MS" panose="030F0702030302020204" pitchFamily="66" charset="0"/>
              </a:rPr>
              <a:t>                                   Ώρες προσέλευσης:</a:t>
            </a:r>
          </a:p>
          <a:p>
            <a:pPr marL="0" indent="0" algn="l" rtl="0">
              <a:buNone/>
            </a:pPr>
            <a:br>
              <a:rPr lang="el-GR" sz="1600" dirty="0">
                <a:latin typeface="Comic Sans MS" panose="030F0702030302020204" pitchFamily="66" charset="0"/>
              </a:rPr>
            </a:br>
            <a:r>
              <a:rPr lang="el-GR" sz="1600" dirty="0">
                <a:latin typeface="Comic Sans MS" panose="030F0702030302020204" pitchFamily="66" charset="0"/>
              </a:rPr>
              <a:t>Πρωινή Υποδοχή: 7.45 π.μ. – 8.00 π.μ.</a:t>
            </a:r>
            <a:br>
              <a:rPr lang="el-GR" sz="1600" dirty="0">
                <a:latin typeface="Comic Sans MS" panose="030F0702030302020204" pitchFamily="66" charset="0"/>
              </a:rPr>
            </a:br>
            <a:r>
              <a:rPr lang="el-GR" sz="1600" dirty="0">
                <a:latin typeface="Comic Sans MS" panose="030F0702030302020204" pitchFamily="66" charset="0"/>
              </a:rPr>
              <a:t>Πρωινό Πρόγραμμα: 8.20 π.μ. – 8.35 π.μ.</a:t>
            </a:r>
          </a:p>
          <a:p>
            <a:pPr marL="0" indent="0" algn="l" rtl="0">
              <a:buNone/>
            </a:pPr>
            <a:r>
              <a:rPr lang="el-GR" sz="1600" dirty="0">
                <a:latin typeface="Comic Sans MS" panose="030F0702030302020204" pitchFamily="66" charset="0"/>
              </a:rPr>
              <a:t>(λόγω της κοινής πόρτας με το Δημοτικό σχολείο). Η πόρτα του Νηπιαγωγείου κλείνει στις 8.35π.μ. </a:t>
            </a:r>
          </a:p>
          <a:p>
            <a:pPr marL="0" indent="0" algn="l" rtl="0">
              <a:buNone/>
            </a:pPr>
            <a:r>
              <a:rPr lang="el-GR" sz="1600" dirty="0">
                <a:latin typeface="Comic Sans MS" panose="030F0702030302020204" pitchFamily="66" charset="0"/>
              </a:rPr>
              <a:t> </a:t>
            </a:r>
            <a:br>
              <a:rPr lang="el-GR" sz="1600" dirty="0">
                <a:latin typeface="Comic Sans MS" panose="030F0702030302020204" pitchFamily="66" charset="0"/>
              </a:rPr>
            </a:br>
            <a:r>
              <a:rPr lang="el-GR" sz="1600" dirty="0">
                <a:latin typeface="Comic Sans MS" panose="030F0702030302020204" pitchFamily="66" charset="0"/>
              </a:rPr>
              <a:t>                                       Ώρες αποχώρησης:</a:t>
            </a:r>
          </a:p>
          <a:p>
            <a:pPr marL="0" indent="0" algn="l" rtl="0">
              <a:buNone/>
            </a:pPr>
            <a:br>
              <a:rPr lang="el-GR" sz="1600" dirty="0">
                <a:latin typeface="Comic Sans MS" panose="030F0702030302020204" pitchFamily="66" charset="0"/>
              </a:rPr>
            </a:br>
            <a:r>
              <a:rPr lang="el-GR" sz="1600" dirty="0">
                <a:latin typeface="Comic Sans MS" panose="030F0702030302020204" pitchFamily="66" charset="0"/>
              </a:rPr>
              <a:t>Πρωινό Πρόγραμμα: 12.55 μ.μ.</a:t>
            </a:r>
            <a:br>
              <a:rPr lang="el-GR" sz="1600" dirty="0">
                <a:latin typeface="Comic Sans MS" panose="030F0702030302020204" pitchFamily="66" charset="0"/>
              </a:rPr>
            </a:br>
            <a:r>
              <a:rPr lang="el-GR" sz="1600" dirty="0">
                <a:latin typeface="Comic Sans MS" panose="030F0702030302020204" pitchFamily="66" charset="0"/>
              </a:rPr>
              <a:t>Ολοήμερο Πρόγραμμα: 4 μ.μ.</a:t>
            </a:r>
          </a:p>
          <a:p>
            <a:pPr marL="0" indent="0" algn="l" rtl="0">
              <a:buNone/>
            </a:pPr>
            <a:br>
              <a:rPr lang="el-GR" sz="1600" dirty="0">
                <a:latin typeface="Comic Sans MS" panose="030F0702030302020204" pitchFamily="66" charset="0"/>
              </a:rPr>
            </a:br>
            <a:r>
              <a:rPr lang="el-GR" sz="1600" dirty="0">
                <a:latin typeface="Comic Sans MS" panose="030F0702030302020204" pitchFamily="66" charset="0"/>
              </a:rPr>
              <a:t>         Είναι πολύ σημαντικό να είστε συνεπείς στις ώρες προσέλευσης και αποχώρησης. </a:t>
            </a:r>
          </a:p>
          <a:p>
            <a:pPr marL="0" indent="0" algn="l" rtl="0">
              <a:buNone/>
            </a:pPr>
            <a:r>
              <a:rPr lang="el-GR" sz="1600" dirty="0">
                <a:latin typeface="Comic Sans MS" panose="030F0702030302020204" pitchFamily="66" charset="0"/>
              </a:rPr>
              <a:t>Το παιδί μπορεί να το παραλάβει από το σχολείο ΜΟΝΟ όποιος έχει δηλωθεί επίσημα πως μπορεί να το παίρνει και σε καμία περίπτωση ανήλικο άτομο. </a:t>
            </a:r>
          </a:p>
          <a:p>
            <a:pPr marL="0" indent="0" algn="l" rtl="0">
              <a:buNone/>
            </a:pPr>
            <a:r>
              <a:rPr lang="el-GR" sz="1600" dirty="0">
                <a:latin typeface="Comic Sans MS" panose="030F0702030302020204" pitchFamily="66" charset="0"/>
              </a:rPr>
              <a:t>Έκτακτη αποχώρηση μπορεί να συμβεί μόνο σε εξαιρετικές περιπτώσεις και κατόπιν υπεύθυνης δήλωσης του γονέα.</a:t>
            </a:r>
            <a:br>
              <a:rPr lang="el-GR" sz="1600" dirty="0">
                <a:latin typeface="Comic Sans MS" panose="030F0702030302020204" pitchFamily="66" charset="0"/>
              </a:rPr>
            </a:br>
            <a:endParaRPr lang="el-G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3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7A8047-6A04-F24B-306F-15B5039FCB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 Σας ευχαριστούμε για την προσοχή σας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E7E3EBC-DABE-68C8-BB5C-0A445F5FB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310324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FB5083-30FD-4DE1-3F29-FD85CE5813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E80F71B-175F-5F9E-A1D0-E31B824778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11B847F-F977-8C30-423A-01E6E92DB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498764"/>
            <a:ext cx="9899397" cy="552796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0956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874B61-AF59-623A-2DC5-418189EA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5466"/>
          </a:xfrm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       Σχολική χρονιά: 2024-25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454AA2-3697-C4B3-7B41-ABC0D4E8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ln w="57150"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              Τμήμα 1                                            Τμήμα 2 </a:t>
            </a:r>
          </a:p>
          <a:p>
            <a:r>
              <a:rPr lang="el-GR" sz="2600" dirty="0">
                <a:latin typeface="Comic Sans MS" panose="030F0702030302020204" pitchFamily="66" charset="0"/>
              </a:rPr>
              <a:t>Πρωινή υποδοχή – πρωινό                </a:t>
            </a:r>
            <a:r>
              <a:rPr lang="el-GR" sz="2600" dirty="0" err="1">
                <a:latin typeface="Comic Sans MS" panose="030F0702030302020204" pitchFamily="66" charset="0"/>
              </a:rPr>
              <a:t>Πρωινό</a:t>
            </a:r>
            <a:r>
              <a:rPr lang="el-GR" sz="2600" dirty="0">
                <a:latin typeface="Comic Sans MS" panose="030F0702030302020204" pitchFamily="66" charset="0"/>
              </a:rPr>
              <a:t> υποχρεωτικό πρόγραμμα:</a:t>
            </a:r>
          </a:p>
          <a:p>
            <a:pPr marL="0" indent="0">
              <a:buNone/>
            </a:pPr>
            <a:r>
              <a:rPr lang="el-GR" sz="2600" dirty="0">
                <a:latin typeface="Comic Sans MS" panose="030F0702030302020204" pitchFamily="66" charset="0"/>
              </a:rPr>
              <a:t>   υποχρεωτικό πρόγραμμα:                                 κα Δέσποινα</a:t>
            </a:r>
          </a:p>
          <a:p>
            <a:pPr marL="0" indent="0">
              <a:buNone/>
            </a:pPr>
            <a:r>
              <a:rPr lang="el-GR" sz="2600" dirty="0">
                <a:latin typeface="Comic Sans MS" panose="030F0702030302020204" pitchFamily="66" charset="0"/>
              </a:rPr>
              <a:t>               κα Ελένη</a:t>
            </a:r>
          </a:p>
          <a:p>
            <a:r>
              <a:rPr lang="el-GR" sz="2600" dirty="0">
                <a:latin typeface="Comic Sans MS" panose="030F0702030302020204" pitchFamily="66" charset="0"/>
              </a:rPr>
              <a:t>Ολοήμερο προαιρετικό πρόγραμμα:    Ολοήμερο προαιρετικό πρόγραμμα: </a:t>
            </a:r>
          </a:p>
          <a:p>
            <a:pPr marL="0" indent="0">
              <a:buNone/>
            </a:pPr>
            <a:r>
              <a:rPr lang="el-GR" sz="2800" dirty="0">
                <a:latin typeface="Comic Sans MS" panose="030F0702030302020204" pitchFamily="66" charset="0"/>
              </a:rPr>
              <a:t>                κα Λία                                             κα Εύα</a:t>
            </a:r>
          </a:p>
          <a:p>
            <a:pPr marL="0" indent="0">
              <a:buNone/>
            </a:pPr>
            <a:endParaRPr lang="el-GR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sz="2800" dirty="0">
                <a:latin typeface="Comic Sans MS" panose="030F0702030302020204" pitchFamily="66" charset="0"/>
              </a:rPr>
              <a:t>                 Ειδική αγωγή: κα Νάνσυ</a:t>
            </a:r>
          </a:p>
          <a:p>
            <a:pPr marL="0" indent="0">
              <a:buNone/>
            </a:pPr>
            <a:r>
              <a:rPr lang="el-GR" sz="2800" dirty="0">
                <a:latin typeface="Comic Sans MS" panose="030F0702030302020204" pitchFamily="66" charset="0"/>
              </a:rPr>
              <a:t>                 Σχολική Νοσηλεύτρια : κα </a:t>
            </a:r>
            <a:r>
              <a:rPr lang="el-GR" sz="2800" dirty="0" err="1">
                <a:latin typeface="Comic Sans MS" panose="030F0702030302020204" pitchFamily="66" charset="0"/>
              </a:rPr>
              <a:t>Εφραιμία</a:t>
            </a:r>
            <a:endParaRPr lang="el-GR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sz="2800" dirty="0">
                <a:latin typeface="Comic Sans MS" panose="030F0702030302020204" pitchFamily="66" charset="0"/>
              </a:rPr>
              <a:t>                 Αγγλικά: κα Δέσποινα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768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125C75-52C9-6888-E775-1DB3D268FE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                ΕΠΙΚΟΙΝΩΝΙΑ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A8F54D-76E0-ED83-20B7-742D5A06F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>
                <a:latin typeface="Comic Sans MS" panose="030F0702030302020204" pitchFamily="66" charset="0"/>
              </a:rPr>
              <a:t>Για οποιαδήποτε απορία έχετε, απευθυνθείτε στις νηπιαγωγούς.</a:t>
            </a:r>
          </a:p>
          <a:p>
            <a:r>
              <a:rPr lang="el-GR" dirty="0">
                <a:latin typeface="Comic Sans MS" panose="030F0702030302020204" pitchFamily="66" charset="0"/>
              </a:rPr>
              <a:t>Μπορείτε να τηλεφωνήσετε στο σχολείο και να συζητήσετε αυτό που σας προβληματίζει ή να στείλετε </a:t>
            </a:r>
            <a:r>
              <a:rPr lang="el-GR" dirty="0" err="1">
                <a:latin typeface="Comic Sans MS" panose="030F0702030302020204" pitchFamily="66" charset="0"/>
              </a:rPr>
              <a:t>mail</a:t>
            </a:r>
            <a:r>
              <a:rPr lang="el-GR" dirty="0">
                <a:latin typeface="Comic Sans MS" panose="030F0702030302020204" pitchFamily="66" charset="0"/>
              </a:rPr>
              <a:t> στο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  <a:hlinkClick r:id="rId2"/>
              </a:rPr>
              <a:t>mail</a:t>
            </a:r>
            <a:r>
              <a:rPr lang="el-GR" dirty="0">
                <a:latin typeface="Comic Sans MS" panose="030F0702030302020204" pitchFamily="66" charset="0"/>
                <a:hlinkClick r:id="rId2"/>
              </a:rPr>
              <a:t>@5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nip</a:t>
            </a:r>
            <a:r>
              <a:rPr lang="el-GR" dirty="0">
                <a:latin typeface="Comic Sans MS" panose="030F0702030302020204" pitchFamily="66" charset="0"/>
                <a:hlinkClick r:id="rId2"/>
              </a:rPr>
              <a:t>-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ag</a:t>
            </a:r>
            <a:r>
              <a:rPr lang="el-GR" dirty="0">
                <a:latin typeface="Comic Sans MS" panose="030F0702030302020204" pitchFamily="66" charset="0"/>
                <a:hlinkClick r:id="rId2"/>
              </a:rPr>
              <a:t>-</a:t>
            </a:r>
            <a:r>
              <a:rPr lang="en-US" dirty="0" err="1">
                <a:latin typeface="Comic Sans MS" panose="030F0702030302020204" pitchFamily="66" charset="0"/>
                <a:hlinkClick r:id="rId2"/>
              </a:rPr>
              <a:t>dimitr</a:t>
            </a:r>
            <a:r>
              <a:rPr lang="el-GR" dirty="0">
                <a:latin typeface="Comic Sans MS" panose="030F0702030302020204" pitchFamily="66" charset="0"/>
                <a:hlinkClick r:id="rId2"/>
              </a:rPr>
              <a:t>.</a:t>
            </a:r>
            <a:r>
              <a:rPr lang="en-US" dirty="0" err="1">
                <a:latin typeface="Comic Sans MS" panose="030F0702030302020204" pitchFamily="66" charset="0"/>
                <a:hlinkClick r:id="rId2"/>
              </a:rPr>
              <a:t>att</a:t>
            </a:r>
            <a:r>
              <a:rPr lang="el-GR" dirty="0">
                <a:latin typeface="Comic Sans MS" panose="030F0702030302020204" pitchFamily="66" charset="0"/>
                <a:hlinkClick r:id="rId2"/>
              </a:rPr>
              <a:t>.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sch</a:t>
            </a:r>
            <a:r>
              <a:rPr lang="el-GR" dirty="0">
                <a:latin typeface="Comic Sans MS" panose="030F0702030302020204" pitchFamily="66" charset="0"/>
                <a:hlinkClick r:id="rId2"/>
              </a:rPr>
              <a:t>.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gr</a:t>
            </a:r>
            <a:endParaRPr lang="el-GR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 Αποφύγετε να συζητάτε θέματα που σας απασχολούν σχετικά με το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l-GR" dirty="0">
                <a:latin typeface="Comic Sans MS" panose="030F0702030302020204" pitchFamily="66" charset="0"/>
              </a:rPr>
              <a:t>παιδί κατά την πρωινή προσέλευση ή τη μεσημεριανή αποχώρηση.</a:t>
            </a:r>
          </a:p>
          <a:p>
            <a:r>
              <a:rPr lang="el-GR" dirty="0">
                <a:latin typeface="Comic Sans MS" panose="030F0702030302020204" pitchFamily="66" charset="0"/>
              </a:rPr>
              <a:t> Παρακολουθείτε συχνά τα </a:t>
            </a:r>
            <a:r>
              <a:rPr lang="el-GR" dirty="0" err="1">
                <a:latin typeface="Comic Sans MS" panose="030F0702030302020204" pitchFamily="66" charset="0"/>
              </a:rPr>
              <a:t>mails</a:t>
            </a:r>
            <a:r>
              <a:rPr lang="el-GR" dirty="0">
                <a:latin typeface="Comic Sans MS" panose="030F0702030302020204" pitchFamily="66" charset="0"/>
              </a:rPr>
              <a:t> που έρχονται από το σχολείο.</a:t>
            </a:r>
          </a:p>
          <a:p>
            <a:r>
              <a:rPr lang="el-GR" dirty="0">
                <a:latin typeface="Comic Sans MS" panose="030F0702030302020204" pitchFamily="66" charset="0"/>
              </a:rPr>
              <a:t> Στην περίπτωση που αλλάξετε αριθμό τηλεφώνου ή </a:t>
            </a:r>
            <a:r>
              <a:rPr lang="el-GR" dirty="0" err="1">
                <a:latin typeface="Comic Sans MS" panose="030F0702030302020204" pitchFamily="66" charset="0"/>
              </a:rPr>
              <a:t>mail</a:t>
            </a:r>
            <a:r>
              <a:rPr lang="el-GR" dirty="0">
                <a:latin typeface="Comic Sans MS" panose="030F0702030302020204" pitchFamily="66" charset="0"/>
              </a:rPr>
              <a:t>,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l-GR" dirty="0">
                <a:latin typeface="Comic Sans MS" panose="030F0702030302020204" pitchFamily="66" charset="0"/>
              </a:rPr>
              <a:t>ενημερώστε άμεσα το Νηπιαγωγείο.</a:t>
            </a:r>
          </a:p>
          <a:p>
            <a:r>
              <a:rPr lang="el-GR" dirty="0">
                <a:latin typeface="Comic Sans MS" panose="030F0702030302020204" pitchFamily="66" charset="0"/>
              </a:rPr>
              <a:t> Το τηλέφωνο του σχολείου είναι:  210</a:t>
            </a:r>
            <a:r>
              <a:rPr lang="en-US" dirty="0">
                <a:latin typeface="Comic Sans MS" panose="030F0702030302020204" pitchFamily="66" charset="0"/>
              </a:rPr>
              <a:t> 9347465</a:t>
            </a:r>
            <a:endParaRPr lang="el-GR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 Παρακολουθείτε συχνά τις αναρτήσεις του </a:t>
            </a:r>
            <a:r>
              <a:rPr lang="el-GR" dirty="0" err="1">
                <a:latin typeface="Comic Sans MS" panose="030F0702030302020204" pitchFamily="66" charset="0"/>
              </a:rPr>
              <a:t>ιστολογίου</a:t>
            </a:r>
            <a:r>
              <a:rPr lang="el-GR" dirty="0">
                <a:latin typeface="Comic Sans MS" panose="030F0702030302020204" pitchFamily="66" charset="0"/>
              </a:rPr>
              <a:t> του σχολείου:</a:t>
            </a: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      </a:t>
            </a:r>
            <a:r>
              <a:rPr lang="en-US" dirty="0">
                <a:latin typeface="Comic Sans MS" panose="030F0702030302020204" pitchFamily="66" charset="0"/>
              </a:rPr>
              <a:t>Blogs.sch.gr/5nipagdi/</a:t>
            </a:r>
            <a:endParaRPr lang="el-G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201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B741DE-A269-09F5-C25A-E37CD6AB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952"/>
            <a:ext cx="10515600" cy="1325563"/>
          </a:xfrm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                 ΣΧΟΛΙΚΗ ΤΣΑΝΤΑ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8D07E5-61A2-6FFD-1908-6747C4A38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l-GR" dirty="0">
                <a:effectLst/>
                <a:latin typeface="Comic Sans MS" panose="030F0702030302020204" pitchFamily="66" charset="0"/>
              </a:rPr>
              <a:t>Η τσάντα του παιδιού θα πρέπει να  έχει: μια αλλαξιά ρούχα(με εσώρουχο και </a:t>
            </a:r>
            <a:r>
              <a:rPr lang="el-GR" dirty="0" err="1">
                <a:effectLst/>
                <a:latin typeface="Comic Sans MS" panose="030F0702030302020204" pitchFamily="66" charset="0"/>
              </a:rPr>
              <a:t>καλτσαάκια</a:t>
            </a:r>
            <a:r>
              <a:rPr lang="el-GR" dirty="0">
                <a:effectLst/>
                <a:latin typeface="Comic Sans MS" panose="030F0702030302020204" pitchFamily="66" charset="0"/>
              </a:rPr>
              <a:t>), το </a:t>
            </a:r>
            <a:r>
              <a:rPr lang="el-GR" dirty="0" err="1">
                <a:effectLst/>
                <a:latin typeface="Comic Sans MS" panose="030F0702030302020204" pitchFamily="66" charset="0"/>
              </a:rPr>
              <a:t>τάπερ</a:t>
            </a:r>
            <a:r>
              <a:rPr lang="el-GR" dirty="0">
                <a:effectLst/>
                <a:latin typeface="Comic Sans MS" panose="030F0702030302020204" pitchFamily="66" charset="0"/>
              </a:rPr>
              <a:t> με το </a:t>
            </a:r>
            <a:r>
              <a:rPr lang="el-GR" dirty="0" err="1">
                <a:effectLst/>
                <a:latin typeface="Comic Sans MS" panose="030F0702030302020204" pitchFamily="66" charset="0"/>
              </a:rPr>
              <a:t>δεκατιανό</a:t>
            </a:r>
            <a:r>
              <a:rPr lang="el-GR" dirty="0">
                <a:effectLst/>
                <a:latin typeface="Comic Sans MS" panose="030F0702030302020204" pitchFamily="66" charset="0"/>
              </a:rPr>
              <a:t> γεύμα, ένα </a:t>
            </a:r>
            <a:r>
              <a:rPr lang="el-GR" dirty="0" err="1">
                <a:effectLst/>
                <a:latin typeface="Comic Sans MS" panose="030F0702030302020204" pitchFamily="66" charset="0"/>
              </a:rPr>
              <a:t>παγουρίνο</a:t>
            </a:r>
            <a:r>
              <a:rPr lang="el-GR" dirty="0">
                <a:latin typeface="Comic Sans MS" panose="030F0702030302020204" pitchFamily="66" charset="0"/>
              </a:rPr>
              <a:t>,</a:t>
            </a:r>
            <a:r>
              <a:rPr lang="el-GR" dirty="0">
                <a:effectLst/>
                <a:latin typeface="Comic Sans MS" panose="030F0702030302020204" pitchFamily="66" charset="0"/>
              </a:rPr>
              <a:t> μία μικρή πετσέτα &amp; </a:t>
            </a:r>
            <a:r>
              <a:rPr lang="el-GR" dirty="0" err="1">
                <a:effectLst/>
                <a:latin typeface="Comic Sans MS" panose="030F0702030302020204" pitchFamily="66" charset="0"/>
              </a:rPr>
              <a:t>μωρομάντηλα</a:t>
            </a:r>
            <a:r>
              <a:rPr lang="el-GR" dirty="0">
                <a:effectLst/>
                <a:latin typeface="Comic Sans MS" panose="030F0702030302020204" pitchFamily="66" charset="0"/>
              </a:rPr>
              <a:t> ή χαρτομάντηλα.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l-GR" dirty="0">
                <a:effectLst/>
                <a:latin typeface="Comic Sans MS" panose="030F0702030302020204" pitchFamily="66" charset="0"/>
              </a:rPr>
              <a:t> Τα </a:t>
            </a:r>
            <a:r>
              <a:rPr lang="el-GR" dirty="0" err="1">
                <a:effectLst/>
                <a:latin typeface="Comic Sans MS" panose="030F0702030302020204" pitchFamily="66" charset="0"/>
              </a:rPr>
              <a:t>τάπερ</a:t>
            </a:r>
            <a:r>
              <a:rPr lang="el-GR" dirty="0">
                <a:effectLst/>
                <a:latin typeface="Comic Sans MS" panose="030F0702030302020204" pitchFamily="66" charset="0"/>
              </a:rPr>
              <a:t> που επιλέγετε είναι πολύ σημαντικό να μπορούν να ανοιχτούν</a:t>
            </a:r>
            <a:br>
              <a:rPr lang="el-GR" dirty="0">
                <a:effectLst/>
                <a:latin typeface="Comic Sans MS" panose="030F0702030302020204" pitchFamily="66" charset="0"/>
              </a:rPr>
            </a:br>
            <a:r>
              <a:rPr lang="el-GR" dirty="0">
                <a:effectLst/>
                <a:latin typeface="Comic Sans MS" panose="030F0702030302020204" pitchFamily="66" charset="0"/>
              </a:rPr>
              <a:t>από τα ίδια τα παιδιά. Επιλέξτε </a:t>
            </a:r>
            <a:r>
              <a:rPr lang="el-GR" dirty="0" err="1">
                <a:effectLst/>
                <a:latin typeface="Comic Sans MS" panose="030F0702030302020204" pitchFamily="66" charset="0"/>
              </a:rPr>
              <a:t>τάπερ</a:t>
            </a:r>
            <a:r>
              <a:rPr lang="el-GR" dirty="0">
                <a:effectLst/>
                <a:latin typeface="Comic Sans MS" panose="030F0702030302020204" pitchFamily="66" charset="0"/>
              </a:rPr>
              <a:t> και </a:t>
            </a:r>
            <a:r>
              <a:rPr lang="el-GR" dirty="0" err="1">
                <a:effectLst/>
                <a:latin typeface="Comic Sans MS" panose="030F0702030302020204" pitchFamily="66" charset="0"/>
              </a:rPr>
              <a:t>παγουρίνα</a:t>
            </a:r>
            <a:r>
              <a:rPr lang="el-GR" dirty="0">
                <a:effectLst/>
                <a:latin typeface="Comic Sans MS" panose="030F0702030302020204" pitchFamily="66" charset="0"/>
              </a:rPr>
              <a:t> με εύκολο και</a:t>
            </a:r>
            <a:br>
              <a:rPr lang="el-GR" dirty="0">
                <a:effectLst/>
                <a:latin typeface="Comic Sans MS" panose="030F0702030302020204" pitchFamily="66" charset="0"/>
              </a:rPr>
            </a:br>
            <a:r>
              <a:rPr lang="el-GR" dirty="0">
                <a:effectLst/>
                <a:latin typeface="Comic Sans MS" panose="030F0702030302020204" pitchFamily="66" charset="0"/>
              </a:rPr>
              <a:t>εύχρηστο άνοιγμα και κλείσιμο. Κάντε εξάσκηση στο σπίτι σαν παιχνίδι,</a:t>
            </a:r>
            <a:br>
              <a:rPr lang="el-GR" dirty="0">
                <a:effectLst/>
                <a:latin typeface="Comic Sans MS" panose="030F0702030302020204" pitchFamily="66" charset="0"/>
              </a:rPr>
            </a:br>
            <a:r>
              <a:rPr lang="el-GR" dirty="0">
                <a:effectLst/>
                <a:latin typeface="Comic Sans MS" panose="030F0702030302020204" pitchFamily="66" charset="0"/>
              </a:rPr>
              <a:t>ώστε τα παιδιά να μάθουν τη διαδικασία.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l-GR" dirty="0">
                <a:effectLst/>
                <a:latin typeface="Comic Sans MS" panose="030F0702030302020204" pitchFamily="66" charset="0"/>
              </a:rPr>
              <a:t> Αποφύγετε το υπερβολικά πολύ φαγητό. Επιλέξτε κάτι υγιεινό, που να</a:t>
            </a:r>
            <a:br>
              <a:rPr lang="el-GR" dirty="0">
                <a:effectLst/>
                <a:latin typeface="Comic Sans MS" panose="030F0702030302020204" pitchFamily="66" charset="0"/>
              </a:rPr>
            </a:br>
            <a:r>
              <a:rPr lang="el-GR" dirty="0">
                <a:effectLst/>
                <a:latin typeface="Comic Sans MS" panose="030F0702030302020204" pitchFamily="66" charset="0"/>
              </a:rPr>
              <a:t>αρέσει στο παιδί και σε ποσότητα που να μπορεί να τη φάει.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l-GR" dirty="0">
                <a:effectLst/>
                <a:latin typeface="Comic Sans MS" panose="030F0702030302020204" pitchFamily="66" charset="0"/>
              </a:rPr>
              <a:t> Το παιδί πρέπει να μπορεί να ανοίγει και να κλείνει την τσάντα του μόνο</a:t>
            </a:r>
            <a:br>
              <a:rPr lang="el-GR" dirty="0">
                <a:effectLst/>
                <a:latin typeface="Comic Sans MS" panose="030F0702030302020204" pitchFamily="66" charset="0"/>
              </a:rPr>
            </a:br>
            <a:r>
              <a:rPr lang="el-GR" dirty="0">
                <a:effectLst/>
                <a:latin typeface="Comic Sans MS" panose="030F0702030302020204" pitchFamily="66" charset="0"/>
              </a:rPr>
              <a:t>του.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l-GR" dirty="0">
                <a:effectLst/>
                <a:latin typeface="Comic Sans MS" panose="030F0702030302020204" pitchFamily="66" charset="0"/>
              </a:rPr>
              <a:t> Μην επιτρέπετε στο παιδί να φέρνει δικά του παιχνίδια από το σπίτι.</a:t>
            </a:r>
          </a:p>
          <a:p>
            <a:pPr marL="0" indent="0">
              <a:buNone/>
            </a:pPr>
            <a:br>
              <a:rPr lang="el-GR" b="0" i="0" dirty="0">
                <a:effectLst/>
                <a:latin typeface="Arial" panose="020B0604020202020204" pitchFamily="34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10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7C61D8-DF18-1F8E-00BA-A8DBCF5BCE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           ΑΥΤΟΕΞΥΠΗΡΕΤΗΣΗ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F7773B-0C38-E149-6664-87C561EB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l-GR" b="0" i="0" dirty="0">
                <a:effectLst/>
                <a:latin typeface="Comic Sans MS" panose="030F0702030302020204" pitchFamily="66" charset="0"/>
              </a:rPr>
              <a:t>Βοηθήστε το παιδί σας να αποκτήσει αυτονομία: να μπορεί να βάζει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και να βγάζει το μπουφάν του, να κατεβάζει και ανεβάζει φερμουάρ,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να αλλάζει τα ρούχα του στην περίπτωση «ατυχήματος» στην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τουαλέτα.</a:t>
            </a:r>
          </a:p>
          <a:p>
            <a:pPr algn="l" rtl="0"/>
            <a:r>
              <a:rPr lang="el-GR" b="0" i="0" dirty="0">
                <a:effectLst/>
                <a:latin typeface="Comic Sans MS" panose="030F0702030302020204" pitchFamily="66" charset="0"/>
              </a:rPr>
              <a:t> Σημαντικό είναι να μπορεί να τακτοποιεί μόνο του τα πράγματά του: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να βγάζει όσα χρειάζεται για την ώρα του φαγητού και να μπορεί να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τα βάζει ξανά στην τσάντα, κλείνοντας το φερμουάρ της.</a:t>
            </a:r>
          </a:p>
          <a:p>
            <a:pPr algn="l" rtl="0"/>
            <a:endParaRPr lang="el-GR" b="0" i="0" dirty="0">
              <a:effectLst/>
              <a:latin typeface="Comic Sans MS" panose="030F0702030302020204" pitchFamily="66" charset="0"/>
            </a:endParaRPr>
          </a:p>
          <a:p>
            <a:pPr algn="l" rtl="0"/>
            <a:r>
              <a:rPr lang="el-GR" b="0" i="0" dirty="0">
                <a:effectLst/>
                <a:latin typeface="Comic Sans MS" panose="030F0702030302020204" pitchFamily="66" charset="0"/>
              </a:rPr>
              <a:t>Πολύ σημαντική η αυτονομία του παιδιού στην τουαλέτα. Αποφύγετε </a:t>
            </a:r>
            <a:r>
              <a:rPr lang="el-GR" dirty="0">
                <a:effectLst/>
                <a:latin typeface="Comic Sans MS" panose="030F0702030302020204" pitchFamily="66" charset="0"/>
              </a:rPr>
              <a:t>παντελόνια που ξεκουμπώνουν δύσκολα ή που έχουν κορδόνια,</a:t>
            </a:r>
            <a:br>
              <a:rPr lang="el-GR" dirty="0">
                <a:effectLst/>
                <a:latin typeface="Comic Sans MS" panose="030F0702030302020204" pitchFamily="66" charset="0"/>
              </a:rPr>
            </a:br>
            <a:r>
              <a:rPr lang="el-GR" dirty="0">
                <a:effectLst/>
                <a:latin typeface="Comic Sans MS" panose="030F0702030302020204" pitchFamily="66" charset="0"/>
              </a:rPr>
              <a:t>καλσόν και μακριά φορέματα.</a:t>
            </a:r>
          </a:p>
          <a:p>
            <a:pPr algn="l" rtl="0"/>
            <a:r>
              <a:rPr lang="el-GR" dirty="0">
                <a:effectLst/>
                <a:latin typeface="Comic Sans MS" panose="030F0702030302020204" pitchFamily="66" charset="0"/>
              </a:rPr>
              <a:t>Προτιμήστε άνετα ρούχα &amp; παπούτσια με </a:t>
            </a:r>
            <a:r>
              <a:rPr lang="el-GR" dirty="0" err="1">
                <a:effectLst/>
                <a:latin typeface="Comic Sans MS" panose="030F0702030302020204" pitchFamily="66" charset="0"/>
              </a:rPr>
              <a:t>χριτς-χρατς</a:t>
            </a:r>
            <a:r>
              <a:rPr lang="el-GR" dirty="0">
                <a:effectLst/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br>
              <a:rPr lang="el-GR" b="0" i="0" dirty="0">
                <a:effectLst/>
                <a:latin typeface="Arial" panose="020B0604020202020204" pitchFamily="34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488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928B90-CF2C-E04A-9664-E37B82216D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                  ΤΟ ΔΕΚΑΤΙΑΝΟ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8BC62B-8C3B-DB70-2081-409AEA628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243"/>
            <a:ext cx="10515600" cy="4916632"/>
          </a:xfrm>
        </p:spPr>
        <p:txBody>
          <a:bodyPr>
            <a:normAutofit fontScale="25000" lnSpcReduction="20000"/>
          </a:bodyPr>
          <a:lstStyle/>
          <a:p>
            <a:pPr algn="l" rtl="0"/>
            <a:endParaRPr lang="el-GR" dirty="0">
              <a:effectLst/>
            </a:endParaRPr>
          </a:p>
          <a:p>
            <a:pPr>
              <a:lnSpc>
                <a:spcPct val="100000"/>
              </a:lnSpc>
            </a:pPr>
            <a:r>
              <a:rPr lang="el-GR" sz="7400" dirty="0">
                <a:effectLst/>
                <a:latin typeface="Comic Sans MS" panose="030F0702030302020204" pitchFamily="66" charset="0"/>
              </a:rPr>
              <a:t> </a:t>
            </a:r>
            <a:r>
              <a:rPr lang="el-GR" sz="10400" dirty="0">
                <a:latin typeface="Comic Sans MS" panose="030F0702030302020204" pitchFamily="66" charset="0"/>
              </a:rPr>
              <a:t>Επιλέξτε ένα υγιεινό </a:t>
            </a:r>
            <a:r>
              <a:rPr lang="el-GR" sz="10400" dirty="0" err="1">
                <a:latin typeface="Comic Sans MS" panose="030F0702030302020204" pitchFamily="66" charset="0"/>
              </a:rPr>
              <a:t>δεκατιανό</a:t>
            </a:r>
            <a:r>
              <a:rPr lang="el-GR" sz="10400" dirty="0">
                <a:latin typeface="Comic Sans MS" panose="030F0702030302020204" pitchFamily="66" charset="0"/>
              </a:rPr>
              <a:t> (π.χ. γιαούρτι, τοστ, φρούτα,</a:t>
            </a:r>
            <a:br>
              <a:rPr lang="el-GR" sz="10400" dirty="0">
                <a:latin typeface="Comic Sans MS" panose="030F0702030302020204" pitchFamily="66" charset="0"/>
              </a:rPr>
            </a:br>
            <a:r>
              <a:rPr lang="el-GR" sz="10400" dirty="0">
                <a:latin typeface="Comic Sans MS" panose="030F0702030302020204" pitchFamily="66" charset="0"/>
              </a:rPr>
              <a:t>σπιτική τυρόπιτα ή </a:t>
            </a:r>
            <a:r>
              <a:rPr lang="el-GR" sz="10400" dirty="0" err="1">
                <a:latin typeface="Comic Sans MS" panose="030F0702030302020204" pitchFamily="66" charset="0"/>
              </a:rPr>
              <a:t>κεικ</a:t>
            </a:r>
            <a:r>
              <a:rPr lang="el-GR" sz="10400" dirty="0">
                <a:latin typeface="Comic Sans MS" panose="030F0702030302020204" pitchFamily="66" charset="0"/>
              </a:rPr>
              <a:t>) σε κανονική ποσότητα (ούτε πολύ μικρή, ούτε</a:t>
            </a:r>
            <a:br>
              <a:rPr lang="el-GR" sz="10400" dirty="0">
                <a:latin typeface="Comic Sans MS" panose="030F0702030302020204" pitchFamily="66" charset="0"/>
              </a:rPr>
            </a:br>
            <a:r>
              <a:rPr lang="el-GR" sz="10400" dirty="0">
                <a:latin typeface="Comic Sans MS" panose="030F0702030302020204" pitchFamily="66" charset="0"/>
              </a:rPr>
              <a:t>πολύ μεγάλη).</a:t>
            </a:r>
          </a:p>
          <a:p>
            <a:pPr>
              <a:lnSpc>
                <a:spcPct val="100000"/>
              </a:lnSpc>
            </a:pPr>
            <a:r>
              <a:rPr lang="el-GR" sz="10400" dirty="0">
                <a:latin typeface="Comic Sans MS" panose="030F0702030302020204" pitchFamily="66" charset="0"/>
              </a:rPr>
              <a:t> Όλα τα φρούτα ΚΑΛΟ ΕΙΝΑΙ να είναι κομμένα σε κομμάτια. Ιδίως</a:t>
            </a:r>
            <a:br>
              <a:rPr lang="el-GR" sz="10400" dirty="0">
                <a:latin typeface="Comic Sans MS" panose="030F0702030302020204" pitchFamily="66" charset="0"/>
              </a:rPr>
            </a:br>
            <a:r>
              <a:rPr lang="el-GR" sz="10400" dirty="0">
                <a:latin typeface="Comic Sans MS" panose="030F0702030302020204" pitchFamily="66" charset="0"/>
              </a:rPr>
              <a:t>τα σταφύλια είναι απαραίτητο να είναι κομμένα στη μέση.</a:t>
            </a:r>
          </a:p>
          <a:p>
            <a:pPr>
              <a:lnSpc>
                <a:spcPct val="100000"/>
              </a:lnSpc>
            </a:pPr>
            <a:r>
              <a:rPr lang="el-GR" sz="10400" dirty="0">
                <a:latin typeface="Comic Sans MS" panose="030F0702030302020204" pitchFamily="66" charset="0"/>
              </a:rPr>
              <a:t> Αποφύγετε τυποποιημένα προϊόντα (κρουασάν, μπισκότα,</a:t>
            </a:r>
            <a:br>
              <a:rPr lang="el-GR" sz="10400" dirty="0">
                <a:latin typeface="Comic Sans MS" panose="030F0702030302020204" pitchFamily="66" charset="0"/>
              </a:rPr>
            </a:br>
            <a:r>
              <a:rPr lang="el-GR" sz="10400" dirty="0">
                <a:latin typeface="Comic Sans MS" panose="030F0702030302020204" pitchFamily="66" charset="0"/>
              </a:rPr>
              <a:t>σοκολάτες, ζαχαρωτά).</a:t>
            </a:r>
          </a:p>
          <a:p>
            <a:pPr>
              <a:lnSpc>
                <a:spcPct val="100000"/>
              </a:lnSpc>
            </a:pPr>
            <a:r>
              <a:rPr lang="el-GR" sz="10400" dirty="0">
                <a:latin typeface="Comic Sans MS" panose="030F0702030302020204" pitchFamily="66" charset="0"/>
              </a:rPr>
              <a:t> Επιλέξτε το </a:t>
            </a:r>
            <a:r>
              <a:rPr lang="el-GR" sz="10400" dirty="0" err="1">
                <a:latin typeface="Comic Sans MS" panose="030F0702030302020204" pitchFamily="66" charset="0"/>
              </a:rPr>
              <a:t>δεκατιανό</a:t>
            </a:r>
            <a:r>
              <a:rPr lang="el-GR" sz="10400" dirty="0">
                <a:latin typeface="Comic Sans MS" panose="030F0702030302020204" pitchFamily="66" charset="0"/>
              </a:rPr>
              <a:t> μαζί με το παιδί σας και εξηγήστε του πού</a:t>
            </a:r>
            <a:br>
              <a:rPr lang="el-GR" sz="10400" dirty="0">
                <a:latin typeface="Comic Sans MS" panose="030F0702030302020204" pitchFamily="66" charset="0"/>
              </a:rPr>
            </a:br>
            <a:r>
              <a:rPr lang="el-GR" sz="10400" dirty="0">
                <a:latin typeface="Comic Sans MS" panose="030F0702030302020204" pitchFamily="66" charset="0"/>
              </a:rPr>
              <a:t>βρίσκεται το καθετί.</a:t>
            </a:r>
          </a:p>
          <a:p>
            <a:pPr>
              <a:lnSpc>
                <a:spcPct val="100000"/>
              </a:lnSpc>
            </a:pPr>
            <a:r>
              <a:rPr lang="el-GR" sz="10400" dirty="0">
                <a:latin typeface="Comic Sans MS" panose="030F0702030302020204" pitchFamily="66" charset="0"/>
              </a:rPr>
              <a:t>Για τα παιδιά που μένουν στο Ολοήμερο: ΜΗ ΒΑΖΕΤΕ το </a:t>
            </a:r>
            <a:r>
              <a:rPr lang="el-GR" sz="10400" dirty="0" err="1">
                <a:latin typeface="Comic Sans MS" panose="030F0702030302020204" pitchFamily="66" charset="0"/>
              </a:rPr>
              <a:t>δεκατιανό</a:t>
            </a:r>
            <a:br>
              <a:rPr lang="el-GR" sz="10400" dirty="0">
                <a:latin typeface="Comic Sans MS" panose="030F0702030302020204" pitchFamily="66" charset="0"/>
              </a:rPr>
            </a:br>
            <a:r>
              <a:rPr lang="el-GR" sz="10400" dirty="0">
                <a:latin typeface="Comic Sans MS" panose="030F0702030302020204" pitchFamily="66" charset="0"/>
              </a:rPr>
              <a:t>μαζί με το μεσημεριανό γεύμα. Κάθε γεύμα μπαίνει σε διαφορετική</a:t>
            </a:r>
            <a:br>
              <a:rPr lang="el-GR" sz="10400" dirty="0">
                <a:latin typeface="Comic Sans MS" panose="030F0702030302020204" pitchFamily="66" charset="0"/>
              </a:rPr>
            </a:br>
            <a:r>
              <a:rPr lang="el-GR" sz="10400" dirty="0">
                <a:latin typeface="Comic Sans MS" panose="030F0702030302020204" pitchFamily="66" charset="0"/>
              </a:rPr>
              <a:t>τσάντα.</a:t>
            </a:r>
          </a:p>
          <a:p>
            <a:pPr marL="0" indent="0">
              <a:buNone/>
            </a:pPr>
            <a:br>
              <a:rPr lang="el-GR" b="0" i="0" dirty="0">
                <a:effectLst/>
                <a:latin typeface="Arial" panose="020B0604020202020204" pitchFamily="34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225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A53112-0175-E768-6963-DA667E9CC0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     ΤΟ ΜΕΣΗΜΕΡΙΑΝΟ ή ΓΕΥΜΑ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937650-E565-C531-9E31-8E002A0DB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0" i="0" dirty="0">
                <a:effectLst/>
                <a:latin typeface="Comic Sans MS" panose="030F0702030302020204" pitchFamily="66" charset="0"/>
              </a:rPr>
              <a:t>Τα παιδιά που παρακολουθούν το Ολοήμερο πρόγραμμα έρχονται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στο σχολείο με δύο τσάντες. Η δεύτερη τσάντα είναι μικρή και έχει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μόνο το μεσημεριανό φαγητό και μία μικρή πετσέτα.</a:t>
            </a:r>
          </a:p>
          <a:p>
            <a:r>
              <a:rPr lang="el-GR" b="0" i="0" dirty="0">
                <a:effectLst/>
                <a:latin typeface="Comic Sans MS" panose="030F0702030302020204" pitchFamily="66" charset="0"/>
              </a:rPr>
              <a:t> Αν υπάρχει σαλάτα, τυρί ή φρούτα για το μεσημεριανό γεύμα, θα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πρέπει να μπουν στο ψυγείο. Εξηγήστε στο παιδί σας πού βρίσκεται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το καθετί, για να μπορεί να το βάλει μόνο του στο ψυγείο.</a:t>
            </a:r>
          </a:p>
          <a:p>
            <a:r>
              <a:rPr lang="el-GR" b="0" i="0" dirty="0">
                <a:effectLst/>
                <a:latin typeface="Comic Sans MS" panose="030F0702030302020204" pitchFamily="66" charset="0"/>
              </a:rPr>
              <a:t> Τα λαχανικά (π.χ. αγγούρι/ντομάτα) πρέπει να είναι κομμένα σε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μικρά κομμάτια.</a:t>
            </a:r>
          </a:p>
          <a:p>
            <a:r>
              <a:rPr lang="el-GR" b="0" i="0" dirty="0">
                <a:effectLst/>
                <a:latin typeface="Comic Sans MS" panose="030F0702030302020204" pitchFamily="66" charset="0"/>
              </a:rPr>
              <a:t> Επιλέξτε </a:t>
            </a:r>
            <a:r>
              <a:rPr lang="el-GR" b="0" i="0" dirty="0" err="1">
                <a:effectLst/>
                <a:latin typeface="Comic Sans MS" panose="030F0702030302020204" pitchFamily="66" charset="0"/>
              </a:rPr>
              <a:t>κουταλοπίρουνα</a:t>
            </a:r>
            <a:r>
              <a:rPr lang="el-GR" b="0" i="0" dirty="0">
                <a:effectLst/>
                <a:latin typeface="Comic Sans MS" panose="030F0702030302020204" pitchFamily="66" charset="0"/>
              </a:rPr>
              <a:t> κανονικά και όχι μιας χρήσης.</a:t>
            </a:r>
          </a:p>
          <a:p>
            <a:r>
              <a:rPr lang="el-GR" b="0" i="0" dirty="0">
                <a:effectLst/>
                <a:latin typeface="Comic Sans MS" panose="030F0702030302020204" pitchFamily="66" charset="0"/>
              </a:rPr>
              <a:t> Αποφύγετε φαγητά που δεν αρέσουν στο παιδί σας, γιατί δε θα φάει</a:t>
            </a:r>
            <a:br>
              <a:rPr lang="el-GR" b="0" i="0" dirty="0">
                <a:effectLst/>
                <a:latin typeface="Comic Sans MS" panose="030F0702030302020204" pitchFamily="66" charset="0"/>
              </a:rPr>
            </a:br>
            <a:r>
              <a:rPr lang="el-GR" b="0" i="0" dirty="0">
                <a:effectLst/>
                <a:latin typeface="Comic Sans MS" panose="030F0702030302020204" pitchFamily="66" charset="0"/>
              </a:rPr>
              <a:t>για μεσημέρι, με αποτέλεσμα να πεινάει και να έχει άσχημη διάθεση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8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52A3B4-1F52-1DC7-FF59-706DD86271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              ΨΕΙΡΕΣ - ΙΩΣΕΙΣ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5B1157-8FE3-F080-CBFF-B688B09CF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r>
              <a:rPr lang="el-GR" dirty="0">
                <a:latin typeface="Comic Sans MS" panose="030F0702030302020204" pitchFamily="66" charset="0"/>
              </a:rPr>
              <a:t>Ενημερώστε τις νηπιαγωγούς, αν διαπιστώσετε στο σπίτι ότι το παιδάκι έχει ψείρες. Το Νηπιαγωγείο θα ενημερώσει άμεσα τις οικογένειες των παιδιών σχετικά. Σε κάθε περίπτωση ο συχνός έλεγχος είναι πολύ σημαντικός.</a:t>
            </a:r>
          </a:p>
          <a:p>
            <a:endParaRPr lang="el-GR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Σε περίπτωση ίωσης κρατήστε το παιδί στο σπίτι μέχρι να γίνει εντελώς καλά.  Για οποιονδήποτε λόγο απουσιάσει το παιδί σας παρακαλούμε πάντα να ενημερώνετε το σχολείο τηλεφωνικά ή με </a:t>
            </a:r>
            <a:r>
              <a:rPr lang="el-GR" dirty="0" err="1">
                <a:latin typeface="Comic Sans MS" panose="030F0702030302020204" pitchFamily="66" charset="0"/>
              </a:rPr>
              <a:t>mail</a:t>
            </a:r>
            <a:r>
              <a:rPr lang="el-GR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801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E91835-CD77-872C-AB77-78F4E1CC87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   ΜΙΚΡΑ ΜΥΣΤΙΚΑ για τα  ΠΑΙΔΙΑ!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D8147E-F99A-D6D7-F292-BB2A4205F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omic Sans MS" panose="030F0702030302020204" pitchFamily="66" charset="0"/>
              </a:rPr>
              <a:t>Εξασφαλίστε ένα τακτικό ωράριο ύπνου για το παιδί.</a:t>
            </a:r>
          </a:p>
          <a:p>
            <a:endParaRPr lang="el-GR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Εμπιστευτείτε τις νηπιαγωγούς και μοιραστείτε μαζί τους ενδεχόμενους προβληματισμούς και ανησυχίες σας. </a:t>
            </a:r>
          </a:p>
          <a:p>
            <a:endParaRPr lang="el-GR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Δώστε στο παιδί σας τον χρόνο που χρειάζεται, για να προσαρμοστεί στο νέο περιβάλλον του νηπιαγωγείου.</a:t>
            </a:r>
          </a:p>
          <a:p>
            <a:endParaRPr lang="el-GR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Επιβραβεύετε συχνά κάθε μικρή μα σημαντική του κατάκτηση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057664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971</Words>
  <Application>Microsoft Office PowerPoint</Application>
  <PresentationFormat>Ευρεία οθόνη</PresentationFormat>
  <Paragraphs>75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Wingdings</vt:lpstr>
      <vt:lpstr>Θέμα του Office</vt:lpstr>
      <vt:lpstr>           5ο Νηπιαγωγείο Αγίου Δημητρίου</vt:lpstr>
      <vt:lpstr>          Σχολική χρονιά: 2024-25</vt:lpstr>
      <vt:lpstr>                ΕΠΙΚΟΙΝΩΝΙΑ</vt:lpstr>
      <vt:lpstr>                 ΣΧΟΛΙΚΗ ΤΣΑΝΤΑ</vt:lpstr>
      <vt:lpstr>           ΑΥΤΟΕΞΥΠΗΡΕΤΗΣΗ</vt:lpstr>
      <vt:lpstr>                  ΤΟ ΔΕΚΑΤΙΑΝΟ</vt:lpstr>
      <vt:lpstr>     ΤΟ ΜΕΣΗΜΕΡΙΑΝΟ ή ΓΕΥΜΑ</vt:lpstr>
      <vt:lpstr>              ΨΕΙΡΕΣ - ΙΩΣΕΙΣ</vt:lpstr>
      <vt:lpstr>   ΜΙΚΡΑ ΜΥΣΤΙΚΑ για τα  ΠΑΙΔΙΑ!</vt:lpstr>
      <vt:lpstr>                         ΣΥΝΕΠΕΙΑ</vt:lpstr>
      <vt:lpstr> Σας ευχαριστούμε για την προσοχή σας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Ελένη Νικολοπούλου</dc:creator>
  <cp:lastModifiedBy>Ελένη Νικολοπούλου</cp:lastModifiedBy>
  <cp:revision>8</cp:revision>
  <dcterms:created xsi:type="dcterms:W3CDTF">2024-10-20T11:50:16Z</dcterms:created>
  <dcterms:modified xsi:type="dcterms:W3CDTF">2024-10-20T13:19:08Z</dcterms:modified>
</cp:coreProperties>
</file>