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2941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5782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8895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238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00971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9104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00415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98234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194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1807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852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6306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5856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6263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4542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3113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4973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899A7A-E8C2-4666-9370-19FD7418F8A9}" type="datetimeFigureOut">
              <a:rPr lang="el-GR" smtClean="0"/>
              <a:pPr/>
              <a:t>27/4/2017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B9A75-57A9-4AA6-8CDC-CB729CD45A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62571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1810"/>
          </a:xfrm>
        </p:spPr>
        <p:txBody>
          <a:bodyPr>
            <a:normAutofit fontScale="90000"/>
          </a:bodyPr>
          <a:lstStyle/>
          <a:p>
            <a:r>
              <a:rPr lang="el-GR" sz="5400" b="1" i="1" dirty="0" smtClean="0"/>
              <a:t>ΤΟ ΘΕΜΑ ΤΗΣ ΕΡΓΑΣΙΑΣ ΜΑΣ!</a:t>
            </a:r>
            <a:endParaRPr lang="el-GR" sz="5400" b="1" i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006811"/>
            <a:ext cx="8806249" cy="2250989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ΥΠΕΡΒΟΛΙΚΗ ΤΑΧΥΤΗΤΑ,ΖΩΝΗ ΑΣΦΑΛΕΙΑΣ ΚΑΙ ΚΡΑΝΟΣ,ΧΡΗΣΗ ΚΙΝΗΤΟΥ ΤΗΛΕΦΩΝΟΥ ΚΑΙ ΤΡΟΧΑΙΑ ΔΥΣΤΥΧΗΜΑΤΑ</a:t>
            </a:r>
            <a:endParaRPr lang="el-GR" sz="2800" dirty="0"/>
          </a:p>
        </p:txBody>
      </p:sp>
    </p:spTree>
    <p:extLst>
      <p:ext uri="{BB962C8B-B14F-4D97-AF65-F5344CB8AC3E}">
        <p14:creationId xmlns="" xmlns:p14="http://schemas.microsoft.com/office/powerpoint/2010/main" val="1160710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ΧΡΗΣΗ ΚΙΝΗΤΟΥ ΤΗΛΕΦΩΝΟΥ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7767" y="1533935"/>
            <a:ext cx="6739110" cy="390303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Το κινητό τηλέφωνο μας αποσπά την προσοχή όταν οδηγούμε και προκαλεί ατυχήματα. Η χρήση του κινητού τηλεφώνου κατά την οδήγηση έχει μεγάλο ρίσκο. Ενώ το 90% των </a:t>
            </a:r>
            <a:r>
              <a:rPr lang="el-GR" dirty="0" err="1" smtClean="0"/>
              <a:t>ανθρωπων</a:t>
            </a:r>
            <a:r>
              <a:rPr lang="el-GR" dirty="0" smtClean="0"/>
              <a:t> που ρωτήθηκαν απαντούν ότι η χρήση κινητού κατά την οδήγηση είναι μη αποδεκτό 80% από αυτούς παραδέχονται ότι συνεχίζουν να το χρησιμοποιούν.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4108" y="3485454"/>
            <a:ext cx="5025081" cy="3140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94071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ΣΥΝΕΠΕΙΕΣ ΤΗΣ ΧΡΗΣΗΣ ΚΙΝΗΤΟΥ ΤΗΛΕΦΩΝΟΥ ΚΑΤΑ ΤΗΝ ΟΔΗΓΗΣΗ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l-GR" dirty="0" smtClean="0"/>
              <a:t>Δεν έχουμε καλή αντίληψη του τι συμβαίνει  στον δρόμο.</a:t>
            </a:r>
          </a:p>
          <a:p>
            <a:pPr marL="457200" indent="-457200">
              <a:buFont typeface="+mj-lt"/>
              <a:buAutoNum type="arabicParenR"/>
            </a:pPr>
            <a:r>
              <a:rPr lang="el-GR" dirty="0" smtClean="0"/>
              <a:t>Δεν προσέχουμε τις πινακίδες.</a:t>
            </a:r>
          </a:p>
          <a:p>
            <a:pPr marL="457200" indent="-457200">
              <a:buFont typeface="+mj-lt"/>
              <a:buAutoNum type="arabicParenR"/>
            </a:pPr>
            <a:r>
              <a:rPr lang="el-GR" dirty="0" smtClean="0"/>
              <a:t>Δεν διατηρούμε σταθερή την ταχύτητα μας.</a:t>
            </a:r>
          </a:p>
          <a:p>
            <a:pPr marL="457200" indent="-457200">
              <a:buFont typeface="+mj-lt"/>
              <a:buAutoNum type="arabicParenR"/>
            </a:pPr>
            <a:r>
              <a:rPr lang="el-GR" dirty="0" smtClean="0"/>
              <a:t>Δεν διατηρούμε απόσταση ασφαλείας από το προπορευόμενο όχημα.</a:t>
            </a:r>
          </a:p>
          <a:p>
            <a:pPr marL="457200" indent="-457200">
              <a:buFont typeface="+mj-lt"/>
              <a:buAutoNum type="arabicParenR"/>
            </a:pPr>
            <a:r>
              <a:rPr lang="el-GR" dirty="0" smtClean="0"/>
              <a:t>Δεν </a:t>
            </a:r>
            <a:r>
              <a:rPr lang="el-GR" dirty="0"/>
              <a:t>έ</a:t>
            </a:r>
            <a:r>
              <a:rPr lang="el-GR" dirty="0" smtClean="0"/>
              <a:t>χουμε καλά αντανακλαστικά .</a:t>
            </a:r>
          </a:p>
          <a:p>
            <a:pPr marL="457200" indent="-457200">
              <a:buFont typeface="+mj-lt"/>
              <a:buAutoNum type="arabicParenR"/>
            </a:pPr>
            <a:r>
              <a:rPr lang="el-GR" dirty="0" smtClean="0"/>
              <a:t>Αισθανόμαστε περισσότερο άγχος.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51205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θέμα της εργασίας μας είναι ιδιαίτερα σύγχρονο και αφορά άμεσα τους νέους. Επιλέξαμε τρεις αιτίες:   </a:t>
            </a:r>
          </a:p>
          <a:p>
            <a:pPr marL="0" indent="0">
              <a:buNone/>
            </a:pP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Υπερβολική ταχύτητα.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Μη χρήση ζώνης ασφαλείας και κράνους.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Χρήση κινητού τηλεφώνου και πως τα αίτια αυτά συνδέονται με τα τροχαία δυστυχήματα.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423475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ΕΡΩΤΗΜΑΤΑ ΜΑΣ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LcPeriod"/>
            </a:pPr>
            <a:r>
              <a:rPr lang="el-GR" dirty="0" smtClean="0"/>
              <a:t>Ποια είναι η σχέση της υπερβολικής ταχύτητας με τα τροχαία δυστυχήματα;</a:t>
            </a:r>
          </a:p>
          <a:p>
            <a:pPr marL="514350" indent="-514350">
              <a:buFont typeface="+mj-lt"/>
              <a:buAutoNum type="romanLcPeriod"/>
            </a:pPr>
            <a:endParaRPr lang="el-GR" dirty="0" smtClean="0"/>
          </a:p>
          <a:p>
            <a:pPr marL="514350" indent="-514350">
              <a:buFont typeface="+mj-lt"/>
              <a:buAutoNum type="romanLcPeriod"/>
            </a:pPr>
            <a:r>
              <a:rPr lang="el-GR" dirty="0" smtClean="0"/>
              <a:t>Πως μπορεί η χρήσης ζώνης ασφαλείας και κράνους να μας προστατέψουν από τις συνέπειες ενός τροχαίου δυστυχήματος;</a:t>
            </a:r>
          </a:p>
          <a:p>
            <a:pPr marL="514350" indent="-514350">
              <a:buFont typeface="+mj-lt"/>
              <a:buAutoNum type="romanLcPeriod"/>
            </a:pPr>
            <a:endParaRPr lang="el-GR" dirty="0" smtClean="0"/>
          </a:p>
          <a:p>
            <a:pPr marL="514350" indent="-514350">
              <a:buFont typeface="+mj-lt"/>
              <a:buAutoNum type="romanLcPeriod"/>
            </a:pPr>
            <a:r>
              <a:rPr lang="el-GR" dirty="0" smtClean="0"/>
              <a:t>Πως συνδέεται η χρήση κινητού τηλεφώνου με τα τροχαία δυστυχήματα;</a:t>
            </a:r>
          </a:p>
          <a:p>
            <a:pPr marL="514350" indent="-514350">
              <a:buFont typeface="+mj-lt"/>
              <a:buAutoNum type="romanLcPeriod"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476754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ΥΠΕΡΒΟΛΙΚΗ ΤΑΧΥΤΗΤΑ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        Όρια ταχύτητας στην Ελλάδα: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50</a:t>
            </a:r>
            <a:r>
              <a:rPr lang="en-US" dirty="0" smtClean="0"/>
              <a:t>km/h</a:t>
            </a:r>
            <a:r>
              <a:rPr lang="el-GR" dirty="0"/>
              <a:t> </a:t>
            </a:r>
            <a:r>
              <a:rPr lang="el-GR" dirty="0" smtClean="0"/>
              <a:t>      Αστικό οδικό δίκτυο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90</a:t>
            </a:r>
            <a:r>
              <a:rPr lang="en-US" dirty="0" smtClean="0"/>
              <a:t>km/h</a:t>
            </a:r>
            <a:r>
              <a:rPr lang="el-GR" dirty="0" smtClean="0"/>
              <a:t>     </a:t>
            </a:r>
            <a:r>
              <a:rPr lang="en-US" dirty="0" smtClean="0"/>
              <a:t> </a:t>
            </a:r>
            <a:r>
              <a:rPr lang="el-GR" dirty="0" smtClean="0"/>
              <a:t>Μη αστικό οδικό δίκτυο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110</a:t>
            </a:r>
            <a:r>
              <a:rPr lang="en-US" dirty="0" smtClean="0"/>
              <a:t>km/h-130km/h</a:t>
            </a:r>
            <a:r>
              <a:rPr lang="el-GR" dirty="0" smtClean="0"/>
              <a:t>        Αυτοκινητόδρομοι 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   Η υπερβολική ταχύτητα ευθύνεται για το 1/3 των τροχαίων ατυχημάτων και αυξάνει τις πιθανότητες σοβαρού τραυματισμού ή θανάτου.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>
            <a:off x="2463114" y="2520779"/>
            <a:ext cx="296562" cy="115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Δεξιό βέλος 4"/>
          <p:cNvSpPr/>
          <p:nvPr/>
        </p:nvSpPr>
        <p:spPr>
          <a:xfrm flipV="1">
            <a:off x="2463114" y="2888514"/>
            <a:ext cx="321276" cy="123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Δεξιό βέλος 5"/>
          <p:cNvSpPr/>
          <p:nvPr/>
        </p:nvSpPr>
        <p:spPr>
          <a:xfrm>
            <a:off x="3747237" y="3220996"/>
            <a:ext cx="329513" cy="15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1441">
            <a:off x="6545996" y="1986559"/>
            <a:ext cx="4973295" cy="2625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1519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8283705" cy="22278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2508" y="1268628"/>
            <a:ext cx="10396151" cy="4094204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     Αν οδηγούμε με 100</a:t>
            </a:r>
            <a:r>
              <a:rPr lang="en-US" dirty="0" smtClean="0"/>
              <a:t>km/h</a:t>
            </a:r>
            <a:r>
              <a:rPr lang="el-GR" dirty="0" smtClean="0"/>
              <a:t> και αντιληφθούμε κίνδυνο και πατήσουμε το φρένο το αυτοκίνητο έχει ήδη διανύσει 28 μέτρα και χρειαζόμαστε 50 μέτρα ακόμη για να ακινητοποιηθεί.</a:t>
            </a:r>
          </a:p>
          <a:p>
            <a:pPr marL="0" indent="0" algn="ctr">
              <a:buNone/>
            </a:pPr>
            <a:r>
              <a:rPr lang="el-GR" dirty="0"/>
              <a:t> </a:t>
            </a:r>
            <a:r>
              <a:rPr lang="el-GR" dirty="0" smtClean="0"/>
              <a:t>    Η ταχύτητα με την οποία γίνονται τα </a:t>
            </a:r>
            <a:r>
              <a:rPr lang="en-US" dirty="0" smtClean="0"/>
              <a:t>crash test </a:t>
            </a:r>
            <a:r>
              <a:rPr lang="el-GR" dirty="0" smtClean="0"/>
              <a:t>είναι 64</a:t>
            </a:r>
            <a:r>
              <a:rPr lang="en-US" dirty="0" smtClean="0"/>
              <a:t>km/h</a:t>
            </a:r>
            <a:r>
              <a:rPr lang="el-GR" dirty="0" smtClean="0"/>
              <a:t>.</a:t>
            </a:r>
          </a:p>
          <a:p>
            <a:pPr marL="0" indent="0" algn="ctr">
              <a:buNone/>
            </a:pPr>
            <a:r>
              <a:rPr lang="el-GR" dirty="0"/>
              <a:t> </a:t>
            </a:r>
            <a:r>
              <a:rPr lang="el-GR" dirty="0" smtClean="0"/>
              <a:t>    Μία πλευρική σύγκρουση με ταχύτητα μεγαλύτερη των 50</a:t>
            </a:r>
            <a:r>
              <a:rPr lang="en-US" dirty="0" smtClean="0"/>
              <a:t>km/h</a:t>
            </a:r>
            <a:r>
              <a:rPr lang="el-GR" dirty="0" smtClean="0"/>
              <a:t> εκτιμάται ότι δεν αφήνει στον οδηγό καμία πιθανότητα επιβίωσης.</a:t>
            </a:r>
          </a:p>
          <a:p>
            <a:pPr marL="0" indent="0" algn="ctr">
              <a:buNone/>
            </a:pPr>
            <a:r>
              <a:rPr lang="el-GR" dirty="0"/>
              <a:t> </a:t>
            </a:r>
            <a:r>
              <a:rPr lang="el-GR" dirty="0" smtClean="0"/>
              <a:t>   Σε περίπτωση μετωπικής σύγκρουσης, πιθανότητα επιβίωσης του οδηγού και επιβατών, υπάρχει μόνο αν η ταχύτητα δεν ξεπερνά τα 70</a:t>
            </a:r>
            <a:r>
              <a:rPr lang="en-US" dirty="0" smtClean="0"/>
              <a:t>km/h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4532" y="4245897"/>
            <a:ext cx="3731831" cy="2382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1660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9259"/>
          </a:xfrm>
        </p:spPr>
        <p:txBody>
          <a:bodyPr/>
          <a:lstStyle/>
          <a:p>
            <a:r>
              <a:rPr lang="el-GR" smtClean="0"/>
              <a:t>ΜΑΘΗΤΕΣ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880315" y="1223494"/>
            <a:ext cx="8169538" cy="50249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000" dirty="0" err="1" smtClean="0"/>
              <a:t>Νέζα</a:t>
            </a:r>
            <a:r>
              <a:rPr lang="el-GR" sz="1000" dirty="0" smtClean="0"/>
              <a:t> </a:t>
            </a:r>
            <a:r>
              <a:rPr lang="el-GR" sz="1000" dirty="0" err="1" smtClean="0"/>
              <a:t>Ενείντα</a:t>
            </a:r>
            <a:endParaRPr lang="el-GR" sz="1000" dirty="0" smtClean="0"/>
          </a:p>
          <a:p>
            <a:pPr>
              <a:buNone/>
            </a:pPr>
            <a:r>
              <a:rPr lang="el-GR" sz="1000" dirty="0" smtClean="0"/>
              <a:t>Αθανασιάδης Φραγκούλης-Δημήτριος</a:t>
            </a:r>
          </a:p>
          <a:p>
            <a:pPr>
              <a:buNone/>
            </a:pPr>
            <a:r>
              <a:rPr lang="el-GR" sz="1000" dirty="0" err="1" smtClean="0"/>
              <a:t>Γερμάνης</a:t>
            </a:r>
            <a:r>
              <a:rPr lang="el-GR" sz="1000" dirty="0" smtClean="0"/>
              <a:t> Νικόλαος </a:t>
            </a:r>
          </a:p>
          <a:p>
            <a:pPr>
              <a:buNone/>
            </a:pPr>
            <a:r>
              <a:rPr lang="el-GR" sz="1000" dirty="0" err="1" smtClean="0"/>
              <a:t>Γερούκη</a:t>
            </a:r>
            <a:r>
              <a:rPr lang="el-GR" sz="1000" dirty="0" smtClean="0"/>
              <a:t> Ελισάβετ</a:t>
            </a:r>
          </a:p>
          <a:p>
            <a:pPr>
              <a:buNone/>
            </a:pPr>
            <a:r>
              <a:rPr lang="el-GR" sz="1000" dirty="0" err="1" smtClean="0"/>
              <a:t>Γιτοπούλου</a:t>
            </a:r>
            <a:r>
              <a:rPr lang="el-GR" sz="1000" dirty="0" smtClean="0"/>
              <a:t> Μαρίνα</a:t>
            </a:r>
          </a:p>
          <a:p>
            <a:pPr>
              <a:buNone/>
            </a:pPr>
            <a:r>
              <a:rPr lang="el-GR" sz="1000" dirty="0" err="1" smtClean="0"/>
              <a:t>Καγκελίδης</a:t>
            </a:r>
            <a:r>
              <a:rPr lang="el-GR" sz="1000" dirty="0" smtClean="0"/>
              <a:t> Ευστάθιος </a:t>
            </a:r>
          </a:p>
          <a:p>
            <a:pPr>
              <a:buNone/>
            </a:pPr>
            <a:r>
              <a:rPr lang="el-GR" sz="1000" dirty="0" smtClean="0"/>
              <a:t>Καφετζή Ελένη</a:t>
            </a:r>
          </a:p>
          <a:p>
            <a:pPr>
              <a:buNone/>
            </a:pPr>
            <a:r>
              <a:rPr lang="el-GR" sz="1000" dirty="0" err="1" smtClean="0"/>
              <a:t>Κετόγλου</a:t>
            </a:r>
            <a:r>
              <a:rPr lang="el-GR" sz="1000" dirty="0" smtClean="0"/>
              <a:t> Κυριάκος</a:t>
            </a:r>
          </a:p>
          <a:p>
            <a:pPr>
              <a:buNone/>
            </a:pPr>
            <a:r>
              <a:rPr lang="el-GR" sz="1000" dirty="0" err="1" smtClean="0"/>
              <a:t>Λιάτσου</a:t>
            </a:r>
            <a:r>
              <a:rPr lang="el-GR" sz="1000" dirty="0" smtClean="0"/>
              <a:t> Αντωνία </a:t>
            </a:r>
          </a:p>
          <a:p>
            <a:pPr>
              <a:buNone/>
            </a:pPr>
            <a:r>
              <a:rPr lang="el-GR" sz="1000" dirty="0" err="1" smtClean="0"/>
              <a:t>Λιάτσου</a:t>
            </a:r>
            <a:r>
              <a:rPr lang="el-GR" sz="1000" dirty="0" smtClean="0"/>
              <a:t> Κωνσταντίνα</a:t>
            </a:r>
          </a:p>
          <a:p>
            <a:pPr>
              <a:buNone/>
            </a:pPr>
            <a:r>
              <a:rPr lang="el-GR" sz="1000" dirty="0" err="1" smtClean="0"/>
              <a:t>Ορφανίδου</a:t>
            </a:r>
            <a:r>
              <a:rPr lang="el-GR" sz="1000" dirty="0" smtClean="0"/>
              <a:t> Μάρθα</a:t>
            </a:r>
          </a:p>
          <a:p>
            <a:pPr>
              <a:buNone/>
            </a:pPr>
            <a:r>
              <a:rPr lang="el-GR" sz="1000" dirty="0" smtClean="0"/>
              <a:t>Παπαδημητρίου Γεωργία-Άρτεμις</a:t>
            </a:r>
          </a:p>
          <a:p>
            <a:pPr>
              <a:buNone/>
            </a:pPr>
            <a:r>
              <a:rPr lang="el-GR" sz="1000" dirty="0" err="1" smtClean="0"/>
              <a:t>Πίτη</a:t>
            </a:r>
            <a:r>
              <a:rPr lang="el-GR" sz="1000" dirty="0" smtClean="0"/>
              <a:t> </a:t>
            </a:r>
            <a:r>
              <a:rPr lang="el-GR" sz="1000" dirty="0" err="1" smtClean="0"/>
              <a:t>Ιορδάνα</a:t>
            </a:r>
            <a:endParaRPr lang="el-GR" sz="1000" dirty="0" smtClean="0"/>
          </a:p>
          <a:p>
            <a:pPr>
              <a:buNone/>
            </a:pPr>
            <a:r>
              <a:rPr lang="el-GR" sz="1000" dirty="0" smtClean="0"/>
              <a:t>Ράλλης Ιωάννης </a:t>
            </a:r>
          </a:p>
          <a:p>
            <a:pPr>
              <a:buNone/>
            </a:pPr>
            <a:r>
              <a:rPr lang="el-GR" sz="1000" dirty="0" err="1" smtClean="0"/>
              <a:t>Στεφούδη</a:t>
            </a:r>
            <a:r>
              <a:rPr lang="el-GR" sz="1000" dirty="0" smtClean="0"/>
              <a:t> Ιωάννα</a:t>
            </a:r>
          </a:p>
          <a:p>
            <a:pPr>
              <a:buNone/>
            </a:pPr>
            <a:r>
              <a:rPr lang="el-GR" sz="1000" dirty="0" smtClean="0"/>
              <a:t>Τζίρος Κωνσταντίνος</a:t>
            </a:r>
          </a:p>
          <a:p>
            <a:pPr>
              <a:buNone/>
            </a:pPr>
            <a:r>
              <a:rPr lang="el-GR" sz="1000" dirty="0" err="1" smtClean="0"/>
              <a:t>Τζουβάρα</a:t>
            </a:r>
            <a:r>
              <a:rPr lang="el-GR" sz="1000" dirty="0" smtClean="0"/>
              <a:t> Αγάπη</a:t>
            </a:r>
            <a:endParaRPr lang="el-G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65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8369" y="1037968"/>
            <a:ext cx="8806248" cy="4143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/>
              <a:t>       Σύμφωνα με μελέτη του Οργανισμού Οικονομικής Συνεργασίας και Ανάπτυξης (ΟΟΣΑ) μια σύγκρουση με πεζό με ταχύτητα 50</a:t>
            </a:r>
            <a:r>
              <a:rPr lang="en-US" dirty="0" smtClean="0"/>
              <a:t>km/h </a:t>
            </a:r>
            <a:r>
              <a:rPr lang="el-GR" dirty="0" smtClean="0"/>
              <a:t>έχει 80% πιθανότητες θανάσιμου τραυματισμού ενώ αν η ταχύτητα μας είναι 30</a:t>
            </a:r>
            <a:r>
              <a:rPr lang="en-US" dirty="0" smtClean="0"/>
              <a:t>km/h</a:t>
            </a:r>
            <a:r>
              <a:rPr lang="el-GR" dirty="0" smtClean="0"/>
              <a:t> ο κίνδυνος περιορίζεται μόλις στο 10%.</a:t>
            </a:r>
          </a:p>
          <a:p>
            <a:pPr marL="0" indent="0" algn="ctr">
              <a:buNone/>
            </a:pPr>
            <a:r>
              <a:rPr lang="el-GR" dirty="0"/>
              <a:t> </a:t>
            </a:r>
            <a:r>
              <a:rPr lang="el-GR" dirty="0" smtClean="0"/>
              <a:t>     Στην οδήγηση πρέπει να παίρνουμε υπόψιν και αστάθμητους παράγοντες όπως κάποιο ζώο που μπορεί να πεταχτεί αλλά και το ενδεχόμενο λάθος </a:t>
            </a:r>
            <a:r>
              <a:rPr lang="el-GR" dirty="0"/>
              <a:t>ά</a:t>
            </a:r>
            <a:r>
              <a:rPr lang="el-GR" dirty="0" smtClean="0"/>
              <a:t>λλου οδηγού.</a:t>
            </a:r>
          </a:p>
          <a:p>
            <a:pPr marL="0" indent="0" algn="ctr">
              <a:buNone/>
            </a:pPr>
            <a:r>
              <a:rPr lang="el-GR" dirty="0"/>
              <a:t> </a:t>
            </a:r>
            <a:r>
              <a:rPr lang="el-GR" dirty="0" smtClean="0"/>
              <a:t>     Το να σεβόμαστε τον Κώδικα Οδικής Κυκλοφορίας (ΚΟΚ) και τα </a:t>
            </a:r>
            <a:r>
              <a:rPr lang="el-GR" dirty="0"/>
              <a:t>ό</a:t>
            </a:r>
            <a:r>
              <a:rPr lang="el-GR" dirty="0" smtClean="0"/>
              <a:t>ρια ταχύτητας είναι στάση ζωής που πολύ εύκολα γίνεται συνήθεια και συμβάλλουμε στην οδική ασφάλεια.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9870">
            <a:off x="7213631" y="4236095"/>
            <a:ext cx="4041971" cy="24189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93545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1196"/>
          </a:xfrm>
        </p:spPr>
        <p:txBody>
          <a:bodyPr/>
          <a:lstStyle/>
          <a:p>
            <a:r>
              <a:rPr lang="el-GR" dirty="0" smtClean="0"/>
              <a:t>ΜΗ ΧΡΗΣΗ ΖΩΝΗΣ ΑΣΦΑΛΕΙΑΣ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140042" y="1515763"/>
            <a:ext cx="8863912" cy="5033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/>
              <a:t>Το να χρησιμοποιούμε την ζώνη ασφαλείας είναι ο πιο εύκολος και φθηνός τρόπος για να αποφύγουμε τραυματισμό σε περίπτωση σύγκρουσης .Από το 2006 η χρήση ζώνης ασφαλείας είναι υποχρεωτική σε </a:t>
            </a:r>
            <a:r>
              <a:rPr lang="el-GR" dirty="0"/>
              <a:t>ό</a:t>
            </a:r>
            <a:r>
              <a:rPr lang="el-GR" dirty="0" smtClean="0"/>
              <a:t>λη την Ευρωπαϊκή Ένωση και για όλα τα </a:t>
            </a:r>
            <a:r>
              <a:rPr lang="el-GR" dirty="0" err="1" smtClean="0"/>
              <a:t>οχήματα.Σύμφωνα</a:t>
            </a:r>
            <a:r>
              <a:rPr lang="el-GR" dirty="0" smtClean="0"/>
              <a:t> με την νομοθεσία της ένωσης κι οι οδηγοί και οι επιβάτες οφείλουν να φορούν ζώνη ασφαλείας. Η μη χρήση ζώνης αποτελεί την δεύτερη σημαντικότερη αίτια θανάτου στα τροχαία ατυχήματα μετά την ανάπτυξη ταχύτητας. Η χρήση της ζώνης ασφαλείας θα μπορούσε να σώζει στην Ε.Ε. μέχρι και 7.300 ζωές τον χρόνο. Πρέπει να φοράμε πάντα ζώνη ασφαλείας ακόμα και αν το αυτοκίνητο μας διαθέτει αερόσακους.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297">
            <a:off x="8424778" y="3720223"/>
            <a:ext cx="3546427" cy="2893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0436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5130" y="652388"/>
            <a:ext cx="9404723" cy="1400530"/>
          </a:xfrm>
        </p:spPr>
        <p:txBody>
          <a:bodyPr/>
          <a:lstStyle/>
          <a:p>
            <a:r>
              <a:rPr lang="el-GR" dirty="0" smtClean="0"/>
              <a:t>ΜΗ ΧΡΗΣΗ ΚΡΑΝΟΥΣ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err="1" smtClean="0"/>
              <a:t>Μοτοσυκλετιστές</a:t>
            </a:r>
            <a:r>
              <a:rPr lang="el-GR" dirty="0" smtClean="0"/>
              <a:t> που δεν φορούν κράνος έχουν διπλάσιες πιθανότητες να υποστούν </a:t>
            </a:r>
            <a:r>
              <a:rPr lang="el-GR" dirty="0" err="1" smtClean="0"/>
              <a:t>κρανιοεγκεφαλική</a:t>
            </a:r>
            <a:r>
              <a:rPr lang="el-GR" dirty="0" smtClean="0"/>
              <a:t> κάκωση σε μια σύγκρουση σε σχέση με </a:t>
            </a:r>
            <a:r>
              <a:rPr lang="el-GR" dirty="0"/>
              <a:t>ό</a:t>
            </a:r>
            <a:r>
              <a:rPr lang="el-GR" dirty="0" smtClean="0"/>
              <a:t>σους το χρησιμοποιούν. Πολλοί ισχυρίζονται ότι  το κράνος μειώνει την ορατότητα και την ακουστική οξύτητα του οδηγού. Αυτά όμως είναι μύθοι. Ο οδηγός αλλά και ο συνεπιβάτης μοτοσυκλέτας πρέπει να φοράει το κράνος για να προστατεύεται ακόμα και στις πιο μικρές ταχύτητες και μέσα στην πόλη.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7426" y="4150658"/>
            <a:ext cx="3284195" cy="24601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3814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</TotalTime>
  <Words>655</Words>
  <Application>Microsoft Office PowerPoint</Application>
  <PresentationFormat>Προσαρμογή</PresentationFormat>
  <Paragraphs>64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Ιόν</vt:lpstr>
      <vt:lpstr>ΤΟ ΘΕΜΑ ΤΗΣ ΕΡΓΑΣΙΑΣ ΜΑΣ!</vt:lpstr>
      <vt:lpstr>ΕΙΣΑΓΩΓΗ</vt:lpstr>
      <vt:lpstr>ΤΑ ΕΡΩΤΗΜΑΤΑ ΜΑΣ</vt:lpstr>
      <vt:lpstr>ΥΠΕΡΒΟΛΙΚΗ ΤΑΧΥΤΗΤΑ</vt:lpstr>
      <vt:lpstr>Διαφάνεια 5</vt:lpstr>
      <vt:lpstr>ΜΑΘΗΤΕΣ</vt:lpstr>
      <vt:lpstr>Διαφάνεια 7</vt:lpstr>
      <vt:lpstr>ΜΗ ΧΡΗΣΗ ΖΩΝΗΣ ΑΣΦΑΛΕΙΑΣ</vt:lpstr>
      <vt:lpstr>ΜΗ ΧΡΗΣΗ ΚΡΑΝΟΥΣ </vt:lpstr>
      <vt:lpstr>ΧΡΗΣΗ ΚΙΝΗΤΟΥ ΤΗΛΕΦΩΝΟΥ</vt:lpstr>
      <vt:lpstr>ΣΥΝΕΠΕΙΕΣ ΤΗΣ ΧΡΗΣΗΣ ΚΙΝΗΤΟΥ ΤΗΛΕΦΩΝΟΥ ΚΑΤΑ ΤΗΝ ΟΔΗΓΗΣΗ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ΘΕΜΑ ΤΗΣ ΕΡΓΑΣΙΑΣ ΜΑΣ!</dc:title>
  <dc:creator>PC-04</dc:creator>
  <cp:lastModifiedBy>OWNER</cp:lastModifiedBy>
  <cp:revision>15</cp:revision>
  <dcterms:created xsi:type="dcterms:W3CDTF">2017-04-19T08:18:32Z</dcterms:created>
  <dcterms:modified xsi:type="dcterms:W3CDTF">2017-04-27T09:50:24Z</dcterms:modified>
</cp:coreProperties>
</file>