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0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DAEBF-B861-46F4-AFD5-9FAECE0FB8D6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342DE-7694-40A4-89C2-FAC85E411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61F39-93E9-4E18-9B69-0A7EC5D432A6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8B0EA-BD6A-468C-AA9D-390398C680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92D1C-0665-4411-A27D-77589EB132C4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F5F6-14A0-4907-BE52-67B1981AE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F07B0-2A4B-4130-9C04-6AAC8F4DC1E3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8E6CC-CEC6-4E30-8216-5D54944A2D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A60CA-635D-4B8E-AB52-EBE0B98EDCAF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4F64D-3043-4FCC-89B2-0F6C9F046A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CC8F2-1DC2-4CA6-B0A5-EC45CA86D4A1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50973-2054-4D7D-B8BF-A3A1476F91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198E5-7111-4AF3-A5F2-343FC89F1358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918EA-1F4B-4BD7-A66E-CE44E3D6F8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7DC25-AD19-49E2-998D-97ADB0B136DC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F4ACE-DE4C-4BB0-8254-E2675E6D7B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6075C-632A-4774-A804-30483BCD8C44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65728-99BD-40C9-91B7-A40A113912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4C91A-6B5C-4145-BF22-929D88E0F1C4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56E83-8B00-4375-8D74-34156D213B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381F1-1A90-4966-B4B2-0AA1EAC4DEE4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B593C-777F-4B1A-ABC7-504FECF586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975" y="573088"/>
            <a:ext cx="85725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325" y="573088"/>
            <a:ext cx="576263" cy="5730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914400" y="1544638"/>
            <a:ext cx="7315200" cy="115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4400" y="2770188"/>
            <a:ext cx="731520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100" y="549275"/>
            <a:ext cx="1189038" cy="2968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alpha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DFF9E0-B818-424C-BB61-FC653605CBCD}" type="datetimeFigureOut">
              <a:rPr lang="en-US"/>
              <a:pPr>
                <a:defRPr/>
              </a:pPr>
              <a:t>2/11/2015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5200" y="549275"/>
            <a:ext cx="939800" cy="30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44FBCFF3-0574-46B6-AD74-D7894C6316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663"/>
            <a:ext cx="2246312" cy="301625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165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563" algn="l" rtl="0" fontAlgn="base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3" y="260350"/>
            <a:ext cx="8064500" cy="3024188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el-GR" sz="6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ΤΟ ΕΚΠΑΙΔΕΥΤΙΚΟ ΣΥΣΤΗΜΑ ΣΤΗΝ ΕΛΛΑΔΑ</a:t>
            </a:r>
            <a:endParaRPr lang="en-US" sz="6000" b="1" u="sng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188" y="3716338"/>
            <a:ext cx="7847012" cy="2659062"/>
          </a:xfrm>
        </p:spPr>
        <p:txBody>
          <a:bodyPr/>
          <a:lstStyle/>
          <a:p>
            <a:r>
              <a:rPr lang="el-GR" sz="3200" u="sng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Υπεύθυνος Καθηγητής </a:t>
            </a:r>
            <a:r>
              <a:rPr lang="en-US" sz="3200" u="sng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</a:t>
            </a:r>
            <a:r>
              <a:rPr lang="el-GR" sz="3200" u="sng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Ι. Μητριτώνης </a:t>
            </a:r>
          </a:p>
          <a:p>
            <a:r>
              <a:rPr lang="el-GR" sz="3200" u="sng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Σχολικό έτος</a:t>
            </a:r>
            <a:r>
              <a:rPr lang="en-US" sz="3200" u="sng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2014-2015</a:t>
            </a:r>
          </a:p>
          <a:p>
            <a:r>
              <a:rPr lang="en-US" sz="3200" u="sng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Project 5</a:t>
            </a:r>
            <a:r>
              <a:rPr lang="el-GR" sz="3200" u="sng" baseline="30000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ο</a:t>
            </a:r>
            <a:r>
              <a:rPr lang="el-GR" sz="3200" u="sng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3200" u="sng" smtClean="0">
              <a:solidFill>
                <a:srgbClr val="EDD3B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l-GR" sz="3200" u="sng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Εργασία 1</a:t>
            </a:r>
            <a:r>
              <a:rPr lang="el-GR" sz="3200" u="sng" baseline="30000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ου</a:t>
            </a:r>
            <a:r>
              <a:rPr lang="el-GR" sz="3200" u="sng" smtClean="0">
                <a:solidFill>
                  <a:srgbClr val="EDD3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τετραμήνου</a:t>
            </a:r>
            <a:r>
              <a:rPr lang="el-GR" sz="3200" u="sng" smtClean="0">
                <a:solidFill>
                  <a:srgbClr val="8FB08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3200" u="sng" smtClean="0">
              <a:solidFill>
                <a:srgbClr val="8FB08C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79512" y="142249"/>
            <a:ext cx="4248472" cy="3802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613983" y="2077834"/>
            <a:ext cx="4419424" cy="3802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8913"/>
            <a:ext cx="7315200" cy="1511300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l-GR" sz="32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ΠΡΟΒΛΗΜΑΤΑ  ΚΑΙ ΕΛΛΕΙΨΕΙΣ ΤΟΥ ΕΛΛΗΝΙΚΟΥ ΕΚΠΑΙΔΕΥΤΙΚΟΥ ΣΥΣΤΗΜΑΤΟΣ</a:t>
            </a:r>
            <a:endParaRPr lang="en-US" sz="3200" u="sn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73238"/>
            <a:ext cx="8713788" cy="4968875"/>
          </a:xfrm>
        </p:spPr>
        <p:txBody>
          <a:bodyPr>
            <a:normAutofit/>
          </a:bodyPr>
          <a:lstStyle/>
          <a:p>
            <a:r>
              <a:rPr lang="el-GR" smtClean="0">
                <a:solidFill>
                  <a:srgbClr val="E3BC92"/>
                </a:solidFill>
              </a:rPr>
              <a:t>Το </a:t>
            </a:r>
            <a:r>
              <a:rPr lang="el-GR" u="sng" smtClean="0">
                <a:solidFill>
                  <a:srgbClr val="E3BC92"/>
                </a:solidFill>
              </a:rPr>
              <a:t>Ελληνικό Εκπαιδευτικό Σύστημα</a:t>
            </a:r>
            <a:r>
              <a:rPr lang="el-GR" smtClean="0">
                <a:solidFill>
                  <a:srgbClr val="E3BC92"/>
                </a:solidFill>
              </a:rPr>
              <a:t> όπως είναι </a:t>
            </a:r>
            <a:r>
              <a:rPr lang="el-GR" u="sng" smtClean="0">
                <a:solidFill>
                  <a:srgbClr val="E3BC92"/>
                </a:solidFill>
              </a:rPr>
              <a:t>οργανωμένο</a:t>
            </a:r>
            <a:r>
              <a:rPr lang="el-GR" smtClean="0">
                <a:solidFill>
                  <a:srgbClr val="E3BC92"/>
                </a:solidFill>
              </a:rPr>
              <a:t> είναι </a:t>
            </a:r>
            <a:r>
              <a:rPr lang="el-GR" u="sng" smtClean="0">
                <a:solidFill>
                  <a:srgbClr val="E3BC92"/>
                </a:solidFill>
              </a:rPr>
              <a:t>ΑΠΟΤΕΛΕΣΜΑΤΙΚΟ</a:t>
            </a:r>
            <a:r>
              <a:rPr lang="el-GR" smtClean="0">
                <a:solidFill>
                  <a:srgbClr val="E3BC92"/>
                </a:solidFill>
              </a:rPr>
              <a:t>; Π</a:t>
            </a:r>
            <a:r>
              <a:rPr lang="el-GR" u="sng" smtClean="0">
                <a:solidFill>
                  <a:srgbClr val="E3BC92"/>
                </a:solidFill>
              </a:rPr>
              <a:t>ετυχαίνει τους ΣΤΟΧΟΥΣ</a:t>
            </a:r>
            <a:r>
              <a:rPr lang="el-GR" smtClean="0">
                <a:solidFill>
                  <a:srgbClr val="E3BC92"/>
                </a:solidFill>
              </a:rPr>
              <a:t> του; </a:t>
            </a:r>
          </a:p>
          <a:p>
            <a:endParaRPr lang="el-GR" smtClean="0">
              <a:solidFill>
                <a:srgbClr val="E3BC92"/>
              </a:solidFill>
            </a:endParaRPr>
          </a:p>
          <a:p>
            <a:r>
              <a:rPr lang="el-GR" u="sng" smtClean="0">
                <a:solidFill>
                  <a:srgbClr val="E3BC92"/>
                </a:solidFill>
              </a:rPr>
              <a:t>Μελέτη Ευρωπαϊκής Επιτροπής</a:t>
            </a:r>
            <a:r>
              <a:rPr lang="el-GR" smtClean="0">
                <a:solidFill>
                  <a:srgbClr val="E3BC92"/>
                </a:solidFill>
              </a:rPr>
              <a:t> </a:t>
            </a:r>
            <a:r>
              <a:rPr lang="en-US" smtClean="0">
                <a:solidFill>
                  <a:srgbClr val="E3BC92"/>
                </a:solidFill>
              </a:rPr>
              <a:t>i) </a:t>
            </a:r>
            <a:r>
              <a:rPr lang="el-GR" u="sng" smtClean="0">
                <a:solidFill>
                  <a:srgbClr val="E3BC92"/>
                </a:solidFill>
              </a:rPr>
              <a:t>Χαμηλές επιδόσεις Ελλήνων μαθητών</a:t>
            </a:r>
            <a:r>
              <a:rPr lang="el-GR" smtClean="0">
                <a:solidFill>
                  <a:srgbClr val="E3BC92"/>
                </a:solidFill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el-GR" smtClean="0">
                <a:solidFill>
                  <a:srgbClr val="E3BC92"/>
                </a:solidFill>
              </a:rPr>
              <a:t>                                                          </a:t>
            </a:r>
            <a:r>
              <a:rPr lang="el-GR" u="sng" smtClean="0">
                <a:solidFill>
                  <a:srgbClr val="E3BC92"/>
                </a:solidFill>
              </a:rPr>
              <a:t>σε σχέση με μαθητές άλλων</a:t>
            </a:r>
            <a:r>
              <a:rPr lang="el-GR" smtClean="0">
                <a:solidFill>
                  <a:srgbClr val="E3BC92"/>
                </a:solidFill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el-GR" smtClean="0">
                <a:solidFill>
                  <a:srgbClr val="E3BC92"/>
                </a:solidFill>
              </a:rPr>
              <a:t>                                                           </a:t>
            </a:r>
            <a:r>
              <a:rPr lang="el-GR" u="sng" smtClean="0">
                <a:solidFill>
                  <a:srgbClr val="E3BC92"/>
                </a:solidFill>
              </a:rPr>
              <a:t>Ευρωπαϊκών Κρατών</a:t>
            </a:r>
            <a:r>
              <a:rPr lang="el-GR" smtClean="0">
                <a:solidFill>
                  <a:srgbClr val="E3BC92"/>
                </a:solidFill>
              </a:rPr>
              <a:t>.</a:t>
            </a:r>
          </a:p>
          <a:p>
            <a:pPr>
              <a:buFont typeface="Wingdings" pitchFamily="2" charset="2"/>
              <a:buNone/>
            </a:pPr>
            <a:endParaRPr lang="el-GR" smtClean="0">
              <a:solidFill>
                <a:srgbClr val="E3BC92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l-GR" smtClean="0">
                <a:solidFill>
                  <a:srgbClr val="E3BC92"/>
                </a:solidFill>
              </a:rPr>
              <a:t>                                                       </a:t>
            </a:r>
            <a:r>
              <a:rPr lang="en-US" smtClean="0">
                <a:solidFill>
                  <a:srgbClr val="E3BC92"/>
                </a:solidFill>
              </a:rPr>
              <a:t>ii) </a:t>
            </a:r>
            <a:r>
              <a:rPr lang="el-GR" u="sng" smtClean="0">
                <a:solidFill>
                  <a:srgbClr val="E3BC92"/>
                </a:solidFill>
              </a:rPr>
              <a:t>Χαμηλό ποσοστό Δημόσιων Δαπανών</a:t>
            </a:r>
          </a:p>
          <a:p>
            <a:pPr>
              <a:buFont typeface="Wingdings" pitchFamily="2" charset="2"/>
              <a:buNone/>
            </a:pPr>
            <a:r>
              <a:rPr lang="el-GR" smtClean="0">
                <a:solidFill>
                  <a:srgbClr val="E3BC92"/>
                </a:solidFill>
              </a:rPr>
              <a:t>                                                           </a:t>
            </a:r>
            <a:r>
              <a:rPr lang="el-GR" u="sng" smtClean="0">
                <a:solidFill>
                  <a:srgbClr val="E3BC92"/>
                </a:solidFill>
              </a:rPr>
              <a:t>για την εκπαίδευση</a:t>
            </a:r>
            <a:r>
              <a:rPr lang="el-GR" smtClean="0">
                <a:solidFill>
                  <a:srgbClr val="E3BC92"/>
                </a:solidFill>
              </a:rPr>
              <a:t> ( 3% του Α.Ε.Π)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07504" y="3212976"/>
            <a:ext cx="4170521" cy="36450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8313" y="5157788"/>
            <a:ext cx="4757737" cy="151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7993063" cy="7207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Πιο συγκεκριμένα...</a:t>
            </a:r>
            <a:endParaRPr lang="en-US" u="sng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908050"/>
            <a:ext cx="8785225" cy="583406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l-GR" u="sng" smtClean="0">
                <a:solidFill>
                  <a:srgbClr val="E3BC92"/>
                </a:solidFill>
              </a:rPr>
              <a:t>Ύπαρξη φροντιστηρίων</a:t>
            </a:r>
            <a:r>
              <a:rPr lang="el-GR" smtClean="0">
                <a:solidFill>
                  <a:srgbClr val="E3BC92"/>
                </a:solidFill>
              </a:rPr>
              <a:t> που </a:t>
            </a:r>
            <a:r>
              <a:rPr lang="el-GR" u="sng" smtClean="0">
                <a:solidFill>
                  <a:srgbClr val="E3BC92"/>
                </a:solidFill>
              </a:rPr>
              <a:t>απορροφούν</a:t>
            </a:r>
            <a:r>
              <a:rPr lang="el-GR" smtClean="0">
                <a:solidFill>
                  <a:srgbClr val="E3BC92"/>
                </a:solidFill>
              </a:rPr>
              <a:t> </a:t>
            </a:r>
            <a:r>
              <a:rPr lang="el-GR" u="sng" smtClean="0">
                <a:solidFill>
                  <a:srgbClr val="E3BC92"/>
                </a:solidFill>
              </a:rPr>
              <a:t>σημαντικό μέρος</a:t>
            </a:r>
            <a:r>
              <a:rPr lang="el-GR" smtClean="0">
                <a:solidFill>
                  <a:srgbClr val="E3BC92"/>
                </a:solidFill>
              </a:rPr>
              <a:t> απο το </a:t>
            </a:r>
            <a:r>
              <a:rPr lang="el-GR" u="sng" smtClean="0">
                <a:solidFill>
                  <a:srgbClr val="E3BC92"/>
                </a:solidFill>
              </a:rPr>
              <a:t>εισόδημα</a:t>
            </a:r>
            <a:r>
              <a:rPr lang="el-GR" smtClean="0">
                <a:solidFill>
                  <a:srgbClr val="E3BC92"/>
                </a:solidFill>
              </a:rPr>
              <a:t> της </a:t>
            </a:r>
            <a:r>
              <a:rPr lang="el-GR" u="sng" smtClean="0">
                <a:solidFill>
                  <a:srgbClr val="E3BC92"/>
                </a:solidFill>
              </a:rPr>
              <a:t>οικογένειας</a:t>
            </a:r>
            <a:r>
              <a:rPr lang="el-GR" smtClean="0">
                <a:solidFill>
                  <a:srgbClr val="E3BC92"/>
                </a:solidFill>
              </a:rPr>
              <a:t> και </a:t>
            </a:r>
            <a:r>
              <a:rPr lang="el-GR" u="sng" smtClean="0">
                <a:solidFill>
                  <a:srgbClr val="E3BC92"/>
                </a:solidFill>
              </a:rPr>
              <a:t>χρόνο</a:t>
            </a:r>
            <a:r>
              <a:rPr lang="el-GR" smtClean="0">
                <a:solidFill>
                  <a:srgbClr val="E3BC92"/>
                </a:solidFill>
              </a:rPr>
              <a:t> από τους </a:t>
            </a:r>
            <a:r>
              <a:rPr lang="el-GR" u="sng" smtClean="0">
                <a:solidFill>
                  <a:srgbClr val="E3BC92"/>
                </a:solidFill>
              </a:rPr>
              <a:t>μαθητές</a:t>
            </a:r>
            <a:r>
              <a:rPr lang="el-GR" smtClean="0">
                <a:solidFill>
                  <a:srgbClr val="E3BC92"/>
                </a:solidFill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endParaRPr lang="el-GR" smtClean="0">
              <a:solidFill>
                <a:srgbClr val="E3BC9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l-GR" u="sng" smtClean="0">
                <a:solidFill>
                  <a:srgbClr val="E3BC92"/>
                </a:solidFill>
              </a:rPr>
              <a:t>Απαρχαιωμένο Εκπαιδευτικό Σύστημα</a:t>
            </a:r>
            <a:r>
              <a:rPr lang="el-GR" smtClean="0">
                <a:solidFill>
                  <a:srgbClr val="E3BC92"/>
                </a:solidFill>
              </a:rPr>
              <a:t> και </a:t>
            </a:r>
            <a:r>
              <a:rPr lang="el-GR" u="sng" smtClean="0">
                <a:solidFill>
                  <a:srgbClr val="E3BC92"/>
                </a:solidFill>
              </a:rPr>
              <a:t>επικεντρωμένο</a:t>
            </a:r>
            <a:r>
              <a:rPr lang="el-GR" smtClean="0">
                <a:solidFill>
                  <a:srgbClr val="E3BC92"/>
                </a:solidFill>
              </a:rPr>
              <a:t> στις </a:t>
            </a:r>
            <a:r>
              <a:rPr lang="el-GR" u="sng" smtClean="0">
                <a:solidFill>
                  <a:srgbClr val="E3BC92"/>
                </a:solidFill>
              </a:rPr>
              <a:t>εξετάσεις</a:t>
            </a:r>
            <a:r>
              <a:rPr lang="el-GR" smtClean="0">
                <a:solidFill>
                  <a:srgbClr val="E3BC92"/>
                </a:solidFill>
              </a:rPr>
              <a:t> και </a:t>
            </a:r>
            <a:r>
              <a:rPr lang="el-GR" b="1" u="sng" smtClean="0">
                <a:solidFill>
                  <a:srgbClr val="E3BC92"/>
                </a:solidFill>
              </a:rPr>
              <a:t>όχι</a:t>
            </a:r>
            <a:r>
              <a:rPr lang="el-GR" smtClean="0">
                <a:solidFill>
                  <a:srgbClr val="E3BC92"/>
                </a:solidFill>
              </a:rPr>
              <a:t> στο </a:t>
            </a:r>
            <a:r>
              <a:rPr lang="el-GR" u="sng" smtClean="0">
                <a:solidFill>
                  <a:srgbClr val="E3BC92"/>
                </a:solidFill>
              </a:rPr>
              <a:t>περιεχόμενο</a:t>
            </a:r>
            <a:r>
              <a:rPr lang="el-GR" smtClean="0">
                <a:solidFill>
                  <a:srgbClr val="E3BC92"/>
                </a:solidFill>
              </a:rPr>
              <a:t> της μάθησης.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endParaRPr lang="el-GR" smtClean="0">
              <a:solidFill>
                <a:srgbClr val="E3BC9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l-GR" smtClean="0">
                <a:solidFill>
                  <a:srgbClr val="E3BC92"/>
                </a:solidFill>
              </a:rPr>
              <a:t>Προβληματική Λειτουργία του Λυκείου απο την στιγμή που συνδέεται σε τέτοιο βαθμό με τις πανελλήνιες εξετάσεις.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endParaRPr lang="el-GR" smtClean="0">
              <a:solidFill>
                <a:srgbClr val="E3BC9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l-GR" smtClean="0">
                <a:solidFill>
                  <a:srgbClr val="E3BC92"/>
                </a:solidFill>
              </a:rPr>
              <a:t>ΣΤΕΙΡΑ ΑΠΟΣΤΗΘΙΣΗ, ΜΟΝΟ ΘΕΩΡΙΑ, ΧΩΡΙΣ ΠΡΑΚΤΙΚΗ. ΔΕΝ ΣΥΝΔΕΕΤΑΙ ΤΟ ΣΧΟΛΕΙΟ ΜΕ ΤΗΝ ΚΟΙΝΩΝΙΑ. ΔΕΝ ΥΠΑΡΧΟΥΝ ΔΡΑΣΤΗΡΙΟΤΗΤΕΣ ΠΟΥ ΝΑ ΠΑΡΑΚΙΝΟΥΝ ΤΟΥΣ ΜΑΘΗΤΕΣ. ΥΠΕΡΒΟΛΙΚΗ ΥΛΗ.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endParaRPr lang="el-GR" smtClean="0">
              <a:solidFill>
                <a:srgbClr val="E3BC9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l-GR" smtClean="0">
                <a:solidFill>
                  <a:srgbClr val="E3BC92"/>
                </a:solidFill>
              </a:rPr>
              <a:t>Πολλοί μαθητές σε μια τάξη ( 25-26-27 )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endParaRPr lang="el-GR" smtClean="0">
              <a:solidFill>
                <a:srgbClr val="E3BC92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r>
              <a:rPr lang="el-GR" smtClean="0">
                <a:solidFill>
                  <a:srgbClr val="E3BC92"/>
                </a:solidFill>
              </a:rPr>
              <a:t>Επιφανειακές και επιπόλαιες μεταρρυθμίσεις. Στόχος η εξοικονόμηση χρημάτων και όχι η βελτίωση της παρεχόμενης παιδείας.</a:t>
            </a:r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endParaRPr lang="el-GR" smtClean="0"/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endParaRPr lang="el-GR" smtClean="0"/>
          </a:p>
          <a:p>
            <a:pPr>
              <a:lnSpc>
                <a:spcPct val="90000"/>
              </a:lnSpc>
              <a:buFont typeface="Wingdings" pitchFamily="2" charset="2"/>
              <a:buChar char="v"/>
            </a:pPr>
            <a:endParaRPr lang="el-GR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7993063" cy="18002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l-GR" sz="28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ΤΡΟΠΟΙ ΑΝΤΙΜΕΤΩΠΙΣΗΣ ΤΩΝ ΠΡΟΒΛΗΜΑΤΩΝ ΚΑΙ ΠΡΟΤΑΣΕΙΣ ΚΑΛΥΤΕΡΕΥΣΗΣ ΚΑΙ ΑΝΑΒΑΘΜΙΣΗΣ ΤΟΥ ΕΛΛΗΝΙΚΟΥ ΣΧΟΛΕΙΟΥ</a:t>
            </a:r>
            <a:endParaRPr lang="en-US" sz="2800" u="sn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2276475"/>
            <a:ext cx="8713788" cy="4752975"/>
          </a:xfrm>
        </p:spPr>
        <p:txBody>
          <a:bodyPr rtlCol="0">
            <a:normAutofit/>
          </a:bodyPr>
          <a:lstStyle/>
          <a:p>
            <a:pPr marL="502920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Εκσυγχρονισμός προγράμματος σπουδών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 Σημασία στο ΠΕΡΙΕΧΟΜΕΝΟ της </a:t>
            </a: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μάθησης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και </a:t>
            </a:r>
            <a:r>
              <a:rPr lang="el-GR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όχι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στις </a:t>
            </a: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ΕΞΕΤΑΣΕΙΣ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 Καινούργια μαθήματα, περιβαλλοντική εκπαίδευση, αγωγή υγείας, αγωγή καταναλωτή, μαθήματα σχετικά με τις επιχειρήσεις και το επιχειρείν.</a:t>
            </a:r>
          </a:p>
          <a:p>
            <a:pPr marL="502920" indent="-457200" fontAlgn="auto">
              <a:spcAft>
                <a:spcPts val="0"/>
              </a:spcAft>
              <a:buFont typeface="+mj-lt"/>
              <a:buAutoNum type="arabicParenR"/>
              <a:defRPr/>
            </a:pPr>
            <a:endParaRPr lang="el-G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02920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Αποσύνδεση του Λυκείου απο εξετάσεις για Α.Ε.Ι – Α.Τ.Ε.Ι </a:t>
            </a:r>
          </a:p>
          <a:p>
            <a:pPr marL="502920" indent="-457200" fontAlgn="auto">
              <a:spcAft>
                <a:spcPts val="0"/>
              </a:spcAft>
              <a:buFont typeface="+mj-lt"/>
              <a:buAutoNum type="arabicParenR"/>
              <a:defRPr/>
            </a:pPr>
            <a:endParaRPr lang="el-G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02920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Αύξηση Δαπανών για την Παιδεία. Είκοσι μαθητές ανά τμήμα.</a:t>
            </a:r>
          </a:p>
          <a:p>
            <a:pPr marL="502920" indent="-457200" fontAlgn="auto">
              <a:spcAft>
                <a:spcPts val="0"/>
              </a:spcAft>
              <a:buFont typeface="+mj-lt"/>
              <a:buAutoNum type="arabicParenR"/>
              <a:defRPr/>
            </a:pPr>
            <a:endParaRPr lang="el-G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02920" indent="-457200" fontAlgn="auto">
              <a:spcAft>
                <a:spcPts val="0"/>
              </a:spcAft>
              <a:buFont typeface="+mj-lt"/>
              <a:buAutoNum type="arabicParenR"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Αναβάθμιση των ΕΠΑ.Λ ώστε πολλοί μαθητές να στρέφονται στην ΤΕΧΝΙΚΗ / ΕΠΑΓΓΕΛΜΑΤΙΚΗ ΕΚΠΑΙΔΕΥΣΗ                       </a:t>
            </a:r>
            <a:r>
              <a:rPr lang="el-GR" dirty="0" smtClean="0">
                <a:solidFill>
                  <a:schemeClr val="accent5"/>
                </a:solidFill>
              </a:rPr>
              <a:t>....</a:t>
            </a:r>
            <a:endParaRPr lang="en-US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-973138" y="188913"/>
            <a:ext cx="9202738" cy="503237"/>
          </a:xfrm>
        </p:spPr>
        <p:txBody>
          <a:bodyPr/>
          <a:lstStyle/>
          <a:p>
            <a:r>
              <a:rPr lang="el-GR" sz="800" smtClean="0"/>
              <a:t>.</a:t>
            </a:r>
            <a:endParaRPr lang="en-US" sz="8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388" y="188913"/>
            <a:ext cx="8640762" cy="6480175"/>
          </a:xfrm>
        </p:spPr>
        <p:txBody>
          <a:bodyPr>
            <a:normAutofit/>
          </a:bodyPr>
          <a:lstStyle/>
          <a:p>
            <a:r>
              <a:rPr lang="el-GR" smtClean="0">
                <a:solidFill>
                  <a:srgbClr val="E3BC92"/>
                </a:solidFill>
              </a:rPr>
              <a:t>5)</a:t>
            </a:r>
            <a:r>
              <a:rPr lang="el-GR" smtClean="0">
                <a:solidFill>
                  <a:srgbClr val="8FB08C"/>
                </a:solidFill>
              </a:rPr>
              <a:t>    </a:t>
            </a:r>
            <a:r>
              <a:rPr lang="el-GR" sz="2400" smtClean="0">
                <a:solidFill>
                  <a:srgbClr val="E3BC92"/>
                </a:solidFill>
              </a:rPr>
              <a:t>Τμήματα ένταξης σε Α’ Γυμνασίου και Α’ Λυκείου για μαθητές με μαθησιακά προβλήματα.</a:t>
            </a:r>
          </a:p>
          <a:p>
            <a:endParaRPr lang="el-GR" sz="2400" smtClean="0">
              <a:solidFill>
                <a:srgbClr val="E3BC92"/>
              </a:solidFill>
            </a:endParaRPr>
          </a:p>
          <a:p>
            <a:r>
              <a:rPr lang="el-GR" sz="2400" smtClean="0">
                <a:solidFill>
                  <a:srgbClr val="E3BC92"/>
                </a:solidFill>
              </a:rPr>
              <a:t>6)    Προγράμματα Ενισχυτικής Διδασκαλίας και πρόσθετης Διδακτικής Στήριξης.</a:t>
            </a:r>
          </a:p>
          <a:p>
            <a:endParaRPr lang="el-GR" sz="2400" smtClean="0">
              <a:solidFill>
                <a:srgbClr val="E3BC92"/>
              </a:solidFill>
            </a:endParaRPr>
          </a:p>
          <a:p>
            <a:r>
              <a:rPr lang="el-GR" sz="2400" smtClean="0">
                <a:solidFill>
                  <a:srgbClr val="E3BC92"/>
                </a:solidFill>
              </a:rPr>
              <a:t>7)    Το σχολείο να δημιουργεί σχολικές δραστηριότητες σε Εθελοντική βάση</a:t>
            </a:r>
            <a:r>
              <a:rPr lang="en-US" sz="2400" smtClean="0">
                <a:solidFill>
                  <a:srgbClr val="E3BC92"/>
                </a:solidFill>
              </a:rPr>
              <a:t>: </a:t>
            </a:r>
            <a:r>
              <a:rPr lang="el-GR" sz="2400" smtClean="0">
                <a:solidFill>
                  <a:srgbClr val="E3BC92"/>
                </a:solidFill>
              </a:rPr>
              <a:t>θεατρική ομάδα, ομάδα χορού, ομάδα φιλαναγνωσίας, ομάδα επιχειρηματολογίας, ομάδα μαθηματικών, ομάδα κοινωνικού και πολιτικού προβληματισμού κ.τ.λ</a:t>
            </a:r>
          </a:p>
          <a:p>
            <a:endParaRPr lang="el-GR" sz="2400" smtClean="0">
              <a:solidFill>
                <a:srgbClr val="E3BC92"/>
              </a:solidFill>
            </a:endParaRPr>
          </a:p>
          <a:p>
            <a:r>
              <a:rPr lang="el-GR" sz="2400" smtClean="0">
                <a:solidFill>
                  <a:srgbClr val="E3BC92"/>
                </a:solidFill>
              </a:rPr>
              <a:t>8)     Να δοθεί έμφαση στο περιεχόμενο της μάθησης, στην ουσία της μάθησης και όχι στο πώς θα «βγει» επιφανειακά η ύλη, και στην πραγματικότητα ο μαθητής δεν «ξέρει» </a:t>
            </a:r>
            <a:r>
              <a:rPr lang="el-GR" sz="2400" b="1" u="sng" smtClean="0">
                <a:solidFill>
                  <a:srgbClr val="E3BC92"/>
                </a:solidFill>
              </a:rPr>
              <a:t>τίποτα</a:t>
            </a:r>
            <a:r>
              <a:rPr lang="el-GR" sz="2400" smtClean="0">
                <a:solidFill>
                  <a:srgbClr val="E3BC92"/>
                </a:solidFill>
              </a:rPr>
              <a:t>. Όλα αυτά που ξέρει είναι στείρα αποστήθιση</a:t>
            </a:r>
            <a:r>
              <a:rPr lang="el-GR" sz="2400" smtClean="0">
                <a:solidFill>
                  <a:srgbClr val="8FB08C"/>
                </a:solidFill>
              </a:rPr>
              <a:t>.</a:t>
            </a:r>
          </a:p>
          <a:p>
            <a:endParaRPr lang="el-GR" smtClean="0"/>
          </a:p>
          <a:p>
            <a:endParaRPr lang="el-GR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>
          <a:xfrm flipV="1">
            <a:off x="914400" y="260350"/>
            <a:ext cx="7315200" cy="215900"/>
          </a:xfrm>
        </p:spPr>
        <p:txBody>
          <a:bodyPr/>
          <a:lstStyle/>
          <a:p>
            <a:r>
              <a:rPr lang="el-GR" sz="800" smtClean="0"/>
              <a:t>.</a:t>
            </a:r>
            <a:endParaRPr lang="en-US" sz="800" smtClean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55650" y="1268413"/>
            <a:ext cx="7704138" cy="5184775"/>
          </a:xfrm>
        </p:spPr>
        <p:txBody>
          <a:bodyPr rtlCol="0">
            <a:normAutofit/>
          </a:bodyPr>
          <a:lstStyle/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el-GR" sz="150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ΤΕΛΟΣ</a:t>
            </a:r>
          </a:p>
          <a:p>
            <a:pPr marL="45720" indent="0" fontAlgn="auto">
              <a:spcAft>
                <a:spcPts val="0"/>
              </a:spcAft>
              <a:buFont typeface="Wingdings" charset="2"/>
              <a:buNone/>
              <a:defRPr/>
            </a:pPr>
            <a:endParaRPr lang="el-GR" b="1" u="sng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el-GR" sz="3200" b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Ε</a:t>
            </a:r>
            <a:r>
              <a:rPr lang="el-GR" sz="32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υχαριστούμε </a:t>
            </a:r>
            <a:r>
              <a:rPr lang="el-GR" sz="3200" b="1" u="sng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για την προσοχή </a:t>
            </a:r>
            <a:r>
              <a:rPr lang="el-GR" sz="3200" b="1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σας !!</a:t>
            </a:r>
            <a:endParaRPr lang="en-US" sz="3200" b="1" u="sng" dirty="0"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775" y="0"/>
            <a:ext cx="6985000" cy="1412875"/>
          </a:xfrm>
        </p:spPr>
        <p:txBody>
          <a:bodyPr/>
          <a:lstStyle/>
          <a:p>
            <a:pPr marL="571500" indent="-571500" algn="ctr">
              <a:buFontTx/>
              <a:buAutoNum type="romanUcPeriod"/>
            </a:pPr>
            <a:r>
              <a:rPr lang="el-GR" sz="7200" smtClean="0">
                <a:solidFill>
                  <a:srgbClr val="EDD3B6"/>
                </a:solidFill>
              </a:rPr>
              <a:t> </a:t>
            </a:r>
            <a:r>
              <a:rPr lang="el-GR" sz="5400" u="sng" smtClean="0">
                <a:solidFill>
                  <a:srgbClr val="E3BC92"/>
                </a:solidFill>
              </a:rPr>
              <a:t>ΕΙΣΑΓΩΓΗ</a:t>
            </a:r>
            <a:r>
              <a:rPr lang="el-GR" sz="7200" smtClean="0">
                <a:solidFill>
                  <a:srgbClr val="EDD3B6"/>
                </a:solidFill>
              </a:rPr>
              <a:t> </a:t>
            </a:r>
            <a:endParaRPr lang="en-US" sz="7200" smtClean="0">
              <a:solidFill>
                <a:srgbClr val="EDD3B6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950" y="115888"/>
            <a:ext cx="3959225" cy="69135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l-GR" sz="2400" smtClean="0">
                <a:solidFill>
                  <a:srgbClr val="E3BC92"/>
                </a:solidFill>
              </a:rPr>
              <a:t>Σημαντικός θεσμός. Περνάμε τις μισές ώρες της ημέρας. Από 5 έως 18 </a:t>
            </a:r>
            <a:r>
              <a:rPr lang="el-GR" sz="2400" u="sng" smtClean="0">
                <a:solidFill>
                  <a:srgbClr val="E3BC92"/>
                </a:solidFill>
              </a:rPr>
              <a:t>χρονών</a:t>
            </a:r>
            <a:r>
              <a:rPr lang="el-GR" sz="2400" smtClean="0">
                <a:solidFill>
                  <a:srgbClr val="E3BC92"/>
                </a:solidFill>
              </a:rPr>
              <a:t> κάνουμε παρέα με συνομηλίκους. Πολλά μαθήματα- Δάσκαλοι- Καθηγητές.</a:t>
            </a:r>
          </a:p>
          <a:p>
            <a:pPr>
              <a:lnSpc>
                <a:spcPct val="90000"/>
              </a:lnSpc>
              <a:buFont typeface="Arial" charset="0"/>
              <a:buAutoNum type="alphaLcParenR"/>
            </a:pPr>
            <a:r>
              <a:rPr lang="el-GR" sz="2400" u="sng" smtClean="0">
                <a:solidFill>
                  <a:srgbClr val="E3BC92"/>
                </a:solidFill>
              </a:rPr>
              <a:t>Ανεξαρτητοποιούμαστε</a:t>
            </a:r>
            <a:r>
              <a:rPr lang="el-GR" sz="2400" smtClean="0">
                <a:solidFill>
                  <a:srgbClr val="E3BC92"/>
                </a:solidFill>
              </a:rPr>
              <a:t> από </a:t>
            </a:r>
            <a:r>
              <a:rPr lang="el-GR" sz="2400" u="sng" smtClean="0">
                <a:solidFill>
                  <a:srgbClr val="E3BC92"/>
                </a:solidFill>
              </a:rPr>
              <a:t>οικογενειακό περιβάλλον </a:t>
            </a:r>
          </a:p>
          <a:p>
            <a:pPr>
              <a:lnSpc>
                <a:spcPct val="90000"/>
              </a:lnSpc>
              <a:buFont typeface="Arial" charset="0"/>
              <a:buAutoNum type="alphaLcParenR"/>
            </a:pPr>
            <a:r>
              <a:rPr lang="el-GR" sz="2400" u="sng" smtClean="0">
                <a:solidFill>
                  <a:srgbClr val="E3BC92"/>
                </a:solidFill>
              </a:rPr>
              <a:t>Ανάληψη ευθυνών</a:t>
            </a:r>
            <a:r>
              <a:rPr lang="el-GR" sz="2400" smtClean="0">
                <a:solidFill>
                  <a:srgbClr val="E3BC92"/>
                </a:solidFill>
              </a:rPr>
              <a:t> από το ίδιο </a:t>
            </a:r>
            <a:r>
              <a:rPr lang="el-GR" sz="2400" u="sng" smtClean="0">
                <a:solidFill>
                  <a:srgbClr val="E3BC92"/>
                </a:solidFill>
              </a:rPr>
              <a:t>το παιδί </a:t>
            </a:r>
          </a:p>
          <a:p>
            <a:pPr>
              <a:lnSpc>
                <a:spcPct val="90000"/>
              </a:lnSpc>
              <a:buFont typeface="Arial" charset="0"/>
              <a:buAutoNum type="alphaLcParenR"/>
            </a:pPr>
            <a:r>
              <a:rPr lang="el-GR" sz="2400" u="sng" smtClean="0">
                <a:solidFill>
                  <a:srgbClr val="E3BC92"/>
                </a:solidFill>
              </a:rPr>
              <a:t>Αυτόνομη ΛΗΨΗ ΑΠΟΦΑΣΕΩΝ</a:t>
            </a:r>
          </a:p>
          <a:p>
            <a:pPr>
              <a:lnSpc>
                <a:spcPct val="90000"/>
              </a:lnSpc>
              <a:buFont typeface="Arial" charset="0"/>
              <a:buAutoNum type="alphaLcParenR"/>
            </a:pPr>
            <a:r>
              <a:rPr lang="el-GR" sz="2400" smtClean="0">
                <a:solidFill>
                  <a:srgbClr val="E3BC92"/>
                </a:solidFill>
              </a:rPr>
              <a:t>Βιολογική ιεραρχία </a:t>
            </a:r>
            <a:r>
              <a:rPr lang="el-GR" sz="2400" smtClean="0">
                <a:solidFill>
                  <a:srgbClr val="E3BC92"/>
                </a:solidFill>
                <a:sym typeface="Wingdings" pitchFamily="2" charset="2"/>
              </a:rPr>
              <a:t> Π</a:t>
            </a:r>
            <a:r>
              <a:rPr lang="el-GR" sz="2400" smtClean="0">
                <a:solidFill>
                  <a:srgbClr val="E3BC92"/>
                </a:solidFill>
              </a:rPr>
              <a:t>ατέρας - Μητέρα / Κοινωνική ιεραρχία </a:t>
            </a:r>
            <a:r>
              <a:rPr lang="el-GR" sz="2400" smtClean="0">
                <a:solidFill>
                  <a:srgbClr val="E3BC92"/>
                </a:solidFill>
                <a:sym typeface="Wingdings" pitchFamily="2" charset="2"/>
              </a:rPr>
              <a:t></a:t>
            </a:r>
            <a:r>
              <a:rPr lang="el-GR" sz="2400" smtClean="0">
                <a:solidFill>
                  <a:srgbClr val="E3BC92"/>
                </a:solidFill>
              </a:rPr>
              <a:t> Δάσκαλος</a:t>
            </a:r>
          </a:p>
          <a:p>
            <a:pPr>
              <a:lnSpc>
                <a:spcPct val="90000"/>
              </a:lnSpc>
              <a:buFont typeface="Arial" charset="0"/>
              <a:buAutoNum type="alphaLcParenR"/>
            </a:pPr>
            <a:endParaRPr lang="el-GR" sz="2000" smtClean="0">
              <a:solidFill>
                <a:srgbClr val="695C54"/>
              </a:solidFill>
            </a:endParaRPr>
          </a:p>
          <a:p>
            <a:pPr>
              <a:lnSpc>
                <a:spcPct val="90000"/>
              </a:lnSpc>
            </a:pPr>
            <a:endParaRPr lang="en-US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95738" y="1412875"/>
            <a:ext cx="5014912" cy="532923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33375"/>
            <a:ext cx="7315200" cy="19431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l-GR" sz="5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ΙΙ.</a:t>
            </a: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ΘΕΜΑ ΕΡΕΥΝΑΣ,ΠΡΟΒΛΗΜΑΤΙΚΗ ΘΕΜΑΤΟΣ</a:t>
            </a:r>
            <a:endParaRPr lang="en-US" u="sn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420938"/>
            <a:ext cx="7315200" cy="3887787"/>
          </a:xfrm>
        </p:spPr>
        <p:txBody>
          <a:bodyPr rtlCol="0">
            <a:normAutofit lnSpcReduction="10000"/>
          </a:bodyPr>
          <a:lstStyle/>
          <a:p>
            <a:pPr marL="502920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l-GR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« Διάρθρωση και ανάλυση του Ελληνικού </a:t>
            </a:r>
            <a:r>
              <a:rPr lang="el-G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Ε</a:t>
            </a:r>
            <a:r>
              <a:rPr lang="el-GR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κπαιδευτικού </a:t>
            </a:r>
            <a:r>
              <a:rPr lang="el-G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Σ</a:t>
            </a:r>
            <a:r>
              <a:rPr lang="el-GR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υστήματος. Προβλήματα και προοπτικές Ελληνικής </a:t>
            </a:r>
            <a:r>
              <a:rPr lang="el-GR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Ε</a:t>
            </a:r>
            <a:r>
              <a:rPr lang="el-GR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κπαίδευσης»</a:t>
            </a:r>
          </a:p>
          <a:p>
            <a:pPr marL="502920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l-GR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ΠΡΟΒΛΗΜΑΤΙΚΗ ΘΕΜΑΤΟΣ</a:t>
            </a:r>
            <a:r>
              <a:rPr 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 </a:t>
            </a:r>
            <a:r>
              <a:rPr lang="el-GR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Σημαντικότητα- Σπουδαιότητα-Σύνδεση με την ΟΙΚΟΝΟΜΙΚΗ ΑΝΑΠΤΥΞΗ</a:t>
            </a:r>
          </a:p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el-GR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Καθολικότητα</a:t>
            </a:r>
            <a:r>
              <a:rPr lang="en-US" sz="2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:</a:t>
            </a:r>
            <a:endParaRPr lang="el-GR" sz="2400" u="sng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el-GR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1.500.000 ΜΑΘΗΤΕΣ </a:t>
            </a:r>
          </a:p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el-GR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70.000 ΔΑΣΚΑΛΟΙ </a:t>
            </a:r>
          </a:p>
          <a:p>
            <a:pPr marL="45720" indent="0" algn="ctr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el-GR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80.000 ΚΑΘΗΓΗΤΕΣ</a:t>
            </a:r>
          </a:p>
          <a:p>
            <a:pPr marL="45720" indent="0" fontAlgn="auto">
              <a:spcAft>
                <a:spcPts val="0"/>
              </a:spcAft>
              <a:buFont typeface="Wingdings" charset="2"/>
              <a:buNone/>
              <a:defRPr/>
            </a:pPr>
            <a:endParaRPr lang="en-US" u="sng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8913"/>
            <a:ext cx="7315200" cy="1511300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l-GR" sz="6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ΙΙΙ</a:t>
            </a:r>
            <a:r>
              <a:rPr lang="el-GR" sz="8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.</a:t>
            </a:r>
            <a:r>
              <a:rPr lang="el-GR" sz="8800" dirty="0" smtClean="0">
                <a:solidFill>
                  <a:schemeClr val="accent5"/>
                </a:solidFill>
              </a:rPr>
              <a:t> </a:t>
            </a:r>
            <a:r>
              <a:rPr lang="el-GR" sz="36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ΣΤΟΧΟΙ- ΣΚΟΠΟΙ ΕΡΕΥΝΑΣ- ΕΡΓΑΣΙΑΣ</a:t>
            </a:r>
            <a:endParaRPr lang="en-US" sz="3600" u="sn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844675"/>
            <a:ext cx="7315200" cy="3455988"/>
          </a:xfrm>
        </p:spPr>
        <p:txBody>
          <a:bodyPr rtlCol="0">
            <a:normAutofit lnSpcReduction="10000"/>
          </a:bodyPr>
          <a:lstStyle/>
          <a:p>
            <a:pPr marL="502920" indent="-457200" fontAlgn="auto">
              <a:spcAft>
                <a:spcPts val="0"/>
              </a:spcAft>
              <a:buFont typeface="+mj-lt"/>
              <a:buAutoNum type="alphaLcPeriod"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Τι είναι ΕΚΠΑΙΔΕΥΣΗ και τι ΕΚΠΑΙΔΕΥΤΙΚΟ ΣΥΣΤΗΜΑ;</a:t>
            </a:r>
          </a:p>
          <a:p>
            <a:pPr marL="502920" indent="-457200" fontAlgn="auto">
              <a:spcAft>
                <a:spcPts val="0"/>
              </a:spcAft>
              <a:buFont typeface="+mj-lt"/>
              <a:buAutoNum type="alphaLcPeriod"/>
              <a:defRPr/>
            </a:pPr>
            <a:endParaRPr lang="el-G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02920" indent="-457200" fontAlgn="auto">
              <a:spcAft>
                <a:spcPts val="0"/>
              </a:spcAft>
              <a:buFont typeface="+mj-lt"/>
              <a:buAutoNum type="alphaLcPeriod"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ΔΙΑΡΘΡΩΣΗ ΚΑΙ ΟΡΓΑΝΩΣΗ Ελληνικού </a:t>
            </a:r>
            <a:r>
              <a:rPr lang="el-G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Ε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κπαιδευτικού Συστήματος. </a:t>
            </a:r>
          </a:p>
          <a:p>
            <a:pPr marL="502920" indent="-457200" fontAlgn="auto">
              <a:spcAft>
                <a:spcPts val="0"/>
              </a:spcAft>
              <a:buFont typeface="+mj-lt"/>
              <a:buAutoNum type="alphaLcPeriod"/>
              <a:defRPr/>
            </a:pPr>
            <a:endParaRPr lang="el-G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02920" indent="-457200" fontAlgn="auto">
              <a:spcAft>
                <a:spcPts val="0"/>
              </a:spcAft>
              <a:buFont typeface="+mj-lt"/>
              <a:buAutoNum type="alphaLcPeriod"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Προβλήματα και Ελλείψεις </a:t>
            </a:r>
            <a:r>
              <a:rPr lang="el-G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Ε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λληνικού Εκπαιδευτικού Συστήματος. </a:t>
            </a:r>
          </a:p>
          <a:p>
            <a:pPr marL="502920" indent="-457200" fontAlgn="auto">
              <a:spcAft>
                <a:spcPts val="0"/>
              </a:spcAft>
              <a:buFont typeface="+mj-lt"/>
              <a:buAutoNum type="alphaLcPeriod"/>
              <a:defRPr/>
            </a:pPr>
            <a:endParaRPr lang="el-G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02920" indent="-457200" fontAlgn="auto">
              <a:spcAft>
                <a:spcPts val="0"/>
              </a:spcAft>
              <a:buFont typeface="+mj-lt"/>
              <a:buAutoNum type="alphaLcPeriod"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Τρόποι αντιμετώπισης των προβλημάτων για την καλυτέρευση και αναβάθμιση του Ελληνικού </a:t>
            </a:r>
            <a:r>
              <a:rPr lang="el-G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Σ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χολείου.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3675" y="5084763"/>
            <a:ext cx="60610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188913"/>
            <a:ext cx="6408737" cy="1655762"/>
          </a:xfrm>
        </p:spPr>
        <p:txBody>
          <a:bodyPr/>
          <a:lstStyle/>
          <a:p>
            <a:pPr marL="857250" indent="-857250" algn="ctr">
              <a:buFontTx/>
              <a:buAutoNum type="romanUcPeriod"/>
            </a:pPr>
            <a:r>
              <a:rPr lang="el-GR" sz="3200" u="sng" smtClean="0">
                <a:solidFill>
                  <a:srgbClr val="E3BC92"/>
                </a:solidFill>
              </a:rPr>
              <a:t>Τι είναι ΠΑΙΔΕΙΑ – ΕΚΠΑΙΔΕΥΣΗ- ΕΚΠΑΙΔΕΥΤΙΚΟ ΣΥΣΤΗΜΑ</a:t>
            </a:r>
            <a:endParaRPr lang="en-US" sz="3200" u="sng" smtClean="0">
              <a:solidFill>
                <a:srgbClr val="E3BC92"/>
              </a:solidFill>
            </a:endParaRPr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/>
            </a:extLst>
          </a:blip>
          <a:srcRect l="16236" r="16236"/>
          <a:stretch>
            <a:fillRect/>
          </a:stretch>
        </p:blipFill>
        <p:spPr>
          <a:xfrm>
            <a:off x="3923928" y="1988840"/>
            <a:ext cx="5040560" cy="4311352"/>
          </a:xfrm>
        </p:spPr>
      </p:pic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107950" y="1916113"/>
            <a:ext cx="4032250" cy="4826000"/>
          </a:xfrm>
        </p:spPr>
        <p:txBody>
          <a:bodyPr>
            <a:normAutofit/>
          </a:bodyPr>
          <a:lstStyle/>
          <a:p>
            <a:r>
              <a:rPr lang="el-GR" sz="1600" b="1" u="sng" smtClean="0">
                <a:solidFill>
                  <a:srgbClr val="E3BC92"/>
                </a:solidFill>
              </a:rPr>
              <a:t>ΠΑΙΔΕΙΑ</a:t>
            </a:r>
            <a:r>
              <a:rPr lang="en-US" sz="1600" smtClean="0">
                <a:solidFill>
                  <a:srgbClr val="E3BC92"/>
                </a:solidFill>
              </a:rPr>
              <a:t>:</a:t>
            </a:r>
            <a:r>
              <a:rPr lang="el-GR" sz="1600" smtClean="0">
                <a:solidFill>
                  <a:srgbClr val="E3BC92"/>
                </a:solidFill>
              </a:rPr>
              <a:t> Είναι το σύνολο των Γνώσεων, η καλλιέργεια που έχει ένα άτομο.</a:t>
            </a:r>
          </a:p>
          <a:p>
            <a:endParaRPr lang="el-GR" sz="1600" smtClean="0">
              <a:solidFill>
                <a:srgbClr val="E3BC92"/>
              </a:solidFill>
            </a:endParaRPr>
          </a:p>
          <a:p>
            <a:r>
              <a:rPr lang="el-GR" sz="1600" b="1" u="sng" smtClean="0">
                <a:solidFill>
                  <a:srgbClr val="E3BC92"/>
                </a:solidFill>
              </a:rPr>
              <a:t>ΕΚΠΑΙΔΕΥΣΗ</a:t>
            </a:r>
            <a:r>
              <a:rPr lang="en-US" sz="1600" smtClean="0">
                <a:solidFill>
                  <a:srgbClr val="E3BC92"/>
                </a:solidFill>
              </a:rPr>
              <a:t>:</a:t>
            </a:r>
            <a:r>
              <a:rPr lang="el-GR" sz="1600" smtClean="0">
                <a:solidFill>
                  <a:srgbClr val="E3BC92"/>
                </a:solidFill>
              </a:rPr>
              <a:t> </a:t>
            </a:r>
            <a:r>
              <a:rPr lang="en-US" sz="1600" smtClean="0">
                <a:solidFill>
                  <a:srgbClr val="E3BC92"/>
                </a:solidFill>
              </a:rPr>
              <a:t>E</a:t>
            </a:r>
            <a:r>
              <a:rPr lang="el-GR" sz="1600" smtClean="0">
                <a:solidFill>
                  <a:srgbClr val="E3BC92"/>
                </a:solidFill>
              </a:rPr>
              <a:t>ίναι η </a:t>
            </a:r>
            <a:r>
              <a:rPr lang="el-GR" sz="1600" u="sng" smtClean="0">
                <a:solidFill>
                  <a:srgbClr val="E3BC92"/>
                </a:solidFill>
              </a:rPr>
              <a:t>ΔΙΑΔΙΚΑΣΙΑ</a:t>
            </a:r>
            <a:r>
              <a:rPr lang="el-GR" sz="1600" smtClean="0">
                <a:solidFill>
                  <a:srgbClr val="E3BC92"/>
                </a:solidFill>
              </a:rPr>
              <a:t> με την οποία το </a:t>
            </a:r>
            <a:r>
              <a:rPr lang="el-GR" sz="1600" u="sng" smtClean="0">
                <a:solidFill>
                  <a:srgbClr val="E3BC92"/>
                </a:solidFill>
              </a:rPr>
              <a:t>άτομο αποκτά ΠΑΙΔΕΙΑ</a:t>
            </a:r>
            <a:r>
              <a:rPr lang="el-GR" sz="1600" smtClean="0">
                <a:solidFill>
                  <a:srgbClr val="E3BC92"/>
                </a:solidFill>
              </a:rPr>
              <a:t>, αποκτά γνώσεις και </a:t>
            </a:r>
            <a:r>
              <a:rPr lang="el-GR" sz="1600" u="sng" smtClean="0">
                <a:solidFill>
                  <a:srgbClr val="E3BC92"/>
                </a:solidFill>
              </a:rPr>
              <a:t>αναπτύσσει-καλλιεργεί την προσωπικότητα</a:t>
            </a:r>
            <a:r>
              <a:rPr lang="el-GR" sz="1600" smtClean="0">
                <a:solidFill>
                  <a:srgbClr val="E3BC92"/>
                </a:solidFill>
              </a:rPr>
              <a:t> του.</a:t>
            </a:r>
          </a:p>
          <a:p>
            <a:endParaRPr lang="el-GR" sz="1600" smtClean="0">
              <a:solidFill>
                <a:srgbClr val="E3BC92"/>
              </a:solidFill>
            </a:endParaRPr>
          </a:p>
          <a:p>
            <a:r>
              <a:rPr lang="el-GR" sz="1600" u="sng" smtClean="0">
                <a:solidFill>
                  <a:srgbClr val="E3BC92"/>
                </a:solidFill>
              </a:rPr>
              <a:t>ΕΚΠΑΙΔΕΥΣΗ</a:t>
            </a:r>
            <a:r>
              <a:rPr lang="en-US" sz="1600" smtClean="0">
                <a:solidFill>
                  <a:srgbClr val="E3BC92"/>
                </a:solidFill>
              </a:rPr>
              <a:t>= </a:t>
            </a:r>
            <a:r>
              <a:rPr lang="el-GR" sz="1600" smtClean="0">
                <a:solidFill>
                  <a:srgbClr val="E3BC92"/>
                </a:solidFill>
              </a:rPr>
              <a:t>Ανάπτυξη </a:t>
            </a:r>
            <a:r>
              <a:rPr lang="el-GR" sz="1600" smtClean="0">
                <a:solidFill>
                  <a:srgbClr val="E3BC92"/>
                </a:solidFill>
                <a:sym typeface="Wingdings" pitchFamily="2" charset="2"/>
              </a:rPr>
              <a:t> Σωματικών Διανοητικών Ηθικών = ΔΥΝΑΜΕΩΝ ΤΟΥ ΠΑΙΔΙΟΥ </a:t>
            </a:r>
          </a:p>
          <a:p>
            <a:endParaRPr lang="el-GR" sz="1600" smtClean="0">
              <a:solidFill>
                <a:srgbClr val="E3BC92"/>
              </a:solidFill>
              <a:sym typeface="Wingdings" pitchFamily="2" charset="2"/>
            </a:endParaRPr>
          </a:p>
          <a:p>
            <a:r>
              <a:rPr lang="el-GR" sz="1600" u="sng" smtClean="0">
                <a:solidFill>
                  <a:srgbClr val="E3BC92"/>
                </a:solidFill>
                <a:sym typeface="Wingdings" pitchFamily="2" charset="2"/>
              </a:rPr>
              <a:t>ΕΚΠΑΙΔΕΥΣΗ</a:t>
            </a:r>
            <a:r>
              <a:rPr lang="el-GR" sz="1600" smtClean="0">
                <a:solidFill>
                  <a:srgbClr val="E3BC92"/>
                </a:solidFill>
                <a:sym typeface="Wingdings" pitchFamily="2" charset="2"/>
              </a:rPr>
              <a:t>=</a:t>
            </a:r>
            <a:r>
              <a:rPr lang="en-US" sz="1600" smtClean="0">
                <a:solidFill>
                  <a:srgbClr val="E3BC92"/>
                </a:solidFill>
                <a:sym typeface="Wingdings" pitchFamily="2" charset="2"/>
              </a:rPr>
              <a:t> </a:t>
            </a:r>
            <a:r>
              <a:rPr lang="el-GR" sz="1600" smtClean="0">
                <a:solidFill>
                  <a:srgbClr val="E3BC92"/>
                </a:solidFill>
                <a:sym typeface="Wingdings" pitchFamily="2" charset="2"/>
              </a:rPr>
              <a:t>ΘΕΜΕΛΙΩΔΗΣ ΘΕΣΜΟΣ ΤΗΣ ΕΛΛΗΝΙΚΗΣ ΚΟΙΝΩΝΙΑΣ- ΠΟΛΙΤΕΙΑΣ  που ΑΠΟΣΚΟΠΕΙ</a:t>
            </a:r>
            <a:r>
              <a:rPr lang="en-US" sz="1600" smtClean="0">
                <a:solidFill>
                  <a:srgbClr val="E3BC92"/>
                </a:solidFill>
                <a:sym typeface="Wingdings" pitchFamily="2" charset="2"/>
              </a:rPr>
              <a:t>: </a:t>
            </a:r>
            <a:r>
              <a:rPr lang="el-GR" sz="1600" smtClean="0">
                <a:solidFill>
                  <a:srgbClr val="E3BC92"/>
                </a:solidFill>
                <a:sym typeface="Wingdings" pitchFamily="2" charset="2"/>
              </a:rPr>
              <a:t>ΚΟΙΝΩΝΙΚΟΠΟΙΗΣΗ- ΜΟΡΦΩΣΗ- ΠΑΙΔΕΙΑ</a:t>
            </a:r>
          </a:p>
          <a:p>
            <a:endParaRPr lang="el-GR" smtClean="0"/>
          </a:p>
          <a:p>
            <a:endParaRPr lang="el-GR" smtClean="0"/>
          </a:p>
          <a:p>
            <a:endParaRPr lang="en-US" smtClean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14400" y="333375"/>
            <a:ext cx="7315200" cy="100806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l-GR" sz="44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ΑΡΘΡΟ 16 ΣΥΝΤΑΓΜΑΤΟΣ</a:t>
            </a:r>
            <a:endParaRPr lang="en-US" sz="4400" u="sn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79388" y="1412875"/>
            <a:ext cx="8713787" cy="5329238"/>
          </a:xfrm>
        </p:spPr>
        <p:txBody>
          <a:bodyPr>
            <a:normAutofit/>
          </a:bodyPr>
          <a:lstStyle/>
          <a:p>
            <a:pPr marL="44450" indent="0">
              <a:buFont typeface="Wingdings" pitchFamily="2" charset="2"/>
              <a:buNone/>
            </a:pPr>
            <a:r>
              <a:rPr lang="el-GR" smtClean="0">
                <a:solidFill>
                  <a:srgbClr val="E3BC92"/>
                </a:solidFill>
              </a:rPr>
              <a:t>Η ΠΑΙΔΕΙΑ </a:t>
            </a:r>
            <a:r>
              <a:rPr lang="el-GR" u="sng" smtClean="0">
                <a:solidFill>
                  <a:srgbClr val="E3BC92"/>
                </a:solidFill>
              </a:rPr>
              <a:t>αποτελεί βασική αποστολή</a:t>
            </a:r>
            <a:r>
              <a:rPr lang="el-GR" smtClean="0">
                <a:solidFill>
                  <a:srgbClr val="E3BC92"/>
                </a:solidFill>
              </a:rPr>
              <a:t> του </a:t>
            </a:r>
            <a:r>
              <a:rPr lang="el-GR" u="sng" smtClean="0">
                <a:solidFill>
                  <a:srgbClr val="E3BC92"/>
                </a:solidFill>
              </a:rPr>
              <a:t>κράτους</a:t>
            </a:r>
            <a:r>
              <a:rPr lang="el-GR" smtClean="0">
                <a:solidFill>
                  <a:srgbClr val="E3BC92"/>
                </a:solidFill>
              </a:rPr>
              <a:t> και έχει </a:t>
            </a:r>
            <a:r>
              <a:rPr lang="el-GR" b="1" u="sng" smtClean="0">
                <a:solidFill>
                  <a:srgbClr val="E3BC92"/>
                </a:solidFill>
              </a:rPr>
              <a:t>σκοπό</a:t>
            </a:r>
            <a:r>
              <a:rPr lang="el-GR" smtClean="0">
                <a:solidFill>
                  <a:srgbClr val="E3BC92"/>
                </a:solidFill>
              </a:rPr>
              <a:t> την </a:t>
            </a:r>
            <a:r>
              <a:rPr lang="el-GR" u="sng" smtClean="0">
                <a:solidFill>
                  <a:srgbClr val="E3BC92"/>
                </a:solidFill>
              </a:rPr>
              <a:t>ΗΘΙΚΗ- ΠΝΕΥΜΑΤΙΚΗ- ΕΠΑΓΓΕΛΜΑΤΙΚΗ- ΦΥΣΙΚΗ </a:t>
            </a:r>
            <a:r>
              <a:rPr lang="el-GR" u="sng" smtClean="0">
                <a:solidFill>
                  <a:srgbClr val="E3BC92"/>
                </a:solidFill>
                <a:sym typeface="Wingdings" pitchFamily="2" charset="2"/>
              </a:rPr>
              <a:t> ΑΓΩΓΗ</a:t>
            </a:r>
            <a:r>
              <a:rPr lang="el-GR" smtClean="0">
                <a:solidFill>
                  <a:srgbClr val="E3BC92"/>
                </a:solidFill>
                <a:sym typeface="Wingdings" pitchFamily="2" charset="2"/>
              </a:rPr>
              <a:t> ΤΩΝ ΕΛΛΗΝΩΝ</a:t>
            </a:r>
          </a:p>
          <a:p>
            <a:pPr marL="44450" indent="0">
              <a:buFont typeface="Wingdings" pitchFamily="2" charset="2"/>
              <a:buNone/>
            </a:pPr>
            <a:r>
              <a:rPr lang="el-GR" smtClean="0">
                <a:solidFill>
                  <a:srgbClr val="E3BC92"/>
                </a:solidFill>
                <a:sym typeface="Wingdings" pitchFamily="2" charset="2"/>
              </a:rPr>
              <a:t> την ΑΝΑΠΤΥΞΗ </a:t>
            </a:r>
            <a:r>
              <a:rPr lang="el-GR" u="sng" smtClean="0">
                <a:solidFill>
                  <a:srgbClr val="E3BC92"/>
                </a:solidFill>
                <a:sym typeface="Wingdings" pitchFamily="2" charset="2"/>
              </a:rPr>
              <a:t>ΕΘΝΙΚΗΣ ΚΑΙ ΘΡΗΣΚΕΥΤΙΚΗΣ ΣΥΝΕΙΔΗΣΗΣ</a:t>
            </a:r>
            <a:r>
              <a:rPr lang="el-GR" smtClean="0">
                <a:solidFill>
                  <a:srgbClr val="E3BC92"/>
                </a:solidFill>
                <a:sym typeface="Wingdings" pitchFamily="2" charset="2"/>
              </a:rPr>
              <a:t> και</a:t>
            </a:r>
            <a:r>
              <a:rPr lang="en-US" smtClean="0">
                <a:solidFill>
                  <a:srgbClr val="E3BC92"/>
                </a:solidFill>
                <a:sym typeface="Wingdings" pitchFamily="2" charset="2"/>
              </a:rPr>
              <a:t> THN </a:t>
            </a:r>
            <a:r>
              <a:rPr lang="el-GR" smtClean="0">
                <a:solidFill>
                  <a:srgbClr val="E3BC92"/>
                </a:solidFill>
                <a:sym typeface="Wingdings" pitchFamily="2" charset="2"/>
              </a:rPr>
              <a:t>ΔΙΑΠΛΑΣΗ τους σε ΕΛΕΥΘΕΡΟΥΣ και ΥΠΕΥΘΥΝΟΥΣ </a:t>
            </a:r>
            <a:r>
              <a:rPr lang="el-GR" b="1" u="sng" smtClean="0">
                <a:solidFill>
                  <a:srgbClr val="E3BC92"/>
                </a:solidFill>
                <a:sym typeface="Wingdings" pitchFamily="2" charset="2"/>
              </a:rPr>
              <a:t>ΠΟΛΙΤΕΣ.</a:t>
            </a:r>
            <a:endParaRPr lang="en-US" b="1" u="sng" smtClean="0">
              <a:solidFill>
                <a:srgbClr val="E3BC9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79513" y="3212977"/>
            <a:ext cx="4248471" cy="34099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716016" y="3212976"/>
            <a:ext cx="4320480" cy="3409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6048375" cy="15843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sz="48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ΕΚΠΑΙΔΕΥΤΙΚΟ ΣΥΣΤΗΜΑ</a:t>
            </a:r>
            <a:endParaRPr lang="en-US" sz="4800" u="sn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79388" y="1916113"/>
            <a:ext cx="3686175" cy="4826000"/>
          </a:xfrm>
        </p:spPr>
        <p:txBody>
          <a:bodyPr>
            <a:normAutofit/>
          </a:bodyPr>
          <a:lstStyle/>
          <a:p>
            <a:r>
              <a:rPr lang="el-GR" sz="2800" u="sng" smtClean="0">
                <a:solidFill>
                  <a:srgbClr val="E3BC92"/>
                </a:solidFill>
              </a:rPr>
              <a:t>Είναι</a:t>
            </a:r>
            <a:r>
              <a:rPr lang="el-GR" sz="2800" smtClean="0">
                <a:solidFill>
                  <a:srgbClr val="E3BC92"/>
                </a:solidFill>
              </a:rPr>
              <a:t> ένα σύνολο από στοιχεία (Νηπιαγωγείο, Δημοτικό, Γυμνάσιο, Λύκειο) που </a:t>
            </a:r>
            <a:r>
              <a:rPr lang="el-GR" sz="2800" u="sng" smtClean="0">
                <a:solidFill>
                  <a:srgbClr val="E3BC92"/>
                </a:solidFill>
              </a:rPr>
              <a:t>βρίσκονται</a:t>
            </a:r>
            <a:r>
              <a:rPr lang="el-GR" sz="2800" smtClean="0">
                <a:solidFill>
                  <a:srgbClr val="E3BC92"/>
                </a:solidFill>
              </a:rPr>
              <a:t> σε </a:t>
            </a:r>
            <a:r>
              <a:rPr lang="el-GR" sz="2800" u="sng" smtClean="0">
                <a:solidFill>
                  <a:srgbClr val="E3BC92"/>
                </a:solidFill>
              </a:rPr>
              <a:t>ενότητα</a:t>
            </a:r>
            <a:r>
              <a:rPr lang="el-GR" sz="2800" smtClean="0">
                <a:solidFill>
                  <a:srgbClr val="E3BC92"/>
                </a:solidFill>
              </a:rPr>
              <a:t> και </a:t>
            </a:r>
            <a:r>
              <a:rPr lang="el-GR" sz="2800" u="sng" smtClean="0">
                <a:solidFill>
                  <a:srgbClr val="E3BC92"/>
                </a:solidFill>
              </a:rPr>
              <a:t>αλληλεξάρτηση</a:t>
            </a:r>
            <a:r>
              <a:rPr lang="el-GR" sz="2800" smtClean="0">
                <a:solidFill>
                  <a:srgbClr val="E3BC92"/>
                </a:solidFill>
              </a:rPr>
              <a:t> με </a:t>
            </a:r>
            <a:r>
              <a:rPr lang="el-GR" sz="2800" u="sng" smtClean="0">
                <a:solidFill>
                  <a:srgbClr val="E3BC92"/>
                </a:solidFill>
              </a:rPr>
              <a:t>στόχο</a:t>
            </a:r>
            <a:r>
              <a:rPr lang="el-GR" sz="2800" smtClean="0">
                <a:solidFill>
                  <a:srgbClr val="E3BC92"/>
                </a:solidFill>
              </a:rPr>
              <a:t> να </a:t>
            </a:r>
            <a:r>
              <a:rPr lang="el-GR" sz="2800" u="sng" smtClean="0">
                <a:solidFill>
                  <a:srgbClr val="E3BC92"/>
                </a:solidFill>
              </a:rPr>
              <a:t>μεταδώσουν</a:t>
            </a:r>
            <a:r>
              <a:rPr lang="el-GR" sz="2800" smtClean="0">
                <a:solidFill>
                  <a:srgbClr val="E3BC92"/>
                </a:solidFill>
              </a:rPr>
              <a:t> την </a:t>
            </a:r>
            <a:r>
              <a:rPr lang="el-GR" sz="2800" u="sng" smtClean="0">
                <a:solidFill>
                  <a:srgbClr val="E3BC92"/>
                </a:solidFill>
              </a:rPr>
              <a:t>παιδεία-γνώσεις-μόρφωση </a:t>
            </a:r>
            <a:r>
              <a:rPr lang="el-GR" sz="2800" smtClean="0">
                <a:solidFill>
                  <a:srgbClr val="E3BC92"/>
                </a:solidFill>
              </a:rPr>
              <a:t>στους </a:t>
            </a:r>
            <a:r>
              <a:rPr lang="el-GR" sz="2800" u="sng" smtClean="0">
                <a:solidFill>
                  <a:srgbClr val="E3BC92"/>
                </a:solidFill>
              </a:rPr>
              <a:t>νέους</a:t>
            </a:r>
            <a:r>
              <a:rPr lang="el-GR" sz="2800" smtClean="0">
                <a:solidFill>
                  <a:srgbClr val="E3BC92"/>
                </a:solidFill>
              </a:rPr>
              <a:t>.</a:t>
            </a:r>
            <a:endParaRPr lang="en-US" sz="2800" smtClean="0">
              <a:solidFill>
                <a:srgbClr val="E3BC92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3995936" y="1412776"/>
            <a:ext cx="4943475" cy="2263591"/>
          </a:xfrm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995936" y="4005064"/>
            <a:ext cx="4896544" cy="2552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288" y="188913"/>
            <a:ext cx="7834312" cy="1944687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l-GR" sz="3600" dirty="0" smtClean="0"/>
              <a:t> </a:t>
            </a:r>
            <a:r>
              <a:rPr lang="el-GR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ΙΙ.</a:t>
            </a:r>
            <a:r>
              <a:rPr lang="el-GR" sz="3600" dirty="0" smtClean="0"/>
              <a:t>   </a:t>
            </a:r>
            <a:r>
              <a:rPr lang="el-GR" sz="36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ΔΙΑΡΘΡΩΣΗ ΚΑΙ ΟΡΓΑΝΩΣΗ</a:t>
            </a:r>
            <a:br>
              <a:rPr lang="el-GR" sz="36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</a:br>
            <a:r>
              <a:rPr lang="el-GR" sz="3600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(ΕΛΛΗΝΙΚΟΥ ΕΚΠΑΙΔΕΥΤΙΚΟΥ ΣΥΣΤΗΜΑΤΟΣ)</a:t>
            </a:r>
            <a:endParaRPr lang="en-US" sz="3600" u="sng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79388" y="2060575"/>
            <a:ext cx="8569325" cy="4681538"/>
          </a:xfrm>
        </p:spPr>
        <p:txBody>
          <a:bodyPr rtlCol="0">
            <a:normAutofit lnSpcReduction="10000"/>
          </a:bodyPr>
          <a:lstStyle/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ΝΗΠΙΑΓΩΓΙΟ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= 2 ΧΡΟΝΙΑ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ΔΗΜΟΤΙΚΟ ΣΧΟΛΕΙΟ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= 6 ΧΡΟΝΙΑ   =  9 ΕΤΗ </a:t>
            </a: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ΥΠΟΧΡΕΩΤΙΚΗΣ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ΓΥΜΝΑΣΙΟ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= 3 ΧΡΟΝΙΑ                          </a:t>
            </a: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ΕΚΠΑΙΔΕΥΣΗΣ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(Υ.Ε)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endParaRPr lang="el-G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el-GR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ή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ΓΕΝΙΚΟ ή ΕΠΑΓΓΕΛΜΑΤΙΚΟ ΛΥΚΕΙΟ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= 3 ΧΡΟΝΙΑ  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  <a:sym typeface="Wingdings" pitchFamily="2" charset="2"/>
              </a:rPr>
              <a:t>     ΑΠΟΦΟΙΤΟΣ ΔΕΥΤΕΡΟΒΑΘΜΙΑΣ ΕΚΠΑΙΔΕΥΣΗΣ (Δ.Ε)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endParaRPr lang="el-GR" dirty="0">
              <a:solidFill>
                <a:schemeClr val="accent6">
                  <a:lumMod val="60000"/>
                  <a:lumOff val="40000"/>
                </a:schemeClr>
              </a:solidFill>
              <a:sym typeface="Wingdings" pitchFamily="2" charset="2"/>
            </a:endParaRP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  <a:sym typeface="Wingdings" pitchFamily="2" charset="2"/>
              </a:rPr>
              <a:t>ΑΝΩΤΑΤΑ ΤΕΧΝΟΛΟΓΙΚΑ ΕΚΠΑΙΔΕΥΤΙΚΑ ΙΔΡΥΜΑΤΑ (Α.Τ.Ε.Ι) =</a:t>
            </a:r>
          </a:p>
          <a:p>
            <a:pPr marL="45720" indent="0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  <a:sym typeface="Wingdings" pitchFamily="2" charset="2"/>
              </a:rPr>
              <a:t>3 ΧΡΟΝΙΑ + </a:t>
            </a:r>
            <a:r>
              <a:rPr lang="el-GR" u="sng" dirty="0" smtClean="0">
                <a:solidFill>
                  <a:schemeClr val="accent6">
                    <a:lumMod val="60000"/>
                    <a:lumOff val="40000"/>
                  </a:schemeClr>
                </a:solidFill>
                <a:sym typeface="Wingdings" pitchFamily="2" charset="2"/>
              </a:rPr>
              <a:t>ΕΞΑΜΗΝΙΑΙΑ ΠΤΥΧΙΑΚΗ ΕΡΓΑΣΙΑ</a:t>
            </a: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  <a:sym typeface="Wingdings" pitchFamily="2" charset="2"/>
              </a:rPr>
              <a:t> (Τ.Ε)   (ΠΤΥΧΙΟΥΧΟΣ)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endParaRPr lang="el-GR" dirty="0">
              <a:solidFill>
                <a:schemeClr val="accent6">
                  <a:lumMod val="60000"/>
                  <a:lumOff val="40000"/>
                </a:schemeClr>
              </a:solidFill>
              <a:sym typeface="Wingdings" pitchFamily="2" charset="2"/>
            </a:endParaRP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  <a:sym typeface="Wingdings" pitchFamily="2" charset="2"/>
              </a:rPr>
              <a:t>ΑΝΩΤΑΤΑ ΕΚΠΑΙΔΕΥΤΙΚΑ ΙΔΡΥΜΑΤΑ (Α.Ε.Ι) = 4 ΧΡΟΝΙΑ </a:t>
            </a:r>
          </a:p>
          <a:p>
            <a:pPr marL="45720" indent="0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  <a:sym typeface="Wingdings" pitchFamily="2" charset="2"/>
              </a:rPr>
              <a:t>   ΠΤΥΧΙΟΥΧΟΣ (Α.Ε.Ι)   (Π.Ε)  (ΠΟΛΥΤΕΧΝΕΙΟ 5 ΧΡΟΝΙΑ)</a:t>
            </a:r>
          </a:p>
          <a:p>
            <a:pPr marL="45720" indent="0" fontAlgn="auto">
              <a:spcAft>
                <a:spcPts val="0"/>
              </a:spcAft>
              <a:buFont typeface="Wingdings" charset="2"/>
              <a:buNone/>
              <a:defRPr/>
            </a:pPr>
            <a:r>
              <a:rPr lang="el-GR" dirty="0" smtClean="0">
                <a:solidFill>
                  <a:schemeClr val="accent6">
                    <a:lumMod val="60000"/>
                    <a:lumOff val="40000"/>
                  </a:schemeClr>
                </a:solidFill>
                <a:sym typeface="Wingdings" pitchFamily="2" charset="2"/>
              </a:rPr>
              <a:t>                                                    (ΙΑΤΡΙΚΗ 6 ΧΡΟΝΙΑ)              </a:t>
            </a:r>
            <a:r>
              <a:rPr lang="el-GR" dirty="0" smtClean="0">
                <a:solidFill>
                  <a:schemeClr val="accent5"/>
                </a:solidFill>
                <a:sym typeface="Wingdings" pitchFamily="2" charset="2"/>
              </a:rPr>
              <a:t>....                                      </a:t>
            </a:r>
            <a:r>
              <a:rPr lang="el-GR" dirty="0" smtClean="0">
                <a:sym typeface="Wingdings" pitchFamily="2" charset="2"/>
              </a:rPr>
              <a:t>             ...</a:t>
            </a: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endParaRPr lang="el-GR" dirty="0">
              <a:sym typeface="Wingdings" pitchFamily="2" charset="2"/>
            </a:endParaRPr>
          </a:p>
          <a:p>
            <a:pPr indent="-182880" fontAlgn="auto">
              <a:spcAft>
                <a:spcPts val="0"/>
              </a:spcAft>
              <a:buFont typeface="Wingdings" charset="2"/>
              <a:buChar char="§"/>
              <a:defRPr/>
            </a:pPr>
            <a:endParaRPr lang="el-GR" dirty="0" smtClean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14400" y="115888"/>
            <a:ext cx="7315200" cy="1444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l-GR" sz="800" dirty="0" smtClean="0"/>
              <a:t>.</a:t>
            </a:r>
            <a:endParaRPr lang="en-US" sz="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0825" y="188913"/>
            <a:ext cx="8497888" cy="6408737"/>
          </a:xfrm>
        </p:spPr>
        <p:txBody>
          <a:bodyPr>
            <a:normAutofit/>
          </a:bodyPr>
          <a:lstStyle/>
          <a:p>
            <a:r>
              <a:rPr lang="el-GR" sz="2400" smtClean="0">
                <a:solidFill>
                  <a:srgbClr val="E3BC92"/>
                </a:solidFill>
              </a:rPr>
              <a:t>ΜΕΤΑΠΤΥΧΙΑΚΟ ΔΙΠΛΩΜΑ  ΕΙΔΙΚΕΥΣΗΣ (Μ.Δ.Ε) = 2 ΧΡΟΝΙΑ</a:t>
            </a:r>
          </a:p>
          <a:p>
            <a:pPr>
              <a:buFont typeface="Wingdings" pitchFamily="2" charset="2"/>
              <a:buNone/>
            </a:pPr>
            <a:endParaRPr lang="el-GR" sz="2400" smtClean="0">
              <a:solidFill>
                <a:srgbClr val="8FB08C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l-GR" sz="2400" smtClean="0">
                <a:solidFill>
                  <a:srgbClr val="E3BC92"/>
                </a:solidFill>
              </a:rPr>
              <a:t>Το Ελληνικό Εκπαιδευτικό Σύστημα είναι συγκεντρωτικά οργανωμένο.</a:t>
            </a:r>
          </a:p>
          <a:p>
            <a:pPr>
              <a:buFont typeface="Wingdings" pitchFamily="2" charset="2"/>
              <a:buNone/>
            </a:pPr>
            <a:r>
              <a:rPr lang="el-GR" sz="2400" smtClean="0">
                <a:solidFill>
                  <a:srgbClr val="E3BC92"/>
                </a:solidFill>
              </a:rPr>
              <a:t>Οι κεντρικές αποφάσεις παίρνονται από το Υπουργείο. Μικρός βαθμός αυτονομίας στα ίδια τα σχολεία</a:t>
            </a:r>
            <a:r>
              <a:rPr lang="el-GR" smtClean="0">
                <a:solidFill>
                  <a:srgbClr val="8FB08C"/>
                </a:solidFill>
              </a:rPr>
              <a:t>.</a:t>
            </a:r>
            <a:endParaRPr lang="en-US" smtClean="0">
              <a:solidFill>
                <a:srgbClr val="8FB08C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127364" y="3356992"/>
            <a:ext cx="3528392" cy="31683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347864" y="3356992"/>
            <a:ext cx="3198543" cy="30963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72200" y="3356992"/>
            <a:ext cx="3314005" cy="30963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378</TotalTime>
  <Words>629</Words>
  <Application>Microsoft Office PowerPoint</Application>
  <PresentationFormat>Προβολή στην οθόνη (4:3)</PresentationFormat>
  <Paragraphs>101</Paragraphs>
  <Slides>15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Πρότυπο σχεδίασης</vt:lpstr>
      </vt:variant>
      <vt:variant>
        <vt:i4>1</vt:i4>
      </vt:variant>
      <vt:variant>
        <vt:lpstr>Τίτλοι διαφανειών</vt:lpstr>
      </vt:variant>
      <vt:variant>
        <vt:i4>15</vt:i4>
      </vt:variant>
    </vt:vector>
  </HeadingPairs>
  <TitlesOfParts>
    <vt:vector size="19" baseType="lpstr">
      <vt:lpstr>Arial</vt:lpstr>
      <vt:lpstr>Wingdings</vt:lpstr>
      <vt:lpstr>Calibri</vt:lpstr>
      <vt:lpstr>Perspective</vt:lpstr>
      <vt:lpstr>ΤΟ ΕΚΠΑΙΔΕΥΤΙΚΟ ΣΥΣΤΗΜΑ ΣΤΗΝ ΕΛΛΑΔΑ</vt:lpstr>
      <vt:lpstr> ΕΙΣΑΓΩΓΗ </vt:lpstr>
      <vt:lpstr>ΙΙ. ΘΕΜΑ ΕΡΕΥΝΑΣ,ΠΡΟΒΛΗΜΑΤΙΚΗ ΘΕΜΑΤΟΣ</vt:lpstr>
      <vt:lpstr>ΙΙΙ. ΣΤΟΧΟΙ- ΣΚΟΠΟΙ ΕΡΕΥΝΑΣ- ΕΡΓΑΣΙΑΣ</vt:lpstr>
      <vt:lpstr>Τι είναι ΠΑΙΔΕΙΑ – ΕΚΠΑΙΔΕΥΣΗ- ΕΚΠΑΙΔΕΥΤΙΚΟ ΣΥΣΤΗΜΑ</vt:lpstr>
      <vt:lpstr>ΑΡΘΡΟ 16 ΣΥΝΤΑΓΜΑΤΟΣ</vt:lpstr>
      <vt:lpstr>ΕΚΠΑΙΔΕΥΤΙΚΟ ΣΥΣΤΗΜΑ</vt:lpstr>
      <vt:lpstr> ΙΙ.   ΔΙΑΡΘΡΩΣΗ ΚΑΙ ΟΡΓΑΝΩΣΗ (ΕΛΛΗΝΙΚΟΥ ΕΚΠΑΙΔΕΥΤΙΚΟΥ ΣΥΣΤΗΜΑΤΟΣ)</vt:lpstr>
      <vt:lpstr>.</vt:lpstr>
      <vt:lpstr>Διαφάνεια 10</vt:lpstr>
      <vt:lpstr>ΠΡΟΒΛΗΜΑΤΑ  ΚΑΙ ΕΛΛΕΙΨΕΙΣ ΤΟΥ ΕΛΛΗΝΙΚΟΥ ΕΚΠΑΙΔΕΥΤΙΚΟΥ ΣΥΣΤΗΜΑΤΟΣ</vt:lpstr>
      <vt:lpstr>Πιο συγκεκριμένα...</vt:lpstr>
      <vt:lpstr>ΤΡΟΠΟΙ ΑΝΤΙΜΕΤΩΠΙΣΗΣ ΤΩΝ ΠΡΟΒΛΗΜΑΤΩΝ ΚΑΙ ΠΡΟΤΑΣΕΙΣ ΚΑΛΥΤΕΡΕΥΣΗΣ ΚΑΙ ΑΝΑΒΑΘΜΙΣΗΣ ΤΟΥ ΕΛΛΗΝΙΚΟΥ ΣΧΟΛΕΙΟΥ</vt:lpstr>
      <vt:lpstr>.</vt:lpstr>
      <vt:lpstr>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ΤΟ ΕΚΠΑΙΔΕΥΤΙΚΟ ΣΥΣΤΗΜΑ ΣΤΗΝ ΕΛΛΑΔΑ</dc:title>
  <dc:creator>pepito</dc:creator>
  <cp:lastModifiedBy>ΜΙΧΑΛΗΣ</cp:lastModifiedBy>
  <cp:revision>69</cp:revision>
  <dcterms:created xsi:type="dcterms:W3CDTF">2015-02-02T13:39:16Z</dcterms:created>
  <dcterms:modified xsi:type="dcterms:W3CDTF">2015-02-11T09:58:12Z</dcterms:modified>
</cp:coreProperties>
</file>