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60" r:id="rId2"/>
  </p:sldMasterIdLst>
  <p:notesMasterIdLst>
    <p:notesMasterId r:id="rId33"/>
  </p:notesMasterIdLst>
  <p:sldIdLst>
    <p:sldId id="28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A1"/>
    <a:srgbClr val="FF8B8E"/>
    <a:srgbClr val="FF7C80"/>
    <a:srgbClr val="6600FF"/>
    <a:srgbClr val="FF2929"/>
    <a:srgbClr val="345636"/>
    <a:srgbClr val="0099CC"/>
    <a:srgbClr val="FF9900"/>
    <a:srgbClr val="000066"/>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57" autoAdjust="0"/>
    <p:restoredTop sz="97297" autoAdjust="0"/>
  </p:normalViewPr>
  <p:slideViewPr>
    <p:cSldViewPr>
      <p:cViewPr>
        <p:scale>
          <a:sx n="110" d="100"/>
          <a:sy n="110" d="100"/>
        </p:scale>
        <p:origin x="12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0173F-0902-4138-B87E-6E50C126DD8F}" type="datetimeFigureOut">
              <a:rPr lang="el-GR" smtClean="0"/>
              <a:pPr/>
              <a:t>29/3/2018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ABAE4-49B5-4425-81A9-64167E22E48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EABAE4-49B5-4425-81A9-64167E22E48B}"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EABAE4-49B5-4425-81A9-64167E22E48B}" type="slidenum">
              <a:rPr lang="el-GR" smtClean="0"/>
              <a:pPr/>
              <a:t>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2618E72-D157-4603-8BED-A041D780FEC6}" type="slidenum">
              <a:rPr lang="el-GR" smtClean="0"/>
              <a:pPr/>
              <a:t>26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6000">
              <a:srgbClr val="00CCCC"/>
            </a:gs>
            <a:gs pos="47000">
              <a:srgbClr val="9999FF"/>
            </a:gs>
            <a:gs pos="60001">
              <a:srgbClr val="2E6792"/>
            </a:gs>
            <a:gs pos="71001">
              <a:srgbClr val="3333CC"/>
            </a:gs>
            <a:gs pos="81000">
              <a:srgbClr val="1170FF"/>
            </a:gs>
            <a:gs pos="100000">
              <a:srgbClr val="00669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29/3/2018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42CEA3-3058-4D43-AE35-B3DA76CB4003}" type="datetimeFigureOut">
              <a:rPr lang="el-GR" smtClean="0"/>
              <a:pPr/>
              <a:t>29/3/2018</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el.wikipedia.org/wiki/%CE%9C%CF%85%CE%B8%CE%B9%CF%83%CF%84%CF%8C%CF%81%CE%B7%CE%BC%CE%B1" TargetMode="External"/><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hyperlink" Target="https://el.wikipedia.org/wiki/1956" TargetMode="External"/><Relationship Id="rId5" Type="http://schemas.openxmlformats.org/officeDocument/2006/relationships/hyperlink" Target="https://el.wikipedia.org/wiki/%CE%9C%CE%B5%CE%BD%CE%AD%CE%BB%CE%B1%CE%BF%CF%82_%CE%9B%CE%BF%CF%85%CE%BD%CF%84%CE%AD%CE%BC%CE%B7%CF%82" TargetMode="External"/><Relationship Id="rId4" Type="http://schemas.openxmlformats.org/officeDocument/2006/relationships/hyperlink" Target="https://el.wikipedia.org/wiki/%CE%88%CE%BB%CE%BB%CE%B7%CE%BD%CE%B1%CF%8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l.wikipedia.org/wiki/%CE%91%CF%80%CF%8C_%CF%84%CE%B7_%CE%93%CE%B7_%CF%83%CF%84%CE%B7_%CE%A3%CE%B5%CE%BB%CE%AE%CE%BD%CE%B7" TargetMode="External"/><Relationship Id="rId2" Type="http://schemas.openxmlformats.org/officeDocument/2006/relationships/hyperlink" Target="https://el.wikipedia.org/wiki/%CE%99%CE%BF%CF%8D%CE%BB%CE%B9%CE%BF%CF%82_%CE%92%CE%B5%CF%81%CE%BD" TargetMode="Externa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commons.wikimedia.org/wiki/File:HST-SM4.jpeg"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μγηξ.png"/>
          <p:cNvPicPr>
            <a:picLocks noGrp="1" noChangeAspect="1" noChangeArrowheads="1"/>
          </p:cNvPicPr>
          <p:nvPr>
            <p:ph idx="1"/>
          </p:nvPr>
        </p:nvPicPr>
        <p:blipFill>
          <a:blip r:embed="rId2"/>
          <a:srcRect/>
          <a:stretch>
            <a:fillRect/>
          </a:stretch>
        </p:blipFill>
        <p:spPr bwMode="auto">
          <a:xfrm>
            <a:off x="0" y="-1"/>
            <a:ext cx="9286908" cy="6858001"/>
          </a:xfrm>
          <a:prstGeom prst="rect">
            <a:avLst/>
          </a:prstGeom>
          <a:noFill/>
        </p:spPr>
      </p:pic>
      <p:sp>
        <p:nvSpPr>
          <p:cNvPr id="5" name="4 - Ορθογώνιο"/>
          <p:cNvSpPr/>
          <p:nvPr/>
        </p:nvSpPr>
        <p:spPr>
          <a:xfrm>
            <a:off x="285720" y="500042"/>
            <a:ext cx="8858280" cy="923330"/>
          </a:xfrm>
          <a:prstGeom prst="rect">
            <a:avLst/>
          </a:prstGeom>
          <a:noFill/>
        </p:spPr>
        <p:txBody>
          <a:bodyPr wrap="square" lIns="91440" tIns="45720" rIns="91440" bIns="45720">
            <a:spAutoFit/>
          </a:bodyPr>
          <a:lstStyle/>
          <a:p>
            <a:pPr algn="ctr"/>
            <a:r>
              <a:rPr lang="en-US" sz="5400" b="1" cap="none" spc="0" dirty="0" smtClean="0">
                <a:ln w="1905"/>
                <a:solidFill>
                  <a:srgbClr val="FF9FA1"/>
                </a:solidFill>
                <a:effectLst>
                  <a:innerShdw blurRad="69850" dist="43180" dir="5400000">
                    <a:srgbClr val="000000">
                      <a:alpha val="65000"/>
                    </a:srgbClr>
                  </a:innerShdw>
                </a:effectLst>
              </a:rPr>
              <a:t>“</a:t>
            </a:r>
            <a:r>
              <a:rPr lang="el-GR" sz="5400" b="1" cap="none" spc="0" dirty="0" smtClean="0">
                <a:ln w="1905"/>
                <a:solidFill>
                  <a:srgbClr val="FF9FA1"/>
                </a:solidFill>
                <a:effectLst>
                  <a:innerShdw blurRad="69850" dist="43180" dir="5400000">
                    <a:srgbClr val="000000">
                      <a:alpha val="65000"/>
                    </a:srgbClr>
                  </a:innerShdw>
                </a:effectLst>
              </a:rPr>
              <a:t> </a:t>
            </a:r>
            <a:r>
              <a:rPr lang="el-GR" sz="5400" b="1" dirty="0" smtClean="0">
                <a:ln w="1905"/>
                <a:solidFill>
                  <a:srgbClr val="FF9FA1"/>
                </a:solidFill>
                <a:effectLst>
                  <a:innerShdw blurRad="69850" dist="43180" dir="5400000">
                    <a:srgbClr val="000000">
                      <a:alpha val="65000"/>
                    </a:srgbClr>
                  </a:innerShdw>
                </a:effectLst>
              </a:rPr>
              <a:t>Ένα ταξίδι στ’ άστρα</a:t>
            </a:r>
            <a:r>
              <a:rPr lang="en-US" sz="5400" b="1" dirty="0" smtClean="0">
                <a:ln w="1905"/>
                <a:solidFill>
                  <a:srgbClr val="FF9FA1"/>
                </a:solidFill>
                <a:effectLst>
                  <a:innerShdw blurRad="69850" dist="43180" dir="5400000">
                    <a:srgbClr val="000000">
                      <a:alpha val="65000"/>
                    </a:srgbClr>
                  </a:innerShdw>
                </a:effectLst>
              </a:rPr>
              <a:t>”</a:t>
            </a:r>
            <a:endParaRPr lang="el-GR" sz="5400" b="1" cap="none" spc="0" dirty="0">
              <a:ln w="1905"/>
              <a:solidFill>
                <a:srgbClr val="FF9FA1"/>
              </a:solidFill>
              <a:effectLst>
                <a:innerShdw blurRad="69850" dist="43180" dir="5400000">
                  <a:srgbClr val="000000">
                    <a:alpha val="65000"/>
                  </a:srgbClr>
                </a:innerShdw>
              </a:effectLst>
            </a:endParaRPr>
          </a:p>
        </p:txBody>
      </p:sp>
      <p:sp>
        <p:nvSpPr>
          <p:cNvPr id="8" name="7 - TextBox"/>
          <p:cNvSpPr txBox="1"/>
          <p:nvPr/>
        </p:nvSpPr>
        <p:spPr>
          <a:xfrm>
            <a:off x="2071670" y="5357826"/>
            <a:ext cx="5072992" cy="1923604"/>
          </a:xfrm>
          <a:prstGeom prst="rect">
            <a:avLst/>
          </a:prstGeom>
          <a:noFill/>
        </p:spPr>
        <p:txBody>
          <a:bodyPr wrap="none" rtlCol="0">
            <a:spAutoFit/>
          </a:bodyPr>
          <a:lstStyle/>
          <a:p>
            <a:pPr lvl="0" algn="ctr" fontAlgn="base">
              <a:spcBef>
                <a:spcPct val="0"/>
              </a:spcBef>
              <a:spcAft>
                <a:spcPct val="0"/>
              </a:spcAft>
            </a:pPr>
            <a:r>
              <a:rPr lang="el-GR" sz="2000" u="sng" dirty="0" smtClean="0">
                <a:solidFill>
                  <a:srgbClr val="F4AD90"/>
                </a:solidFill>
                <a:latin typeface="Arial" pitchFamily="34" charset="0"/>
                <a:ea typeface="Calibri" pitchFamily="34" charset="0"/>
                <a:cs typeface="Arial" pitchFamily="34" charset="0"/>
              </a:rPr>
              <a:t>Α</a:t>
            </a:r>
            <a:r>
              <a:rPr lang="el-GR" sz="2000" u="sng" dirty="0" smtClean="0">
                <a:solidFill>
                  <a:srgbClr val="F4AD90"/>
                </a:solidFill>
                <a:latin typeface="Calibri"/>
                <a:ea typeface="Calibri" pitchFamily="34" charset="0"/>
                <a:cs typeface="Arial" pitchFamily="34" charset="0"/>
              </a:rPr>
              <a:t>’</a:t>
            </a:r>
            <a:r>
              <a:rPr lang="el-GR" sz="2000" u="sng" dirty="0" smtClean="0">
                <a:solidFill>
                  <a:srgbClr val="F4AD90"/>
                </a:solidFill>
                <a:latin typeface="Arial" pitchFamily="34" charset="0"/>
                <a:ea typeface="Calibri" pitchFamily="34" charset="0"/>
                <a:cs typeface="Arial" pitchFamily="34" charset="0"/>
              </a:rPr>
              <a:t>2</a:t>
            </a:r>
            <a:endParaRPr lang="el-GR" sz="900" dirty="0" smtClean="0">
              <a:solidFill>
                <a:srgbClr val="F4AD90"/>
              </a:solidFill>
              <a:latin typeface="Arial" pitchFamily="34" charset="0"/>
              <a:cs typeface="Arial" pitchFamily="34" charset="0"/>
            </a:endParaRPr>
          </a:p>
          <a:p>
            <a:pPr lvl="0" algn="ctr" eaLnBrk="0" fontAlgn="base" hangingPunct="0">
              <a:spcBef>
                <a:spcPct val="0"/>
              </a:spcBef>
              <a:spcAft>
                <a:spcPct val="0"/>
              </a:spcAft>
            </a:pPr>
            <a:r>
              <a:rPr lang="el-GR" dirty="0" smtClean="0">
                <a:solidFill>
                  <a:srgbClr val="F4AD90"/>
                </a:solidFill>
                <a:latin typeface="Arial" pitchFamily="34" charset="0"/>
                <a:ea typeface="Calibri" pitchFamily="34" charset="0"/>
                <a:cs typeface="Arial" pitchFamily="34" charset="0"/>
              </a:rPr>
              <a:t>Ερευνητική εργασία</a:t>
            </a:r>
            <a:endParaRPr lang="el-GR" sz="900" dirty="0" smtClean="0">
              <a:solidFill>
                <a:srgbClr val="F4AD90"/>
              </a:solidFill>
              <a:latin typeface="Arial" pitchFamily="34" charset="0"/>
              <a:cs typeface="Arial" pitchFamily="34" charset="0"/>
            </a:endParaRPr>
          </a:p>
          <a:p>
            <a:pPr lvl="0" algn="ctr" eaLnBrk="0" fontAlgn="base" hangingPunct="0">
              <a:spcBef>
                <a:spcPct val="0"/>
              </a:spcBef>
              <a:spcAft>
                <a:spcPct val="0"/>
              </a:spcAft>
            </a:pPr>
            <a:r>
              <a:rPr lang="el-GR" dirty="0" smtClean="0">
                <a:solidFill>
                  <a:srgbClr val="F4AD90"/>
                </a:solidFill>
                <a:latin typeface="Arial" pitchFamily="34" charset="0"/>
                <a:ea typeface="Calibri" pitchFamily="34" charset="0"/>
                <a:cs typeface="Arial" pitchFamily="34" charset="0"/>
              </a:rPr>
              <a:t>Τμήμα Α</a:t>
            </a:r>
            <a:r>
              <a:rPr lang="el-GR" dirty="0" smtClean="0">
                <a:solidFill>
                  <a:srgbClr val="F4AD90"/>
                </a:solidFill>
                <a:latin typeface="Calibri"/>
                <a:ea typeface="Calibri" pitchFamily="34" charset="0"/>
                <a:cs typeface="Arial" pitchFamily="34" charset="0"/>
              </a:rPr>
              <a:t>’</a:t>
            </a:r>
            <a:r>
              <a:rPr lang="el-GR" dirty="0" smtClean="0">
                <a:solidFill>
                  <a:srgbClr val="F4AD90"/>
                </a:solidFill>
                <a:latin typeface="Arial" pitchFamily="34" charset="0"/>
                <a:ea typeface="Calibri" pitchFamily="34" charset="0"/>
                <a:cs typeface="Arial" pitchFamily="34" charset="0"/>
              </a:rPr>
              <a:t>2</a:t>
            </a:r>
            <a:endParaRPr lang="el-GR" sz="900" dirty="0" smtClean="0">
              <a:solidFill>
                <a:srgbClr val="F4AD90"/>
              </a:solidFill>
              <a:latin typeface="Arial" pitchFamily="34" charset="0"/>
              <a:cs typeface="Arial" pitchFamily="34" charset="0"/>
            </a:endParaRPr>
          </a:p>
          <a:p>
            <a:pPr lvl="0" algn="ctr" eaLnBrk="0" fontAlgn="base" hangingPunct="0">
              <a:spcBef>
                <a:spcPct val="0"/>
              </a:spcBef>
              <a:spcAft>
                <a:spcPct val="0"/>
              </a:spcAft>
            </a:pPr>
            <a:r>
              <a:rPr lang="el-GR" dirty="0" smtClean="0">
                <a:solidFill>
                  <a:srgbClr val="F4AD90"/>
                </a:solidFill>
                <a:latin typeface="Arial" pitchFamily="34" charset="0"/>
                <a:ea typeface="Calibri" pitchFamily="34" charset="0"/>
                <a:cs typeface="Arial" pitchFamily="34" charset="0"/>
              </a:rPr>
              <a:t>Α</a:t>
            </a:r>
            <a:r>
              <a:rPr lang="el-GR" dirty="0" smtClean="0">
                <a:solidFill>
                  <a:srgbClr val="F4AD90"/>
                </a:solidFill>
                <a:latin typeface="Calibri"/>
                <a:ea typeface="Calibri" pitchFamily="34" charset="0"/>
                <a:cs typeface="Arial" pitchFamily="34" charset="0"/>
              </a:rPr>
              <a:t>’</a:t>
            </a:r>
            <a:r>
              <a:rPr lang="el-GR" dirty="0" smtClean="0">
                <a:solidFill>
                  <a:srgbClr val="F4AD90"/>
                </a:solidFill>
                <a:latin typeface="Arial" pitchFamily="34" charset="0"/>
                <a:ea typeface="Calibri" pitchFamily="34" charset="0"/>
                <a:cs typeface="Arial" pitchFamily="34" charset="0"/>
              </a:rPr>
              <a:t> τετράμηνο 2017-2018</a:t>
            </a:r>
            <a:endParaRPr lang="el-GR" sz="900" dirty="0" smtClean="0">
              <a:solidFill>
                <a:srgbClr val="F4AD90"/>
              </a:solidFill>
              <a:latin typeface="Arial" pitchFamily="34" charset="0"/>
              <a:cs typeface="Arial" pitchFamily="34" charset="0"/>
            </a:endParaRPr>
          </a:p>
          <a:p>
            <a:pPr lvl="0" algn="ctr" eaLnBrk="0" fontAlgn="base" hangingPunct="0">
              <a:spcBef>
                <a:spcPct val="0"/>
              </a:spcBef>
              <a:spcAft>
                <a:spcPct val="0"/>
              </a:spcAft>
            </a:pPr>
            <a:r>
              <a:rPr lang="el-GR" dirty="0" smtClean="0">
                <a:solidFill>
                  <a:srgbClr val="F4AD90"/>
                </a:solidFill>
                <a:latin typeface="Arial" pitchFamily="34" charset="0"/>
                <a:ea typeface="Calibri" pitchFamily="34" charset="0"/>
                <a:cs typeface="Arial" pitchFamily="34" charset="0"/>
              </a:rPr>
              <a:t>Υπεύθυνη καθηγητής: κα. Αθανασούλη Φωτεινή</a:t>
            </a:r>
            <a:endParaRPr lang="el-GR" sz="900" dirty="0" smtClean="0">
              <a:solidFill>
                <a:srgbClr val="F4AD90"/>
              </a:solidFill>
              <a:latin typeface="Arial" pitchFamily="34" charset="0"/>
              <a:cs typeface="Arial" pitchFamily="34" charset="0"/>
            </a:endParaRPr>
          </a:p>
          <a:p>
            <a:pPr lvl="0" eaLnBrk="0" fontAlgn="base" hangingPunct="0">
              <a:spcBef>
                <a:spcPct val="0"/>
              </a:spcBef>
              <a:spcAft>
                <a:spcPct val="0"/>
              </a:spcAft>
            </a:pPr>
            <a:endParaRPr lang="el-GR" sz="900" dirty="0" smtClean="0">
              <a:solidFill>
                <a:srgbClr val="F58FC0"/>
              </a:solidFill>
              <a:latin typeface="Arial" pitchFamily="34" charset="0"/>
              <a:cs typeface="Arial" pitchFamily="34" charset="0"/>
            </a:endParaRP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4584" y="2492896"/>
            <a:ext cx="9036496" cy="1143000"/>
          </a:xfrm>
        </p:spPr>
        <p:txBody>
          <a:bodyPr numCol="1">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b="1" dirty="0" smtClean="0">
                <a:ln>
                  <a:solidFill>
                    <a:srgbClr val="7030A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ΤΕΛΟΣ ΠΑΡΟΥΣΙΑΣΗΣ!!!</a:t>
            </a:r>
            <a:br>
              <a:rPr lang="el-GR" b="1" dirty="0" smtClean="0">
                <a:ln>
                  <a:solidFill>
                    <a:srgbClr val="7030A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l-GR" b="1" dirty="0" smtClean="0">
                <a:ln>
                  <a:solidFill>
                    <a:srgbClr val="7030A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ΕΥΧΑΡΙΣΤΟΥΜΕ ΠΟΛΥ!!!</a:t>
            </a:r>
            <a:endParaRPr lang="el-GR" b="1" dirty="0">
              <a:ln>
                <a:solidFill>
                  <a:srgbClr val="7030A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mph" presetSubtype="3" grpId="1" nodeType="clickEffect">
                                  <p:stCondLst>
                                    <p:cond delay="0"/>
                                  </p:stCondLst>
                                  <p:childTnLst>
                                    <p:set>
                                      <p:cBhvr override="childStyle">
                                        <p:cTn id="14" dur="indefinite"/>
                                        <p:tgtEl>
                                          <p:spTgt spid="2"/>
                                        </p:tgtEl>
                                        <p:attrNameLst>
                                          <p:attrName>style.fontStyle</p:attrName>
                                        </p:attrNameLst>
                                      </p:cBhvr>
                                      <p:to>
                                        <p:strVal val="italic"/>
                                      </p:to>
                                    </p:set>
                                    <p:set>
                                      <p:cBhvr override="childStyle">
                                        <p:cTn id="15" dur="indefinite"/>
                                        <p:tgtEl>
                                          <p:spTgt spid="2"/>
                                        </p:tgtEl>
                                        <p:attrNameLst>
                                          <p:attrName>style.fontWeight</p:attrName>
                                        </p:attrNameLst>
                                      </p:cBhvr>
                                      <p:to>
                                        <p:strVal val="bold"/>
                                      </p:to>
                                    </p:set>
                                    <p:set>
                                      <p:cBhvr override="childStyle">
                                        <p:cTn id="16" dur="indefinite"/>
                                        <p:tgtEl>
                                          <p:spTgt spid="2"/>
                                        </p:tgtEl>
                                        <p:attrNameLst>
                                          <p:attrName>style.textDecorationUnderline</p:attrName>
                                        </p:attrNameLst>
                                      </p:cBhvr>
                                      <p:to>
                                        <p:strVal val="false"/>
                                      </p:to>
                                    </p:set>
                                  </p:childTnLst>
                                </p:cTn>
                              </p:par>
                            </p:childTnLst>
                          </p:cTn>
                        </p:par>
                      </p:childTnLst>
                    </p:cTn>
                  </p:par>
                  <p:par>
                    <p:cTn id="17" fill="hold">
                      <p:stCondLst>
                        <p:cond delay="indefinite"/>
                      </p:stCondLst>
                      <p:childTnLst>
                        <p:par>
                          <p:cTn id="18" fill="hold">
                            <p:stCondLst>
                              <p:cond delay="0"/>
                            </p:stCondLst>
                            <p:childTnLst>
                              <p:par>
                                <p:cTn id="19" presetID="30" presetClass="exit" presetSubtype="0" fill="hold" grpId="2" nodeType="clickEffect">
                                  <p:stCondLst>
                                    <p:cond delay="0"/>
                                  </p:stCondLst>
                                  <p:childTnLst>
                                    <p:animEffect transition="out" filter="fade">
                                      <p:cBhvr>
                                        <p:cTn id="20" dur="1600" accel="100000">
                                          <p:stCondLst>
                                            <p:cond delay="400"/>
                                          </p:stCondLst>
                                        </p:cTn>
                                        <p:tgtEl>
                                          <p:spTgt spid="2"/>
                                        </p:tgtEl>
                                      </p:cBhvr>
                                    </p:animEffect>
                                    <p:anim calcmode="lin" valueType="num">
                                      <p:cBhvr>
                                        <p:cTn id="21" dur="1600" accel="100000">
                                          <p:stCondLst>
                                            <p:cond delay="400"/>
                                          </p:stCondLst>
                                        </p:cTn>
                                        <p:tgtEl>
                                          <p:spTgt spid="2"/>
                                        </p:tgtEl>
                                        <p:attrNameLst>
                                          <p:attrName>style.rotation</p:attrName>
                                        </p:attrNameLst>
                                      </p:cBhvr>
                                      <p:tavLst>
                                        <p:tav tm="0">
                                          <p:val>
                                            <p:fltVal val="0"/>
                                          </p:val>
                                        </p:tav>
                                        <p:tav tm="100000">
                                          <p:val>
                                            <p:fltVal val="-90"/>
                                          </p:val>
                                        </p:tav>
                                      </p:tavLst>
                                    </p:anim>
                                    <p:anim calcmode="lin" valueType="num">
                                      <p:cBhvr>
                                        <p:cTn id="22" dur="400" decel="100000"/>
                                        <p:tgtEl>
                                          <p:spTgt spid="2"/>
                                        </p:tgtEl>
                                        <p:attrNameLst>
                                          <p:attrName>ppt_x</p:attrName>
                                        </p:attrNameLst>
                                      </p:cBhvr>
                                      <p:tavLst>
                                        <p:tav tm="0">
                                          <p:val>
                                            <p:strVal val="ppt_x"/>
                                          </p:val>
                                        </p:tav>
                                        <p:tav tm="100000">
                                          <p:val>
                                            <p:strVal val="ppt_x-0.05"/>
                                          </p:val>
                                        </p:tav>
                                      </p:tavLst>
                                    </p:anim>
                                    <p:anim calcmode="lin" valueType="num">
                                      <p:cBhvr>
                                        <p:cTn id="23" dur="400" decel="100000"/>
                                        <p:tgtEl>
                                          <p:spTgt spid="2"/>
                                        </p:tgtEl>
                                        <p:attrNameLst>
                                          <p:attrName>ppt_y</p:attrName>
                                        </p:attrNameLst>
                                      </p:cBhvr>
                                      <p:tavLst>
                                        <p:tav tm="0">
                                          <p:val>
                                            <p:strVal val="ppt_y"/>
                                          </p:val>
                                        </p:tav>
                                        <p:tav tm="100000">
                                          <p:val>
                                            <p:strVal val="ppt_y+0.1"/>
                                          </p:val>
                                        </p:tav>
                                      </p:tavLst>
                                    </p:anim>
                                    <p:anim calcmode="lin" valueType="num">
                                      <p:cBhvr>
                                        <p:cTn id="24" dur="1600" accel="100000">
                                          <p:stCondLst>
                                            <p:cond delay="400"/>
                                          </p:stCondLst>
                                        </p:cTn>
                                        <p:tgtEl>
                                          <p:spTgt spid="2"/>
                                        </p:tgtEl>
                                        <p:attrNameLst>
                                          <p:attrName>ppt_x</p:attrName>
                                        </p:attrNameLst>
                                      </p:cBhvr>
                                      <p:tavLst>
                                        <p:tav tm="0">
                                          <p:val>
                                            <p:strVal val="ppt_x"/>
                                          </p:val>
                                        </p:tav>
                                        <p:tav tm="100000">
                                          <p:val>
                                            <p:strVal val="ppt_x+0.4+0.05"/>
                                          </p:val>
                                        </p:tav>
                                      </p:tavLst>
                                    </p:anim>
                                    <p:anim calcmode="lin" valueType="num">
                                      <p:cBhvr>
                                        <p:cTn id="25" dur="1600" accel="100000">
                                          <p:stCondLst>
                                            <p:cond delay="400"/>
                                          </p:stCondLst>
                                        </p:cTn>
                                        <p:tgtEl>
                                          <p:spTgt spid="2"/>
                                        </p:tgtEl>
                                        <p:attrNameLst>
                                          <p:attrName>ppt_y</p:attrName>
                                        </p:attrNameLst>
                                      </p:cBhvr>
                                      <p:tavLst>
                                        <p:tav tm="0">
                                          <p:val>
                                            <p:strVal val="ppt_y"/>
                                          </p:val>
                                        </p:tav>
                                        <p:tav tm="100000">
                                          <p:val>
                                            <p:strVal val="ppt_y-0.4-0.1"/>
                                          </p:val>
                                        </p:tav>
                                      </p:tavLst>
                                    </p:anim>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620688"/>
            <a:ext cx="7772400"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ΑΣΤΡΟΝΟΜΙΚΕΣ ΘΕΩΡΙΕΣ </a:t>
            </a: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 Υπότιτλος"/>
          <p:cNvSpPr>
            <a:spLocks noGrp="1"/>
          </p:cNvSpPr>
          <p:nvPr>
            <p:ph type="subTitle" idx="1"/>
          </p:nvPr>
        </p:nvSpPr>
        <p:spPr>
          <a:xfrm>
            <a:off x="1331640" y="2348880"/>
            <a:ext cx="6400800" cy="2353816"/>
          </a:xfrm>
        </p:spPr>
        <p:txBody>
          <a:bodyPr>
            <a:normAutofit fontScale="77500" lnSpcReduction="20000"/>
            <a:scene3d>
              <a:camera prst="orthographicFront"/>
              <a:lightRig rig="balanced" dir="t">
                <a:rot lat="0" lon="0" rev="2100000"/>
              </a:lightRig>
            </a:scene3d>
            <a:sp3d extrusionH="57150" prstMaterial="metal">
              <a:bevelT w="38100" h="25400"/>
              <a:contourClr>
                <a:schemeClr val="bg2"/>
              </a:contourClr>
            </a:sp3d>
          </a:bodyPr>
          <a:lstStyle/>
          <a:p>
            <a:r>
              <a:rPr lang="el-GR" sz="3900" b="1" i="1" dirty="0" smtClean="0">
                <a:ln w="50800"/>
                <a:solidFill>
                  <a:schemeClr val="bg1">
                    <a:shade val="50000"/>
                  </a:schemeClr>
                </a:solidFill>
              </a:rPr>
              <a:t>ΛΑΜΠΡΟΥ ΓΙΩΡΓΟΣ</a:t>
            </a:r>
            <a:endParaRPr lang="el-GR" sz="3900" b="1" dirty="0" smtClean="0">
              <a:ln w="50800"/>
              <a:solidFill>
                <a:schemeClr val="bg1">
                  <a:shade val="50000"/>
                </a:schemeClr>
              </a:solidFill>
            </a:endParaRPr>
          </a:p>
          <a:p>
            <a:r>
              <a:rPr lang="el-GR" sz="3900" b="1" i="1" dirty="0" smtClean="0">
                <a:ln w="50800"/>
                <a:solidFill>
                  <a:schemeClr val="bg1">
                    <a:shade val="50000"/>
                  </a:schemeClr>
                </a:solidFill>
              </a:rPr>
              <a:t>ΜΑΓΙΑ ΕΒΕΛΙΝΑ</a:t>
            </a:r>
            <a:endParaRPr lang="el-GR" sz="3900" b="1" dirty="0" smtClean="0">
              <a:ln w="50800"/>
              <a:solidFill>
                <a:schemeClr val="bg1">
                  <a:shade val="50000"/>
                </a:schemeClr>
              </a:solidFill>
            </a:endParaRPr>
          </a:p>
          <a:p>
            <a:r>
              <a:rPr lang="el-GR" sz="3900" b="1" i="1" dirty="0" smtClean="0">
                <a:ln w="50800"/>
                <a:solidFill>
                  <a:schemeClr val="bg1">
                    <a:shade val="50000"/>
                  </a:schemeClr>
                </a:solidFill>
              </a:rPr>
              <a:t>ΜΗΝΑΔΑΚΗΣ ΑΛΕΞΑΝΔΡΟΣ</a:t>
            </a:r>
            <a:endParaRPr lang="el-GR" sz="3900" b="1" dirty="0" smtClean="0">
              <a:ln w="50800"/>
              <a:solidFill>
                <a:schemeClr val="bg1">
                  <a:shade val="50000"/>
                </a:schemeClr>
              </a:solidFill>
            </a:endParaRPr>
          </a:p>
          <a:p>
            <a:r>
              <a:rPr lang="el-GR" sz="3900" b="1" i="1" dirty="0" smtClean="0">
                <a:ln w="50800"/>
                <a:solidFill>
                  <a:schemeClr val="bg1">
                    <a:shade val="50000"/>
                  </a:schemeClr>
                </a:solidFill>
              </a:rPr>
              <a:t>ΠΑΠΑΚΩΝΣΤΑΝΤΙΝΟΥ ΠΑΝΟΣ</a:t>
            </a:r>
            <a:endParaRPr lang="el-GR" sz="3900" b="1" dirty="0" smtClean="0">
              <a:ln w="50800"/>
              <a:solidFill>
                <a:schemeClr val="bg1">
                  <a:shade val="50000"/>
                </a:schemeClr>
              </a:solidFill>
            </a:endParaRPr>
          </a:p>
          <a:p>
            <a:r>
              <a:rPr lang="el-GR" sz="3900" b="1" i="1" dirty="0" smtClean="0">
                <a:ln w="50800"/>
                <a:solidFill>
                  <a:schemeClr val="bg1">
                    <a:shade val="50000"/>
                  </a:schemeClr>
                </a:solidFill>
              </a:rPr>
              <a:t>ΤΣΙΡΚΑΣ ΚΩΝΣΤΑΝΤΙΝΟΣ</a:t>
            </a:r>
            <a:endParaRPr lang="el-GR" sz="3900" b="1" dirty="0" smtClean="0">
              <a:ln w="50800"/>
              <a:solidFill>
                <a:schemeClr val="bg1">
                  <a:shade val="50000"/>
                </a:schemeClr>
              </a:solidFill>
            </a:endParaRPr>
          </a:p>
          <a:p>
            <a:endParaRPr lang="el-GR" b="1" dirty="0">
              <a:ln w="50800"/>
              <a:solidFill>
                <a:schemeClr val="bg1">
                  <a:shade val="50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476672"/>
            <a:ext cx="7772400" cy="1470025"/>
          </a:xfrm>
        </p:spPr>
        <p:txBody>
          <a:bodyPr/>
          <a:lstStyle/>
          <a:p>
            <a:r>
              <a:rPr lang="el-GR" b="1" i="1" dirty="0">
                <a:solidFill>
                  <a:schemeClr val="accent6">
                    <a:lumMod val="50000"/>
                  </a:schemeClr>
                </a:solidFill>
              </a:rPr>
              <a:t>Η μεγάλη έκρηξη (</a:t>
            </a:r>
            <a:r>
              <a:rPr lang="en-US" b="1" i="1" dirty="0">
                <a:solidFill>
                  <a:schemeClr val="accent6">
                    <a:lumMod val="50000"/>
                  </a:schemeClr>
                </a:solidFill>
              </a:rPr>
              <a:t>Big Bang</a:t>
            </a:r>
            <a:r>
              <a:rPr lang="el-GR" b="1" i="1" dirty="0">
                <a:solidFill>
                  <a:schemeClr val="accent6">
                    <a:lumMod val="50000"/>
                  </a:schemeClr>
                </a:solidFill>
              </a:rPr>
              <a:t>)</a:t>
            </a:r>
            <a:r>
              <a:rPr lang="el-GR" b="1" dirty="0"/>
              <a:t/>
            </a:r>
            <a:br>
              <a:rPr lang="el-GR" b="1" dirty="0"/>
            </a:br>
            <a:endParaRPr lang="el-GR" dirty="0"/>
          </a:p>
        </p:txBody>
      </p:sp>
      <p:sp>
        <p:nvSpPr>
          <p:cNvPr id="3" name="2 - Υπότιτλος"/>
          <p:cNvSpPr>
            <a:spLocks noGrp="1"/>
          </p:cNvSpPr>
          <p:nvPr>
            <p:ph type="subTitle" idx="1"/>
          </p:nvPr>
        </p:nvSpPr>
        <p:spPr>
          <a:xfrm>
            <a:off x="1371600" y="1412776"/>
            <a:ext cx="6400800" cy="4226024"/>
          </a:xfrm>
        </p:spPr>
        <p:txBody>
          <a:bodyPr>
            <a:normAutofit/>
          </a:bodyPr>
          <a:lstStyle/>
          <a:p>
            <a:r>
              <a:rPr lang="el-GR" sz="1800" dirty="0" err="1">
                <a:solidFill>
                  <a:schemeClr val="tx1"/>
                </a:solidFill>
              </a:rPr>
              <a:t>Big</a:t>
            </a:r>
            <a:r>
              <a:rPr lang="el-GR" sz="1800" dirty="0">
                <a:solidFill>
                  <a:schemeClr val="tx1"/>
                </a:solidFill>
              </a:rPr>
              <a:t> </a:t>
            </a:r>
            <a:r>
              <a:rPr lang="el-GR" sz="1800" dirty="0" err="1">
                <a:solidFill>
                  <a:schemeClr val="tx1"/>
                </a:solidFill>
              </a:rPr>
              <a:t>Bang</a:t>
            </a:r>
            <a:r>
              <a:rPr lang="el-GR" sz="1800" dirty="0">
                <a:solidFill>
                  <a:schemeClr val="tx1"/>
                </a:solidFill>
              </a:rPr>
              <a:t> (</a:t>
            </a:r>
            <a:r>
              <a:rPr lang="el-GR" sz="1800" i="1" dirty="0">
                <a:solidFill>
                  <a:schemeClr val="tx1"/>
                </a:solidFill>
              </a:rPr>
              <a:t>Μπιγκ </a:t>
            </a:r>
            <a:r>
              <a:rPr lang="el-GR" sz="1800" i="1" dirty="0" err="1">
                <a:solidFill>
                  <a:schemeClr val="tx1"/>
                </a:solidFill>
              </a:rPr>
              <a:t>Μπανγκ</a:t>
            </a:r>
            <a:r>
              <a:rPr lang="el-GR" sz="1800" dirty="0">
                <a:solidFill>
                  <a:schemeClr val="tx1"/>
                </a:solidFill>
              </a:rPr>
              <a:t>) είναι κοσμολογική θεωρία σύμφωνα με την οποία το Σύμπαν δημιουργήθηκε από μια υπερβολικά πυκνή και θερμή κατάσταση, πριν από περίπου 13,8 δισεκατομμύρια χρόνια. Η θεωρία αυτή για τη δημιουργία του Σύμπαντος είναι η πιο διαδεδομένη σήμερα στην επιστημονική κοινότητα.</a:t>
            </a:r>
          </a:p>
        </p:txBody>
      </p:sp>
      <p:pic>
        <p:nvPicPr>
          <p:cNvPr id="4" name="Picture 1" descr="Αποτέλεσμα εικόνας για μπιγκ μπανγκ"/>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8" y="3356992"/>
            <a:ext cx="4320480" cy="275129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404664"/>
            <a:ext cx="7772400" cy="1470025"/>
          </a:xfrm>
        </p:spPr>
        <p:txBody>
          <a:bodyPr/>
          <a:lstStyle/>
          <a:p>
            <a:r>
              <a:rPr lang="el-GR" b="1" i="1" dirty="0">
                <a:solidFill>
                  <a:schemeClr val="accent6">
                    <a:lumMod val="50000"/>
                  </a:schemeClr>
                </a:solidFill>
              </a:rPr>
              <a:t>Το Σωματίδιο </a:t>
            </a:r>
            <a:r>
              <a:rPr lang="el-GR" b="1" i="1" dirty="0" err="1">
                <a:solidFill>
                  <a:schemeClr val="accent6">
                    <a:lumMod val="50000"/>
                  </a:schemeClr>
                </a:solidFill>
              </a:rPr>
              <a:t>Χιγκς</a:t>
            </a:r>
            <a:r>
              <a:rPr lang="el-GR" b="1" dirty="0">
                <a:solidFill>
                  <a:schemeClr val="accent6">
                    <a:lumMod val="50000"/>
                  </a:schemeClr>
                </a:solidFill>
              </a:rPr>
              <a:t/>
            </a:r>
            <a:br>
              <a:rPr lang="el-GR" b="1" dirty="0">
                <a:solidFill>
                  <a:schemeClr val="accent6">
                    <a:lumMod val="50000"/>
                  </a:schemeClr>
                </a:solidFill>
              </a:rPr>
            </a:br>
            <a:endParaRPr lang="el-GR" dirty="0">
              <a:solidFill>
                <a:schemeClr val="accent6">
                  <a:lumMod val="50000"/>
                </a:schemeClr>
              </a:solidFill>
            </a:endParaRPr>
          </a:p>
        </p:txBody>
      </p:sp>
      <p:sp>
        <p:nvSpPr>
          <p:cNvPr id="3" name="2 - Υπότιτλος"/>
          <p:cNvSpPr>
            <a:spLocks noGrp="1"/>
          </p:cNvSpPr>
          <p:nvPr>
            <p:ph type="subTitle" idx="1"/>
          </p:nvPr>
        </p:nvSpPr>
        <p:spPr>
          <a:xfrm>
            <a:off x="1403648" y="1196752"/>
            <a:ext cx="6400800" cy="2448272"/>
          </a:xfrm>
        </p:spPr>
        <p:txBody>
          <a:bodyPr>
            <a:noAutofit/>
          </a:bodyPr>
          <a:lstStyle/>
          <a:p>
            <a:r>
              <a:rPr lang="el-GR" sz="1600" dirty="0">
                <a:solidFill>
                  <a:schemeClr val="tx1"/>
                </a:solidFill>
              </a:rPr>
              <a:t>Η ύπαρξη του σωματιδίου του </a:t>
            </a:r>
            <a:r>
              <a:rPr lang="el-GR" sz="1600" dirty="0" err="1">
                <a:solidFill>
                  <a:schemeClr val="tx1"/>
                </a:solidFill>
              </a:rPr>
              <a:t>Χιγκς</a:t>
            </a:r>
            <a:r>
              <a:rPr lang="el-GR" sz="1600" dirty="0">
                <a:solidFill>
                  <a:schemeClr val="tx1"/>
                </a:solidFill>
              </a:rPr>
              <a:t> δίνει τη δυνατότητα για εξήγηση στον τρόπο που συγκροτείται η ύλη προσδίδοντάς της ιδιότητες όπως για παράδειγμα η μάζα</a:t>
            </a:r>
            <a:r>
              <a:rPr lang="el-GR" sz="1600" dirty="0" smtClean="0">
                <a:solidFill>
                  <a:schemeClr val="tx1"/>
                </a:solidFill>
              </a:rPr>
              <a:t>. </a:t>
            </a:r>
            <a:r>
              <a:rPr lang="el-GR" sz="1600" dirty="0">
                <a:solidFill>
                  <a:schemeClr val="tx1"/>
                </a:solidFill>
              </a:rPr>
              <a:t>Η ανακάλυψή του θα βοηθήσει στην καλύτερη κατανόηση της δημιουργίας του σύμπαντος λύνοντας θέματα, στη θεωρία της μεγάλης έκρηξης, αμέσως μετά τα πρώτα κλάσματα του δευτερόλεπτου της γέννησης του σύμπαντος. Το </a:t>
            </a:r>
            <a:r>
              <a:rPr lang="el-GR" sz="1600" dirty="0" err="1">
                <a:solidFill>
                  <a:schemeClr val="tx1"/>
                </a:solidFill>
              </a:rPr>
              <a:t>μποζόνιο</a:t>
            </a:r>
            <a:r>
              <a:rPr lang="el-GR" sz="1600" dirty="0">
                <a:solidFill>
                  <a:schemeClr val="tx1"/>
                </a:solidFill>
              </a:rPr>
              <a:t> αυτό πήρε το όνομά του από τον Βρετανό καθηγητή φυσικής Πίτερ </a:t>
            </a:r>
            <a:r>
              <a:rPr lang="el-GR" sz="1600" dirty="0" err="1">
                <a:solidFill>
                  <a:schemeClr val="tx1"/>
                </a:solidFill>
              </a:rPr>
              <a:t>Χιγκς</a:t>
            </a:r>
            <a:r>
              <a:rPr lang="el-GR" sz="1600" dirty="0">
                <a:solidFill>
                  <a:schemeClr val="tx1"/>
                </a:solidFill>
              </a:rPr>
              <a:t> (</a:t>
            </a:r>
            <a:r>
              <a:rPr lang="el-GR" sz="1600" dirty="0" err="1">
                <a:solidFill>
                  <a:schemeClr val="tx1"/>
                </a:solidFill>
              </a:rPr>
              <a:t>Peter</a:t>
            </a:r>
            <a:r>
              <a:rPr lang="el-GR" sz="1600" dirty="0">
                <a:solidFill>
                  <a:schemeClr val="tx1"/>
                </a:solidFill>
              </a:rPr>
              <a:t> </a:t>
            </a:r>
            <a:r>
              <a:rPr lang="el-GR" sz="1600" dirty="0" err="1">
                <a:solidFill>
                  <a:schemeClr val="tx1"/>
                </a:solidFill>
              </a:rPr>
              <a:t>Higgs</a:t>
            </a:r>
            <a:r>
              <a:rPr lang="el-GR" sz="1600" dirty="0">
                <a:solidFill>
                  <a:schemeClr val="tx1"/>
                </a:solidFill>
              </a:rPr>
              <a:t>), ο οποίος ήταν ένας από τους 6 φυσικούς που πρότειναν την ύπαρξή του, σε σχετικές δημοσιεύσεις το </a:t>
            </a:r>
            <a:r>
              <a:rPr lang="el-GR" sz="1600" dirty="0" smtClean="0">
                <a:solidFill>
                  <a:schemeClr val="tx1"/>
                </a:solidFill>
              </a:rPr>
              <a:t>1964</a:t>
            </a:r>
            <a:endParaRPr lang="el-GR" sz="1600" dirty="0">
              <a:solidFill>
                <a:schemeClr val="tx1"/>
              </a:solidFill>
            </a:endParaRPr>
          </a:p>
        </p:txBody>
      </p:sp>
      <p:pic>
        <p:nvPicPr>
          <p:cNvPr id="4" name="8 - Εικόνα" descr="Hig_ATLAS.jpg"/>
          <p:cNvPicPr/>
          <p:nvPr/>
        </p:nvPicPr>
        <p:blipFill>
          <a:blip r:embed="rId2" cstate="print"/>
          <a:stretch>
            <a:fillRect/>
          </a:stretch>
        </p:blipFill>
        <p:spPr>
          <a:xfrm>
            <a:off x="2627784" y="3501008"/>
            <a:ext cx="3888432" cy="3135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88640"/>
            <a:ext cx="7772400" cy="1470025"/>
          </a:xfrm>
        </p:spPr>
        <p:txBody>
          <a:bodyPr/>
          <a:lstStyle/>
          <a:p>
            <a:r>
              <a:rPr lang="el-GR" b="1" dirty="0" smtClean="0">
                <a:solidFill>
                  <a:schemeClr val="accent6">
                    <a:lumMod val="50000"/>
                  </a:schemeClr>
                </a:solidFill>
              </a:rPr>
              <a:t>Μαύρη Τρύπα</a:t>
            </a:r>
            <a:endParaRPr lang="el-GR" b="1" dirty="0">
              <a:solidFill>
                <a:schemeClr val="accent6">
                  <a:lumMod val="50000"/>
                </a:schemeClr>
              </a:solidFill>
            </a:endParaRPr>
          </a:p>
        </p:txBody>
      </p:sp>
      <p:sp>
        <p:nvSpPr>
          <p:cNvPr id="3" name="2 - Υπότιτλος"/>
          <p:cNvSpPr>
            <a:spLocks noGrp="1"/>
          </p:cNvSpPr>
          <p:nvPr>
            <p:ph type="subTitle" idx="1"/>
          </p:nvPr>
        </p:nvSpPr>
        <p:spPr>
          <a:xfrm>
            <a:off x="1331640" y="1628800"/>
            <a:ext cx="6400800" cy="1752600"/>
          </a:xfrm>
        </p:spPr>
        <p:txBody>
          <a:bodyPr>
            <a:normAutofit fontScale="92500" lnSpcReduction="20000"/>
          </a:bodyPr>
          <a:lstStyle/>
          <a:p>
            <a:r>
              <a:rPr lang="el-GR" sz="1800" dirty="0">
                <a:solidFill>
                  <a:schemeClr val="tx1"/>
                </a:solidFill>
              </a:rPr>
              <a:t>Μαύρη </a:t>
            </a:r>
            <a:r>
              <a:rPr lang="el-GR" sz="1800" dirty="0" smtClean="0">
                <a:solidFill>
                  <a:schemeClr val="tx1"/>
                </a:solidFill>
              </a:rPr>
              <a:t>τρύπα </a:t>
            </a:r>
            <a:r>
              <a:rPr lang="el-GR" sz="1800" dirty="0">
                <a:solidFill>
                  <a:schemeClr val="tx1"/>
                </a:solidFill>
              </a:rPr>
              <a:t>ονομάζεται το σημείο του χωροχρόνου </a:t>
            </a:r>
            <a:r>
              <a:rPr lang="el-GR" sz="1800" dirty="0" smtClean="0">
                <a:solidFill>
                  <a:schemeClr val="tx1"/>
                </a:solidFill>
              </a:rPr>
              <a:t>στο </a:t>
            </a:r>
            <a:r>
              <a:rPr lang="el-GR" sz="1800" dirty="0">
                <a:solidFill>
                  <a:schemeClr val="tx1"/>
                </a:solidFill>
              </a:rPr>
              <a:t>οποίο οι </a:t>
            </a:r>
            <a:r>
              <a:rPr lang="el-GR" sz="1800" dirty="0" err="1" smtClean="0">
                <a:solidFill>
                  <a:schemeClr val="tx1"/>
                </a:solidFill>
              </a:rPr>
              <a:t>βαρυτικές</a:t>
            </a:r>
            <a:r>
              <a:rPr lang="el-GR" sz="1800" dirty="0" smtClean="0">
                <a:solidFill>
                  <a:schemeClr val="tx1"/>
                </a:solidFill>
              </a:rPr>
              <a:t> δυνάμεις </a:t>
            </a:r>
            <a:r>
              <a:rPr lang="el-GR" sz="1800" dirty="0">
                <a:solidFill>
                  <a:schemeClr val="tx1"/>
                </a:solidFill>
              </a:rPr>
              <a:t>είναι τόσο μεγάλες, ώστε τίποτε -ούτε καν τα σωματίδια και η ηλεκτρομαγνητική ακτινοβολία, όπως το φως- να μην μπορεί να ξεφεύγει από αυτό</a:t>
            </a:r>
            <a:r>
              <a:rPr lang="el-GR" sz="1800" dirty="0" smtClean="0">
                <a:solidFill>
                  <a:schemeClr val="tx1"/>
                </a:solidFill>
              </a:rPr>
              <a:t>.</a:t>
            </a:r>
            <a:r>
              <a:rPr lang="el-GR" sz="1800" dirty="0">
                <a:solidFill>
                  <a:schemeClr val="tx1"/>
                </a:solidFill>
              </a:rPr>
              <a:t> Δεν αναφέρεται σε τρύπα με τη συνήθη έννοια (οπή), αλλά σε μια περιοχή του χώρου, από την οποία τίποτα δεν μπορεί να επιστρέψει.</a:t>
            </a:r>
          </a:p>
          <a:p>
            <a:r>
              <a:rPr lang="el-GR" sz="1800" dirty="0" smtClean="0">
                <a:solidFill>
                  <a:schemeClr val="tx1"/>
                </a:solidFill>
              </a:rPr>
              <a:t> </a:t>
            </a:r>
            <a:endParaRPr lang="el-GR" sz="1800" dirty="0">
              <a:solidFill>
                <a:schemeClr val="tx1"/>
              </a:solidFill>
            </a:endParaRPr>
          </a:p>
        </p:txBody>
      </p:sp>
      <p:pic>
        <p:nvPicPr>
          <p:cNvPr id="1026" name="Picture 2" descr="Σχετική εικόνα"/>
          <p:cNvPicPr>
            <a:picLocks noChangeAspect="1" noChangeArrowheads="1"/>
          </p:cNvPicPr>
          <p:nvPr/>
        </p:nvPicPr>
        <p:blipFill>
          <a:blip r:embed="rId2" cstate="print"/>
          <a:srcRect/>
          <a:stretch>
            <a:fillRect/>
          </a:stretch>
        </p:blipFill>
        <p:spPr bwMode="auto">
          <a:xfrm>
            <a:off x="2339752" y="3140968"/>
            <a:ext cx="4644008" cy="3429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solidFill>
                  <a:schemeClr val="accent6">
                    <a:lumMod val="50000"/>
                  </a:schemeClr>
                </a:solidFill>
              </a:rPr>
              <a:t>Στήβεν</a:t>
            </a:r>
            <a:r>
              <a:rPr lang="el-GR" b="1" dirty="0">
                <a:solidFill>
                  <a:schemeClr val="accent6">
                    <a:lumMod val="50000"/>
                  </a:schemeClr>
                </a:solidFill>
              </a:rPr>
              <a:t> Χόκινγκ </a:t>
            </a:r>
            <a:endParaRPr lang="el-GR" dirty="0">
              <a:solidFill>
                <a:schemeClr val="accent6">
                  <a:lumMod val="50000"/>
                </a:schemeClr>
              </a:solidFill>
            </a:endParaRPr>
          </a:p>
        </p:txBody>
      </p:sp>
      <p:sp>
        <p:nvSpPr>
          <p:cNvPr id="3" name="2 - Θέση περιεχομένου"/>
          <p:cNvSpPr>
            <a:spLocks noGrp="1"/>
          </p:cNvSpPr>
          <p:nvPr>
            <p:ph idx="1"/>
          </p:nvPr>
        </p:nvSpPr>
        <p:spPr>
          <a:xfrm>
            <a:off x="457200" y="1600201"/>
            <a:ext cx="8229600" cy="2620888"/>
          </a:xfrm>
        </p:spPr>
        <p:txBody>
          <a:bodyPr>
            <a:normAutofit/>
          </a:bodyPr>
          <a:lstStyle/>
          <a:p>
            <a:r>
              <a:rPr lang="el-GR" sz="1600" dirty="0"/>
              <a:t>O </a:t>
            </a:r>
            <a:r>
              <a:rPr lang="el-GR" sz="1600" dirty="0" err="1"/>
              <a:t>Στήβεν</a:t>
            </a:r>
            <a:r>
              <a:rPr lang="el-GR" sz="1600" dirty="0"/>
              <a:t> Χόκινγκ (αγγλ. </a:t>
            </a:r>
            <a:r>
              <a:rPr lang="el-GR" sz="1600" dirty="0" err="1" smtClean="0"/>
              <a:t>Stephen</a:t>
            </a:r>
            <a:r>
              <a:rPr lang="el-GR" sz="1600" dirty="0" smtClean="0"/>
              <a:t> </a:t>
            </a:r>
            <a:r>
              <a:rPr lang="el-GR" sz="1600" dirty="0" err="1" smtClean="0"/>
              <a:t>Hawking</a:t>
            </a:r>
            <a:r>
              <a:rPr lang="el-GR" sz="1600" dirty="0" smtClean="0"/>
              <a:t>, γεννήθηκε στις </a:t>
            </a:r>
            <a:r>
              <a:rPr lang="el-GR" sz="1600" dirty="0"/>
              <a:t>8 Ιανουαρίου 1942) είναι Βρετανός θεωρητικός φυσικός, </a:t>
            </a:r>
            <a:r>
              <a:rPr lang="el-GR" sz="1600" dirty="0" err="1"/>
              <a:t>κοσμολόγος</a:t>
            </a:r>
            <a:r>
              <a:rPr lang="el-GR" sz="1600" dirty="0"/>
              <a:t>, συγγραφέας και Διευθυντής Ερευνών στο Κέντρο Θεωρητικής Κοσμολογίας στο Πανεπιστήμιο του Κέιμπριτζ. Μεταξύ των σημαντικών επιστημονικών εργασιών του ήταν μια συνεργασία με τον Ρότζερ </a:t>
            </a:r>
            <a:r>
              <a:rPr lang="el-GR" sz="1600" dirty="0" err="1"/>
              <a:t>Πένροουζ</a:t>
            </a:r>
            <a:r>
              <a:rPr lang="el-GR" sz="1600" dirty="0"/>
              <a:t> επάνω σε θεωρήματα </a:t>
            </a:r>
            <a:r>
              <a:rPr lang="el-GR" sz="1600" dirty="0" err="1"/>
              <a:t>βαρυτικής</a:t>
            </a:r>
            <a:r>
              <a:rPr lang="el-GR" sz="1600" dirty="0"/>
              <a:t> μοναδικότητας στα πλαίσια της γενικής σχετικότητας και η θεωρητική πρόβλεψη ότι οι μαύρες τρύπες εκπέμπουν ακτινοβολία, που συχνά καλείται ακτινοβολία Χόκινγκ</a:t>
            </a:r>
          </a:p>
        </p:txBody>
      </p:sp>
      <p:pic>
        <p:nvPicPr>
          <p:cNvPr id="4" name="3 - Εικόνα" descr="stephen-hawking.jpg"/>
          <p:cNvPicPr>
            <a:picLocks noChangeAspect="1"/>
          </p:cNvPicPr>
          <p:nvPr/>
        </p:nvPicPr>
        <p:blipFill>
          <a:blip r:embed="rId2" cstate="print"/>
          <a:stretch>
            <a:fillRect/>
          </a:stretch>
        </p:blipFill>
        <p:spPr>
          <a:xfrm>
            <a:off x="2699792" y="3356992"/>
            <a:ext cx="4392488" cy="3294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solidFill>
                  <a:schemeClr val="accent6">
                    <a:lumMod val="50000"/>
                  </a:schemeClr>
                </a:solidFill>
              </a:rPr>
              <a:t>Άλμπερτ</a:t>
            </a:r>
            <a:r>
              <a:rPr lang="el-GR" b="1" dirty="0">
                <a:solidFill>
                  <a:schemeClr val="accent6">
                    <a:lumMod val="50000"/>
                  </a:schemeClr>
                </a:solidFill>
              </a:rPr>
              <a:t> Αϊνστάιν</a:t>
            </a:r>
            <a:r>
              <a:rPr lang="el-GR" dirty="0">
                <a:solidFill>
                  <a:schemeClr val="accent6">
                    <a:lumMod val="50000"/>
                  </a:schemeClr>
                </a:solidFill>
              </a:rPr>
              <a:t> </a:t>
            </a:r>
          </a:p>
        </p:txBody>
      </p:sp>
      <p:sp>
        <p:nvSpPr>
          <p:cNvPr id="3" name="2 - Θέση περιεχομένου"/>
          <p:cNvSpPr>
            <a:spLocks noGrp="1"/>
          </p:cNvSpPr>
          <p:nvPr>
            <p:ph idx="1"/>
          </p:nvPr>
        </p:nvSpPr>
        <p:spPr/>
        <p:txBody>
          <a:bodyPr>
            <a:normAutofit/>
          </a:bodyPr>
          <a:lstStyle/>
          <a:p>
            <a:r>
              <a:rPr lang="el-GR" sz="1800" dirty="0" smtClean="0"/>
              <a:t>Γεννήθηκε στο Ουλμ στις </a:t>
            </a:r>
            <a:r>
              <a:rPr lang="el-GR" sz="1800" dirty="0"/>
              <a:t>14 </a:t>
            </a:r>
            <a:r>
              <a:rPr lang="el-GR" sz="1800" dirty="0" smtClean="0"/>
              <a:t>Μαρτίου</a:t>
            </a:r>
            <a:r>
              <a:rPr lang="el-GR" sz="1800" dirty="0"/>
              <a:t> 1879 </a:t>
            </a:r>
            <a:r>
              <a:rPr lang="el-GR" sz="1800" dirty="0" smtClean="0"/>
              <a:t> και πέθανε στο </a:t>
            </a:r>
            <a:r>
              <a:rPr lang="el-GR" sz="1800" dirty="0"/>
              <a:t> </a:t>
            </a:r>
            <a:r>
              <a:rPr lang="el-GR" sz="1800" dirty="0" smtClean="0"/>
              <a:t>Πρίνστον στις</a:t>
            </a:r>
            <a:r>
              <a:rPr lang="el-GR" sz="1800" dirty="0"/>
              <a:t> 18 Απριλίου </a:t>
            </a:r>
            <a:r>
              <a:rPr lang="el-GR" sz="1800" dirty="0" smtClean="0"/>
              <a:t>1955. Ήταν</a:t>
            </a:r>
            <a:r>
              <a:rPr lang="el-GR" sz="1800" dirty="0"/>
              <a:t> Γερμανός φυσικός εβραϊκής καταγωγής, ο οποίος βραβεύτηκε με το Νόμπελ Φυσικής το 1921 για τις υπηρεσίες του στην θεωρητική </a:t>
            </a:r>
            <a:r>
              <a:rPr lang="el-GR" sz="1800" dirty="0" smtClean="0"/>
              <a:t>φυσική.</a:t>
            </a:r>
            <a:r>
              <a:rPr lang="el-GR" sz="1800" baseline="30000" dirty="0"/>
              <a:t> </a:t>
            </a:r>
            <a:r>
              <a:rPr lang="el-GR" sz="1800" dirty="0" smtClean="0"/>
              <a:t>Είναι </a:t>
            </a:r>
            <a:r>
              <a:rPr lang="el-GR" sz="1800" dirty="0"/>
              <a:t>ο θεμελιωτής της Θεωρίας της Σχετικότητας και από πολλούς θεωρείται ο σημαντικότερος επιστήμονας του 20ού αιώνα και όλων των εποχών.</a:t>
            </a:r>
          </a:p>
        </p:txBody>
      </p:sp>
      <p:pic>
        <p:nvPicPr>
          <p:cNvPr id="4" name="3 - Εικόνα" descr="Albert_Einstein_Head.jpg"/>
          <p:cNvPicPr>
            <a:picLocks noChangeAspect="1"/>
          </p:cNvPicPr>
          <p:nvPr/>
        </p:nvPicPr>
        <p:blipFill>
          <a:blip r:embed="rId2" cstate="print"/>
          <a:stretch>
            <a:fillRect/>
          </a:stretch>
        </p:blipFill>
        <p:spPr>
          <a:xfrm>
            <a:off x="3707904" y="2996952"/>
            <a:ext cx="2787409" cy="371322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5" name="4 - Ορθογώνιο"/>
          <p:cNvSpPr/>
          <p:nvPr/>
        </p:nvSpPr>
        <p:spPr>
          <a:xfrm rot="19002595">
            <a:off x="624089" y="2631616"/>
            <a:ext cx="777686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ΕΥΧΑΡΙΣΤΟΥΜΕ ΓΙΑ ΤΗ ΠΡΟΣΟΧΗ ΣΑΣ</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alphaModFix amt="95000"/>
            <a:lum/>
          </a:blip>
          <a:srcRect/>
          <a:tile tx="0" ty="0" sx="100000" sy="100000" flip="none" algn="tl"/>
        </a:blipFill>
        <a:effectLst/>
      </p:bgPr>
    </p:bg>
    <p:spTree>
      <p:nvGrpSpPr>
        <p:cNvPr id="1" name=""/>
        <p:cNvGrpSpPr/>
        <p:nvPr/>
      </p:nvGrpSpPr>
      <p:grpSpPr>
        <a:xfrm>
          <a:off x="0" y="0"/>
          <a:ext cx="0" cy="0"/>
          <a:chOff x="0" y="0"/>
          <a:chExt cx="0" cy="0"/>
        </a:xfrm>
      </p:grpSpPr>
      <p:sp>
        <p:nvSpPr>
          <p:cNvPr id="8" name="7 - Ορθογώνιο"/>
          <p:cNvSpPr/>
          <p:nvPr/>
        </p:nvSpPr>
        <p:spPr>
          <a:xfrm>
            <a:off x="2987824" y="476672"/>
            <a:ext cx="3672407"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sz="4400" b="1" dirty="0" smtClean="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mj-lt"/>
              </a:rPr>
              <a:t>ΑΣΤΕΡΙΣΜΟΙ</a:t>
            </a:r>
            <a:endParaRPr lang="el-GR" sz="4400" b="1"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mj-lt"/>
            </a:endParaRPr>
          </a:p>
        </p:txBody>
      </p:sp>
      <p:sp>
        <p:nvSpPr>
          <p:cNvPr id="11" name="10 - Ορθογώνιο"/>
          <p:cNvSpPr/>
          <p:nvPr/>
        </p:nvSpPr>
        <p:spPr>
          <a:xfrm>
            <a:off x="6012160" y="5229200"/>
            <a:ext cx="3024336" cy="1477328"/>
          </a:xfrm>
          <a:prstGeom prst="rect">
            <a:avLst/>
          </a:prstGeom>
        </p:spPr>
        <p:txBody>
          <a:bodyPr wrap="square">
            <a:spAutoFit/>
          </a:bodyPr>
          <a:lstStyle/>
          <a:p>
            <a:pPr algn="r"/>
            <a:r>
              <a:rPr lang="el-GR" b="1" dirty="0" smtClean="0">
                <a:gradFill>
                  <a:gsLst>
                    <a:gs pos="0">
                      <a:srgbClr val="5E9EFF"/>
                    </a:gs>
                    <a:gs pos="39999">
                      <a:srgbClr val="85C2FF"/>
                    </a:gs>
                    <a:gs pos="70000">
                      <a:srgbClr val="C4D6EB"/>
                    </a:gs>
                    <a:gs pos="100000">
                      <a:srgbClr val="FFEBFA"/>
                    </a:gs>
                  </a:gsLst>
                  <a:lin ang="5400000" scaled="0"/>
                </a:gradFill>
                <a:latin typeface="+mj-lt"/>
              </a:rPr>
              <a:t>ΛΕΚΚΑ ΕΛΕΝΗ</a:t>
            </a:r>
          </a:p>
          <a:p>
            <a:pPr algn="r"/>
            <a:r>
              <a:rPr lang="el-GR" b="1" dirty="0" smtClean="0">
                <a:gradFill>
                  <a:gsLst>
                    <a:gs pos="0">
                      <a:srgbClr val="5E9EFF"/>
                    </a:gs>
                    <a:gs pos="39999">
                      <a:srgbClr val="85C2FF"/>
                    </a:gs>
                    <a:gs pos="70000">
                      <a:srgbClr val="C4D6EB"/>
                    </a:gs>
                    <a:gs pos="100000">
                      <a:srgbClr val="FFEBFA"/>
                    </a:gs>
                  </a:gsLst>
                  <a:lin ang="5400000" scaled="0"/>
                </a:gradFill>
                <a:latin typeface="+mj-lt"/>
              </a:rPr>
              <a:t>ΜΙΣΑΗΛΙΔΟΥ ΖΩΗ</a:t>
            </a:r>
          </a:p>
          <a:p>
            <a:pPr algn="r"/>
            <a:r>
              <a:rPr lang="el-GR" b="1" dirty="0" smtClean="0">
                <a:gradFill>
                  <a:gsLst>
                    <a:gs pos="0">
                      <a:srgbClr val="5E9EFF"/>
                    </a:gs>
                    <a:gs pos="39999">
                      <a:srgbClr val="85C2FF"/>
                    </a:gs>
                    <a:gs pos="70000">
                      <a:srgbClr val="C4D6EB"/>
                    </a:gs>
                    <a:gs pos="100000">
                      <a:srgbClr val="FFEBFA"/>
                    </a:gs>
                  </a:gsLst>
                  <a:lin ang="5400000" scaled="0"/>
                </a:gradFill>
                <a:latin typeface="+mj-lt"/>
              </a:rPr>
              <a:t>ΝΑΟΥΜΗ ΣΩΤΗΡΙΑ</a:t>
            </a:r>
          </a:p>
          <a:p>
            <a:pPr algn="r"/>
            <a:r>
              <a:rPr lang="el-GR" b="1" dirty="0" smtClean="0">
                <a:gradFill>
                  <a:gsLst>
                    <a:gs pos="0">
                      <a:srgbClr val="5E9EFF"/>
                    </a:gs>
                    <a:gs pos="39999">
                      <a:srgbClr val="85C2FF"/>
                    </a:gs>
                    <a:gs pos="70000">
                      <a:srgbClr val="C4D6EB"/>
                    </a:gs>
                    <a:gs pos="100000">
                      <a:srgbClr val="FFEBFA"/>
                    </a:gs>
                  </a:gsLst>
                  <a:lin ang="5400000" scaled="0"/>
                </a:gradFill>
                <a:latin typeface="+mj-lt"/>
              </a:rPr>
              <a:t>ΠΟΝΤΙΚΗΣ ΧΡΙΣΤΟΦΟΡΟΣ</a:t>
            </a:r>
          </a:p>
          <a:p>
            <a:pPr algn="r"/>
            <a:r>
              <a:rPr lang="el-GR" b="1" dirty="0" smtClean="0">
                <a:gradFill>
                  <a:gsLst>
                    <a:gs pos="0">
                      <a:srgbClr val="5E9EFF"/>
                    </a:gs>
                    <a:gs pos="39999">
                      <a:srgbClr val="85C2FF"/>
                    </a:gs>
                    <a:gs pos="70000">
                      <a:srgbClr val="C4D6EB"/>
                    </a:gs>
                    <a:gs pos="100000">
                      <a:srgbClr val="FFEBFA"/>
                    </a:gs>
                  </a:gsLst>
                  <a:lin ang="5400000" scaled="0"/>
                </a:gradFill>
                <a:latin typeface="+mj-lt"/>
              </a:rPr>
              <a:t>ΣΕΧΟΥ ΡΑΕΝΤΡΑ</a:t>
            </a:r>
            <a:r>
              <a:rPr lang="el-GR" sz="1400" b="1" dirty="0" smtClean="0">
                <a:gradFill>
                  <a:gsLst>
                    <a:gs pos="0">
                      <a:srgbClr val="5E9EFF"/>
                    </a:gs>
                    <a:gs pos="39999">
                      <a:srgbClr val="85C2FF"/>
                    </a:gs>
                    <a:gs pos="70000">
                      <a:srgbClr val="C4D6EB"/>
                    </a:gs>
                    <a:gs pos="100000">
                      <a:srgbClr val="FFEBFA"/>
                    </a:gs>
                  </a:gsLst>
                  <a:lin ang="5400000" scaled="0"/>
                </a:gradFill>
                <a:latin typeface="+mj-lt"/>
              </a:rPr>
              <a:t> </a:t>
            </a:r>
            <a:endParaRPr lang="el-GR" b="1" dirty="0">
              <a:gradFill>
                <a:gsLst>
                  <a:gs pos="0">
                    <a:srgbClr val="5E9EFF"/>
                  </a:gs>
                  <a:gs pos="39999">
                    <a:srgbClr val="85C2FF"/>
                  </a:gs>
                  <a:gs pos="70000">
                    <a:srgbClr val="C4D6EB"/>
                  </a:gs>
                  <a:gs pos="100000">
                    <a:srgbClr val="FFEBFA"/>
                  </a:gs>
                </a:gsLst>
                <a:lin ang="5400000" scaled="0"/>
              </a:gra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200"/>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smtClean="0"/>
              <a:t>Αστερισμός-Αστέρι</a:t>
            </a:r>
          </a:p>
        </p:txBody>
      </p:sp>
      <p:sp>
        <p:nvSpPr>
          <p:cNvPr id="3075" name="Rectangle 3"/>
          <p:cNvSpPr>
            <a:spLocks noGrp="1" noChangeArrowheads="1"/>
          </p:cNvSpPr>
          <p:nvPr>
            <p:ph type="body" idx="1"/>
          </p:nvPr>
        </p:nvSpPr>
        <p:spPr/>
        <p:txBody>
          <a:bodyPr/>
          <a:lstStyle/>
          <a:p>
            <a:pPr eaLnBrk="1" hangingPunct="1">
              <a:lnSpc>
                <a:spcPct val="80000"/>
              </a:lnSpc>
            </a:pPr>
            <a:r>
              <a:rPr lang="el-GR" sz="2000" b="1" i="1" dirty="0" smtClean="0"/>
              <a:t> Αστερισμός</a:t>
            </a:r>
          </a:p>
          <a:p>
            <a:pPr eaLnBrk="1" hangingPunct="1">
              <a:lnSpc>
                <a:spcPct val="80000"/>
              </a:lnSpc>
              <a:buFontTx/>
              <a:buNone/>
            </a:pPr>
            <a:r>
              <a:rPr lang="el-GR" sz="2000" dirty="0" smtClean="0"/>
              <a:t>Τυχαίος σχηματισμός άστρων στον οποίο είχε</a:t>
            </a:r>
          </a:p>
          <a:p>
            <a:pPr eaLnBrk="1" hangingPunct="1">
              <a:lnSpc>
                <a:spcPct val="80000"/>
              </a:lnSpc>
              <a:buFontTx/>
              <a:buNone/>
            </a:pPr>
            <a:r>
              <a:rPr lang="el-GR" sz="2000" dirty="0" smtClean="0"/>
              <a:t>δοθεί κάποια μυθολογική έννοια. Σήμερα είναι αποδεκτοί από</a:t>
            </a:r>
          </a:p>
          <a:p>
            <a:pPr eaLnBrk="1" hangingPunct="1">
              <a:lnSpc>
                <a:spcPct val="80000"/>
              </a:lnSpc>
              <a:buFontTx/>
              <a:buNone/>
            </a:pPr>
            <a:r>
              <a:rPr lang="el-GR" sz="2000" dirty="0" smtClean="0"/>
              <a:t>τους αστρονόμους 88 αστερισμοί.</a:t>
            </a:r>
          </a:p>
          <a:p>
            <a:pPr eaLnBrk="1" hangingPunct="1">
              <a:lnSpc>
                <a:spcPct val="80000"/>
              </a:lnSpc>
              <a:buFontTx/>
              <a:buNone/>
            </a:pPr>
            <a:r>
              <a:rPr lang="el-GR" sz="2000" dirty="0" smtClean="0"/>
              <a:t>Η αρχαιότερη περιγραφή των αστερισμών, όπως τους γνωρίζουμε</a:t>
            </a:r>
          </a:p>
          <a:p>
            <a:pPr eaLnBrk="1" hangingPunct="1">
              <a:lnSpc>
                <a:spcPct val="80000"/>
              </a:lnSpc>
              <a:buFontTx/>
              <a:buNone/>
            </a:pPr>
            <a:r>
              <a:rPr lang="el-GR" sz="2000" dirty="0" smtClean="0"/>
              <a:t>σήμερα, προέρχεται από το ποίημα “Φαινόμενα” που έγραψε ο</a:t>
            </a:r>
          </a:p>
          <a:p>
            <a:pPr eaLnBrk="1" hangingPunct="1">
              <a:lnSpc>
                <a:spcPct val="80000"/>
              </a:lnSpc>
              <a:buFontTx/>
              <a:buNone/>
            </a:pPr>
            <a:r>
              <a:rPr lang="el-GR" sz="2000" dirty="0" err="1" smtClean="0"/>
              <a:t>Άρατος</a:t>
            </a:r>
            <a:r>
              <a:rPr lang="el-GR" sz="2000" dirty="0" smtClean="0"/>
              <a:t> ο </a:t>
            </a:r>
            <a:r>
              <a:rPr lang="el-GR" sz="2000" dirty="0" err="1" smtClean="0"/>
              <a:t>Σολεύς</a:t>
            </a:r>
            <a:r>
              <a:rPr lang="el-GR" sz="2000" dirty="0" smtClean="0"/>
              <a:t> το 270 </a:t>
            </a:r>
            <a:r>
              <a:rPr lang="el-GR" sz="2000" dirty="0" err="1" smtClean="0"/>
              <a:t>π.Χ.</a:t>
            </a:r>
            <a:endParaRPr lang="el-GR" sz="2000" dirty="0" smtClean="0"/>
          </a:p>
          <a:p>
            <a:pPr>
              <a:lnSpc>
                <a:spcPct val="80000"/>
              </a:lnSpc>
            </a:pPr>
            <a:r>
              <a:rPr lang="el-GR" sz="2000" b="1" i="1" dirty="0" smtClean="0"/>
              <a:t>Αστέρι</a:t>
            </a:r>
          </a:p>
          <a:p>
            <a:pPr eaLnBrk="1" hangingPunct="1">
              <a:lnSpc>
                <a:spcPct val="80000"/>
              </a:lnSpc>
              <a:buFontTx/>
              <a:buNone/>
            </a:pPr>
            <a:r>
              <a:rPr lang="el-GR" sz="2000" dirty="0" smtClean="0"/>
              <a:t>Ένα λαμπερό αέριο ουράνιο σώμα που παράγει</a:t>
            </a:r>
          </a:p>
          <a:p>
            <a:pPr eaLnBrk="1" hangingPunct="1">
              <a:lnSpc>
                <a:spcPct val="80000"/>
              </a:lnSpc>
              <a:buFontTx/>
              <a:buNone/>
            </a:pPr>
            <a:r>
              <a:rPr lang="el-GR" sz="2000" dirty="0" smtClean="0"/>
              <a:t>ενέργεια προερχόμενη από πυρηνικές αντιδράσεις σύντηξης.</a:t>
            </a:r>
          </a:p>
          <a:p>
            <a:pPr eaLnBrk="1" hangingPunct="1">
              <a:lnSpc>
                <a:spcPct val="80000"/>
              </a:lnSpc>
              <a:buFontTx/>
              <a:buNone/>
            </a:pPr>
            <a:r>
              <a:rPr lang="el-GR" sz="2000" dirty="0" smtClean="0"/>
              <a:t>Όλα τα αστέρια είναι ήλιοι σαν αυτόν του ηλιακού μας</a:t>
            </a:r>
          </a:p>
          <a:p>
            <a:pPr eaLnBrk="1" hangingPunct="1">
              <a:lnSpc>
                <a:spcPct val="80000"/>
              </a:lnSpc>
              <a:buFontTx/>
              <a:buNone/>
            </a:pPr>
            <a:r>
              <a:rPr lang="el-GR" sz="2000" dirty="0" smtClean="0"/>
              <a:t>συστήματος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6000"/>
            <a:lum/>
          </a:blip>
          <a:srcRect/>
          <a:tile tx="0" ty="0" sx="100000" sy="100000" flip="y" algn="tl"/>
        </a:blipFill>
        <a:effectLst/>
      </p:bgPr>
    </p:bg>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699792" y="5013176"/>
            <a:ext cx="4176464" cy="1752600"/>
          </a:xfrm>
        </p:spPr>
        <p:txBody>
          <a:bodyPr>
            <a:normAutofit fontScale="25000" lnSpcReduction="20000"/>
          </a:bodyPr>
          <a:lstStyle/>
          <a:p>
            <a:r>
              <a:rPr lang="el-GR" sz="6200" b="1" spc="50" dirty="0"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ΤΜΗΜΑ Α2 – ΜΕΛΗ ΟΜΑΔΑΣ</a:t>
            </a:r>
          </a:p>
          <a:p>
            <a:r>
              <a:rPr lang="el-GR" sz="6200" b="1" spc="50" dirty="0" err="1"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Μανωλάκης</a:t>
            </a:r>
            <a:r>
              <a:rPr lang="el-GR" sz="6200" b="1" spc="50" dirty="0"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 Χαράλαμπος</a:t>
            </a:r>
          </a:p>
          <a:p>
            <a:r>
              <a:rPr lang="el-GR" sz="6200" b="1" spc="50" dirty="0"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Μαργαρά Νικολίτσα</a:t>
            </a:r>
          </a:p>
          <a:p>
            <a:r>
              <a:rPr lang="el-GR" sz="6200" b="1" spc="50" dirty="0" err="1"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Ντόκος</a:t>
            </a:r>
            <a:r>
              <a:rPr lang="el-GR" sz="6200" b="1" spc="50" dirty="0"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 – </a:t>
            </a:r>
            <a:r>
              <a:rPr lang="el-GR" sz="6200" b="1" spc="50" dirty="0" err="1"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Τζούρος</a:t>
            </a:r>
            <a:r>
              <a:rPr lang="el-GR" sz="6200" b="1" spc="50" dirty="0"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  Άγγελος</a:t>
            </a:r>
          </a:p>
          <a:p>
            <a:r>
              <a:rPr lang="el-GR" sz="6200" b="1" spc="50" dirty="0"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Παπαδημητρίου Ευσταθία</a:t>
            </a:r>
          </a:p>
          <a:p>
            <a:r>
              <a:rPr lang="el-GR" sz="6200" b="1" spc="50" dirty="0" err="1"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Σεμιτέκολος</a:t>
            </a:r>
            <a:r>
              <a:rPr lang="el-GR" sz="6200" b="1" spc="50" dirty="0" smtClean="0">
                <a:ln w="13500">
                  <a:solidFill>
                    <a:schemeClr val="accent1">
                      <a:shade val="2500"/>
                      <a:alpha val="6500"/>
                    </a:schemeClr>
                  </a:solidFill>
                  <a:prstDash val="solid"/>
                </a:ln>
                <a:gradFill>
                  <a:gsLst>
                    <a:gs pos="0">
                      <a:srgbClr val="8488C4"/>
                    </a:gs>
                    <a:gs pos="53000">
                      <a:srgbClr val="D4DEFF"/>
                    </a:gs>
                    <a:gs pos="83000">
                      <a:srgbClr val="D4DEFF"/>
                    </a:gs>
                    <a:gs pos="100000">
                      <a:srgbClr val="96AB94"/>
                    </a:gs>
                  </a:gsLst>
                  <a:lin ang="5400000" scaled="0"/>
                </a:gradFill>
                <a:effectLst>
                  <a:innerShdw blurRad="50900" dist="38500" dir="13500000">
                    <a:srgbClr val="000000">
                      <a:alpha val="60000"/>
                    </a:srgbClr>
                  </a:innerShdw>
                </a:effectLst>
              </a:rPr>
              <a:t> Παναγιώτης</a:t>
            </a:r>
            <a:endParaRPr lang="el-GR" sz="6200" dirty="0" smtClean="0">
              <a:gradFill>
                <a:gsLst>
                  <a:gs pos="0">
                    <a:srgbClr val="8488C4"/>
                  </a:gs>
                  <a:gs pos="53000">
                    <a:srgbClr val="D4DEFF"/>
                  </a:gs>
                  <a:gs pos="83000">
                    <a:srgbClr val="D4DEFF"/>
                  </a:gs>
                  <a:gs pos="100000">
                    <a:srgbClr val="96AB94"/>
                  </a:gs>
                </a:gsLst>
                <a:lin ang="5400000" scaled="0"/>
              </a:gradFill>
            </a:endParaRPr>
          </a:p>
          <a:p>
            <a:endParaRPr lang="el-GR" dirty="0">
              <a:gradFill>
                <a:gsLst>
                  <a:gs pos="0">
                    <a:srgbClr val="8488C4"/>
                  </a:gs>
                  <a:gs pos="53000">
                    <a:srgbClr val="D4DEFF"/>
                  </a:gs>
                  <a:gs pos="83000">
                    <a:srgbClr val="D4DEFF"/>
                  </a:gs>
                  <a:gs pos="100000">
                    <a:srgbClr val="96AB94"/>
                  </a:gs>
                </a:gsLst>
                <a:lin ang="5400000" scaled="0"/>
              </a:gradFill>
            </a:endParaRPr>
          </a:p>
        </p:txBody>
      </p:sp>
      <p:sp>
        <p:nvSpPr>
          <p:cNvPr id="4" name="3 - Ορθογώνιο"/>
          <p:cNvSpPr/>
          <p:nvPr/>
        </p:nvSpPr>
        <p:spPr>
          <a:xfrm>
            <a:off x="683568" y="404664"/>
            <a:ext cx="7560841"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dirty="0" smtClean="0">
                <a:ln w="11430"/>
                <a:solidFill>
                  <a:schemeClr val="accent5">
                    <a:lumMod val="75000"/>
                  </a:schemeClr>
                </a:solidFill>
                <a:effectLst>
                  <a:outerShdw blurRad="50800" dist="39000" dir="5460000" algn="tl">
                    <a:srgbClr val="000000">
                      <a:alpha val="38000"/>
                    </a:srgbClr>
                  </a:outerShdw>
                </a:effectLst>
              </a:rPr>
              <a:t>ΙΣΤΟΡΙΚΗ ΑΝΑΔΡΟΜΗ ΤΗΣ ΑΣΤΡΟΝΟΜΙΑΣ ΚΑΙ ΤΑ ΑΣΤΡΟΝΟΜΙΚΑ ΟΡΓΑΝΑ</a:t>
            </a:r>
            <a:endParaRPr lang="el-GR" sz="3200" b="1" dirty="0">
              <a:ln w="11430"/>
              <a:solidFill>
                <a:schemeClr val="accent5">
                  <a:lumMod val="75000"/>
                </a:schemeClr>
              </a:solidFill>
              <a:effectLst>
                <a:outerShdw blurRad="50800" dist="39000" dir="5460000" algn="tl">
                  <a:srgbClr val="000000">
                    <a:alpha val="38000"/>
                  </a:srgbClr>
                </a:outerShdw>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nodeType="clickEffect">
                                  <p:stCondLst>
                                    <p:cond delay="0"/>
                                  </p:stCondLst>
                                  <p:childTnLst>
                                    <p:animScale>
                                      <p:cBhvr>
                                        <p:cTn id="47" dur="2000" fill="hold"/>
                                        <p:tgtEl>
                                          <p:spTgt spid="3">
                                            <p:txEl>
                                              <p:pRg st="0" end="0"/>
                                            </p:txEl>
                                          </p:spTgt>
                                        </p:tgtEl>
                                      </p:cBhvr>
                                      <p:by x="150000" y="150000"/>
                                    </p:animScale>
                                  </p:childTnLst>
                                </p:cTn>
                              </p:par>
                              <p:par>
                                <p:cTn id="48" presetID="6" presetClass="emph" presetSubtype="0" fill="hold" nodeType="withEffect">
                                  <p:stCondLst>
                                    <p:cond delay="0"/>
                                  </p:stCondLst>
                                  <p:childTnLst>
                                    <p:animScale>
                                      <p:cBhvr>
                                        <p:cTn id="49" dur="2000" fill="hold"/>
                                        <p:tgtEl>
                                          <p:spTgt spid="3">
                                            <p:txEl>
                                              <p:pRg st="1" end="1"/>
                                            </p:txEl>
                                          </p:spTgt>
                                        </p:tgtEl>
                                      </p:cBhvr>
                                      <p:by x="150000" y="150000"/>
                                    </p:animScale>
                                  </p:childTnLst>
                                </p:cTn>
                              </p:par>
                              <p:par>
                                <p:cTn id="50" presetID="6" presetClass="emph" presetSubtype="0" fill="hold" nodeType="withEffect">
                                  <p:stCondLst>
                                    <p:cond delay="0"/>
                                  </p:stCondLst>
                                  <p:childTnLst>
                                    <p:animScale>
                                      <p:cBhvr>
                                        <p:cTn id="51" dur="2000" fill="hold"/>
                                        <p:tgtEl>
                                          <p:spTgt spid="3">
                                            <p:txEl>
                                              <p:pRg st="2" end="2"/>
                                            </p:txEl>
                                          </p:spTgt>
                                        </p:tgtEl>
                                      </p:cBhvr>
                                      <p:by x="150000" y="150000"/>
                                    </p:animScale>
                                  </p:childTnLst>
                                </p:cTn>
                              </p:par>
                              <p:par>
                                <p:cTn id="52" presetID="6" presetClass="emph" presetSubtype="0" fill="hold" nodeType="withEffect">
                                  <p:stCondLst>
                                    <p:cond delay="0"/>
                                  </p:stCondLst>
                                  <p:childTnLst>
                                    <p:animScale>
                                      <p:cBhvr>
                                        <p:cTn id="53" dur="2000" fill="hold"/>
                                        <p:tgtEl>
                                          <p:spTgt spid="3">
                                            <p:txEl>
                                              <p:pRg st="3" end="3"/>
                                            </p:txEl>
                                          </p:spTgt>
                                        </p:tgtEl>
                                      </p:cBhvr>
                                      <p:by x="150000" y="150000"/>
                                    </p:animScale>
                                  </p:childTnLst>
                                </p:cTn>
                              </p:par>
                              <p:par>
                                <p:cTn id="54" presetID="6" presetClass="emph" presetSubtype="0" fill="hold" nodeType="withEffect">
                                  <p:stCondLst>
                                    <p:cond delay="0"/>
                                  </p:stCondLst>
                                  <p:childTnLst>
                                    <p:animScale>
                                      <p:cBhvr>
                                        <p:cTn id="55" dur="2000" fill="hold"/>
                                        <p:tgtEl>
                                          <p:spTgt spid="3">
                                            <p:txEl>
                                              <p:pRg st="4" end="4"/>
                                            </p:txEl>
                                          </p:spTgt>
                                        </p:tgtEl>
                                      </p:cBhvr>
                                      <p:by x="150000" y="150000"/>
                                    </p:animScale>
                                  </p:childTnLst>
                                </p:cTn>
                              </p:par>
                              <p:par>
                                <p:cTn id="56" presetID="6" presetClass="emph" presetSubtype="0" fill="hold" nodeType="withEffect">
                                  <p:stCondLst>
                                    <p:cond delay="0"/>
                                  </p:stCondLst>
                                  <p:childTnLst>
                                    <p:animScale>
                                      <p:cBhvr>
                                        <p:cTn id="57" dur="2000" fill="hold"/>
                                        <p:tgtEl>
                                          <p:spTgt spid="3">
                                            <p:txEl>
                                              <p:pRg st="5" end="5"/>
                                            </p:txEl>
                                          </p:spTgt>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2" presetClass="exit" presetSubtype="1" fill="hold" nodeType="clickEffect">
                                  <p:stCondLst>
                                    <p:cond delay="0"/>
                                  </p:stCondLst>
                                  <p:childTnLst>
                                    <p:anim calcmode="lin" valueType="num">
                                      <p:cBhvr additive="base">
                                        <p:cTn id="61" dur="2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2" dur="2000"/>
                                        <p:tgtEl>
                                          <p:spTgt spid="3">
                                            <p:txEl>
                                              <p:pRg st="0" end="0"/>
                                            </p:txEl>
                                          </p:spTgt>
                                        </p:tgtEl>
                                        <p:attrNameLst>
                                          <p:attrName>ppt_y</p:attrName>
                                        </p:attrNameLst>
                                      </p:cBhvr>
                                      <p:tavLst>
                                        <p:tav tm="0">
                                          <p:val>
                                            <p:strVal val="ppt_y"/>
                                          </p:val>
                                        </p:tav>
                                        <p:tav tm="100000">
                                          <p:val>
                                            <p:strVal val="0-ppt_h/2"/>
                                          </p:val>
                                        </p:tav>
                                      </p:tavLst>
                                    </p:anim>
                                    <p:set>
                                      <p:cBhvr>
                                        <p:cTn id="63" dur="1" fill="hold">
                                          <p:stCondLst>
                                            <p:cond delay="1999"/>
                                          </p:stCondLst>
                                        </p:cTn>
                                        <p:tgtEl>
                                          <p:spTgt spid="3">
                                            <p:txEl>
                                              <p:pRg st="0" end="0"/>
                                            </p:txEl>
                                          </p:spTgt>
                                        </p:tgtEl>
                                        <p:attrNameLst>
                                          <p:attrName>style.visibility</p:attrName>
                                        </p:attrNameLst>
                                      </p:cBhvr>
                                      <p:to>
                                        <p:strVal val="hidden"/>
                                      </p:to>
                                    </p:set>
                                  </p:childTnLst>
                                </p:cTn>
                              </p:par>
                              <p:par>
                                <p:cTn id="64" presetID="2" presetClass="exit" presetSubtype="1" fill="hold" nodeType="withEffect">
                                  <p:stCondLst>
                                    <p:cond delay="0"/>
                                  </p:stCondLst>
                                  <p:childTnLst>
                                    <p:anim calcmode="lin" valueType="num">
                                      <p:cBhvr additive="base">
                                        <p:cTn id="65" dur="20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2000"/>
                                        <p:tgtEl>
                                          <p:spTgt spid="3">
                                            <p:txEl>
                                              <p:pRg st="1" end="1"/>
                                            </p:txEl>
                                          </p:spTgt>
                                        </p:tgtEl>
                                        <p:attrNameLst>
                                          <p:attrName>ppt_y</p:attrName>
                                        </p:attrNameLst>
                                      </p:cBhvr>
                                      <p:tavLst>
                                        <p:tav tm="0">
                                          <p:val>
                                            <p:strVal val="ppt_y"/>
                                          </p:val>
                                        </p:tav>
                                        <p:tav tm="100000">
                                          <p:val>
                                            <p:strVal val="0-ppt_h/2"/>
                                          </p:val>
                                        </p:tav>
                                      </p:tavLst>
                                    </p:anim>
                                    <p:set>
                                      <p:cBhvr>
                                        <p:cTn id="67" dur="1" fill="hold">
                                          <p:stCondLst>
                                            <p:cond delay="1999"/>
                                          </p:stCondLst>
                                        </p:cTn>
                                        <p:tgtEl>
                                          <p:spTgt spid="3">
                                            <p:txEl>
                                              <p:pRg st="1" end="1"/>
                                            </p:txEl>
                                          </p:spTgt>
                                        </p:tgtEl>
                                        <p:attrNameLst>
                                          <p:attrName>style.visibility</p:attrName>
                                        </p:attrNameLst>
                                      </p:cBhvr>
                                      <p:to>
                                        <p:strVal val="hidden"/>
                                      </p:to>
                                    </p:set>
                                  </p:childTnLst>
                                </p:cTn>
                              </p:par>
                              <p:par>
                                <p:cTn id="68" presetID="2" presetClass="exit" presetSubtype="1" fill="hold" nodeType="withEffect">
                                  <p:stCondLst>
                                    <p:cond delay="0"/>
                                  </p:stCondLst>
                                  <p:childTnLst>
                                    <p:anim calcmode="lin" valueType="num">
                                      <p:cBhvr additive="base">
                                        <p:cTn id="69" dur="20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0" dur="2000"/>
                                        <p:tgtEl>
                                          <p:spTgt spid="3">
                                            <p:txEl>
                                              <p:pRg st="2" end="2"/>
                                            </p:txEl>
                                          </p:spTgt>
                                        </p:tgtEl>
                                        <p:attrNameLst>
                                          <p:attrName>ppt_y</p:attrName>
                                        </p:attrNameLst>
                                      </p:cBhvr>
                                      <p:tavLst>
                                        <p:tav tm="0">
                                          <p:val>
                                            <p:strVal val="ppt_y"/>
                                          </p:val>
                                        </p:tav>
                                        <p:tav tm="100000">
                                          <p:val>
                                            <p:strVal val="0-ppt_h/2"/>
                                          </p:val>
                                        </p:tav>
                                      </p:tavLst>
                                    </p:anim>
                                    <p:set>
                                      <p:cBhvr>
                                        <p:cTn id="71" dur="1" fill="hold">
                                          <p:stCondLst>
                                            <p:cond delay="1999"/>
                                          </p:stCondLst>
                                        </p:cTn>
                                        <p:tgtEl>
                                          <p:spTgt spid="3">
                                            <p:txEl>
                                              <p:pRg st="2" end="2"/>
                                            </p:txEl>
                                          </p:spTgt>
                                        </p:tgtEl>
                                        <p:attrNameLst>
                                          <p:attrName>style.visibility</p:attrName>
                                        </p:attrNameLst>
                                      </p:cBhvr>
                                      <p:to>
                                        <p:strVal val="hidden"/>
                                      </p:to>
                                    </p:set>
                                  </p:childTnLst>
                                </p:cTn>
                              </p:par>
                              <p:par>
                                <p:cTn id="72" presetID="2" presetClass="exit" presetSubtype="1" fill="hold" nodeType="withEffect">
                                  <p:stCondLst>
                                    <p:cond delay="0"/>
                                  </p:stCondLst>
                                  <p:childTnLst>
                                    <p:anim calcmode="lin" valueType="num">
                                      <p:cBhvr additive="base">
                                        <p:cTn id="73" dur="20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4" dur="2000"/>
                                        <p:tgtEl>
                                          <p:spTgt spid="3">
                                            <p:txEl>
                                              <p:pRg st="3" end="3"/>
                                            </p:txEl>
                                          </p:spTgt>
                                        </p:tgtEl>
                                        <p:attrNameLst>
                                          <p:attrName>ppt_y</p:attrName>
                                        </p:attrNameLst>
                                      </p:cBhvr>
                                      <p:tavLst>
                                        <p:tav tm="0">
                                          <p:val>
                                            <p:strVal val="ppt_y"/>
                                          </p:val>
                                        </p:tav>
                                        <p:tav tm="100000">
                                          <p:val>
                                            <p:strVal val="0-ppt_h/2"/>
                                          </p:val>
                                        </p:tav>
                                      </p:tavLst>
                                    </p:anim>
                                    <p:set>
                                      <p:cBhvr>
                                        <p:cTn id="75" dur="1" fill="hold">
                                          <p:stCondLst>
                                            <p:cond delay="1999"/>
                                          </p:stCondLst>
                                        </p:cTn>
                                        <p:tgtEl>
                                          <p:spTgt spid="3">
                                            <p:txEl>
                                              <p:pRg st="3" end="3"/>
                                            </p:txEl>
                                          </p:spTgt>
                                        </p:tgtEl>
                                        <p:attrNameLst>
                                          <p:attrName>style.visibility</p:attrName>
                                        </p:attrNameLst>
                                      </p:cBhvr>
                                      <p:to>
                                        <p:strVal val="hidden"/>
                                      </p:to>
                                    </p:set>
                                  </p:childTnLst>
                                </p:cTn>
                              </p:par>
                              <p:par>
                                <p:cTn id="76" presetID="2" presetClass="exit" presetSubtype="1" fill="hold" nodeType="withEffect">
                                  <p:stCondLst>
                                    <p:cond delay="0"/>
                                  </p:stCondLst>
                                  <p:childTnLst>
                                    <p:anim calcmode="lin" valueType="num">
                                      <p:cBhvr additive="base">
                                        <p:cTn id="77" dur="20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8" dur="2000"/>
                                        <p:tgtEl>
                                          <p:spTgt spid="3">
                                            <p:txEl>
                                              <p:pRg st="4" end="4"/>
                                            </p:txEl>
                                          </p:spTgt>
                                        </p:tgtEl>
                                        <p:attrNameLst>
                                          <p:attrName>ppt_y</p:attrName>
                                        </p:attrNameLst>
                                      </p:cBhvr>
                                      <p:tavLst>
                                        <p:tav tm="0">
                                          <p:val>
                                            <p:strVal val="ppt_y"/>
                                          </p:val>
                                        </p:tav>
                                        <p:tav tm="100000">
                                          <p:val>
                                            <p:strVal val="0-ppt_h/2"/>
                                          </p:val>
                                        </p:tav>
                                      </p:tavLst>
                                    </p:anim>
                                    <p:set>
                                      <p:cBhvr>
                                        <p:cTn id="79" dur="1" fill="hold">
                                          <p:stCondLst>
                                            <p:cond delay="1999"/>
                                          </p:stCondLst>
                                        </p:cTn>
                                        <p:tgtEl>
                                          <p:spTgt spid="3">
                                            <p:txEl>
                                              <p:pRg st="4" end="4"/>
                                            </p:txEl>
                                          </p:spTgt>
                                        </p:tgtEl>
                                        <p:attrNameLst>
                                          <p:attrName>style.visibility</p:attrName>
                                        </p:attrNameLst>
                                      </p:cBhvr>
                                      <p:to>
                                        <p:strVal val="hidden"/>
                                      </p:to>
                                    </p:set>
                                  </p:childTnLst>
                                </p:cTn>
                              </p:par>
                              <p:par>
                                <p:cTn id="80" presetID="2" presetClass="exit" presetSubtype="1" fill="hold" nodeType="withEffect">
                                  <p:stCondLst>
                                    <p:cond delay="0"/>
                                  </p:stCondLst>
                                  <p:childTnLst>
                                    <p:anim calcmode="lin" valueType="num">
                                      <p:cBhvr additive="base">
                                        <p:cTn id="81" dur="20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2" dur="2000"/>
                                        <p:tgtEl>
                                          <p:spTgt spid="3">
                                            <p:txEl>
                                              <p:pRg st="5" end="5"/>
                                            </p:txEl>
                                          </p:spTgt>
                                        </p:tgtEl>
                                        <p:attrNameLst>
                                          <p:attrName>ppt_y</p:attrName>
                                        </p:attrNameLst>
                                      </p:cBhvr>
                                      <p:tavLst>
                                        <p:tav tm="0">
                                          <p:val>
                                            <p:strVal val="ppt_y"/>
                                          </p:val>
                                        </p:tav>
                                        <p:tav tm="100000">
                                          <p:val>
                                            <p:strVal val="0-ppt_h/2"/>
                                          </p:val>
                                        </p:tav>
                                      </p:tavLst>
                                    </p:anim>
                                    <p:set>
                                      <p:cBhvr>
                                        <p:cTn id="83"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200"/>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smtClean="0"/>
              <a:t>Τοξότης </a:t>
            </a:r>
          </a:p>
        </p:txBody>
      </p:sp>
      <p:pic>
        <p:nvPicPr>
          <p:cNvPr id="4099" name="Picture 4" descr="Σχετική εικόνα"/>
          <p:cNvPicPr>
            <a:picLocks noGrp="1" noChangeAspect="1" noChangeArrowheads="1"/>
          </p:cNvPicPr>
          <p:nvPr>
            <p:ph type="body" idx="1"/>
          </p:nvPr>
        </p:nvPicPr>
        <p:blipFill>
          <a:blip r:embed="rId2" cstate="print"/>
          <a:srcRect/>
          <a:stretch>
            <a:fillRect/>
          </a:stretch>
        </p:blipFill>
        <p:spPr>
          <a:xfrm>
            <a:off x="2627784" y="1412776"/>
            <a:ext cx="3810000" cy="2381250"/>
          </a:xfrm>
          <a:prstGeom prst="rect">
            <a:avLst/>
          </a:prstGeom>
          <a:ln>
            <a:noFill/>
          </a:ln>
          <a:effectLst>
            <a:softEdge rad="112500"/>
          </a:effectLst>
        </p:spPr>
      </p:pic>
      <p:sp>
        <p:nvSpPr>
          <p:cNvPr id="4100" name="Rectangle 5"/>
          <p:cNvSpPr>
            <a:spLocks noChangeArrowheads="1"/>
          </p:cNvSpPr>
          <p:nvPr/>
        </p:nvSpPr>
        <p:spPr bwMode="auto">
          <a:xfrm>
            <a:off x="611188" y="4149725"/>
            <a:ext cx="8316912" cy="1739900"/>
          </a:xfrm>
          <a:prstGeom prst="rect">
            <a:avLst/>
          </a:prstGeom>
          <a:noFill/>
          <a:ln w="9525">
            <a:noFill/>
            <a:miter lim="800000"/>
            <a:headEnd/>
            <a:tailEnd/>
          </a:ln>
        </p:spPr>
        <p:txBody>
          <a:bodyPr anchor="ctr">
            <a:spAutoFit/>
          </a:bodyPr>
          <a:lstStyle/>
          <a:p>
            <a:r>
              <a:rPr lang="el-GR" dirty="0"/>
              <a:t>Τοξότης είναι νότιος αστερισμός του Ζωδιακού Κύκλου. Συνορεύει με τους αστερισμούς Ασπίδα, </a:t>
            </a:r>
            <a:r>
              <a:rPr lang="el-GR" dirty="0" err="1"/>
              <a:t>Όφι</a:t>
            </a:r>
            <a:r>
              <a:rPr lang="el-GR" dirty="0"/>
              <a:t> (το τμήμα της Ουράς), </a:t>
            </a:r>
            <a:r>
              <a:rPr lang="el-GR" dirty="0" err="1"/>
              <a:t>Οφιούχο</a:t>
            </a:r>
            <a:r>
              <a:rPr lang="el-GR" dirty="0"/>
              <a:t>, Σκορπιό, Νότιο Στέφανο, Τηλεσκόπιων , Μικροσκοπιών , Αιγόκερω και Αετό. Οι αστέρες τ, ζ, σ, φ, λ, ε, δ, η και γ2 </a:t>
            </a:r>
            <a:r>
              <a:rPr lang="el-GR" dirty="0" err="1"/>
              <a:t>Τοξότου</a:t>
            </a:r>
            <a:r>
              <a:rPr lang="el-GR" dirty="0"/>
              <a:t> σχηματίζουν ένα εύκολα αναγνωρίσιμο σχήμα μιας μεγάλης τσαγιέρας, ο Γαλαξίας μάλιστα φαίνεται σαν εξερχόμενος ατμός από το στόμιό της (στη δυτική πλευρά της).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200"/>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smtClean="0"/>
              <a:t>Λέων</a:t>
            </a:r>
          </a:p>
        </p:txBody>
      </p:sp>
      <p:pic>
        <p:nvPicPr>
          <p:cNvPr id="5123" name="Picture 4" descr="Αποτέλεσμα εικόνας για λεων αστερισμος"/>
          <p:cNvPicPr>
            <a:picLocks noGrp="1" noChangeAspect="1" noChangeArrowheads="1"/>
          </p:cNvPicPr>
          <p:nvPr>
            <p:ph type="body" idx="1"/>
          </p:nvPr>
        </p:nvPicPr>
        <p:blipFill>
          <a:blip r:embed="rId2" cstate="print"/>
          <a:srcRect/>
          <a:stretch>
            <a:fillRect/>
          </a:stretch>
        </p:blipFill>
        <p:spPr>
          <a:xfrm>
            <a:off x="2916238" y="1268413"/>
            <a:ext cx="3168650" cy="2520950"/>
          </a:xfrm>
          <a:prstGeom prst="rect">
            <a:avLst/>
          </a:prstGeom>
          <a:ln>
            <a:noFill/>
          </a:ln>
          <a:effectLst>
            <a:softEdge rad="112500"/>
          </a:effectLst>
        </p:spPr>
      </p:pic>
      <p:sp>
        <p:nvSpPr>
          <p:cNvPr id="5124" name="Rectangle 5"/>
          <p:cNvSpPr>
            <a:spLocks noChangeArrowheads="1"/>
          </p:cNvSpPr>
          <p:nvPr/>
        </p:nvSpPr>
        <p:spPr bwMode="auto">
          <a:xfrm>
            <a:off x="1258888" y="4415175"/>
            <a:ext cx="7273925" cy="2031325"/>
          </a:xfrm>
          <a:prstGeom prst="rect">
            <a:avLst/>
          </a:prstGeom>
          <a:noFill/>
          <a:ln w="9525">
            <a:noFill/>
            <a:miter lim="800000"/>
            <a:headEnd/>
            <a:tailEnd/>
          </a:ln>
        </p:spPr>
        <p:txBody>
          <a:bodyPr anchor="ctr">
            <a:spAutoFit/>
          </a:bodyPr>
          <a:lstStyle/>
          <a:p>
            <a:r>
              <a:rPr lang="el-GR" dirty="0"/>
              <a:t>Ο Λέων. Ο αστερισμός αυτός περιλαμβάνει πολλά φωτεινά άστρα, όπως τον βασιλίσκο (α Λέοντος) ή Καρδιά του Λέοντα, τον </a:t>
            </a:r>
            <a:r>
              <a:rPr lang="el-GR" dirty="0" err="1"/>
              <a:t>ντεναμπολα</a:t>
            </a:r>
            <a:r>
              <a:rPr lang="el-GR" dirty="0"/>
              <a:t> (β Λέοντος) και τον γ Λέοντος (</a:t>
            </a:r>
            <a:r>
              <a:rPr lang="el-GR" dirty="0" err="1"/>
              <a:t>Αλγκιέμπα</a:t>
            </a:r>
            <a:r>
              <a:rPr lang="el-GR" dirty="0"/>
              <a:t>). Πολλά άλλα αμυδρά άστρα έχουν επίσης τη δική τους ιδιαίτερη ονομασία, όπως ο δ Λέοντος </a:t>
            </a:r>
            <a:r>
              <a:rPr lang="el-GR" dirty="0" err="1"/>
              <a:t>σωσμα</a:t>
            </a:r>
            <a:r>
              <a:rPr lang="el-GR" dirty="0"/>
              <a:t>), ο θ Λέοντος (</a:t>
            </a:r>
            <a:r>
              <a:rPr lang="el-GR" dirty="0" err="1"/>
              <a:t>Chort</a:t>
            </a:r>
            <a:r>
              <a:rPr lang="el-GR" dirty="0"/>
              <a:t>), ο κ Λέοντος (</a:t>
            </a:r>
            <a:r>
              <a:rPr lang="el-GR" dirty="0" err="1"/>
              <a:t>Al</a:t>
            </a:r>
            <a:r>
              <a:rPr lang="el-GR" dirty="0"/>
              <a:t> </a:t>
            </a:r>
            <a:r>
              <a:rPr lang="el-GR" dirty="0" err="1"/>
              <a:t>Minliar</a:t>
            </a:r>
            <a:r>
              <a:rPr lang="el-GR" dirty="0"/>
              <a:t> </a:t>
            </a:r>
            <a:r>
              <a:rPr lang="el-GR" dirty="0" err="1"/>
              <a:t>al</a:t>
            </a:r>
            <a:r>
              <a:rPr lang="el-GR" dirty="0"/>
              <a:t> </a:t>
            </a:r>
            <a:r>
              <a:rPr lang="el-GR" dirty="0" err="1"/>
              <a:t>Asad</a:t>
            </a:r>
            <a:r>
              <a:rPr lang="el-GR" dirty="0"/>
              <a:t>), ο λ Λέοντος (</a:t>
            </a:r>
            <a:r>
              <a:rPr lang="el-GR" dirty="0" err="1"/>
              <a:t>Alterf</a:t>
            </a:r>
            <a:r>
              <a:rPr lang="el-GR" dirty="0"/>
              <a:t>), και ο </a:t>
            </a:r>
            <a:r>
              <a:rPr lang="el-GR" dirty="0" err="1"/>
              <a:t>ο</a:t>
            </a:r>
            <a:r>
              <a:rPr lang="el-GR" dirty="0"/>
              <a:t> Λέοντος (</a:t>
            </a:r>
            <a:r>
              <a:rPr lang="el-GR" dirty="0" err="1"/>
              <a:t>Subra</a:t>
            </a:r>
            <a:r>
              <a:rPr lang="el-GR" dirty="0"/>
              <a:t>). </a:t>
            </a:r>
            <a:r>
              <a:rPr lang="el-GR" dirty="0" err="1"/>
              <a:t>ημους</a:t>
            </a:r>
            <a:r>
              <a:rPr lang="el-GR" dirty="0"/>
              <a:t> αστερισμούς που θέσπισε η Διεθνής Αστρονομική Ένωση.</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200"/>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p:txBody>
          <a:bodyPr/>
          <a:lstStyle/>
          <a:p>
            <a:pPr eaLnBrk="1" hangingPunct="1"/>
            <a:endParaRPr lang="el-GR" smtClean="0"/>
          </a:p>
          <a:p>
            <a:pPr eaLnBrk="1" hangingPunct="1"/>
            <a:endParaRPr lang="el-GR" smtClean="0"/>
          </a:p>
          <a:p>
            <a:pPr eaLnBrk="1" hangingPunct="1">
              <a:buFontTx/>
              <a:buNone/>
            </a:pPr>
            <a:endParaRPr lang="el-GR" smtClean="0"/>
          </a:p>
        </p:txBody>
      </p:sp>
      <p:pic>
        <p:nvPicPr>
          <p:cNvPr id="6147" name="Picture 4" descr="image028"/>
          <p:cNvPicPr>
            <a:picLocks noChangeAspect="1" noChangeArrowheads="1"/>
          </p:cNvPicPr>
          <p:nvPr/>
        </p:nvPicPr>
        <p:blipFill>
          <a:blip r:embed="rId2" cstate="print"/>
          <a:srcRect/>
          <a:stretch>
            <a:fillRect/>
          </a:stretch>
        </p:blipFill>
        <p:spPr bwMode="auto">
          <a:xfrm>
            <a:off x="2268538" y="1844675"/>
            <a:ext cx="4968875" cy="3455988"/>
          </a:xfrm>
          <a:prstGeom prst="rect">
            <a:avLst/>
          </a:prstGeom>
          <a:ln>
            <a:noFill/>
          </a:ln>
          <a:effectLst>
            <a:softEdge rad="112500"/>
          </a:effectLst>
        </p:spPr>
      </p:pic>
      <p:sp>
        <p:nvSpPr>
          <p:cNvPr id="6148" name="Text Box 5"/>
          <p:cNvSpPr txBox="1">
            <a:spLocks noChangeArrowheads="1"/>
          </p:cNvSpPr>
          <p:nvPr/>
        </p:nvSpPr>
        <p:spPr bwMode="auto">
          <a:xfrm>
            <a:off x="3255963" y="490538"/>
            <a:ext cx="3017837" cy="641350"/>
          </a:xfrm>
          <a:prstGeom prst="rect">
            <a:avLst/>
          </a:prstGeom>
          <a:noFill/>
          <a:ln w="9525">
            <a:noFill/>
            <a:miter lim="800000"/>
            <a:headEnd/>
            <a:tailEnd/>
          </a:ln>
        </p:spPr>
        <p:txBody>
          <a:bodyPr wrap="none">
            <a:spAutoFit/>
          </a:bodyPr>
          <a:lstStyle/>
          <a:p>
            <a:r>
              <a:rPr lang="el-GR" sz="3600"/>
              <a:t>Ευχαριστούμε</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25000">
              <a:schemeClr val="accent5">
                <a:lumMod val="60000"/>
                <a:lumOff val="40000"/>
              </a:schemeClr>
            </a:gs>
            <a:gs pos="100000">
              <a:schemeClr val="accent2">
                <a:lumMod val="20000"/>
                <a:lumOff val="8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23528" y="2348880"/>
            <a:ext cx="8136904" cy="4104456"/>
          </a:xfrm>
        </p:spPr>
        <p:txBody>
          <a:bodyPr>
            <a:normAutofit fontScale="775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l"/>
            <a:endParaRPr lang="en-US" sz="21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a:p>
            <a:pPr algn="l"/>
            <a:r>
              <a:rPr lang="el-GR" sz="21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5</a:t>
            </a:r>
            <a:r>
              <a:rPr lang="el-GR" sz="2100"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Ο</a:t>
            </a:r>
            <a:r>
              <a:rPr lang="el-GR" sz="21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  Γ.Ε.Λ. ΝΕΑΣ ΣΜΥΡΝΗΣ </a:t>
            </a:r>
          </a:p>
          <a:p>
            <a:pPr algn="l"/>
            <a:r>
              <a:rPr lang="el-GR" sz="21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ΤΜΗΜΑ : Α2</a:t>
            </a:r>
          </a:p>
          <a:p>
            <a:pPr algn="l"/>
            <a:r>
              <a:rPr lang="el-GR" sz="21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ΜΑΘΗΜΑ : ΕΡΕΥΝΗΤΙΚΗ ΕΡΓΑΣΙΑ  Α΄ ΤΕΤΡΑΜΗΝΟΥ 2017</a:t>
            </a:r>
          </a:p>
          <a:p>
            <a:r>
              <a:rPr lang="el-GR" sz="2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r"/>
            <a:endParaRPr lang="en-US" sz="2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r"/>
            <a:endParaRPr lang="en-US" sz="2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r"/>
            <a:endParaRPr lang="en-US" sz="2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l"/>
            <a:endParaRPr lang="en-US" sz="2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l-GR" sz="21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a:p>
            <a:pPr algn="r"/>
            <a:r>
              <a:rPr lang="el-GR" sz="21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ΒΑΣΟΥ ΓΕΩΡΓΙΑ </a:t>
            </a:r>
          </a:p>
          <a:p>
            <a:pPr algn="r"/>
            <a:r>
              <a:rPr lang="el-GR" sz="21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ΝΙΩΤΗΣ ΣΠΥΡΟΣ</a:t>
            </a:r>
          </a:p>
          <a:p>
            <a:pPr algn="r"/>
            <a:r>
              <a:rPr lang="el-GR" sz="21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ΠΑΠΙΑ ΑΡΓΥΡΩ </a:t>
            </a:r>
          </a:p>
          <a:p>
            <a:pPr algn="r"/>
            <a:r>
              <a:rPr lang="el-GR" sz="21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ΠΕΡΙΣΤΕΡΑΚΗ ΚΩΝΣΤΑΝΤΙΝΑ</a:t>
            </a:r>
          </a:p>
          <a:p>
            <a:pPr algn="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l-G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l-GR" sz="2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pic>
        <p:nvPicPr>
          <p:cNvPr id="5" name="4 - Εικόνα" descr="Σχετική εικόνα"/>
          <p:cNvPicPr/>
          <p:nvPr/>
        </p:nvPicPr>
        <p:blipFill>
          <a:blip r:embed="rId2" cstate="print"/>
          <a:srcRect/>
          <a:stretch>
            <a:fillRect/>
          </a:stretch>
        </p:blipFill>
        <p:spPr bwMode="auto">
          <a:xfrm>
            <a:off x="899592" y="4005064"/>
            <a:ext cx="3409628" cy="1960944"/>
          </a:xfrm>
          <a:prstGeom prst="rect">
            <a:avLst/>
          </a:prstGeom>
          <a:ln>
            <a:noFill/>
          </a:ln>
          <a:effectLst>
            <a:softEdge rad="112500"/>
          </a:effectLst>
        </p:spPr>
      </p:pic>
      <p:sp>
        <p:nvSpPr>
          <p:cNvPr id="7" name="3 - Τίτλος"/>
          <p:cNvSpPr>
            <a:spLocks noGrp="1"/>
          </p:cNvSpPr>
          <p:nvPr>
            <p:ph type="ctrTitle"/>
          </p:nvPr>
        </p:nvSpPr>
        <p:spPr>
          <a:xfrm>
            <a:off x="467544" y="476672"/>
            <a:ext cx="7850187" cy="1828800"/>
          </a:xfrm>
        </p:spPr>
        <p:txBody>
          <a:bodyPr>
            <a:normAutofit fontScale="90000"/>
          </a:bodyPr>
          <a:lstStyle/>
          <a:p>
            <a:r>
              <a:rPr lang="en-US" dirty="0" smtClean="0"/>
              <a:t/>
            </a:r>
            <a:br>
              <a:rPr lang="en-US" dirty="0" smtClean="0"/>
            </a:br>
            <a:r>
              <a:rPr lang="el-GR" sz="4000" dirty="0" smtClean="0">
                <a:latin typeface="Arial" pitchFamily="34" charset="0"/>
                <a:cs typeface="Arial" pitchFamily="34" charset="0"/>
              </a:rPr>
              <a:t> </a:t>
            </a:r>
            <a:br>
              <a:rPr lang="el-GR" sz="4000" dirty="0" smtClean="0">
                <a:latin typeface="Arial" pitchFamily="34" charset="0"/>
                <a:cs typeface="Arial" pitchFamily="34" charset="0"/>
              </a:rPr>
            </a:br>
            <a:r>
              <a:rPr lang="el-GR" sz="4000" dirty="0" smtClean="0">
                <a:latin typeface="Arial" pitchFamily="34" charset="0"/>
                <a:cs typeface="Arial" pitchFamily="34" charset="0"/>
              </a:rPr>
              <a:t/>
            </a:r>
            <a:br>
              <a:rPr lang="el-GR" sz="4000" dirty="0" smtClean="0">
                <a:latin typeface="Arial" pitchFamily="34" charset="0"/>
                <a:cs typeface="Arial" pitchFamily="34" charset="0"/>
              </a:rPr>
            </a:br>
            <a:r>
              <a:rPr lang="el-GR" sz="4000" dirty="0" smtClean="0">
                <a:latin typeface="Arial" pitchFamily="34" charset="0"/>
                <a:cs typeface="Arial" pitchFamily="34" charset="0"/>
              </a:rPr>
              <a:t/>
            </a:r>
            <a:br>
              <a:rPr lang="el-GR" sz="4000" dirty="0" smtClean="0">
                <a:latin typeface="Arial" pitchFamily="34" charset="0"/>
                <a:cs typeface="Arial" pitchFamily="34" charset="0"/>
              </a:rPr>
            </a:br>
            <a:r>
              <a:rPr lang="el-GR" sz="4000" dirty="0" smtClean="0">
                <a:latin typeface="Arial" pitchFamily="34" charset="0"/>
                <a:cs typeface="Arial" pitchFamily="34" charset="0"/>
              </a:rPr>
              <a:t/>
            </a:r>
            <a:br>
              <a:rPr lang="el-GR" sz="4000" dirty="0" smtClean="0">
                <a:latin typeface="Arial" pitchFamily="34" charset="0"/>
                <a:cs typeface="Arial" pitchFamily="34" charset="0"/>
              </a:rPr>
            </a:br>
            <a:r>
              <a:rPr lang="el-GR" sz="4000" dirty="0" smtClean="0">
                <a:latin typeface="Arial" pitchFamily="34" charset="0"/>
                <a:cs typeface="Arial" pitchFamily="34" charset="0"/>
              </a:rPr>
              <a:t/>
            </a:r>
            <a:br>
              <a:rPr lang="el-GR" sz="4000" dirty="0" smtClean="0">
                <a:latin typeface="Arial" pitchFamily="34" charset="0"/>
                <a:cs typeface="Arial" pitchFamily="34" charset="0"/>
              </a:rPr>
            </a:br>
            <a:r>
              <a:rPr lang="el-GR" sz="4000" dirty="0" smtClean="0">
                <a:latin typeface="Arial" pitchFamily="34" charset="0"/>
                <a:cs typeface="Arial" pitchFamily="34" charset="0"/>
              </a:rPr>
              <a:t/>
            </a:r>
            <a:br>
              <a:rPr lang="el-GR" sz="4000" dirty="0" smtClean="0">
                <a:latin typeface="Arial" pitchFamily="34" charset="0"/>
                <a:cs typeface="Arial" pitchFamily="34" charset="0"/>
              </a:rPr>
            </a:br>
            <a:r>
              <a:rPr lang="el-GR" sz="4000" dirty="0" smtClean="0">
                <a:latin typeface="Arial" pitchFamily="34" charset="0"/>
                <a:cs typeface="Arial" pitchFamily="34" charset="0"/>
              </a:rPr>
              <a:t/>
            </a:r>
            <a:br>
              <a:rPr lang="el-GR" sz="4000" dirty="0" smtClean="0">
                <a:latin typeface="Arial" pitchFamily="34" charset="0"/>
                <a:cs typeface="Arial" pitchFamily="34" charset="0"/>
              </a:rPr>
            </a:br>
            <a:r>
              <a:rPr lang="el-GR" sz="4000" dirty="0" smtClean="0">
                <a:latin typeface="Arial" pitchFamily="34" charset="0"/>
                <a:cs typeface="Arial" pitchFamily="34" charset="0"/>
              </a:rPr>
              <a:t/>
            </a:r>
            <a:br>
              <a:rPr lang="el-GR" sz="4000" dirty="0" smtClean="0">
                <a:latin typeface="Arial" pitchFamily="34" charset="0"/>
                <a:cs typeface="Arial" pitchFamily="34" charset="0"/>
              </a:rPr>
            </a:br>
            <a:r>
              <a:rPr lang="el-GR" sz="4000" dirty="0" smtClean="0">
                <a:latin typeface="Arial" pitchFamily="34" charset="0"/>
                <a:cs typeface="Arial" pitchFamily="34" charset="0"/>
              </a:rPr>
              <a:t/>
            </a:r>
            <a:br>
              <a:rPr lang="el-GR" sz="4000" dirty="0" smtClean="0">
                <a:latin typeface="Arial" pitchFamily="34" charset="0"/>
                <a:cs typeface="Arial" pitchFamily="34" charset="0"/>
              </a:rPr>
            </a:br>
            <a:r>
              <a:rPr lang="el-GR" sz="4000" dirty="0" smtClean="0">
                <a:latin typeface="Arial" pitchFamily="34" charset="0"/>
                <a:cs typeface="Arial" pitchFamily="34" charset="0"/>
              </a:rPr>
              <a:t>ΕΠΙΔΡΑΣΗ ΤΗΣ ΑΣΤΡΟΝΟΜΙΑΣ «ΗΣΤΙΣ ΤΕΧΝΕΣ»</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Αποτέλεσμα εικόνας για ενα παιδι μετραει τα αστρα"/>
          <p:cNvPicPr/>
          <p:nvPr/>
        </p:nvPicPr>
        <p:blipFill>
          <a:blip r:embed="rId2" cstate="print"/>
          <a:srcRect/>
          <a:stretch>
            <a:fillRect/>
          </a:stretch>
        </p:blipFill>
        <p:spPr bwMode="auto">
          <a:xfrm>
            <a:off x="2555776" y="4005064"/>
            <a:ext cx="4032448" cy="2693527"/>
          </a:xfrm>
          <a:prstGeom prst="rect">
            <a:avLst/>
          </a:prstGeom>
          <a:ln>
            <a:noFill/>
          </a:ln>
          <a:effectLst>
            <a:softEdge rad="112500"/>
          </a:effectLst>
        </p:spPr>
      </p:pic>
      <p:sp>
        <p:nvSpPr>
          <p:cNvPr id="3" name="2 - Θέση περιεχομένου"/>
          <p:cNvSpPr>
            <a:spLocks noGrp="1"/>
          </p:cNvSpPr>
          <p:nvPr>
            <p:ph idx="1"/>
          </p:nvPr>
        </p:nvSpPr>
        <p:spPr>
          <a:xfrm>
            <a:off x="457200" y="116632"/>
            <a:ext cx="8229600" cy="6408712"/>
          </a:xfrm>
        </p:spPr>
        <p:txBody>
          <a:bodyPr>
            <a:normAutofit/>
          </a:bodyPr>
          <a:lstStyle/>
          <a:p>
            <a:pPr>
              <a:buNone/>
            </a:pPr>
            <a:r>
              <a:rPr lang="en-US" sz="1200" dirty="0" smtClean="0">
                <a:latin typeface="Arial" pitchFamily="34" charset="0"/>
                <a:cs typeface="Arial" pitchFamily="34" charset="0"/>
              </a:rPr>
              <a:t>      </a:t>
            </a:r>
            <a:endParaRPr lang="el-GR" sz="1200" dirty="0" smtClean="0">
              <a:latin typeface="Arial" pitchFamily="34" charset="0"/>
              <a:cs typeface="Arial" pitchFamily="34" charset="0"/>
            </a:endParaRPr>
          </a:p>
          <a:p>
            <a:pPr>
              <a:buNone/>
            </a:pPr>
            <a:endParaRPr lang="el-GR" sz="1200" dirty="0" smtClean="0">
              <a:latin typeface="Arial" pitchFamily="34" charset="0"/>
              <a:cs typeface="Arial" pitchFamily="34" charset="0"/>
            </a:endParaRPr>
          </a:p>
          <a:p>
            <a:pPr>
              <a:buNone/>
            </a:pPr>
            <a:endParaRPr lang="el-GR" sz="1200" dirty="0" smtClean="0">
              <a:latin typeface="Arial" pitchFamily="34" charset="0"/>
              <a:cs typeface="Arial" pitchFamily="34" charset="0"/>
            </a:endParaRPr>
          </a:p>
          <a:p>
            <a:pPr>
              <a:buNone/>
            </a:pPr>
            <a:r>
              <a:rPr lang="en-US" sz="1200" dirty="0" smtClean="0">
                <a:latin typeface="Arial" pitchFamily="34" charset="0"/>
                <a:cs typeface="Arial" pitchFamily="34" charset="0"/>
              </a:rPr>
              <a:t> </a:t>
            </a:r>
            <a:r>
              <a:rPr lang="el-GR" sz="1200" u="sng" dirty="0" smtClean="0">
                <a:latin typeface="Arial" pitchFamily="34" charset="0"/>
                <a:cs typeface="Arial" pitchFamily="34" charset="0"/>
              </a:rPr>
              <a:t>Ένα </a:t>
            </a:r>
            <a:r>
              <a:rPr lang="el-GR" sz="1200" u="sng" dirty="0">
                <a:latin typeface="Arial" pitchFamily="34" charset="0"/>
                <a:cs typeface="Arial" pitchFamily="34" charset="0"/>
              </a:rPr>
              <a:t>παιδί μετράει τα άστρα</a:t>
            </a:r>
          </a:p>
          <a:p>
            <a:pPr>
              <a:buNone/>
            </a:pPr>
            <a:r>
              <a:rPr lang="en-US" sz="1200" dirty="0" smtClean="0">
                <a:latin typeface="Arial" pitchFamily="34" charset="0"/>
                <a:cs typeface="Arial" pitchFamily="34" charset="0"/>
              </a:rPr>
              <a:t>       </a:t>
            </a:r>
            <a:r>
              <a:rPr lang="el-GR" sz="1200" dirty="0" smtClean="0">
                <a:latin typeface="Arial" pitchFamily="34" charset="0"/>
                <a:cs typeface="Arial" pitchFamily="34" charset="0"/>
              </a:rPr>
              <a:t>Το</a:t>
            </a:r>
            <a:r>
              <a:rPr lang="el-GR" sz="1200" dirty="0">
                <a:latin typeface="Arial" pitchFamily="34" charset="0"/>
                <a:cs typeface="Arial" pitchFamily="34" charset="0"/>
              </a:rPr>
              <a:t> </a:t>
            </a:r>
            <a:r>
              <a:rPr lang="el-GR" sz="1200" b="1" dirty="0">
                <a:latin typeface="Arial" pitchFamily="34" charset="0"/>
                <a:cs typeface="Arial" pitchFamily="34" charset="0"/>
              </a:rPr>
              <a:t>Ένα παιδί μετρά τ' άστρα</a:t>
            </a:r>
            <a:r>
              <a:rPr lang="el-GR" sz="1200" dirty="0">
                <a:latin typeface="Arial" pitchFamily="34" charset="0"/>
                <a:cs typeface="Arial" pitchFamily="34" charset="0"/>
              </a:rPr>
              <a:t> είναι </a:t>
            </a:r>
            <a:r>
              <a:rPr lang="el-GR" sz="1200" u="sng" dirty="0">
                <a:latin typeface="Arial" pitchFamily="34" charset="0"/>
                <a:cs typeface="Arial" pitchFamily="34" charset="0"/>
                <a:hlinkClick r:id="rId3" tooltip="Μυθιστόρημα"/>
              </a:rPr>
              <a:t>μυθιστόρημα</a:t>
            </a:r>
            <a:r>
              <a:rPr lang="el-GR" sz="1200" dirty="0">
                <a:latin typeface="Arial" pitchFamily="34" charset="0"/>
                <a:cs typeface="Arial" pitchFamily="34" charset="0"/>
              </a:rPr>
              <a:t>, του </a:t>
            </a:r>
            <a:r>
              <a:rPr lang="el-GR" sz="1200" u="sng" dirty="0">
                <a:latin typeface="Arial" pitchFamily="34" charset="0"/>
                <a:cs typeface="Arial" pitchFamily="34" charset="0"/>
                <a:hlinkClick r:id="rId4" tooltip="Έλληνας"/>
              </a:rPr>
              <a:t>Έλληνα</a:t>
            </a:r>
            <a:r>
              <a:rPr lang="el-GR" sz="1200" dirty="0">
                <a:latin typeface="Arial" pitchFamily="34" charset="0"/>
                <a:cs typeface="Arial" pitchFamily="34" charset="0"/>
              </a:rPr>
              <a:t> συγγραφέα </a:t>
            </a:r>
            <a:r>
              <a:rPr lang="el-GR" sz="1200" u="sng" dirty="0">
                <a:latin typeface="Arial" pitchFamily="34" charset="0"/>
                <a:cs typeface="Arial" pitchFamily="34" charset="0"/>
                <a:hlinkClick r:id="rId5" tooltip="Μενέλαος Λουντέμης"/>
              </a:rPr>
              <a:t>Μενέλαου Λουντέμη</a:t>
            </a:r>
            <a:r>
              <a:rPr lang="el-GR" sz="1200" dirty="0">
                <a:latin typeface="Arial" pitchFamily="34" charset="0"/>
                <a:cs typeface="Arial" pitchFamily="34" charset="0"/>
              </a:rPr>
              <a:t>. Εκδόθηκε το </a:t>
            </a:r>
            <a:r>
              <a:rPr lang="el-GR" sz="1200" u="sng" dirty="0">
                <a:latin typeface="Arial" pitchFamily="34" charset="0"/>
                <a:cs typeface="Arial" pitchFamily="34" charset="0"/>
                <a:hlinkClick r:id="rId6" tooltip="1956"/>
              </a:rPr>
              <a:t>1956</a:t>
            </a:r>
            <a:r>
              <a:rPr lang="el-GR" sz="1200" dirty="0">
                <a:latin typeface="Arial" pitchFamily="34" charset="0"/>
                <a:cs typeface="Arial" pitchFamily="34" charset="0"/>
              </a:rPr>
              <a:t>, ".</a:t>
            </a:r>
            <a:r>
              <a:rPr lang="el-GR" sz="1200" baseline="30000" dirty="0">
                <a:latin typeface="Arial" pitchFamily="34" charset="0"/>
                <a:cs typeface="Arial" pitchFamily="34" charset="0"/>
              </a:rPr>
              <a:t> </a:t>
            </a:r>
            <a:r>
              <a:rPr lang="el-GR" sz="1200" dirty="0">
                <a:latin typeface="Arial" pitchFamily="34" charset="0"/>
                <a:cs typeface="Arial" pitchFamily="34" charset="0"/>
              </a:rPr>
              <a:t>Πρόκειται για ένα από τα πιο γνωστά έργα του </a:t>
            </a:r>
            <a:r>
              <a:rPr lang="el-GR" sz="1200" dirty="0" err="1">
                <a:latin typeface="Arial" pitchFamily="34" charset="0"/>
                <a:cs typeface="Arial" pitchFamily="34" charset="0"/>
              </a:rPr>
              <a:t>συγγραφέα.Το</a:t>
            </a:r>
            <a:r>
              <a:rPr lang="el-GR" sz="1200" dirty="0">
                <a:latin typeface="Arial" pitchFamily="34" charset="0"/>
                <a:cs typeface="Arial" pitchFamily="34" charset="0"/>
              </a:rPr>
              <a:t> βιβλίο περιγράφει τους αγώνες και τους κόπους που καταβάλει ένα παιδί, ο </a:t>
            </a:r>
            <a:r>
              <a:rPr lang="el-GR" sz="1200" dirty="0" err="1">
                <a:latin typeface="Arial" pitchFamily="34" charset="0"/>
                <a:cs typeface="Arial" pitchFamily="34" charset="0"/>
              </a:rPr>
              <a:t>Μέλιος</a:t>
            </a:r>
            <a:r>
              <a:rPr lang="el-GR" sz="1200" dirty="0">
                <a:latin typeface="Arial" pitchFamily="34" charset="0"/>
                <a:cs typeface="Arial" pitchFamily="34" charset="0"/>
              </a:rPr>
              <a:t>, για να μορφωθεί, να πάει στο σχολείο και, τελικά, να επιβιώσει.</a:t>
            </a:r>
          </a:p>
          <a:p>
            <a:pPr>
              <a:buNone/>
            </a:pPr>
            <a:r>
              <a:rPr lang="el-GR" sz="1200" b="1" u="sng" dirty="0">
                <a:latin typeface="Arial" pitchFamily="34" charset="0"/>
                <a:cs typeface="Arial" pitchFamily="34" charset="0"/>
              </a:rPr>
              <a:t>                                                                                                                                                                              </a:t>
            </a:r>
            <a:endParaRPr lang="el-GR" sz="1200" dirty="0">
              <a:latin typeface="Arial" pitchFamily="34" charset="0"/>
              <a:cs typeface="Arial" pitchFamily="34" charset="0"/>
            </a:endParaRPr>
          </a:p>
          <a:p>
            <a:pPr>
              <a:buNone/>
            </a:pPr>
            <a:r>
              <a:rPr lang="en-US" sz="1200" b="1" dirty="0" smtClean="0">
                <a:latin typeface="Arial" pitchFamily="34" charset="0"/>
                <a:cs typeface="Arial" pitchFamily="34" charset="0"/>
              </a:rPr>
              <a:t>         </a:t>
            </a:r>
            <a:r>
              <a:rPr lang="el-GR" sz="1200" b="1" u="sng" dirty="0" smtClean="0">
                <a:latin typeface="Arial" pitchFamily="34" charset="0"/>
                <a:cs typeface="Arial" pitchFamily="34" charset="0"/>
              </a:rPr>
              <a:t>Περίληψη( μυθιστορήματος):</a:t>
            </a:r>
            <a:endParaRPr lang="el-GR" sz="1200" u="sng" dirty="0">
              <a:latin typeface="Arial" pitchFamily="34" charset="0"/>
              <a:cs typeface="Arial" pitchFamily="34" charset="0"/>
            </a:endParaRPr>
          </a:p>
          <a:p>
            <a:pPr>
              <a:buNone/>
            </a:pPr>
            <a:r>
              <a:rPr lang="en-US" sz="1200" dirty="0" smtClean="0">
                <a:latin typeface="Arial" pitchFamily="34" charset="0"/>
                <a:cs typeface="Arial" pitchFamily="34" charset="0"/>
              </a:rPr>
              <a:t>       </a:t>
            </a:r>
            <a:r>
              <a:rPr lang="el-GR" sz="1200" dirty="0" smtClean="0">
                <a:latin typeface="Arial" pitchFamily="34" charset="0"/>
                <a:cs typeface="Arial" pitchFamily="34" charset="0"/>
              </a:rPr>
              <a:t>Το </a:t>
            </a:r>
            <a:r>
              <a:rPr lang="el-GR" sz="1200" dirty="0">
                <a:latin typeface="Arial" pitchFamily="34" charset="0"/>
                <a:cs typeface="Arial" pitchFamily="34" charset="0"/>
              </a:rPr>
              <a:t>μυθιστόρημα ξεκινάει με τη χαρακτηριστική φράση:</a:t>
            </a:r>
          </a:p>
          <a:p>
            <a:pPr>
              <a:buNone/>
            </a:pPr>
            <a:r>
              <a:rPr lang="en-US" sz="1200" i="1" dirty="0" smtClean="0">
                <a:latin typeface="Arial" pitchFamily="34" charset="0"/>
                <a:cs typeface="Arial" pitchFamily="34" charset="0"/>
              </a:rPr>
              <a:t>       </a:t>
            </a:r>
            <a:r>
              <a:rPr lang="el-GR" sz="1200" i="1" dirty="0" smtClean="0">
                <a:latin typeface="Arial" pitchFamily="34" charset="0"/>
                <a:cs typeface="Arial" pitchFamily="34" charset="0"/>
              </a:rPr>
              <a:t>«</a:t>
            </a:r>
            <a:r>
              <a:rPr lang="el-GR" sz="1200" i="1" dirty="0">
                <a:latin typeface="Arial" pitchFamily="34" charset="0"/>
                <a:cs typeface="Arial" pitchFamily="34" charset="0"/>
              </a:rPr>
              <a:t>Ο αέρας φύσαγε σα γύφτος.»</a:t>
            </a:r>
            <a:endParaRPr lang="el-GR" sz="1200" dirty="0">
              <a:latin typeface="Arial" pitchFamily="34" charset="0"/>
              <a:cs typeface="Arial" pitchFamily="34" charset="0"/>
            </a:endParaRPr>
          </a:p>
          <a:p>
            <a:pPr>
              <a:buNone/>
            </a:pPr>
            <a:r>
              <a:rPr lang="en-US" sz="1200" dirty="0" smtClean="0">
                <a:latin typeface="Arial" pitchFamily="34" charset="0"/>
                <a:cs typeface="Arial" pitchFamily="34" charset="0"/>
              </a:rPr>
              <a:t>       </a:t>
            </a:r>
            <a:r>
              <a:rPr lang="el-GR" sz="1200" dirty="0" smtClean="0">
                <a:latin typeface="Arial" pitchFamily="34" charset="0"/>
                <a:cs typeface="Arial" pitchFamily="34" charset="0"/>
              </a:rPr>
              <a:t>Το </a:t>
            </a:r>
            <a:r>
              <a:rPr lang="el-GR" sz="1200" dirty="0">
                <a:latin typeface="Arial" pitchFamily="34" charset="0"/>
                <a:cs typeface="Arial" pitchFamily="34" charset="0"/>
              </a:rPr>
              <a:t>βιβλίο εξιστορεί την περιπέτεια του </a:t>
            </a:r>
            <a:r>
              <a:rPr lang="el-GR" sz="1200" dirty="0" err="1">
                <a:latin typeface="Arial" pitchFamily="34" charset="0"/>
                <a:cs typeface="Arial" pitchFamily="34" charset="0"/>
              </a:rPr>
              <a:t>Μέλιου</a:t>
            </a:r>
            <a:r>
              <a:rPr lang="el-GR" sz="1200" dirty="0">
                <a:latin typeface="Arial" pitchFamily="34" charset="0"/>
                <a:cs typeface="Arial" pitchFamily="34" charset="0"/>
              </a:rPr>
              <a:t> </a:t>
            </a:r>
            <a:r>
              <a:rPr lang="el-GR" sz="1200" dirty="0" err="1">
                <a:latin typeface="Arial" pitchFamily="34" charset="0"/>
                <a:cs typeface="Arial" pitchFamily="34" charset="0"/>
              </a:rPr>
              <a:t>Καδρά</a:t>
            </a:r>
            <a:r>
              <a:rPr lang="el-GR" sz="1200" dirty="0">
                <a:latin typeface="Arial" pitchFamily="34" charset="0"/>
                <a:cs typeface="Arial" pitchFamily="34" charset="0"/>
              </a:rPr>
              <a:t> - ενός φτωχού και ορφανού αγοριού: Στο χωριό του </a:t>
            </a:r>
            <a:r>
              <a:rPr lang="el-GR" sz="1200" dirty="0" err="1">
                <a:latin typeface="Arial" pitchFamily="34" charset="0"/>
                <a:cs typeface="Arial" pitchFamily="34" charset="0"/>
              </a:rPr>
              <a:t>Μέλιου</a:t>
            </a:r>
            <a:r>
              <a:rPr lang="el-GR" sz="1200" dirty="0">
                <a:latin typeface="Arial" pitchFamily="34" charset="0"/>
                <a:cs typeface="Arial" pitchFamily="34" charset="0"/>
              </a:rPr>
              <a:t>, το αφεντικό του, δεν τον αφήνει να μορφωθεί, διότι υποστηρίζει, πως θα του αποσπά την προσοχή από τη δουλειά. Ένας καλός δάσκαλος του χωριού, θα καταλάβει τη δίψα του παιδιού για μάθηση, και θα του δώσει, αρχικά, κάποια βιβλία. Ο </a:t>
            </a:r>
            <a:r>
              <a:rPr lang="el-GR" sz="1200" dirty="0" err="1">
                <a:latin typeface="Arial" pitchFamily="34" charset="0"/>
                <a:cs typeface="Arial" pitchFamily="34" charset="0"/>
              </a:rPr>
              <a:t>Μέλιος</a:t>
            </a:r>
            <a:r>
              <a:rPr lang="el-GR" sz="1200" dirty="0">
                <a:latin typeface="Arial" pitchFamily="34" charset="0"/>
                <a:cs typeface="Arial" pitchFamily="34" charset="0"/>
              </a:rPr>
              <a:t>, μοιάζει να συγκλονίζεται από τα βιβλία, όσες φορές κι αν τα διαβάσει. Η όρεξή του για μάθηση, τελικά, θα τον προδώσει στο αφεντικό, που μόλις μαθαίνει ότι ο </a:t>
            </a:r>
            <a:r>
              <a:rPr lang="el-GR" sz="1200" dirty="0" err="1">
                <a:latin typeface="Arial" pitchFamily="34" charset="0"/>
                <a:cs typeface="Arial" pitchFamily="34" charset="0"/>
              </a:rPr>
              <a:t>Μέλιος</a:t>
            </a:r>
            <a:r>
              <a:rPr lang="el-GR" sz="1200" dirty="0">
                <a:latin typeface="Arial" pitchFamily="34" charset="0"/>
                <a:cs typeface="Arial" pitchFamily="34" charset="0"/>
              </a:rPr>
              <a:t> ασχολείται με τα βιβλία θυμώνει πολύ και του απαγορεύει να ξανασυναντήσει τον δάσκαλο. Οι δρόμοι του παιδιού και του δάσκαλου χωρίζουν, ο </a:t>
            </a:r>
            <a:r>
              <a:rPr lang="el-GR" sz="1200" dirty="0" err="1">
                <a:latin typeface="Arial" pitchFamily="34" charset="0"/>
                <a:cs typeface="Arial" pitchFamily="34" charset="0"/>
              </a:rPr>
              <a:t>Μέλιος</a:t>
            </a:r>
            <a:r>
              <a:rPr lang="el-GR" sz="1200" dirty="0">
                <a:latin typeface="Arial" pitchFamily="34" charset="0"/>
                <a:cs typeface="Arial" pitchFamily="34" charset="0"/>
              </a:rPr>
              <a:t> πηγαίνει στην πόλη ολομόναχος για να πάει σχολείο. Εκεί, θα ζήσει την αδικία και το δίκιο, την αγάπη και το μίσος, την καλοσύνη και την κακία, τη φιλία και την έχθρα, αλλά ο μόνιμος συνοδοιπόρος του, σε αυτό το κακοτράχαλο ταξίδι, θα είναι πάντα το βιβλίο και η αστείρευτη δίψα του για μάθηση.</a:t>
            </a:r>
            <a:r>
              <a:rPr lang="el-GR" sz="1200" u="sng" dirty="0">
                <a:latin typeface="Arial" pitchFamily="34" charset="0"/>
                <a:cs typeface="Arial" pitchFamily="34" charset="0"/>
              </a:rPr>
              <a:t> </a:t>
            </a:r>
            <a:endParaRPr lang="el-GR" sz="1200" dirty="0">
              <a:latin typeface="Arial" pitchFamily="34" charset="0"/>
              <a:cs typeface="Arial" pitchFamily="34" charset="0"/>
            </a:endParaRPr>
          </a:p>
          <a:p>
            <a:pPr>
              <a:buNone/>
            </a:pPr>
            <a:r>
              <a:rPr lang="el-GR" sz="1200" dirty="0"/>
              <a:t> </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620688"/>
            <a:ext cx="3960440" cy="5688632"/>
          </a:xfrm>
        </p:spPr>
        <p:txBody>
          <a:bodyPr/>
          <a:lstStyle/>
          <a:p>
            <a:pPr>
              <a:buNone/>
            </a:pPr>
            <a:r>
              <a:rPr lang="en-US" dirty="0" smtClean="0"/>
              <a:t>   </a:t>
            </a:r>
            <a:r>
              <a:rPr lang="el-GR" sz="2000" dirty="0" smtClean="0">
                <a:latin typeface="Arial" pitchFamily="34" charset="0"/>
                <a:cs typeface="Arial" pitchFamily="34" charset="0"/>
              </a:rPr>
              <a:t>ο</a:t>
            </a:r>
            <a:r>
              <a:rPr lang="el-GR" sz="2000" dirty="0">
                <a:latin typeface="Arial" pitchFamily="34" charset="0"/>
                <a:cs typeface="Arial" pitchFamily="34" charset="0"/>
              </a:rPr>
              <a:t> </a:t>
            </a:r>
            <a:r>
              <a:rPr lang="el-GR" sz="2000" b="1" i="1" dirty="0">
                <a:latin typeface="Arial" pitchFamily="34" charset="0"/>
                <a:cs typeface="Arial" pitchFamily="34" charset="0"/>
              </a:rPr>
              <a:t>Γύρω από τη Σελήνη</a:t>
            </a:r>
            <a:r>
              <a:rPr lang="el-GR" sz="2000" dirty="0">
                <a:latin typeface="Arial" pitchFamily="34" charset="0"/>
                <a:cs typeface="Arial" pitchFamily="34" charset="0"/>
              </a:rPr>
              <a:t> (τίτλος πρωτοτύπου </a:t>
            </a:r>
            <a:r>
              <a:rPr lang="el-GR" sz="2000" i="1" dirty="0" err="1">
                <a:latin typeface="Arial" pitchFamily="34" charset="0"/>
                <a:cs typeface="Arial" pitchFamily="34" charset="0"/>
              </a:rPr>
              <a:t>Autour</a:t>
            </a:r>
            <a:r>
              <a:rPr lang="el-GR" sz="2000" i="1" dirty="0">
                <a:latin typeface="Arial" pitchFamily="34" charset="0"/>
                <a:cs typeface="Arial" pitchFamily="34" charset="0"/>
              </a:rPr>
              <a:t> </a:t>
            </a:r>
            <a:r>
              <a:rPr lang="el-GR" sz="2000" i="1" dirty="0" err="1">
                <a:latin typeface="Arial" pitchFamily="34" charset="0"/>
                <a:cs typeface="Arial" pitchFamily="34" charset="0"/>
              </a:rPr>
              <a:t>de</a:t>
            </a:r>
            <a:r>
              <a:rPr lang="el-GR" sz="2000" i="1" dirty="0">
                <a:latin typeface="Arial" pitchFamily="34" charset="0"/>
                <a:cs typeface="Arial" pitchFamily="34" charset="0"/>
              </a:rPr>
              <a:t> </a:t>
            </a:r>
            <a:r>
              <a:rPr lang="el-GR" sz="2000" i="1" dirty="0" err="1">
                <a:latin typeface="Arial" pitchFamily="34" charset="0"/>
                <a:cs typeface="Arial" pitchFamily="34" charset="0"/>
              </a:rPr>
              <a:t>la</a:t>
            </a:r>
            <a:r>
              <a:rPr lang="el-GR" sz="2000" i="1" dirty="0">
                <a:latin typeface="Arial" pitchFamily="34" charset="0"/>
                <a:cs typeface="Arial" pitchFamily="34" charset="0"/>
              </a:rPr>
              <a:t> </a:t>
            </a:r>
            <a:r>
              <a:rPr lang="el-GR" sz="2000" i="1" dirty="0" err="1">
                <a:latin typeface="Arial" pitchFamily="34" charset="0"/>
                <a:cs typeface="Arial" pitchFamily="34" charset="0"/>
              </a:rPr>
              <a:t>Lune</a:t>
            </a:r>
            <a:r>
              <a:rPr lang="el-GR" sz="2000" dirty="0">
                <a:latin typeface="Arial" pitchFamily="34" charset="0"/>
                <a:cs typeface="Arial" pitchFamily="34" charset="0"/>
              </a:rPr>
              <a:t>), είναι ένα </a:t>
            </a:r>
            <a:r>
              <a:rPr lang="el-GR" sz="2000" dirty="0" smtClean="0">
                <a:latin typeface="Arial" pitchFamily="34" charset="0"/>
                <a:cs typeface="Arial" pitchFamily="34" charset="0"/>
              </a:rPr>
              <a:t>μυθιστόρημα επιστημονικής φαντασίας  του </a:t>
            </a:r>
            <a:r>
              <a:rPr lang="el-GR" sz="2000" dirty="0">
                <a:latin typeface="Arial" pitchFamily="34" charset="0"/>
                <a:cs typeface="Arial" pitchFamily="34" charset="0"/>
              </a:rPr>
              <a:t>Γάλλου </a:t>
            </a:r>
            <a:r>
              <a:rPr lang="el-GR" sz="2000" dirty="0" smtClean="0">
                <a:latin typeface="Arial" pitchFamily="34" charset="0"/>
                <a:cs typeface="Arial" pitchFamily="34" charset="0"/>
              </a:rPr>
              <a:t>θεμελιωτή </a:t>
            </a:r>
            <a:r>
              <a:rPr lang="el-GR" sz="2000" dirty="0">
                <a:latin typeface="Arial" pitchFamily="34" charset="0"/>
                <a:cs typeface="Arial" pitchFamily="34" charset="0"/>
              </a:rPr>
              <a:t>του είδους </a:t>
            </a:r>
            <a:r>
              <a:rPr lang="el-GR" sz="2000" dirty="0">
                <a:latin typeface="Arial" pitchFamily="34" charset="0"/>
                <a:cs typeface="Arial" pitchFamily="34" charset="0"/>
                <a:hlinkClick r:id="rId2" tooltip="Ιούλιος Βερν"/>
              </a:rPr>
              <a:t>Ιουλίου Βερν</a:t>
            </a:r>
            <a:r>
              <a:rPr lang="el-GR" sz="2000" dirty="0">
                <a:latin typeface="Arial" pitchFamily="34" charset="0"/>
                <a:cs typeface="Arial" pitchFamily="34" charset="0"/>
              </a:rPr>
              <a:t>, που δημοσιεύθηκε το έτος </a:t>
            </a:r>
            <a:r>
              <a:rPr lang="el-GR" sz="2000" dirty="0" smtClean="0">
                <a:latin typeface="Arial" pitchFamily="34" charset="0"/>
                <a:cs typeface="Arial" pitchFamily="34" charset="0"/>
              </a:rPr>
              <a:t>1870. </a:t>
            </a:r>
            <a:r>
              <a:rPr lang="el-GR" sz="2000" dirty="0">
                <a:latin typeface="Arial" pitchFamily="34" charset="0"/>
                <a:cs typeface="Arial" pitchFamily="34" charset="0"/>
              </a:rPr>
              <a:t>Πρόκειται για τη συνέχεια του μυθιστορήματος </a:t>
            </a:r>
            <a:r>
              <a:rPr lang="el-GR" sz="2000" i="1" dirty="0">
                <a:solidFill>
                  <a:schemeClr val="accent3">
                    <a:lumMod val="75000"/>
                  </a:schemeClr>
                </a:solidFill>
                <a:latin typeface="Arial" pitchFamily="34" charset="0"/>
                <a:cs typeface="Arial" pitchFamily="34" charset="0"/>
                <a:hlinkClick r:id="rId3" tooltip="Από τη Γη στη Σελήνη"/>
              </a:rPr>
              <a:t>Από τη Γη στη Σελήνη</a:t>
            </a:r>
            <a:r>
              <a:rPr lang="el-GR" sz="2000" dirty="0">
                <a:latin typeface="Arial" pitchFamily="34" charset="0"/>
                <a:cs typeface="Arial" pitchFamily="34" charset="0"/>
              </a:rPr>
              <a:t> και περιγράφει το ταξίδι των ηρώων του πρώτου έργου προς και γύρω από </a:t>
            </a:r>
            <a:r>
              <a:rPr lang="el-GR" sz="2000" dirty="0" smtClean="0">
                <a:latin typeface="Arial" pitchFamily="34" charset="0"/>
                <a:cs typeface="Arial" pitchFamily="34" charset="0"/>
              </a:rPr>
              <a:t>τη σελήνη.</a:t>
            </a:r>
            <a:endParaRPr lang="el-GR" sz="2000" dirty="0">
              <a:latin typeface="Arial" pitchFamily="34" charset="0"/>
              <a:cs typeface="Arial" pitchFamily="34" charset="0"/>
            </a:endParaRPr>
          </a:p>
        </p:txBody>
      </p:sp>
      <p:pic>
        <p:nvPicPr>
          <p:cNvPr id="4" name="3 - Εικόνα" descr="Αποτέλεσμα εικόνας για Γύρω από τη Σελήνη"/>
          <p:cNvPicPr/>
          <p:nvPr/>
        </p:nvPicPr>
        <p:blipFill>
          <a:blip r:embed="rId4" cstate="print"/>
          <a:srcRect/>
          <a:stretch>
            <a:fillRect/>
          </a:stretch>
        </p:blipFill>
        <p:spPr bwMode="auto">
          <a:xfrm>
            <a:off x="5076056" y="980728"/>
            <a:ext cx="3024336" cy="45559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ποτέλεσμα εικόνας για ritsos"/>
          <p:cNvPicPr>
            <a:picLocks noGrp="1"/>
          </p:cNvPicPr>
          <p:nvPr>
            <p:ph idx="1"/>
          </p:nvPr>
        </p:nvPicPr>
        <p:blipFill>
          <a:blip r:embed="rId3" cstate="print"/>
          <a:srcRect/>
          <a:stretch>
            <a:fillRect/>
          </a:stretch>
        </p:blipFill>
        <p:spPr bwMode="auto">
          <a:xfrm>
            <a:off x="4644008" y="1700808"/>
            <a:ext cx="2808312" cy="2664296"/>
          </a:xfrm>
          <a:prstGeom prst="rect">
            <a:avLst/>
          </a:prstGeom>
          <a:ln>
            <a:noFill/>
          </a:ln>
          <a:effectLst>
            <a:softEdge rad="112500"/>
          </a:effectLst>
        </p:spPr>
      </p:pic>
      <p:sp>
        <p:nvSpPr>
          <p:cNvPr id="6" name="5 - Ορθογώνιο"/>
          <p:cNvSpPr/>
          <p:nvPr/>
        </p:nvSpPr>
        <p:spPr>
          <a:xfrm>
            <a:off x="755576" y="404664"/>
            <a:ext cx="3096344" cy="6217087"/>
          </a:xfrm>
          <a:prstGeom prst="rect">
            <a:avLst/>
          </a:prstGeom>
        </p:spPr>
        <p:txBody>
          <a:bodyPr wrap="square">
            <a:spAutoFit/>
          </a:bodyPr>
          <a:lstStyle/>
          <a:p>
            <a:pPr lvl="0" fontAlgn="base">
              <a:spcBef>
                <a:spcPct val="0"/>
              </a:spcBef>
              <a:spcAft>
                <a:spcPct val="0"/>
              </a:spcAft>
            </a:pPr>
            <a:endParaRPr lang="el-GR" sz="2000" u="sng" dirty="0" smtClean="0">
              <a:solidFill>
                <a:prstClr val="black"/>
              </a:solidFill>
              <a:latin typeface="Arial" pitchFamily="34" charset="0"/>
              <a:ea typeface="Calibri" pitchFamily="34" charset="0"/>
              <a:cs typeface="Arial" pitchFamily="34" charset="0"/>
            </a:endParaRPr>
          </a:p>
          <a:p>
            <a:pPr lvl="0" fontAlgn="base">
              <a:spcBef>
                <a:spcPct val="0"/>
              </a:spcBef>
              <a:spcAft>
                <a:spcPct val="0"/>
              </a:spcAft>
            </a:pPr>
            <a:r>
              <a:rPr lang="el-GR" sz="2000" u="sng" dirty="0" smtClean="0">
                <a:solidFill>
                  <a:prstClr val="black"/>
                </a:solidFill>
                <a:latin typeface="Arial" pitchFamily="34" charset="0"/>
                <a:ea typeface="Calibri" pitchFamily="34" charset="0"/>
                <a:cs typeface="Arial" pitchFamily="34" charset="0"/>
              </a:rPr>
              <a:t>Γιάννης </a:t>
            </a:r>
            <a:r>
              <a:rPr lang="el-GR" sz="2000" u="sng" dirty="0">
                <a:solidFill>
                  <a:prstClr val="black"/>
                </a:solidFill>
                <a:latin typeface="Arial" pitchFamily="34" charset="0"/>
                <a:ea typeface="Calibri" pitchFamily="34" charset="0"/>
                <a:cs typeface="Arial" pitchFamily="34" charset="0"/>
              </a:rPr>
              <a:t>Ρίτσος, </a:t>
            </a:r>
            <a:r>
              <a:rPr lang="el-GR" sz="2000" u="sng" dirty="0">
                <a:solidFill>
                  <a:prstClr val="black"/>
                </a:solidFill>
                <a:ea typeface="Calibri" pitchFamily="34" charset="0"/>
                <a:cs typeface="Arial" pitchFamily="34" charset="0"/>
              </a:rPr>
              <a:t>«</a:t>
            </a:r>
            <a:r>
              <a:rPr lang="el-GR" sz="2000" u="sng" dirty="0">
                <a:solidFill>
                  <a:prstClr val="black"/>
                </a:solidFill>
                <a:latin typeface="Arial" pitchFamily="34" charset="0"/>
                <a:ea typeface="Calibri" pitchFamily="34" charset="0"/>
                <a:cs typeface="Arial" pitchFamily="34" charset="0"/>
              </a:rPr>
              <a:t>Το ίδιο αστέρι</a:t>
            </a:r>
            <a:r>
              <a:rPr lang="el-GR" sz="2000" u="sng" dirty="0">
                <a:solidFill>
                  <a:prstClr val="black"/>
                </a:solidFill>
                <a:ea typeface="Calibri" pitchFamily="34" charset="0"/>
                <a:cs typeface="Arial" pitchFamily="34" charset="0"/>
              </a:rPr>
              <a:t>»</a:t>
            </a:r>
            <a:endParaRPr lang="el-GR" sz="2000" dirty="0">
              <a:solidFill>
                <a:prstClr val="black"/>
              </a:solidFill>
              <a:latin typeface="Arial" pitchFamily="34" charset="0"/>
              <a:cs typeface="Arial" pitchFamily="34" charset="0"/>
            </a:endParaRPr>
          </a:p>
          <a:p>
            <a:pPr lvl="0" eaLnBrk="0" fontAlgn="base" hangingPunct="0">
              <a:spcBef>
                <a:spcPct val="0"/>
              </a:spcBef>
              <a:spcAft>
                <a:spcPct val="0"/>
              </a:spcAft>
            </a:pPr>
            <a:r>
              <a:rPr lang="el-GR" sz="1600" dirty="0">
                <a:solidFill>
                  <a:prstClr val="black"/>
                </a:solidFill>
                <a:ea typeface="Calibri" pitchFamily="34" charset="0"/>
                <a:cs typeface="Arial" pitchFamily="34" charset="0"/>
              </a:rPr>
              <a:t>«</a:t>
            </a:r>
            <a:r>
              <a:rPr lang="el-GR" sz="1600" dirty="0">
                <a:solidFill>
                  <a:prstClr val="black"/>
                </a:solidFill>
                <a:latin typeface="Arial" pitchFamily="34" charset="0"/>
                <a:ea typeface="Calibri" pitchFamily="34" charset="0"/>
                <a:cs typeface="Arial" pitchFamily="34" charset="0"/>
              </a:rPr>
              <a:t>Μουσκεμένε οι στέγες γυαλίζουν στο φεγγαρόφωτο. Οι γυναίκες</a:t>
            </a:r>
            <a:endParaRPr lang="el-GR" sz="1600" dirty="0">
              <a:solidFill>
                <a:prstClr val="black"/>
              </a:solidFill>
              <a:latin typeface="Arial" pitchFamily="34" charset="0"/>
              <a:cs typeface="Arial" pitchFamily="34" charset="0"/>
            </a:endParaRPr>
          </a:p>
          <a:p>
            <a:pPr lvl="0" eaLnBrk="0" fontAlgn="base" hangingPunct="0">
              <a:spcBef>
                <a:spcPct val="0"/>
              </a:spcBef>
              <a:spcAft>
                <a:spcPct val="0"/>
              </a:spcAft>
            </a:pPr>
            <a:r>
              <a:rPr lang="el-GR" sz="1600" dirty="0">
                <a:solidFill>
                  <a:prstClr val="black"/>
                </a:solidFill>
                <a:latin typeface="Arial" pitchFamily="34" charset="0"/>
                <a:ea typeface="Calibri" pitchFamily="34" charset="0"/>
                <a:cs typeface="Arial" pitchFamily="34" charset="0"/>
              </a:rPr>
              <a:t>τυλίγονται στο μποξά τους. Βιάζονται να κρυφτούν στο σπίτι τους.</a:t>
            </a:r>
            <a:endParaRPr lang="el-GR" sz="1600" dirty="0">
              <a:solidFill>
                <a:prstClr val="black"/>
              </a:solidFill>
              <a:latin typeface="Arial" pitchFamily="34" charset="0"/>
              <a:cs typeface="Arial" pitchFamily="34" charset="0"/>
            </a:endParaRPr>
          </a:p>
          <a:p>
            <a:pPr lvl="0" eaLnBrk="0" fontAlgn="base" hangingPunct="0">
              <a:spcBef>
                <a:spcPct val="0"/>
              </a:spcBef>
              <a:spcAft>
                <a:spcPct val="0"/>
              </a:spcAft>
            </a:pPr>
            <a:r>
              <a:rPr lang="el-GR" sz="1600" dirty="0">
                <a:solidFill>
                  <a:prstClr val="black"/>
                </a:solidFill>
                <a:latin typeface="Arial" pitchFamily="34" charset="0"/>
                <a:ea typeface="Calibri" pitchFamily="34" charset="0"/>
                <a:cs typeface="Arial" pitchFamily="34" charset="0"/>
              </a:rPr>
              <a:t>Αν μείνουν λίγο ακόμη στο κατώφλι, θα τις δει το φεγγάρι</a:t>
            </a:r>
            <a:endParaRPr lang="el-GR" sz="1600" dirty="0">
              <a:solidFill>
                <a:prstClr val="black"/>
              </a:solidFill>
              <a:latin typeface="Arial" pitchFamily="34" charset="0"/>
              <a:cs typeface="Arial" pitchFamily="34" charset="0"/>
            </a:endParaRPr>
          </a:p>
          <a:p>
            <a:pPr lvl="0" eaLnBrk="0" fontAlgn="base" hangingPunct="0">
              <a:spcBef>
                <a:spcPct val="0"/>
              </a:spcBef>
              <a:spcAft>
                <a:spcPct val="0"/>
              </a:spcAft>
            </a:pPr>
            <a:r>
              <a:rPr lang="el-GR" sz="1600" dirty="0">
                <a:solidFill>
                  <a:prstClr val="black"/>
                </a:solidFill>
                <a:latin typeface="Arial" pitchFamily="34" charset="0"/>
                <a:ea typeface="Calibri" pitchFamily="34" charset="0"/>
                <a:cs typeface="Arial" pitchFamily="34" charset="0"/>
              </a:rPr>
              <a:t>να κλαίνε.</a:t>
            </a:r>
            <a:endParaRPr lang="el-GR" sz="1600" dirty="0">
              <a:solidFill>
                <a:prstClr val="black"/>
              </a:solidFill>
              <a:latin typeface="Arial" pitchFamily="34" charset="0"/>
              <a:cs typeface="Arial" pitchFamily="34" charset="0"/>
            </a:endParaRPr>
          </a:p>
          <a:p>
            <a:pPr lvl="0" eaLnBrk="0" fontAlgn="base" hangingPunct="0">
              <a:spcBef>
                <a:spcPct val="0"/>
              </a:spcBef>
              <a:spcAft>
                <a:spcPct val="0"/>
              </a:spcAft>
            </a:pPr>
            <a:r>
              <a:rPr lang="el-GR" sz="1600" dirty="0">
                <a:solidFill>
                  <a:prstClr val="black"/>
                </a:solidFill>
                <a:latin typeface="Arial" pitchFamily="34" charset="0"/>
                <a:ea typeface="Calibri" pitchFamily="34" charset="0"/>
                <a:cs typeface="Arial" pitchFamily="34" charset="0"/>
              </a:rPr>
              <a:t>Αυτός υποψιάζεται μέσα σε κάθε καθρέφτη</a:t>
            </a:r>
            <a:endParaRPr lang="el-GR" sz="1600" dirty="0">
              <a:solidFill>
                <a:prstClr val="black"/>
              </a:solidFill>
              <a:latin typeface="Arial" pitchFamily="34" charset="0"/>
              <a:cs typeface="Arial" pitchFamily="34" charset="0"/>
            </a:endParaRPr>
          </a:p>
          <a:p>
            <a:pPr lvl="0" eaLnBrk="0" fontAlgn="base" hangingPunct="0">
              <a:spcBef>
                <a:spcPct val="0"/>
              </a:spcBef>
              <a:spcAft>
                <a:spcPct val="0"/>
              </a:spcAft>
            </a:pPr>
            <a:r>
              <a:rPr lang="el-GR" sz="1600" dirty="0">
                <a:solidFill>
                  <a:prstClr val="black"/>
                </a:solidFill>
                <a:latin typeface="Arial" pitchFamily="34" charset="0"/>
                <a:ea typeface="Calibri" pitchFamily="34" charset="0"/>
                <a:cs typeface="Arial" pitchFamily="34" charset="0"/>
              </a:rPr>
              <a:t>μιαν άλλη, διάφανη γυναίκα, αποκλεισμένη μες στη γύμνια της</a:t>
            </a:r>
            <a:endParaRPr lang="el-GR" sz="1600" dirty="0">
              <a:solidFill>
                <a:prstClr val="black"/>
              </a:solidFill>
              <a:latin typeface="Arial" pitchFamily="34" charset="0"/>
              <a:cs typeface="Arial" pitchFamily="34" charset="0"/>
            </a:endParaRPr>
          </a:p>
          <a:p>
            <a:pPr lvl="0" eaLnBrk="0" fontAlgn="base" hangingPunct="0">
              <a:spcBef>
                <a:spcPct val="0"/>
              </a:spcBef>
              <a:spcAft>
                <a:spcPct val="0"/>
              </a:spcAft>
            </a:pPr>
            <a:r>
              <a:rPr lang="el-GR" sz="1600" dirty="0">
                <a:solidFill>
                  <a:prstClr val="black"/>
                </a:solidFill>
                <a:latin typeface="Arial" pitchFamily="34" charset="0"/>
                <a:ea typeface="Calibri" pitchFamily="34" charset="0"/>
                <a:cs typeface="Arial" pitchFamily="34" charset="0"/>
              </a:rPr>
              <a:t>-όσο κι αν θέλεις να την ξυπνήσεις, δεν ξυπνάει.</a:t>
            </a:r>
            <a:endParaRPr lang="el-GR" sz="1600" dirty="0">
              <a:solidFill>
                <a:prstClr val="black"/>
              </a:solidFill>
              <a:latin typeface="Arial" pitchFamily="34" charset="0"/>
              <a:cs typeface="Arial" pitchFamily="34" charset="0"/>
            </a:endParaRPr>
          </a:p>
          <a:p>
            <a:pPr lvl="0" eaLnBrk="0" fontAlgn="base" hangingPunct="0">
              <a:spcBef>
                <a:spcPct val="0"/>
              </a:spcBef>
              <a:spcAft>
                <a:spcPct val="0"/>
              </a:spcAft>
            </a:pPr>
            <a:r>
              <a:rPr lang="el-GR" sz="1600" dirty="0">
                <a:solidFill>
                  <a:prstClr val="black"/>
                </a:solidFill>
                <a:latin typeface="Arial" pitchFamily="34" charset="0"/>
                <a:ea typeface="Calibri" pitchFamily="34" charset="0"/>
                <a:cs typeface="Arial" pitchFamily="34" charset="0"/>
              </a:rPr>
              <a:t>Αποκοιμήθηκε μυρίζοντας ένα άστρο.</a:t>
            </a:r>
            <a:endParaRPr lang="el-GR" sz="1600" dirty="0">
              <a:solidFill>
                <a:prstClr val="black"/>
              </a:solidFill>
              <a:latin typeface="Arial" pitchFamily="34" charset="0"/>
              <a:cs typeface="Arial" pitchFamily="34" charset="0"/>
            </a:endParaRPr>
          </a:p>
          <a:p>
            <a:pPr lvl="0" eaLnBrk="0" fontAlgn="base" hangingPunct="0">
              <a:spcBef>
                <a:spcPct val="0"/>
              </a:spcBef>
              <a:spcAft>
                <a:spcPct val="0"/>
              </a:spcAft>
            </a:pPr>
            <a:r>
              <a:rPr lang="el-GR" sz="1600" dirty="0">
                <a:solidFill>
                  <a:prstClr val="black"/>
                </a:solidFill>
                <a:latin typeface="Arial" pitchFamily="34" charset="0"/>
                <a:ea typeface="Calibri" pitchFamily="34" charset="0"/>
                <a:cs typeface="Arial" pitchFamily="34" charset="0"/>
              </a:rPr>
              <a:t>Κι αυτός μυρίζει το ίδιο εκείνο αστέρι ξαγρυπνώντας.</a:t>
            </a:r>
            <a:r>
              <a:rPr lang="el-GR" sz="1600" dirty="0">
                <a:solidFill>
                  <a:prstClr val="black"/>
                </a:solidFill>
                <a:ea typeface="Calibri" pitchFamily="34" charset="0"/>
                <a:cs typeface="Arial" pitchFamily="34" charset="0"/>
              </a:rPr>
              <a:t>»</a:t>
            </a:r>
            <a:endParaRPr lang="el-GR" sz="1600" dirty="0">
              <a:solidFill>
                <a:prstClr val="black"/>
              </a:solidFill>
              <a:latin typeface="Arial" pitchFamily="34" charset="0"/>
              <a:cs typeface="Arial" pitchFamily="34" charset="0"/>
            </a:endParaRPr>
          </a:p>
          <a:p>
            <a:pPr lvl="0" eaLnBrk="0" fontAlgn="base" hangingPunct="0">
              <a:spcBef>
                <a:spcPct val="0"/>
              </a:spcBef>
              <a:spcAft>
                <a:spcPct val="0"/>
              </a:spcAft>
            </a:pPr>
            <a:endParaRPr lang="el-GR"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4042792" cy="6048672"/>
          </a:xfrm>
        </p:spPr>
        <p:txBody>
          <a:bodyPr>
            <a:normAutofit lnSpcReduction="10000"/>
          </a:bodyPr>
          <a:lstStyle/>
          <a:p>
            <a:pPr>
              <a:buNone/>
            </a:pPr>
            <a:r>
              <a:rPr lang="en-US" sz="2000" dirty="0" smtClean="0"/>
              <a:t>       </a:t>
            </a:r>
            <a:endParaRPr lang="el-GR" sz="2000" dirty="0" smtClean="0"/>
          </a:p>
          <a:p>
            <a:pPr algn="ctr">
              <a:buNone/>
            </a:pPr>
            <a:r>
              <a:rPr lang="el-GR" sz="2000" u="sng" dirty="0" smtClean="0"/>
              <a:t>Διάσωση </a:t>
            </a:r>
            <a:endParaRPr lang="el-GR" sz="2000" u="sng" dirty="0"/>
          </a:p>
          <a:p>
            <a:pPr>
              <a:buNone/>
            </a:pPr>
            <a:r>
              <a:rPr lang="en-US" sz="2000" dirty="0" smtClean="0"/>
              <a:t>      </a:t>
            </a:r>
            <a:r>
              <a:rPr lang="el-GR" sz="2000" dirty="0" smtClean="0"/>
              <a:t>Κατά </a:t>
            </a:r>
            <a:r>
              <a:rPr lang="el-GR" sz="2000" dirty="0"/>
              <a:t>τη διάρκεια μιας επανδρωμένης αποστολής στον Άρη, ο αστροναύτης </a:t>
            </a:r>
            <a:r>
              <a:rPr lang="el-GR" sz="2000" dirty="0" err="1"/>
              <a:t>Mark</a:t>
            </a:r>
            <a:r>
              <a:rPr lang="el-GR" sz="2000" dirty="0"/>
              <a:t> </a:t>
            </a:r>
            <a:r>
              <a:rPr lang="el-GR" sz="2000" dirty="0" err="1"/>
              <a:t>Watney</a:t>
            </a:r>
            <a:r>
              <a:rPr lang="el-GR" sz="2000" dirty="0"/>
              <a:t> (</a:t>
            </a:r>
            <a:r>
              <a:rPr lang="el-GR" sz="2000" dirty="0" err="1"/>
              <a:t>Matt</a:t>
            </a:r>
            <a:r>
              <a:rPr lang="el-GR" sz="2000" dirty="0"/>
              <a:t> </a:t>
            </a:r>
            <a:r>
              <a:rPr lang="el-GR" sz="2000" dirty="0" err="1"/>
              <a:t>Damon</a:t>
            </a:r>
            <a:r>
              <a:rPr lang="el-GR" sz="2000" dirty="0"/>
              <a:t>) θεωρείται νεκρός μετά από μια σφοδρή καταιγίδα και εγκαταλείπεται από το υπόλοιπο πλήρωμα. Αλλά ο </a:t>
            </a:r>
            <a:r>
              <a:rPr lang="el-GR" sz="2000" dirty="0" err="1"/>
              <a:t>Watney</a:t>
            </a:r>
            <a:r>
              <a:rPr lang="el-GR" sz="2000" dirty="0"/>
              <a:t> είναι ακόμη ζωντανός και ξαφνικά βρίσκεται μόνος σε έναν αφιλόξενο πλανήτη. Έχοντας ελάχιστες προμήθειες, πρέπει να επιστρατεύσει την εφευρετικότητα, την ευφυΐα και το κουράγιο του για να επιβιώσει και να βρει έναν τρόπο να ειδοποιήσει τη Γη ότι είναι ζωντανός.</a:t>
            </a:r>
          </a:p>
          <a:p>
            <a:endParaRPr lang="el-GR" dirty="0"/>
          </a:p>
        </p:txBody>
      </p:sp>
      <p:pic>
        <p:nvPicPr>
          <p:cNvPr id="4" name="3 - Εικόνα" descr="Αποτέλεσμα εικόνας"/>
          <p:cNvPicPr/>
          <p:nvPr/>
        </p:nvPicPr>
        <p:blipFill>
          <a:blip r:embed="rId2" cstate="print"/>
          <a:srcRect/>
          <a:stretch>
            <a:fillRect/>
          </a:stretch>
        </p:blipFill>
        <p:spPr bwMode="auto">
          <a:xfrm>
            <a:off x="5364088" y="1340768"/>
            <a:ext cx="2952328" cy="40142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 Ορθογώνιο"/>
          <p:cNvSpPr/>
          <p:nvPr/>
        </p:nvSpPr>
        <p:spPr>
          <a:xfrm>
            <a:off x="2195736" y="1052736"/>
            <a:ext cx="4572000" cy="954107"/>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2800" b="1" dirty="0" smtClean="0">
                <a:ln w="50800"/>
                <a:gradFill>
                  <a:gsLst>
                    <a:gs pos="0">
                      <a:srgbClr val="000000"/>
                    </a:gs>
                    <a:gs pos="20000">
                      <a:srgbClr val="000040"/>
                    </a:gs>
                    <a:gs pos="50000">
                      <a:srgbClr val="400040"/>
                    </a:gs>
                    <a:gs pos="75000">
                      <a:schemeClr val="tx1"/>
                    </a:gs>
                    <a:gs pos="89999">
                      <a:srgbClr val="F27300"/>
                    </a:gs>
                    <a:gs pos="100000">
                      <a:srgbClr val="FFBF00"/>
                    </a:gs>
                  </a:gsLst>
                  <a:lin ang="5400000" scaled="0"/>
                </a:gradFill>
                <a:latin typeface="Arial" pitchFamily="34" charset="0"/>
                <a:cs typeface="Arial" pitchFamily="34" charset="0"/>
              </a:rPr>
              <a:t>VAN GOGH</a:t>
            </a:r>
            <a:endParaRPr lang="el-GR" sz="2800" b="1" dirty="0" smtClean="0">
              <a:ln w="50800"/>
              <a:gradFill>
                <a:gsLst>
                  <a:gs pos="0">
                    <a:srgbClr val="000000"/>
                  </a:gs>
                  <a:gs pos="20000">
                    <a:srgbClr val="000040"/>
                  </a:gs>
                  <a:gs pos="50000">
                    <a:srgbClr val="400040"/>
                  </a:gs>
                  <a:gs pos="75000">
                    <a:schemeClr val="tx1"/>
                  </a:gs>
                  <a:gs pos="89999">
                    <a:srgbClr val="F27300"/>
                  </a:gs>
                  <a:gs pos="100000">
                    <a:srgbClr val="FFBF00"/>
                  </a:gs>
                </a:gsLst>
                <a:lin ang="5400000" scaled="0"/>
              </a:gradFill>
              <a:latin typeface="Arial" pitchFamily="34" charset="0"/>
              <a:cs typeface="Arial" pitchFamily="34" charset="0"/>
            </a:endParaRPr>
          </a:p>
          <a:p>
            <a:pPr algn="ctr">
              <a:buNone/>
            </a:pPr>
            <a:r>
              <a:rPr lang="el-GR" sz="2800" b="1" dirty="0" smtClean="0">
                <a:ln w="50800"/>
                <a:gradFill>
                  <a:gsLst>
                    <a:gs pos="0">
                      <a:srgbClr val="000000"/>
                    </a:gs>
                    <a:gs pos="20000">
                      <a:srgbClr val="000040"/>
                    </a:gs>
                    <a:gs pos="50000">
                      <a:srgbClr val="400040"/>
                    </a:gs>
                    <a:gs pos="75000">
                      <a:schemeClr val="tx1"/>
                    </a:gs>
                    <a:gs pos="89999">
                      <a:srgbClr val="F27300"/>
                    </a:gs>
                    <a:gs pos="100000">
                      <a:srgbClr val="FFBF00"/>
                    </a:gs>
                  </a:gsLst>
                  <a:lin ang="5400000" scaled="0"/>
                </a:gradFill>
                <a:latin typeface="Arial" pitchFamily="34" charset="0"/>
                <a:cs typeface="Arial" pitchFamily="34" charset="0"/>
              </a:rPr>
              <a:t>«</a:t>
            </a:r>
            <a:r>
              <a:rPr lang="en-US" sz="2800" b="1" dirty="0" smtClean="0">
                <a:ln w="50800"/>
                <a:gradFill>
                  <a:gsLst>
                    <a:gs pos="0">
                      <a:srgbClr val="000000"/>
                    </a:gs>
                    <a:gs pos="20000">
                      <a:srgbClr val="000040"/>
                    </a:gs>
                    <a:gs pos="50000">
                      <a:srgbClr val="400040"/>
                    </a:gs>
                    <a:gs pos="75000">
                      <a:schemeClr val="tx1"/>
                    </a:gs>
                    <a:gs pos="89999">
                      <a:srgbClr val="F27300"/>
                    </a:gs>
                    <a:gs pos="100000">
                      <a:srgbClr val="FFBF00"/>
                    </a:gs>
                  </a:gsLst>
                  <a:lin ang="5400000" scaled="0"/>
                </a:gradFill>
                <a:latin typeface="Arial" pitchFamily="34" charset="0"/>
                <a:cs typeface="Arial" pitchFamily="34" charset="0"/>
              </a:rPr>
              <a:t>THE STARRY NIGHT</a:t>
            </a:r>
            <a:r>
              <a:rPr lang="el-GR" b="1" dirty="0" smtClean="0">
                <a:ln w="50800"/>
                <a:gradFill>
                  <a:gsLst>
                    <a:gs pos="0">
                      <a:srgbClr val="000000"/>
                    </a:gs>
                    <a:gs pos="20000">
                      <a:srgbClr val="000040"/>
                    </a:gs>
                    <a:gs pos="50000">
                      <a:srgbClr val="400040"/>
                    </a:gs>
                    <a:gs pos="75000">
                      <a:schemeClr val="tx1"/>
                    </a:gs>
                    <a:gs pos="89999">
                      <a:srgbClr val="F27300"/>
                    </a:gs>
                    <a:gs pos="100000">
                      <a:srgbClr val="FFBF00"/>
                    </a:gs>
                  </a:gsLst>
                  <a:lin ang="5400000" scaled="0"/>
                </a:gradFill>
                <a:latin typeface="Arial" pitchFamily="34" charset="0"/>
                <a:cs typeface="Arial" pitchFamily="34" charset="0"/>
              </a:rPr>
              <a:t>»</a:t>
            </a:r>
            <a:endParaRPr lang="el-GR" b="1" dirty="0">
              <a:ln w="50800"/>
              <a:gradFill>
                <a:gsLst>
                  <a:gs pos="0">
                    <a:srgbClr val="000000"/>
                  </a:gs>
                  <a:gs pos="20000">
                    <a:srgbClr val="000040"/>
                  </a:gs>
                  <a:gs pos="50000">
                    <a:srgbClr val="400040"/>
                  </a:gs>
                  <a:gs pos="75000">
                    <a:schemeClr val="tx1"/>
                  </a:gs>
                  <a:gs pos="89999">
                    <a:srgbClr val="F27300"/>
                  </a:gs>
                  <a:gs pos="100000">
                    <a:srgbClr val="FFBF00"/>
                  </a:gs>
                </a:gsLst>
                <a:lin ang="5400000" scaled="0"/>
              </a:gra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 Ορθογώνιο"/>
          <p:cNvSpPr/>
          <p:nvPr/>
        </p:nvSpPr>
        <p:spPr>
          <a:xfrm>
            <a:off x="6012160" y="836712"/>
            <a:ext cx="3275856" cy="1200329"/>
          </a:xfrm>
          <a:prstGeom prst="rect">
            <a:avLst/>
          </a:prstGeom>
        </p:spPr>
        <p:txBody>
          <a:bodyPr wrap="square">
            <a:spAutoFit/>
          </a:bodyPr>
          <a:lstStyle/>
          <a:p>
            <a:pPr algn="ctr">
              <a:buNone/>
            </a:pPr>
            <a:r>
              <a:rPr lang="en-US" sz="2400" b="1" dirty="0" smtClean="0">
                <a:gradFill>
                  <a:gsLst>
                    <a:gs pos="0">
                      <a:srgbClr val="000000"/>
                    </a:gs>
                    <a:gs pos="20000">
                      <a:srgbClr val="000040"/>
                    </a:gs>
                    <a:gs pos="50000">
                      <a:srgbClr val="400040"/>
                    </a:gs>
                    <a:gs pos="75000">
                      <a:schemeClr val="tx1"/>
                    </a:gs>
                    <a:gs pos="89999">
                      <a:srgbClr val="F27300"/>
                    </a:gs>
                    <a:gs pos="100000">
                      <a:srgbClr val="FFBF00"/>
                    </a:gs>
                  </a:gsLst>
                  <a:lin ang="5400000" scaled="0"/>
                </a:gradFill>
                <a:latin typeface="Arial" pitchFamily="34" charset="0"/>
                <a:cs typeface="Arial" pitchFamily="34" charset="0"/>
              </a:rPr>
              <a:t>SALVADOR DALLI</a:t>
            </a:r>
            <a:endParaRPr lang="el-GR" sz="2400" b="1" dirty="0" smtClean="0">
              <a:gradFill>
                <a:gsLst>
                  <a:gs pos="0">
                    <a:srgbClr val="000000"/>
                  </a:gs>
                  <a:gs pos="20000">
                    <a:srgbClr val="000040"/>
                  </a:gs>
                  <a:gs pos="50000">
                    <a:srgbClr val="400040"/>
                  </a:gs>
                  <a:gs pos="75000">
                    <a:schemeClr val="tx1"/>
                  </a:gs>
                  <a:gs pos="89999">
                    <a:srgbClr val="F27300"/>
                  </a:gs>
                  <a:gs pos="100000">
                    <a:srgbClr val="FFBF00"/>
                  </a:gs>
                </a:gsLst>
                <a:lin ang="5400000" scaled="0"/>
              </a:gradFill>
              <a:latin typeface="Arial" pitchFamily="34" charset="0"/>
              <a:cs typeface="Arial" pitchFamily="34" charset="0"/>
            </a:endParaRPr>
          </a:p>
          <a:p>
            <a:pPr algn="ctr">
              <a:buNone/>
            </a:pPr>
            <a:r>
              <a:rPr lang="el-GR" sz="2400" b="1" dirty="0" smtClean="0">
                <a:gradFill>
                  <a:gsLst>
                    <a:gs pos="0">
                      <a:srgbClr val="000000"/>
                    </a:gs>
                    <a:gs pos="20000">
                      <a:srgbClr val="000040"/>
                    </a:gs>
                    <a:gs pos="50000">
                      <a:srgbClr val="400040"/>
                    </a:gs>
                    <a:gs pos="75000">
                      <a:schemeClr val="tx1"/>
                    </a:gs>
                    <a:gs pos="89999">
                      <a:srgbClr val="F27300"/>
                    </a:gs>
                    <a:gs pos="100000">
                      <a:srgbClr val="FFBF00"/>
                    </a:gs>
                  </a:gsLst>
                  <a:lin ang="5400000" scaled="0"/>
                </a:gradFill>
                <a:latin typeface="Arial" pitchFamily="34" charset="0"/>
                <a:cs typeface="Arial" pitchFamily="34" charset="0"/>
              </a:rPr>
              <a:t> «ΠΡΟΣΩΠΑ ΜΕ ΣΥΝΝΕΦΑ»</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tx2">
                <a:lumMod val="75000"/>
              </a:schemeClr>
            </a:gs>
            <a:gs pos="23000">
              <a:schemeClr val="accent1"/>
            </a:gs>
            <a:gs pos="43000">
              <a:schemeClr val="accent2">
                <a:lumMod val="60000"/>
                <a:lumOff val="40000"/>
              </a:schemeClr>
            </a:gs>
            <a:gs pos="65000">
              <a:schemeClr val="accent4">
                <a:lumMod val="60000"/>
                <a:lumOff val="40000"/>
              </a:schemeClr>
            </a:gs>
            <a:gs pos="75000">
              <a:schemeClr val="accent5">
                <a:lumMod val="60000"/>
                <a:lumOff val="40000"/>
              </a:schemeClr>
            </a:gs>
            <a:gs pos="81000">
              <a:srgbClr val="FF2929">
                <a:alpha val="67000"/>
              </a:srgbClr>
            </a:gs>
            <a:gs pos="10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600200"/>
            <a:ext cx="9036496" cy="4525963"/>
          </a:xfrm>
        </p:spPr>
        <p:txBody>
          <a:bodyPr numCol="1">
            <a:normAutofit/>
          </a:bodyPr>
          <a:lstStyle/>
          <a:p>
            <a:pPr algn="just">
              <a:buNone/>
            </a:pPr>
            <a:r>
              <a:rPr lang="el-GR" sz="2000" dirty="0" smtClean="0"/>
              <a:t>      Η αστρονομία είναι η αρχαιότερη απ’ όλες τις επιστήμες. Εμφανίστηκε την 4</a:t>
            </a:r>
            <a:r>
              <a:rPr lang="el-GR" sz="2000" baseline="30000" dirty="0" smtClean="0"/>
              <a:t>η</a:t>
            </a:r>
            <a:r>
              <a:rPr lang="el-GR" sz="2000" dirty="0" smtClean="0"/>
              <a:t>χιλιετία </a:t>
            </a:r>
            <a:r>
              <a:rPr lang="el-GR" sz="2000" dirty="0" err="1" smtClean="0"/>
              <a:t>π.Χ.</a:t>
            </a:r>
            <a:r>
              <a:rPr lang="el-GR" sz="2000" dirty="0" smtClean="0"/>
              <a:t>  με την ανάπτυξη των αρχαίων πολιτισμών στην Μεσοποταμία την Αίγυπτο, την Ινδία και την Κίνα. Όλοι αυτοί οι πολιτισμοί είχαν δημιουργήσει ημερολόγια, ήξεραν να ξεχωρίζουν τους αστερισμούς, παρατηρούσαν τις εκλείψεις του Ηλίου και της Σελήνης και έδιναν κοσμολογικές εξηγήσεις στις παρατηρήσεις τους.</a:t>
            </a:r>
            <a:endParaRPr lang="el-GR" sz="2000" dirty="0"/>
          </a:p>
        </p:txBody>
      </p:sp>
      <p:sp>
        <p:nvSpPr>
          <p:cNvPr id="4" name="3 - Ορθογώνιο"/>
          <p:cNvSpPr/>
          <p:nvPr/>
        </p:nvSpPr>
        <p:spPr>
          <a:xfrm>
            <a:off x="2699792" y="404664"/>
            <a:ext cx="309634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l-G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ΑΣΤΡΟΝΟΜΙΑ</a:t>
            </a:r>
            <a:endParaRPr lang="el-G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1" fill="hold" nodeType="clickEffect">
                                  <p:stCondLst>
                                    <p:cond delay="0"/>
                                  </p:stCondLst>
                                  <p:childTnLst>
                                    <p:anim calcmode="lin" valueType="num">
                                      <p:cBhvr additive="base">
                                        <p:cTn id="17" dur="1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000"/>
                                        <p:tgtEl>
                                          <p:spTgt spid="3">
                                            <p:txEl>
                                              <p:pRg st="0" end="0"/>
                                            </p:txEl>
                                          </p:spTgt>
                                        </p:tgtEl>
                                        <p:attrNameLst>
                                          <p:attrName>ppt_y</p:attrName>
                                        </p:attrNameLst>
                                      </p:cBhvr>
                                      <p:tavLst>
                                        <p:tav tm="0">
                                          <p:val>
                                            <p:strVal val="ppt_y"/>
                                          </p:val>
                                        </p:tav>
                                        <p:tav tm="100000">
                                          <p:val>
                                            <p:strVal val="0-ppt_h/2"/>
                                          </p:val>
                                        </p:tav>
                                      </p:tavLst>
                                    </p:anim>
                                    <p:set>
                                      <p:cBhvr>
                                        <p:cTn id="1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779912" y="404664"/>
            <a:ext cx="5760640" cy="1296144"/>
          </a:xfrm>
        </p:spPr>
        <p:txBody>
          <a:bodyPr>
            <a:normAutofit/>
          </a:bodyPr>
          <a:lstStyle/>
          <a:p>
            <a:r>
              <a:rPr lang="el-GR" sz="4800" b="1" dirty="0" smtClean="0">
                <a:ln w="18000">
                  <a:solidFill>
                    <a:schemeClr val="accent2">
                      <a:satMod val="140000"/>
                    </a:schemeClr>
                  </a:solidFill>
                  <a:prstDash val="solid"/>
                  <a:miter lim="800000"/>
                </a:ln>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outerShdw blurRad="25500" dist="23000" dir="7020000" algn="tl">
                    <a:srgbClr val="000000">
                      <a:alpha val="50000"/>
                    </a:srgbClr>
                  </a:outerShdw>
                </a:effectLst>
                <a:latin typeface="Arial" pitchFamily="34" charset="0"/>
                <a:cs typeface="Arial" pitchFamily="34" charset="0"/>
              </a:rPr>
              <a:t>ΕΥΧΑΡΙΣΤΟΥΜΕ</a:t>
            </a:r>
            <a:endParaRPr lang="el-GR" sz="4800" b="1" cap="all" dirty="0">
              <a:ln w="9000" cmpd="sng">
                <a:solidFill>
                  <a:schemeClr val="accent4">
                    <a:shade val="50000"/>
                    <a:satMod val="120000"/>
                  </a:schemeClr>
                </a:solidFill>
                <a:prstDash val="solid"/>
              </a:ln>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tx2">
                <a:lumMod val="75000"/>
              </a:schemeClr>
            </a:gs>
            <a:gs pos="23000">
              <a:schemeClr val="accent1"/>
            </a:gs>
            <a:gs pos="43000">
              <a:schemeClr val="accent2">
                <a:lumMod val="60000"/>
                <a:lumOff val="40000"/>
              </a:schemeClr>
            </a:gs>
            <a:gs pos="65000">
              <a:schemeClr val="accent4">
                <a:lumMod val="60000"/>
                <a:lumOff val="40000"/>
              </a:schemeClr>
            </a:gs>
            <a:gs pos="75000">
              <a:schemeClr val="accent5">
                <a:lumMod val="60000"/>
                <a:lumOff val="40000"/>
              </a:schemeClr>
            </a:gs>
            <a:gs pos="81000">
              <a:srgbClr val="FF2929">
                <a:alpha val="67000"/>
              </a:srgbClr>
            </a:gs>
            <a:gs pos="10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1285860"/>
            <a:ext cx="8115328" cy="4840303"/>
          </a:xfrm>
        </p:spPr>
        <p:txBody>
          <a:bodyPr>
            <a:normAutofit/>
          </a:bodyPr>
          <a:lstStyle/>
          <a:p>
            <a:r>
              <a:rPr lang="el-GR" sz="1800" b="1" dirty="0" smtClean="0">
                <a:solidFill>
                  <a:schemeClr val="accent2">
                    <a:lumMod val="75000"/>
                  </a:schemeClr>
                </a:solidFill>
              </a:rPr>
              <a:t>ΑΙΓΥΠΤΟ</a:t>
            </a:r>
            <a:r>
              <a:rPr lang="el-GR" sz="1800" dirty="0" smtClean="0"/>
              <a:t>: Η αιγυπτιακή αστρονομία ξεκίνησε στην προϊστορία χρονολογείται την 5η χιλιετία </a:t>
            </a:r>
            <a:r>
              <a:rPr lang="el-GR" sz="1800" dirty="0" err="1" smtClean="0"/>
              <a:t>π.Χ.</a:t>
            </a:r>
            <a:r>
              <a:rPr lang="el-GR" sz="1800" dirty="0" smtClean="0"/>
              <a:t>. Η ετήσια πλημμύρα του Νείλου σήμαινε ότι τα πρώτα αστέρια που φαίνονταν την αυγή είχαν σημαντικό ρόλο στον καθορισμό του γεγονότος αυτού.</a:t>
            </a:r>
          </a:p>
          <a:p>
            <a:r>
              <a:rPr lang="el-GR" sz="1800" b="1" dirty="0" smtClean="0">
                <a:solidFill>
                  <a:schemeClr val="accent2">
                    <a:lumMod val="75000"/>
                  </a:schemeClr>
                </a:solidFill>
              </a:rPr>
              <a:t>ΚΙΝΑ</a:t>
            </a:r>
            <a:r>
              <a:rPr lang="el-GR" sz="1800" dirty="0" smtClean="0"/>
              <a:t>: Η Κίνα, πρωτοπόρος στον τομέα των εφευρέσεων και των καινοτομιών. Οι κινεζικές ουράνιες παρατηρήσεις επεκτάθηκαν στους κομήτες, στις εκλείψεις του Ήλιου και της Σελήνης και στη μελέτη των ηλιακών κηλίδων, που καταγράφηκαν ακριβέστατα στα “Χρονικά της </a:t>
            </a:r>
            <a:r>
              <a:rPr lang="el-GR" sz="1800" dirty="0" err="1" smtClean="0"/>
              <a:t>Σινίκης</a:t>
            </a:r>
            <a:r>
              <a:rPr lang="el-GR" sz="1800" dirty="0" smtClean="0"/>
              <a:t>”.</a:t>
            </a:r>
          </a:p>
          <a:p>
            <a:r>
              <a:rPr lang="el-GR" sz="1800" b="1" dirty="0" smtClean="0">
                <a:solidFill>
                  <a:schemeClr val="accent2">
                    <a:lumMod val="75000"/>
                  </a:schemeClr>
                </a:solidFill>
              </a:rPr>
              <a:t>ΒΑΒΥΛΩΝΑ</a:t>
            </a:r>
            <a:r>
              <a:rPr lang="el-GR" sz="1800" b="1" dirty="0" smtClean="0"/>
              <a:t>:</a:t>
            </a:r>
            <a:r>
              <a:rPr lang="el-GR" sz="1800" b="1" dirty="0" smtClean="0">
                <a:solidFill>
                  <a:srgbClr val="009900"/>
                </a:solidFill>
              </a:rPr>
              <a:t> </a:t>
            </a:r>
            <a:r>
              <a:rPr lang="el-GR" sz="1800" dirty="0" smtClean="0"/>
              <a:t>Ήταν γνωστό ότι οι Βαβυλώνιοι ήταν εξαιρετικοί μαθηματικοί και χρησιμοποιούσαν τα μαθηματικά και στις αστρονομικές τους παρατηρήσεις. οι Βαβυλώνιοι είχαν καταφέρει να εντοπίσουν όχι μόνο την ακριβή θέση αλλά και την τροχιά του Δία.  </a:t>
            </a:r>
          </a:p>
          <a:p>
            <a:r>
              <a:rPr lang="el-GR" sz="2000" b="1" dirty="0" smtClean="0">
                <a:solidFill>
                  <a:schemeClr val="accent2">
                    <a:lumMod val="75000"/>
                  </a:schemeClr>
                </a:solidFill>
              </a:rPr>
              <a:t>ΕΛΛΑΔΑ</a:t>
            </a:r>
            <a:r>
              <a:rPr lang="el-GR" sz="2000" dirty="0" smtClean="0"/>
              <a:t>:</a:t>
            </a:r>
            <a:r>
              <a:rPr lang="el-GR" sz="1800" dirty="0" smtClean="0"/>
              <a:t> Στην Ελληνορωμαϊκή περίοδο ο Ερατοσθένης, ο Ίππαρχος και ο Πτολεμαίος Κλαύδιος. Τον 3ο αιώνα </a:t>
            </a:r>
            <a:r>
              <a:rPr lang="el-GR" sz="1800" dirty="0" err="1" smtClean="0"/>
              <a:t>π.Χ.</a:t>
            </a:r>
            <a:r>
              <a:rPr lang="el-GR" sz="1800" dirty="0" smtClean="0"/>
              <a:t> ο Αρίσταρχος πρότεινε μια νέα κοσμολογία, ένα ηλιοκεντρικό μοντέλο του ηλιακού συστήματος, θέτοντας τον ήλιο και όχι τη γη ως το κέντρο του σύμπαντος.</a:t>
            </a:r>
          </a:p>
          <a:p>
            <a:endParaRPr lang="el-GR" sz="1800" dirty="0" smtClean="0"/>
          </a:p>
          <a:p>
            <a:endParaRPr lang="el-GR" sz="1800" dirty="0"/>
          </a:p>
        </p:txBody>
      </p:sp>
      <p:sp>
        <p:nvSpPr>
          <p:cNvPr id="4" name="3 - Ορθογώνιο"/>
          <p:cNvSpPr/>
          <p:nvPr/>
        </p:nvSpPr>
        <p:spPr>
          <a:xfrm>
            <a:off x="2555776" y="476672"/>
            <a:ext cx="3888432"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ΑΡΧΑΙΟΙ ΠΟΛΙΤΙΣΜΟΙ</a:t>
            </a:r>
            <a:endParaRPr lang="el-G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1" fill="hold" nodeType="clickEffect">
                                  <p:stCondLst>
                                    <p:cond delay="0"/>
                                  </p:stCondLst>
                                  <p:childTnLst>
                                    <p:anim calcmode="lin" valueType="num">
                                      <p:cBhvr additive="base">
                                        <p:cTn id="2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p:tgtEl>
                                          <p:spTgt spid="3">
                                            <p:txEl>
                                              <p:pRg st="0" end="0"/>
                                            </p:txEl>
                                          </p:spTgt>
                                        </p:tgtEl>
                                        <p:attrNameLst>
                                          <p:attrName>ppt_y</p:attrName>
                                        </p:attrNameLst>
                                      </p:cBhvr>
                                      <p:tavLst>
                                        <p:tav tm="0">
                                          <p:val>
                                            <p:strVal val="ppt_y"/>
                                          </p:val>
                                        </p:tav>
                                        <p:tav tm="100000">
                                          <p:val>
                                            <p:strVal val="0-ppt_h/2"/>
                                          </p:val>
                                        </p:tav>
                                      </p:tavLst>
                                    </p:anim>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2" presetClass="exit" presetSubtype="1" fill="hold" nodeType="withEffect">
                                  <p:stCondLst>
                                    <p:cond delay="0"/>
                                  </p:stCondLst>
                                  <p:childTnLst>
                                    <p:anim calcmode="lin" valueType="num">
                                      <p:cBhvr additive="base">
                                        <p:cTn id="33"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p:tgtEl>
                                          <p:spTgt spid="3">
                                            <p:txEl>
                                              <p:pRg st="1" end="1"/>
                                            </p:txEl>
                                          </p:spTgt>
                                        </p:tgtEl>
                                        <p:attrNameLst>
                                          <p:attrName>ppt_y</p:attrName>
                                        </p:attrNameLst>
                                      </p:cBhvr>
                                      <p:tavLst>
                                        <p:tav tm="0">
                                          <p:val>
                                            <p:strVal val="ppt_y"/>
                                          </p:val>
                                        </p:tav>
                                        <p:tav tm="100000">
                                          <p:val>
                                            <p:strVal val="0-ppt_h/2"/>
                                          </p:val>
                                        </p:tav>
                                      </p:tavLst>
                                    </p:anim>
                                    <p:set>
                                      <p:cBhvr>
                                        <p:cTn id="35" dur="1" fill="hold">
                                          <p:stCondLst>
                                            <p:cond delay="499"/>
                                          </p:stCondLst>
                                        </p:cTn>
                                        <p:tgtEl>
                                          <p:spTgt spid="3">
                                            <p:txEl>
                                              <p:pRg st="1" end="1"/>
                                            </p:txEl>
                                          </p:spTgt>
                                        </p:tgtEl>
                                        <p:attrNameLst>
                                          <p:attrName>style.visibility</p:attrName>
                                        </p:attrNameLst>
                                      </p:cBhvr>
                                      <p:to>
                                        <p:strVal val="hidden"/>
                                      </p:to>
                                    </p:set>
                                  </p:childTnLst>
                                </p:cTn>
                              </p:par>
                              <p:par>
                                <p:cTn id="36" presetID="2" presetClass="exit" presetSubtype="1" fill="hold" nodeType="withEffect">
                                  <p:stCondLst>
                                    <p:cond delay="0"/>
                                  </p:stCondLst>
                                  <p:childTnLst>
                                    <p:anim calcmode="lin" valueType="num">
                                      <p:cBhvr additive="base">
                                        <p:cTn id="3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p:tgtEl>
                                          <p:spTgt spid="3">
                                            <p:txEl>
                                              <p:pRg st="2" end="2"/>
                                            </p:txEl>
                                          </p:spTgt>
                                        </p:tgtEl>
                                        <p:attrNameLst>
                                          <p:attrName>ppt_y</p:attrName>
                                        </p:attrNameLst>
                                      </p:cBhvr>
                                      <p:tavLst>
                                        <p:tav tm="0">
                                          <p:val>
                                            <p:strVal val="ppt_y"/>
                                          </p:val>
                                        </p:tav>
                                        <p:tav tm="100000">
                                          <p:val>
                                            <p:strVal val="0-ppt_h/2"/>
                                          </p:val>
                                        </p:tav>
                                      </p:tavLst>
                                    </p:anim>
                                    <p:set>
                                      <p:cBhvr>
                                        <p:cTn id="39" dur="1" fill="hold">
                                          <p:stCondLst>
                                            <p:cond delay="499"/>
                                          </p:stCondLst>
                                        </p:cTn>
                                        <p:tgtEl>
                                          <p:spTgt spid="3">
                                            <p:txEl>
                                              <p:pRg st="2" end="2"/>
                                            </p:txEl>
                                          </p:spTgt>
                                        </p:tgtEl>
                                        <p:attrNameLst>
                                          <p:attrName>style.visibility</p:attrName>
                                        </p:attrNameLst>
                                      </p:cBhvr>
                                      <p:to>
                                        <p:strVal val="hidden"/>
                                      </p:to>
                                    </p:set>
                                  </p:childTnLst>
                                </p:cTn>
                              </p:par>
                              <p:par>
                                <p:cTn id="40" presetID="2" presetClass="exit" presetSubtype="1" fill="hold" nodeType="withEffect">
                                  <p:stCondLst>
                                    <p:cond delay="0"/>
                                  </p:stCondLst>
                                  <p:childTnLst>
                                    <p:anim calcmode="lin" valueType="num">
                                      <p:cBhvr additive="base">
                                        <p:cTn id="41"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3" end="3"/>
                                            </p:txEl>
                                          </p:spTgt>
                                        </p:tgtEl>
                                        <p:attrNameLst>
                                          <p:attrName>ppt_y</p:attrName>
                                        </p:attrNameLst>
                                      </p:cBhvr>
                                      <p:tavLst>
                                        <p:tav tm="0">
                                          <p:val>
                                            <p:strVal val="ppt_y"/>
                                          </p:val>
                                        </p:tav>
                                        <p:tav tm="100000">
                                          <p:val>
                                            <p:strVal val="0-ppt_h/2"/>
                                          </p:val>
                                        </p:tav>
                                      </p:tavLst>
                                    </p:anim>
                                    <p:set>
                                      <p:cBhvr>
                                        <p:cTn id="4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tx2">
                <a:lumMod val="75000"/>
              </a:schemeClr>
            </a:gs>
            <a:gs pos="23000">
              <a:schemeClr val="accent1"/>
            </a:gs>
            <a:gs pos="43000">
              <a:schemeClr val="accent2">
                <a:lumMod val="60000"/>
                <a:lumOff val="40000"/>
              </a:schemeClr>
            </a:gs>
            <a:gs pos="65000">
              <a:schemeClr val="accent4">
                <a:lumMod val="60000"/>
                <a:lumOff val="40000"/>
              </a:schemeClr>
            </a:gs>
            <a:gs pos="75000">
              <a:schemeClr val="accent5">
                <a:lumMod val="60000"/>
                <a:lumOff val="40000"/>
              </a:schemeClr>
            </a:gs>
            <a:gs pos="81000">
              <a:srgbClr val="FF2929">
                <a:alpha val="67000"/>
              </a:srgbClr>
            </a:gs>
            <a:gs pos="10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356"/>
            <a:ext cx="8229600" cy="5411807"/>
          </a:xfrm>
        </p:spPr>
        <p:txBody>
          <a:bodyPr>
            <a:normAutofit/>
          </a:bodyPr>
          <a:lstStyle/>
          <a:p>
            <a:r>
              <a:rPr lang="el-GR" sz="1800" b="1" dirty="0" smtClean="0">
                <a:solidFill>
                  <a:schemeClr val="accent2">
                    <a:lumMod val="75000"/>
                  </a:schemeClr>
                </a:solidFill>
              </a:rPr>
              <a:t>ΙΝΔΙΑ</a:t>
            </a:r>
            <a:r>
              <a:rPr lang="el-GR" sz="1800" dirty="0" smtClean="0"/>
              <a:t>: Η ινδική αστρονομία  αναπτύχθηκε ως μία «</a:t>
            </a:r>
            <a:r>
              <a:rPr lang="el-GR" sz="1800" dirty="0" err="1" smtClean="0"/>
              <a:t>Βεντάνγκα</a:t>
            </a:r>
            <a:r>
              <a:rPr lang="el-GR" sz="1800" dirty="0" smtClean="0"/>
              <a:t>», δηλαδή ως ένα από τα 6 βοηθητικά πεδία σπουδής για τη μελέτη των ιερών κειμένων του Ινδουισμού, που είναι οι </a:t>
            </a:r>
            <a:r>
              <a:rPr lang="el-GR" sz="1800" dirty="0" err="1" smtClean="0"/>
              <a:t>Βέδες</a:t>
            </a:r>
            <a:r>
              <a:rPr lang="el-GR" sz="1800" dirty="0" smtClean="0"/>
              <a:t>. Το αρχαιότερο κείμενο αστρονομίας από την Ινδία είναι η πραγματεία του </a:t>
            </a:r>
            <a:r>
              <a:rPr lang="el-GR" sz="1800" dirty="0" err="1" smtClean="0"/>
              <a:t>Λαγκάντα</a:t>
            </a:r>
            <a:r>
              <a:rPr lang="el-GR" sz="1800" dirty="0" smtClean="0"/>
              <a:t>, που χρονολογείται στους τελευταίους προχριστιανικούς αιώνες και ειδικότερα στη </a:t>
            </a:r>
            <a:r>
              <a:rPr lang="el-GR" sz="1800" dirty="0" err="1" smtClean="0"/>
              <a:t>Μαουρυανή</a:t>
            </a:r>
            <a:r>
              <a:rPr lang="el-GR" sz="1800" dirty="0" smtClean="0"/>
              <a:t> περίοδο.</a:t>
            </a:r>
          </a:p>
          <a:p>
            <a:r>
              <a:rPr lang="el-GR" sz="1800" b="1" dirty="0" smtClean="0">
                <a:solidFill>
                  <a:schemeClr val="accent2">
                    <a:lumMod val="75000"/>
                  </a:schemeClr>
                </a:solidFill>
              </a:rPr>
              <a:t>ΜΑΓΙΑ</a:t>
            </a:r>
            <a:r>
              <a:rPr lang="el-GR" sz="1800" b="1" dirty="0" smtClean="0"/>
              <a:t>: </a:t>
            </a:r>
            <a:r>
              <a:rPr lang="el-GR" sz="1800" dirty="0" smtClean="0"/>
              <a:t>Οι αστρονόμοι </a:t>
            </a:r>
            <a:r>
              <a:rPr lang="el-GR" sz="1800" dirty="0" err="1" smtClean="0"/>
              <a:t>Μάγιας</a:t>
            </a:r>
            <a:r>
              <a:rPr lang="el-GR" sz="1800" dirty="0" smtClean="0"/>
              <a:t> είχαν υπολογίσει με ακρίβεια τους κύκλους  της Σελήνης και της Αφροδίτης, πλανητικές συνόδους και διελεύσεις, εκλείψεις, ηλιοστάσια και ισημερίες μέχρι την προαναφερθείσα ημερομηνία. Εκτός από τα εξελιγμένα μαθηματικά τους, είχαν και το προνόμιο της τοποθεσίας σε σχέση με την παρατήρηση του Ήλιου.</a:t>
            </a:r>
          </a:p>
          <a:p>
            <a:r>
              <a:rPr lang="el-GR" sz="1800" b="1" dirty="0" smtClean="0">
                <a:solidFill>
                  <a:schemeClr val="accent2">
                    <a:lumMod val="75000"/>
                  </a:schemeClr>
                </a:solidFill>
              </a:rPr>
              <a:t>ΑΖΤΕΚΟΙ</a:t>
            </a:r>
            <a:r>
              <a:rPr lang="el-GR" sz="1800" dirty="0" smtClean="0"/>
              <a:t>: Οι Αζτέκοι ανακάλυψαν την Πέτρα του Ήλιου</a:t>
            </a:r>
            <a:r>
              <a:rPr lang="el-GR" sz="1800" b="1" dirty="0" smtClean="0"/>
              <a:t> </a:t>
            </a:r>
            <a:r>
              <a:rPr lang="el-GR" sz="1800" dirty="0" smtClean="0"/>
              <a:t>που συχνά ονομάζεται "Ημερολόγιο των Αζτέκων". Όμως δεν είναι μόνο ημερολόγιο, αλλά και αναμνηστική πέτρα μιας ιερής ημερομηνίας</a:t>
            </a:r>
          </a:p>
          <a:p>
            <a:endParaRPr lang="el-GR" sz="1800" dirty="0" smtClean="0"/>
          </a:p>
          <a:p>
            <a:endParaRPr lang="el-GR" sz="1800" dirty="0" smtClean="0"/>
          </a:p>
          <a:p>
            <a:endParaRPr lang="el-GR" sz="1800" dirty="0" smtClean="0"/>
          </a:p>
          <a:p>
            <a:endParaRPr lang="el-GR" sz="18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1" fill="hold" nodeType="clickEffect">
                                  <p:stCondLst>
                                    <p:cond delay="0"/>
                                  </p:stCondLst>
                                  <p:childTnLst>
                                    <p:anim calcmode="lin" valueType="num">
                                      <p:cBhvr additive="base">
                                        <p:cTn id="20" dur="1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1000"/>
                                        <p:tgtEl>
                                          <p:spTgt spid="3">
                                            <p:txEl>
                                              <p:pRg st="0" end="0"/>
                                            </p:txEl>
                                          </p:spTgt>
                                        </p:tgtEl>
                                        <p:attrNameLst>
                                          <p:attrName>ppt_y</p:attrName>
                                        </p:attrNameLst>
                                      </p:cBhvr>
                                      <p:tavLst>
                                        <p:tav tm="0">
                                          <p:val>
                                            <p:strVal val="ppt_y"/>
                                          </p:val>
                                        </p:tav>
                                        <p:tav tm="100000">
                                          <p:val>
                                            <p:strVal val="0-ppt_h/2"/>
                                          </p:val>
                                        </p:tav>
                                      </p:tavLst>
                                    </p:anim>
                                    <p:set>
                                      <p:cBhvr>
                                        <p:cTn id="22" dur="1" fill="hold">
                                          <p:stCondLst>
                                            <p:cond delay="999"/>
                                          </p:stCondLst>
                                        </p:cTn>
                                        <p:tgtEl>
                                          <p:spTgt spid="3">
                                            <p:txEl>
                                              <p:pRg st="0" end="0"/>
                                            </p:txEl>
                                          </p:spTgt>
                                        </p:tgtEl>
                                        <p:attrNameLst>
                                          <p:attrName>style.visibility</p:attrName>
                                        </p:attrNameLst>
                                      </p:cBhvr>
                                      <p:to>
                                        <p:strVal val="hidden"/>
                                      </p:to>
                                    </p:set>
                                  </p:childTnLst>
                                </p:cTn>
                              </p:par>
                              <p:par>
                                <p:cTn id="23" presetID="2" presetClass="exit" presetSubtype="1" fill="hold" nodeType="withEffect">
                                  <p:stCondLst>
                                    <p:cond delay="0"/>
                                  </p:stCondLst>
                                  <p:childTnLst>
                                    <p:anim calcmode="lin" valueType="num">
                                      <p:cBhvr additive="base">
                                        <p:cTn id="24" dur="10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000"/>
                                        <p:tgtEl>
                                          <p:spTgt spid="3">
                                            <p:txEl>
                                              <p:pRg st="1" end="1"/>
                                            </p:txEl>
                                          </p:spTgt>
                                        </p:tgtEl>
                                        <p:attrNameLst>
                                          <p:attrName>ppt_y</p:attrName>
                                        </p:attrNameLst>
                                      </p:cBhvr>
                                      <p:tavLst>
                                        <p:tav tm="0">
                                          <p:val>
                                            <p:strVal val="ppt_y"/>
                                          </p:val>
                                        </p:tav>
                                        <p:tav tm="100000">
                                          <p:val>
                                            <p:strVal val="0-ppt_h/2"/>
                                          </p:val>
                                        </p:tav>
                                      </p:tavLst>
                                    </p:anim>
                                    <p:set>
                                      <p:cBhvr>
                                        <p:cTn id="26" dur="1" fill="hold">
                                          <p:stCondLst>
                                            <p:cond delay="999"/>
                                          </p:stCondLst>
                                        </p:cTn>
                                        <p:tgtEl>
                                          <p:spTgt spid="3">
                                            <p:txEl>
                                              <p:pRg st="1" end="1"/>
                                            </p:txEl>
                                          </p:spTgt>
                                        </p:tgtEl>
                                        <p:attrNameLst>
                                          <p:attrName>style.visibility</p:attrName>
                                        </p:attrNameLst>
                                      </p:cBhvr>
                                      <p:to>
                                        <p:strVal val="hidden"/>
                                      </p:to>
                                    </p:set>
                                  </p:childTnLst>
                                </p:cTn>
                              </p:par>
                              <p:par>
                                <p:cTn id="27" presetID="2" presetClass="exit" presetSubtype="1" fill="hold" nodeType="withEffect">
                                  <p:stCondLst>
                                    <p:cond delay="0"/>
                                  </p:stCondLst>
                                  <p:childTnLst>
                                    <p:anim calcmode="lin" valueType="num">
                                      <p:cBhvr additive="base">
                                        <p:cTn id="28" dur="10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1000"/>
                                        <p:tgtEl>
                                          <p:spTgt spid="3">
                                            <p:txEl>
                                              <p:pRg st="2" end="2"/>
                                            </p:txEl>
                                          </p:spTgt>
                                        </p:tgtEl>
                                        <p:attrNameLst>
                                          <p:attrName>ppt_y</p:attrName>
                                        </p:attrNameLst>
                                      </p:cBhvr>
                                      <p:tavLst>
                                        <p:tav tm="0">
                                          <p:val>
                                            <p:strVal val="ppt_y"/>
                                          </p:val>
                                        </p:tav>
                                        <p:tav tm="100000">
                                          <p:val>
                                            <p:strVal val="0-ppt_h/2"/>
                                          </p:val>
                                        </p:tav>
                                      </p:tavLst>
                                    </p:anim>
                                    <p:set>
                                      <p:cBhvr>
                                        <p:cTn id="30"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tx2">
                <a:lumMod val="75000"/>
              </a:schemeClr>
            </a:gs>
            <a:gs pos="23000">
              <a:schemeClr val="accent1"/>
            </a:gs>
            <a:gs pos="43000">
              <a:schemeClr val="accent2">
                <a:lumMod val="60000"/>
                <a:lumOff val="40000"/>
              </a:schemeClr>
            </a:gs>
            <a:gs pos="65000">
              <a:schemeClr val="accent4">
                <a:lumMod val="60000"/>
                <a:lumOff val="40000"/>
              </a:schemeClr>
            </a:gs>
            <a:gs pos="75000">
              <a:schemeClr val="accent5">
                <a:lumMod val="60000"/>
                <a:lumOff val="40000"/>
              </a:schemeClr>
            </a:gs>
            <a:gs pos="81000">
              <a:srgbClr val="FF2929">
                <a:alpha val="67000"/>
              </a:srgbClr>
            </a:gs>
            <a:gs pos="10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sz="1800" dirty="0" smtClean="0"/>
              <a:t>Η Αναγέννηση στην αστρονομία ήρθε με τη δουλειά του Κοπέρνικου, ο οποίος προώθησε το ηλιοκεντρικό σύστημα. Ο Γαλιλαίος έφτιαξε το δικό του τηλεσκόπιο και ανακάλυψε ότι το φεγγάρι είχε κρατήρες, ότι ο Δίας είχε δορυφόρους και ότι η Αφροδίτη είχε φάσεις όπως η Σελήνη. </a:t>
            </a:r>
          </a:p>
          <a:p>
            <a:endParaRPr lang="el-GR" dirty="0"/>
          </a:p>
        </p:txBody>
      </p:sp>
      <p:sp>
        <p:nvSpPr>
          <p:cNvPr id="4" name="3 - Ορθογώνιο"/>
          <p:cNvSpPr/>
          <p:nvPr/>
        </p:nvSpPr>
        <p:spPr>
          <a:xfrm>
            <a:off x="2699792" y="332656"/>
            <a:ext cx="3205044"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ΑΝΑΓΕΝΝΗΣΗ</a:t>
            </a:r>
            <a:endParaRPr lang="el-G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1" fill="hold" nodeType="clickEffect">
                                  <p:stCondLst>
                                    <p:cond delay="0"/>
                                  </p:stCondLst>
                                  <p:childTnLst>
                                    <p:anim calcmode="lin" valueType="num">
                                      <p:cBhvr additive="base">
                                        <p:cTn id="17" dur="1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000"/>
                                        <p:tgtEl>
                                          <p:spTgt spid="3">
                                            <p:txEl>
                                              <p:pRg st="0" end="0"/>
                                            </p:txEl>
                                          </p:spTgt>
                                        </p:tgtEl>
                                        <p:attrNameLst>
                                          <p:attrName>ppt_y</p:attrName>
                                        </p:attrNameLst>
                                      </p:cBhvr>
                                      <p:tavLst>
                                        <p:tav tm="0">
                                          <p:val>
                                            <p:strVal val="ppt_y"/>
                                          </p:val>
                                        </p:tav>
                                        <p:tav tm="100000">
                                          <p:val>
                                            <p:strVal val="0-ppt_h/2"/>
                                          </p:val>
                                        </p:tav>
                                      </p:tavLst>
                                    </p:anim>
                                    <p:set>
                                      <p:cBhvr>
                                        <p:cTn id="1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tx2">
                <a:lumMod val="75000"/>
              </a:schemeClr>
            </a:gs>
            <a:gs pos="23000">
              <a:schemeClr val="accent1"/>
            </a:gs>
            <a:gs pos="43000">
              <a:schemeClr val="accent2">
                <a:lumMod val="60000"/>
                <a:lumOff val="40000"/>
              </a:schemeClr>
            </a:gs>
            <a:gs pos="65000">
              <a:schemeClr val="accent4">
                <a:lumMod val="60000"/>
                <a:lumOff val="40000"/>
              </a:schemeClr>
            </a:gs>
            <a:gs pos="75000">
              <a:schemeClr val="accent5">
                <a:lumMod val="60000"/>
                <a:lumOff val="40000"/>
              </a:schemeClr>
            </a:gs>
            <a:gs pos="81000">
              <a:srgbClr val="FF2929">
                <a:alpha val="67000"/>
              </a:srgbClr>
            </a:gs>
            <a:gs pos="10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980728"/>
            <a:ext cx="8373616" cy="4608512"/>
          </a:xfrm>
        </p:spPr>
        <p:txBody>
          <a:bodyPr>
            <a:scene3d>
              <a:camera prst="orthographicFront">
                <a:rot lat="0" lon="0" rev="0"/>
              </a:camera>
              <a:lightRig rig="glow" dir="t">
                <a:rot lat="0" lon="0" rev="3600000"/>
              </a:lightRig>
            </a:scene3d>
            <a:sp3d contourW="12700" prstMaterial="softEdge">
              <a:bevelT w="29210" h="16510"/>
              <a:contourClr>
                <a:schemeClr val="accent4">
                  <a:lumMod val="75000"/>
                </a:schemeClr>
              </a:contourClr>
            </a:sp3d>
          </a:bodyPr>
          <a:lstStyle/>
          <a:p>
            <a:pPr>
              <a:buNone/>
            </a:pPr>
            <a:r>
              <a:rPr lang="el-G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l-GR"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ΝΙΚΟΛΑΟΣ ΚΟΠΕΡΝΙΚΟΣ</a:t>
            </a:r>
          </a:p>
          <a:p>
            <a:endParaRPr lang="el-G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endParaRPr lang="el-GR"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endParaRPr lang="el-GR"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buNone/>
            </a:pPr>
            <a:r>
              <a:rPr lang="el-GR"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p>
          <a:p>
            <a:pPr>
              <a:buNone/>
            </a:pPr>
            <a:r>
              <a:rPr lang="el-G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ΓΑΛΙΛΑΙΟΣ ΓΑΛΙΛΕΪ</a:t>
            </a:r>
          </a:p>
          <a:p>
            <a:pPr>
              <a:buNone/>
            </a:pPr>
            <a:endParaRPr lang="el-GR"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buNone/>
            </a:pPr>
            <a:endParaRPr lang="el-G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endParaRPr lang="el-G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3 - Εικόνα" descr="Κοπέρνικος"/>
          <p:cNvPicPr/>
          <p:nvPr/>
        </p:nvPicPr>
        <p:blipFill>
          <a:blip r:embed="rId3" cstate="print"/>
          <a:srcRect/>
          <a:stretch>
            <a:fillRect/>
          </a:stretch>
        </p:blipFill>
        <p:spPr bwMode="auto">
          <a:xfrm>
            <a:off x="755576" y="1340768"/>
            <a:ext cx="3357586" cy="1928825"/>
          </a:xfrm>
          <a:prstGeom prst="rect">
            <a:avLst/>
          </a:prstGeom>
          <a:ln>
            <a:noFill/>
          </a:ln>
          <a:effectLst>
            <a:softEdge rad="112500"/>
          </a:effectLst>
        </p:spPr>
      </p:pic>
      <p:sp>
        <p:nvSpPr>
          <p:cNvPr id="1026" name="AutoShape 2" descr="Αποτέλεσμα εικόνας για ΝΙΚΟΛΑΟς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Αποτέλεσμα εικόνας για ΝΙΚΟΛΑΟς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AutoShape 2" descr="Αποτέλεσμα εικόνας για νικολαος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AutoShape 4" descr="Αποτέλεσμα εικόνας για νικολαος κοπερνικ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Αποτέλεσμα εικόνας για νικολαος κοπερνικος"/>
          <p:cNvPicPr>
            <a:picLocks noChangeAspect="1" noChangeArrowheads="1"/>
          </p:cNvPicPr>
          <p:nvPr/>
        </p:nvPicPr>
        <p:blipFill>
          <a:blip r:embed="rId4" cstate="print"/>
          <a:srcRect/>
          <a:stretch>
            <a:fillRect/>
          </a:stretch>
        </p:blipFill>
        <p:spPr bwMode="auto">
          <a:xfrm>
            <a:off x="5004048" y="1412776"/>
            <a:ext cx="2808312" cy="1800200"/>
          </a:xfrm>
          <a:prstGeom prst="rect">
            <a:avLst/>
          </a:prstGeom>
          <a:ln>
            <a:noFill/>
          </a:ln>
          <a:effectLst>
            <a:softEdge rad="112500"/>
          </a:effectLst>
        </p:spPr>
      </p:pic>
      <p:pic>
        <p:nvPicPr>
          <p:cNvPr id="10" name="9 - Εικόνα" descr="Galileo.arp.300pix.jpg"/>
          <p:cNvPicPr/>
          <p:nvPr/>
        </p:nvPicPr>
        <p:blipFill>
          <a:blip r:embed="rId5" cstate="print"/>
          <a:srcRect/>
          <a:stretch>
            <a:fillRect/>
          </a:stretch>
        </p:blipFill>
        <p:spPr bwMode="auto">
          <a:xfrm>
            <a:off x="1619672" y="3789040"/>
            <a:ext cx="2376264" cy="2664296"/>
          </a:xfrm>
          <a:prstGeom prst="rect">
            <a:avLst/>
          </a:prstGeom>
          <a:ln>
            <a:noFill/>
          </a:ln>
          <a:effectLst>
            <a:softEdge rad="112500"/>
          </a:effectLst>
        </p:spPr>
      </p:pic>
      <p:pic>
        <p:nvPicPr>
          <p:cNvPr id="1034" name="Picture 10" descr="Αποτέλεσμα εικόνας για γαλιλαιος"/>
          <p:cNvPicPr>
            <a:picLocks noChangeAspect="1" noChangeArrowheads="1"/>
          </p:cNvPicPr>
          <p:nvPr/>
        </p:nvPicPr>
        <p:blipFill>
          <a:blip r:embed="rId6" cstate="print"/>
          <a:srcRect/>
          <a:stretch>
            <a:fillRect/>
          </a:stretch>
        </p:blipFill>
        <p:spPr bwMode="auto">
          <a:xfrm>
            <a:off x="4932040" y="3861048"/>
            <a:ext cx="2880320" cy="2088232"/>
          </a:xfrm>
          <a:prstGeom prst="rect">
            <a:avLst/>
          </a:prstGeom>
          <a:ln>
            <a:noFill/>
          </a:ln>
          <a:effectLst>
            <a:softEdge rad="112500"/>
          </a:effectLst>
        </p:spPr>
      </p:pic>
      <p:sp>
        <p:nvSpPr>
          <p:cNvPr id="15" name="14 - Ορθογώνιο"/>
          <p:cNvSpPr/>
          <p:nvPr/>
        </p:nvSpPr>
        <p:spPr>
          <a:xfrm>
            <a:off x="1763688" y="116632"/>
            <a:ext cx="5628061"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ΔΙΑΣΗΜΟΙ ΑΣΤΡΟΝΟΜΟΙ </a:t>
            </a:r>
          </a:p>
          <a:p>
            <a:pPr algn="ctr"/>
            <a:r>
              <a:rPr lang="el-G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ΤΗΣ ΑΝΑΓΕΝΝΗΣΗΣ</a:t>
            </a:r>
            <a:endParaRPr lang="el-G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2000"/>
                                        <p:tgtEl>
                                          <p:spTgt spid="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linds(horizontal)">
                                      <p:cBhvr>
                                        <p:cTn id="10" dur="20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xit" presetSubtype="1" fill="hold" nodeType="withEffect">
                                  <p:stCondLst>
                                    <p:cond delay="0"/>
                                  </p:stCondLst>
                                  <p:childTnLst>
                                    <p:anim calcmode="lin" valueType="num">
                                      <p:cBhvr additive="base">
                                        <p:cTn id="26" dur="10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1000"/>
                                        <p:tgtEl>
                                          <p:spTgt spid="3">
                                            <p:txEl>
                                              <p:pRg st="4" end="4"/>
                                            </p:txEl>
                                          </p:spTgt>
                                        </p:tgtEl>
                                        <p:attrNameLst>
                                          <p:attrName>ppt_y</p:attrName>
                                        </p:attrNameLst>
                                      </p:cBhvr>
                                      <p:tavLst>
                                        <p:tav tm="0">
                                          <p:val>
                                            <p:strVal val="ppt_y"/>
                                          </p:val>
                                        </p:tav>
                                        <p:tav tm="100000">
                                          <p:val>
                                            <p:strVal val="0-ppt_h/2"/>
                                          </p:val>
                                        </p:tav>
                                      </p:tavLst>
                                    </p:anim>
                                    <p:set>
                                      <p:cBhvr>
                                        <p:cTn id="28"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iterate type="lt">
                                    <p:tmPct val="5000"/>
                                  </p:iterate>
                                  <p:childTnLst>
                                    <p:set>
                                      <p:cBhvr>
                                        <p:cTn id="40" dur="1" fill="hold">
                                          <p:stCondLst>
                                            <p:cond delay="0"/>
                                          </p:stCondLst>
                                        </p:cTn>
                                        <p:tgtEl>
                                          <p:spTgt spid="1030"/>
                                        </p:tgtEl>
                                        <p:attrNameLst>
                                          <p:attrName>style.visibility</p:attrName>
                                        </p:attrNameLst>
                                      </p:cBhvr>
                                      <p:to>
                                        <p:strVal val="visible"/>
                                      </p:to>
                                    </p:set>
                                    <p:anim calcmode="lin" valueType="num">
                                      <p:cBhvr>
                                        <p:cTn id="41" dur="1000" fill="hold"/>
                                        <p:tgtEl>
                                          <p:spTgt spid="1030"/>
                                        </p:tgtEl>
                                        <p:attrNameLst>
                                          <p:attrName>ppt_w</p:attrName>
                                        </p:attrNameLst>
                                      </p:cBhvr>
                                      <p:tavLst>
                                        <p:tav tm="0">
                                          <p:val>
                                            <p:fltVal val="0"/>
                                          </p:val>
                                        </p:tav>
                                        <p:tav tm="100000">
                                          <p:val>
                                            <p:strVal val="#ppt_w"/>
                                          </p:val>
                                        </p:tav>
                                      </p:tavLst>
                                    </p:anim>
                                    <p:anim calcmode="lin" valueType="num">
                                      <p:cBhvr>
                                        <p:cTn id="42" dur="1000" fill="hold"/>
                                        <p:tgtEl>
                                          <p:spTgt spid="1030"/>
                                        </p:tgtEl>
                                        <p:attrNameLst>
                                          <p:attrName>ppt_h</p:attrName>
                                        </p:attrNameLst>
                                      </p:cBhvr>
                                      <p:tavLst>
                                        <p:tav tm="0">
                                          <p:val>
                                            <p:fltVal val="0"/>
                                          </p:val>
                                        </p:tav>
                                        <p:tav tm="100000">
                                          <p:val>
                                            <p:strVal val="#ppt_h"/>
                                          </p:val>
                                        </p:tav>
                                      </p:tavLst>
                                    </p:anim>
                                    <p:anim calcmode="lin" valueType="num">
                                      <p:cBhvr>
                                        <p:cTn id="43" dur="1000" fill="hold"/>
                                        <p:tgtEl>
                                          <p:spTgt spid="1030"/>
                                        </p:tgtEl>
                                        <p:attrNameLst>
                                          <p:attrName>style.rotation</p:attrName>
                                        </p:attrNameLst>
                                      </p:cBhvr>
                                      <p:tavLst>
                                        <p:tav tm="0">
                                          <p:val>
                                            <p:fltVal val="90"/>
                                          </p:val>
                                        </p:tav>
                                        <p:tav tm="100000">
                                          <p:val>
                                            <p:fltVal val="0"/>
                                          </p:val>
                                        </p:tav>
                                      </p:tavLst>
                                    </p:anim>
                                    <p:animEffect transition="in" filter="fade">
                                      <p:cBhvr>
                                        <p:cTn id="44" dur="1000"/>
                                        <p:tgtEl>
                                          <p:spTgt spid="103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iterate type="lt">
                                    <p:tmPct val="5000"/>
                                  </p:iterate>
                                  <p:childTnLst>
                                    <p:set>
                                      <p:cBhvr>
                                        <p:cTn id="56" dur="1" fill="hold">
                                          <p:stCondLst>
                                            <p:cond delay="0"/>
                                          </p:stCondLst>
                                        </p:cTn>
                                        <p:tgtEl>
                                          <p:spTgt spid="1034"/>
                                        </p:tgtEl>
                                        <p:attrNameLst>
                                          <p:attrName>style.visibility</p:attrName>
                                        </p:attrNameLst>
                                      </p:cBhvr>
                                      <p:to>
                                        <p:strVal val="visible"/>
                                      </p:to>
                                    </p:set>
                                    <p:anim calcmode="lin" valueType="num">
                                      <p:cBhvr>
                                        <p:cTn id="57" dur="1000" fill="hold"/>
                                        <p:tgtEl>
                                          <p:spTgt spid="1034"/>
                                        </p:tgtEl>
                                        <p:attrNameLst>
                                          <p:attrName>ppt_w</p:attrName>
                                        </p:attrNameLst>
                                      </p:cBhvr>
                                      <p:tavLst>
                                        <p:tav tm="0">
                                          <p:val>
                                            <p:fltVal val="0"/>
                                          </p:val>
                                        </p:tav>
                                        <p:tav tm="100000">
                                          <p:val>
                                            <p:strVal val="#ppt_w"/>
                                          </p:val>
                                        </p:tav>
                                      </p:tavLst>
                                    </p:anim>
                                    <p:anim calcmode="lin" valueType="num">
                                      <p:cBhvr>
                                        <p:cTn id="58" dur="1000" fill="hold"/>
                                        <p:tgtEl>
                                          <p:spTgt spid="1034"/>
                                        </p:tgtEl>
                                        <p:attrNameLst>
                                          <p:attrName>ppt_h</p:attrName>
                                        </p:attrNameLst>
                                      </p:cBhvr>
                                      <p:tavLst>
                                        <p:tav tm="0">
                                          <p:val>
                                            <p:fltVal val="0"/>
                                          </p:val>
                                        </p:tav>
                                        <p:tav tm="100000">
                                          <p:val>
                                            <p:strVal val="#ppt_h"/>
                                          </p:val>
                                        </p:tav>
                                      </p:tavLst>
                                    </p:anim>
                                    <p:anim calcmode="lin" valueType="num">
                                      <p:cBhvr>
                                        <p:cTn id="59" dur="1000" fill="hold"/>
                                        <p:tgtEl>
                                          <p:spTgt spid="1034"/>
                                        </p:tgtEl>
                                        <p:attrNameLst>
                                          <p:attrName>style.rotation</p:attrName>
                                        </p:attrNameLst>
                                      </p:cBhvr>
                                      <p:tavLst>
                                        <p:tav tm="0">
                                          <p:val>
                                            <p:fltVal val="90"/>
                                          </p:val>
                                        </p:tav>
                                        <p:tav tm="100000">
                                          <p:val>
                                            <p:fltVal val="0"/>
                                          </p:val>
                                        </p:tav>
                                      </p:tavLst>
                                    </p:anim>
                                    <p:animEffect transition="in" filter="fade">
                                      <p:cBhvr>
                                        <p:cTn id="60" dur="1000"/>
                                        <p:tgtEl>
                                          <p:spTgt spid="1034"/>
                                        </p:tgtEl>
                                      </p:cBhvr>
                                    </p:animEffect>
                                  </p:childTnLst>
                                </p:cTn>
                              </p:par>
                            </p:childTnLst>
                          </p:cTn>
                        </p:par>
                      </p:childTnLst>
                    </p:cTn>
                  </p:par>
                  <p:par>
                    <p:cTn id="61" fill="hold">
                      <p:stCondLst>
                        <p:cond delay="indefinite"/>
                      </p:stCondLst>
                      <p:childTnLst>
                        <p:par>
                          <p:cTn id="62" fill="hold">
                            <p:stCondLst>
                              <p:cond delay="0"/>
                            </p:stCondLst>
                            <p:childTnLst>
                              <p:par>
                                <p:cTn id="63" presetID="30" presetClass="exit" presetSubtype="0" fill="hold" nodeType="clickEffect">
                                  <p:stCondLst>
                                    <p:cond delay="0"/>
                                  </p:stCondLst>
                                  <p:iterate type="lt">
                                    <p:tmPct val="0"/>
                                  </p:iterate>
                                  <p:childTnLst>
                                    <p:animEffect transition="out" filter="fade">
                                      <p:cBhvr>
                                        <p:cTn id="64" dur="800" accel="100000">
                                          <p:stCondLst>
                                            <p:cond delay="200"/>
                                          </p:stCondLst>
                                        </p:cTn>
                                        <p:tgtEl>
                                          <p:spTgt spid="4"/>
                                        </p:tgtEl>
                                      </p:cBhvr>
                                    </p:animEffect>
                                    <p:anim calcmode="lin" valueType="num">
                                      <p:cBhvr>
                                        <p:cTn id="65"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66" dur="200" decel="100000"/>
                                        <p:tgtEl>
                                          <p:spTgt spid="4"/>
                                        </p:tgtEl>
                                        <p:attrNameLst>
                                          <p:attrName>ppt_x</p:attrName>
                                        </p:attrNameLst>
                                      </p:cBhvr>
                                      <p:tavLst>
                                        <p:tav tm="0">
                                          <p:val>
                                            <p:strVal val="ppt_x"/>
                                          </p:val>
                                        </p:tav>
                                        <p:tav tm="100000">
                                          <p:val>
                                            <p:strVal val="ppt_x-0.05"/>
                                          </p:val>
                                        </p:tav>
                                      </p:tavLst>
                                    </p:anim>
                                    <p:anim calcmode="lin" valueType="num">
                                      <p:cBhvr>
                                        <p:cTn id="67" dur="200" decel="100000"/>
                                        <p:tgtEl>
                                          <p:spTgt spid="4"/>
                                        </p:tgtEl>
                                        <p:attrNameLst>
                                          <p:attrName>ppt_y</p:attrName>
                                        </p:attrNameLst>
                                      </p:cBhvr>
                                      <p:tavLst>
                                        <p:tav tm="0">
                                          <p:val>
                                            <p:strVal val="ppt_y"/>
                                          </p:val>
                                        </p:tav>
                                        <p:tav tm="100000">
                                          <p:val>
                                            <p:strVal val="ppt_y+0.1"/>
                                          </p:val>
                                        </p:tav>
                                      </p:tavLst>
                                    </p:anim>
                                    <p:anim calcmode="lin" valueType="num">
                                      <p:cBhvr>
                                        <p:cTn id="68"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69" dur="800" accel="100000">
                                          <p:stCondLst>
                                            <p:cond delay="200"/>
                                          </p:stCondLst>
                                        </p:cTn>
                                        <p:tgtEl>
                                          <p:spTgt spid="4"/>
                                        </p:tgtEl>
                                        <p:attrNameLst>
                                          <p:attrName>ppt_y</p:attrName>
                                        </p:attrNameLst>
                                      </p:cBhvr>
                                      <p:tavLst>
                                        <p:tav tm="0">
                                          <p:val>
                                            <p:strVal val="ppt_y"/>
                                          </p:val>
                                        </p:tav>
                                        <p:tav tm="100000">
                                          <p:val>
                                            <p:strVal val="ppt_y-0.4-0.1"/>
                                          </p:val>
                                        </p:tav>
                                      </p:tavLst>
                                    </p:anim>
                                    <p:set>
                                      <p:cBhvr>
                                        <p:cTn id="70" dur="1" fill="hold">
                                          <p:stCondLst>
                                            <p:cond delay="999"/>
                                          </p:stCondLst>
                                        </p:cTn>
                                        <p:tgtEl>
                                          <p:spTgt spid="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0" presetClass="exit" presetSubtype="0" fill="hold" nodeType="clickEffect">
                                  <p:stCondLst>
                                    <p:cond delay="0"/>
                                  </p:stCondLst>
                                  <p:iterate type="lt">
                                    <p:tmPct val="0"/>
                                  </p:iterate>
                                  <p:childTnLst>
                                    <p:animEffect transition="out" filter="fade">
                                      <p:cBhvr>
                                        <p:cTn id="74" dur="800" accel="100000">
                                          <p:stCondLst>
                                            <p:cond delay="200"/>
                                          </p:stCondLst>
                                        </p:cTn>
                                        <p:tgtEl>
                                          <p:spTgt spid="1030"/>
                                        </p:tgtEl>
                                      </p:cBhvr>
                                    </p:animEffect>
                                    <p:anim calcmode="lin" valueType="num">
                                      <p:cBhvr>
                                        <p:cTn id="75" dur="800" accel="100000">
                                          <p:stCondLst>
                                            <p:cond delay="200"/>
                                          </p:stCondLst>
                                        </p:cTn>
                                        <p:tgtEl>
                                          <p:spTgt spid="1030"/>
                                        </p:tgtEl>
                                        <p:attrNameLst>
                                          <p:attrName>style.rotation</p:attrName>
                                        </p:attrNameLst>
                                      </p:cBhvr>
                                      <p:tavLst>
                                        <p:tav tm="0">
                                          <p:val>
                                            <p:fltVal val="0"/>
                                          </p:val>
                                        </p:tav>
                                        <p:tav tm="100000">
                                          <p:val>
                                            <p:fltVal val="-90"/>
                                          </p:val>
                                        </p:tav>
                                      </p:tavLst>
                                    </p:anim>
                                    <p:anim calcmode="lin" valueType="num">
                                      <p:cBhvr>
                                        <p:cTn id="76" dur="200" decel="100000"/>
                                        <p:tgtEl>
                                          <p:spTgt spid="1030"/>
                                        </p:tgtEl>
                                        <p:attrNameLst>
                                          <p:attrName>ppt_x</p:attrName>
                                        </p:attrNameLst>
                                      </p:cBhvr>
                                      <p:tavLst>
                                        <p:tav tm="0">
                                          <p:val>
                                            <p:strVal val="ppt_x"/>
                                          </p:val>
                                        </p:tav>
                                        <p:tav tm="100000">
                                          <p:val>
                                            <p:strVal val="ppt_x-0.05"/>
                                          </p:val>
                                        </p:tav>
                                      </p:tavLst>
                                    </p:anim>
                                    <p:anim calcmode="lin" valueType="num">
                                      <p:cBhvr>
                                        <p:cTn id="77" dur="200" decel="100000"/>
                                        <p:tgtEl>
                                          <p:spTgt spid="1030"/>
                                        </p:tgtEl>
                                        <p:attrNameLst>
                                          <p:attrName>ppt_y</p:attrName>
                                        </p:attrNameLst>
                                      </p:cBhvr>
                                      <p:tavLst>
                                        <p:tav tm="0">
                                          <p:val>
                                            <p:strVal val="ppt_y"/>
                                          </p:val>
                                        </p:tav>
                                        <p:tav tm="100000">
                                          <p:val>
                                            <p:strVal val="ppt_y+0.1"/>
                                          </p:val>
                                        </p:tav>
                                      </p:tavLst>
                                    </p:anim>
                                    <p:anim calcmode="lin" valueType="num">
                                      <p:cBhvr>
                                        <p:cTn id="78" dur="800" accel="100000">
                                          <p:stCondLst>
                                            <p:cond delay="200"/>
                                          </p:stCondLst>
                                        </p:cTn>
                                        <p:tgtEl>
                                          <p:spTgt spid="1030"/>
                                        </p:tgtEl>
                                        <p:attrNameLst>
                                          <p:attrName>ppt_x</p:attrName>
                                        </p:attrNameLst>
                                      </p:cBhvr>
                                      <p:tavLst>
                                        <p:tav tm="0">
                                          <p:val>
                                            <p:strVal val="ppt_x"/>
                                          </p:val>
                                        </p:tav>
                                        <p:tav tm="100000">
                                          <p:val>
                                            <p:strVal val="ppt_x+0.4+0.05"/>
                                          </p:val>
                                        </p:tav>
                                      </p:tavLst>
                                    </p:anim>
                                    <p:anim calcmode="lin" valueType="num">
                                      <p:cBhvr>
                                        <p:cTn id="79" dur="800" accel="100000">
                                          <p:stCondLst>
                                            <p:cond delay="200"/>
                                          </p:stCondLst>
                                        </p:cTn>
                                        <p:tgtEl>
                                          <p:spTgt spid="1030"/>
                                        </p:tgtEl>
                                        <p:attrNameLst>
                                          <p:attrName>ppt_y</p:attrName>
                                        </p:attrNameLst>
                                      </p:cBhvr>
                                      <p:tavLst>
                                        <p:tav tm="0">
                                          <p:val>
                                            <p:strVal val="ppt_y"/>
                                          </p:val>
                                        </p:tav>
                                        <p:tav tm="100000">
                                          <p:val>
                                            <p:strVal val="ppt_y-0.4-0.1"/>
                                          </p:val>
                                        </p:tav>
                                      </p:tavLst>
                                    </p:anim>
                                    <p:set>
                                      <p:cBhvr>
                                        <p:cTn id="80" dur="1" fill="hold">
                                          <p:stCondLst>
                                            <p:cond delay="999"/>
                                          </p:stCondLst>
                                        </p:cTn>
                                        <p:tgtEl>
                                          <p:spTgt spid="103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0" presetClass="exit" presetSubtype="0" fill="hold" nodeType="clickEffect">
                                  <p:stCondLst>
                                    <p:cond delay="0"/>
                                  </p:stCondLst>
                                  <p:iterate type="lt">
                                    <p:tmPct val="0"/>
                                  </p:iterate>
                                  <p:childTnLst>
                                    <p:animEffect transition="out" filter="fade">
                                      <p:cBhvr>
                                        <p:cTn id="84" dur="800" accel="100000">
                                          <p:stCondLst>
                                            <p:cond delay="200"/>
                                          </p:stCondLst>
                                        </p:cTn>
                                        <p:tgtEl>
                                          <p:spTgt spid="10"/>
                                        </p:tgtEl>
                                      </p:cBhvr>
                                    </p:animEffect>
                                    <p:anim calcmode="lin" valueType="num">
                                      <p:cBhvr>
                                        <p:cTn id="85"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86" dur="200" decel="100000"/>
                                        <p:tgtEl>
                                          <p:spTgt spid="10"/>
                                        </p:tgtEl>
                                        <p:attrNameLst>
                                          <p:attrName>ppt_x</p:attrName>
                                        </p:attrNameLst>
                                      </p:cBhvr>
                                      <p:tavLst>
                                        <p:tav tm="0">
                                          <p:val>
                                            <p:strVal val="ppt_x"/>
                                          </p:val>
                                        </p:tav>
                                        <p:tav tm="100000">
                                          <p:val>
                                            <p:strVal val="ppt_x-0.05"/>
                                          </p:val>
                                        </p:tav>
                                      </p:tavLst>
                                    </p:anim>
                                    <p:anim calcmode="lin" valueType="num">
                                      <p:cBhvr>
                                        <p:cTn id="87" dur="200" decel="100000"/>
                                        <p:tgtEl>
                                          <p:spTgt spid="10"/>
                                        </p:tgtEl>
                                        <p:attrNameLst>
                                          <p:attrName>ppt_y</p:attrName>
                                        </p:attrNameLst>
                                      </p:cBhvr>
                                      <p:tavLst>
                                        <p:tav tm="0">
                                          <p:val>
                                            <p:strVal val="ppt_y"/>
                                          </p:val>
                                        </p:tav>
                                        <p:tav tm="100000">
                                          <p:val>
                                            <p:strVal val="ppt_y+0.1"/>
                                          </p:val>
                                        </p:tav>
                                      </p:tavLst>
                                    </p:anim>
                                    <p:anim calcmode="lin" valueType="num">
                                      <p:cBhvr>
                                        <p:cTn id="88"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89" dur="800" accel="100000">
                                          <p:stCondLst>
                                            <p:cond delay="200"/>
                                          </p:stCondLst>
                                        </p:cTn>
                                        <p:tgtEl>
                                          <p:spTgt spid="10"/>
                                        </p:tgtEl>
                                        <p:attrNameLst>
                                          <p:attrName>ppt_y</p:attrName>
                                        </p:attrNameLst>
                                      </p:cBhvr>
                                      <p:tavLst>
                                        <p:tav tm="0">
                                          <p:val>
                                            <p:strVal val="ppt_y"/>
                                          </p:val>
                                        </p:tav>
                                        <p:tav tm="100000">
                                          <p:val>
                                            <p:strVal val="ppt_y-0.4-0.1"/>
                                          </p:val>
                                        </p:tav>
                                      </p:tavLst>
                                    </p:anim>
                                    <p:set>
                                      <p:cBhvr>
                                        <p:cTn id="90" dur="1" fill="hold">
                                          <p:stCondLst>
                                            <p:cond delay="999"/>
                                          </p:stCondLst>
                                        </p:cTn>
                                        <p:tgtEl>
                                          <p:spTgt spid="1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0" presetClass="exit" presetSubtype="0" fill="hold" nodeType="clickEffect">
                                  <p:stCondLst>
                                    <p:cond delay="0"/>
                                  </p:stCondLst>
                                  <p:iterate type="lt">
                                    <p:tmPct val="0"/>
                                  </p:iterate>
                                  <p:childTnLst>
                                    <p:animEffect transition="out" filter="fade">
                                      <p:cBhvr>
                                        <p:cTn id="94" dur="800" accel="100000">
                                          <p:stCondLst>
                                            <p:cond delay="200"/>
                                          </p:stCondLst>
                                        </p:cTn>
                                        <p:tgtEl>
                                          <p:spTgt spid="1034"/>
                                        </p:tgtEl>
                                      </p:cBhvr>
                                    </p:animEffect>
                                    <p:anim calcmode="lin" valueType="num">
                                      <p:cBhvr>
                                        <p:cTn id="95" dur="800" accel="100000">
                                          <p:stCondLst>
                                            <p:cond delay="200"/>
                                          </p:stCondLst>
                                        </p:cTn>
                                        <p:tgtEl>
                                          <p:spTgt spid="1034"/>
                                        </p:tgtEl>
                                        <p:attrNameLst>
                                          <p:attrName>style.rotation</p:attrName>
                                        </p:attrNameLst>
                                      </p:cBhvr>
                                      <p:tavLst>
                                        <p:tav tm="0">
                                          <p:val>
                                            <p:fltVal val="0"/>
                                          </p:val>
                                        </p:tav>
                                        <p:tav tm="100000">
                                          <p:val>
                                            <p:fltVal val="-90"/>
                                          </p:val>
                                        </p:tav>
                                      </p:tavLst>
                                    </p:anim>
                                    <p:anim calcmode="lin" valueType="num">
                                      <p:cBhvr>
                                        <p:cTn id="96" dur="200" decel="100000"/>
                                        <p:tgtEl>
                                          <p:spTgt spid="1034"/>
                                        </p:tgtEl>
                                        <p:attrNameLst>
                                          <p:attrName>ppt_x</p:attrName>
                                        </p:attrNameLst>
                                      </p:cBhvr>
                                      <p:tavLst>
                                        <p:tav tm="0">
                                          <p:val>
                                            <p:strVal val="ppt_x"/>
                                          </p:val>
                                        </p:tav>
                                        <p:tav tm="100000">
                                          <p:val>
                                            <p:strVal val="ppt_x-0.05"/>
                                          </p:val>
                                        </p:tav>
                                      </p:tavLst>
                                    </p:anim>
                                    <p:anim calcmode="lin" valueType="num">
                                      <p:cBhvr>
                                        <p:cTn id="97" dur="200" decel="100000"/>
                                        <p:tgtEl>
                                          <p:spTgt spid="1034"/>
                                        </p:tgtEl>
                                        <p:attrNameLst>
                                          <p:attrName>ppt_y</p:attrName>
                                        </p:attrNameLst>
                                      </p:cBhvr>
                                      <p:tavLst>
                                        <p:tav tm="0">
                                          <p:val>
                                            <p:strVal val="ppt_y"/>
                                          </p:val>
                                        </p:tav>
                                        <p:tav tm="100000">
                                          <p:val>
                                            <p:strVal val="ppt_y+0.1"/>
                                          </p:val>
                                        </p:tav>
                                      </p:tavLst>
                                    </p:anim>
                                    <p:anim calcmode="lin" valueType="num">
                                      <p:cBhvr>
                                        <p:cTn id="98" dur="800" accel="100000">
                                          <p:stCondLst>
                                            <p:cond delay="200"/>
                                          </p:stCondLst>
                                        </p:cTn>
                                        <p:tgtEl>
                                          <p:spTgt spid="1034"/>
                                        </p:tgtEl>
                                        <p:attrNameLst>
                                          <p:attrName>ppt_x</p:attrName>
                                        </p:attrNameLst>
                                      </p:cBhvr>
                                      <p:tavLst>
                                        <p:tav tm="0">
                                          <p:val>
                                            <p:strVal val="ppt_x"/>
                                          </p:val>
                                        </p:tav>
                                        <p:tav tm="100000">
                                          <p:val>
                                            <p:strVal val="ppt_x+0.4+0.05"/>
                                          </p:val>
                                        </p:tav>
                                      </p:tavLst>
                                    </p:anim>
                                    <p:anim calcmode="lin" valueType="num">
                                      <p:cBhvr>
                                        <p:cTn id="99" dur="800" accel="100000">
                                          <p:stCondLst>
                                            <p:cond delay="200"/>
                                          </p:stCondLst>
                                        </p:cTn>
                                        <p:tgtEl>
                                          <p:spTgt spid="1034"/>
                                        </p:tgtEl>
                                        <p:attrNameLst>
                                          <p:attrName>ppt_y</p:attrName>
                                        </p:attrNameLst>
                                      </p:cBhvr>
                                      <p:tavLst>
                                        <p:tav tm="0">
                                          <p:val>
                                            <p:strVal val="ppt_y"/>
                                          </p:val>
                                        </p:tav>
                                        <p:tav tm="100000">
                                          <p:val>
                                            <p:strVal val="ppt_y-0.4-0.1"/>
                                          </p:val>
                                        </p:tav>
                                      </p:tavLst>
                                    </p:anim>
                                    <p:set>
                                      <p:cBhvr>
                                        <p:cTn id="100" dur="1" fill="hold">
                                          <p:stCondLst>
                                            <p:cond delay="999"/>
                                          </p:stCondLst>
                                        </p:cTn>
                                        <p:tgtEl>
                                          <p:spTgt spid="103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xit" presetSubtype="1" fill="hold" nodeType="clickEffect">
                                  <p:stCondLst>
                                    <p:cond delay="0"/>
                                  </p:stCondLst>
                                  <p:childTnLst>
                                    <p:anim calcmode="lin" valueType="num">
                                      <p:cBhvr additive="base">
                                        <p:cTn id="104" dur="1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05" dur="1000"/>
                                        <p:tgtEl>
                                          <p:spTgt spid="3">
                                            <p:txEl>
                                              <p:pRg st="0" end="0"/>
                                            </p:txEl>
                                          </p:spTgt>
                                        </p:tgtEl>
                                        <p:attrNameLst>
                                          <p:attrName>ppt_y</p:attrName>
                                        </p:attrNameLst>
                                      </p:cBhvr>
                                      <p:tavLst>
                                        <p:tav tm="0">
                                          <p:val>
                                            <p:strVal val="ppt_y"/>
                                          </p:val>
                                        </p:tav>
                                        <p:tav tm="100000">
                                          <p:val>
                                            <p:strVal val="0-ppt_h/2"/>
                                          </p:val>
                                        </p:tav>
                                      </p:tavLst>
                                    </p:anim>
                                    <p:set>
                                      <p:cBhvr>
                                        <p:cTn id="106" dur="1" fill="hold">
                                          <p:stCondLst>
                                            <p:cond delay="999"/>
                                          </p:stCondLst>
                                        </p:cTn>
                                        <p:tgtEl>
                                          <p:spTgt spid="3">
                                            <p:txEl>
                                              <p:pRg st="0" end="0"/>
                                            </p:txEl>
                                          </p:spTgt>
                                        </p:tgtEl>
                                        <p:attrNameLst>
                                          <p:attrName>style.visibility</p:attrName>
                                        </p:attrNameLst>
                                      </p:cBhvr>
                                      <p:to>
                                        <p:strVal val="hidden"/>
                                      </p:to>
                                    </p:set>
                                  </p:childTnLst>
                                </p:cTn>
                              </p:par>
                              <p:par>
                                <p:cTn id="107" presetID="2" presetClass="exit" presetSubtype="1" fill="hold" nodeType="withEffect">
                                  <p:stCondLst>
                                    <p:cond delay="0"/>
                                  </p:stCondLst>
                                  <p:childTnLst>
                                    <p:anim calcmode="lin" valueType="num">
                                      <p:cBhvr additive="base">
                                        <p:cTn id="108" dur="10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9" dur="1000"/>
                                        <p:tgtEl>
                                          <p:spTgt spid="3">
                                            <p:txEl>
                                              <p:pRg st="5" end="5"/>
                                            </p:txEl>
                                          </p:spTgt>
                                        </p:tgtEl>
                                        <p:attrNameLst>
                                          <p:attrName>ppt_y</p:attrName>
                                        </p:attrNameLst>
                                      </p:cBhvr>
                                      <p:tavLst>
                                        <p:tav tm="0">
                                          <p:val>
                                            <p:strVal val="ppt_y"/>
                                          </p:val>
                                        </p:tav>
                                        <p:tav tm="100000">
                                          <p:val>
                                            <p:strVal val="0-ppt_h/2"/>
                                          </p:val>
                                        </p:tav>
                                      </p:tavLst>
                                    </p:anim>
                                    <p:set>
                                      <p:cBhvr>
                                        <p:cTn id="110"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tx2">
                <a:lumMod val="75000"/>
              </a:schemeClr>
            </a:gs>
            <a:gs pos="23000">
              <a:schemeClr val="accent1"/>
            </a:gs>
            <a:gs pos="43000">
              <a:schemeClr val="accent2">
                <a:lumMod val="60000"/>
                <a:lumOff val="40000"/>
              </a:schemeClr>
            </a:gs>
            <a:gs pos="65000">
              <a:schemeClr val="accent4">
                <a:lumMod val="60000"/>
                <a:lumOff val="40000"/>
              </a:schemeClr>
            </a:gs>
            <a:gs pos="75000">
              <a:schemeClr val="accent5">
                <a:lumMod val="60000"/>
                <a:lumOff val="40000"/>
              </a:schemeClr>
            </a:gs>
            <a:gs pos="81000">
              <a:srgbClr val="FF2929">
                <a:alpha val="67000"/>
              </a:srgbClr>
            </a:gs>
            <a:gs pos="10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052736"/>
            <a:ext cx="8229600" cy="4929411"/>
          </a:xfrm>
        </p:spPr>
        <p:txBody>
          <a:bodyPr>
            <a:scene3d>
              <a:camera prst="orthographicFront"/>
              <a:lightRig rig="threePt" dir="t"/>
            </a:scene3d>
            <a:sp3d contourW="12700">
              <a:contourClr>
                <a:schemeClr val="accent4">
                  <a:lumMod val="75000"/>
                </a:schemeClr>
              </a:contourClr>
            </a:sp3d>
          </a:bodyPr>
          <a:lstStyle/>
          <a:p>
            <a:pPr>
              <a:buNone/>
            </a:pPr>
            <a:r>
              <a:rPr lang="el-GR" b="1" i="1" dirty="0" smtClean="0"/>
              <a:t>     </a:t>
            </a:r>
            <a:r>
              <a:rPr lang="el-GR"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Ο ΥΠΟΛΟΓΙΣΤΙΚΟΣ ΜΗΧΑΝΙΣΜΟΣ                   Η ΔΙΟΠΤΡΑ ΤΟΥ ΗΡΩΝΟΣ</a:t>
            </a:r>
          </a:p>
          <a:p>
            <a:pPr lvl="0">
              <a:buNone/>
            </a:pPr>
            <a:r>
              <a:rPr lang="el-GR"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ΤΩΝ ΑΝΤΙΚΥΘΗΡΩΝ</a:t>
            </a:r>
          </a:p>
          <a:p>
            <a:pPr lvl="0">
              <a:buNone/>
            </a:pPr>
            <a:endParaRPr lang="el-GR" sz="1800" b="1" i="1" u="sng" dirty="0" smtClean="0">
              <a:latin typeface="Arial" pitchFamily="34" charset="0"/>
              <a:ea typeface="Malgun Gothic" pitchFamily="34" charset="-127"/>
              <a:cs typeface="Arial" pitchFamily="34" charset="0"/>
            </a:endParaRPr>
          </a:p>
          <a:p>
            <a:pPr lvl="0">
              <a:buNone/>
            </a:pPr>
            <a:endParaRPr lang="el-GR" sz="1800" b="1" i="1" u="sng" dirty="0" smtClean="0">
              <a:latin typeface="Arial" pitchFamily="34" charset="0"/>
              <a:ea typeface="Malgun Gothic" pitchFamily="34" charset="-127"/>
              <a:cs typeface="Arial" pitchFamily="34" charset="0"/>
            </a:endParaRPr>
          </a:p>
          <a:p>
            <a:pPr marL="0" lvl="0" indent="0" algn="ctr" fontAlgn="base">
              <a:spcBef>
                <a:spcPct val="0"/>
              </a:spcBef>
              <a:spcAft>
                <a:spcPct val="0"/>
              </a:spcAft>
              <a:buNone/>
            </a:pPr>
            <a:endParaRPr lang="el-GR" sz="1800" b="1" i="1" u="sng" dirty="0" smtClean="0">
              <a:latin typeface="Arial" pitchFamily="34" charset="0"/>
              <a:ea typeface="Malgun Gothic" pitchFamily="34" charset="-127"/>
              <a:cs typeface="Arial" pitchFamily="34" charset="0"/>
            </a:endParaRPr>
          </a:p>
          <a:p>
            <a:pPr marL="0" lvl="0" indent="0" algn="ctr" fontAlgn="base">
              <a:spcBef>
                <a:spcPct val="0"/>
              </a:spcBef>
              <a:spcAft>
                <a:spcPct val="0"/>
              </a:spcAft>
              <a:buNone/>
            </a:pPr>
            <a:endParaRPr lang="el-GR" sz="1800" b="1" i="1" u="sng" dirty="0" smtClean="0">
              <a:latin typeface="Arial" pitchFamily="34" charset="0"/>
              <a:ea typeface="Malgun Gothic" pitchFamily="34" charset="-127"/>
              <a:cs typeface="Arial" pitchFamily="34" charset="0"/>
            </a:endParaRPr>
          </a:p>
          <a:p>
            <a:pPr marL="0" lvl="0" indent="0" algn="ctr" fontAlgn="base">
              <a:spcBef>
                <a:spcPct val="0"/>
              </a:spcBef>
              <a:spcAft>
                <a:spcPct val="0"/>
              </a:spcAft>
              <a:buNone/>
            </a:pPr>
            <a:endParaRPr lang="el-GR" sz="1800" b="1" i="1" u="sng" dirty="0" smtClean="0">
              <a:latin typeface="Arial" pitchFamily="34" charset="0"/>
              <a:ea typeface="Malgun Gothic" pitchFamily="34" charset="-127"/>
              <a:cs typeface="Arial" pitchFamily="34" charset="0"/>
            </a:endParaRPr>
          </a:p>
          <a:p>
            <a:pPr marL="0" lvl="0" indent="0" algn="ctr" fontAlgn="base">
              <a:spcBef>
                <a:spcPct val="0"/>
              </a:spcBef>
              <a:spcAft>
                <a:spcPct val="0"/>
              </a:spcAft>
              <a:buNone/>
            </a:pPr>
            <a:endParaRPr lang="el-GR" sz="1800" b="1" i="1" u="sng" dirty="0" smtClean="0">
              <a:latin typeface="Arial" pitchFamily="34" charset="0"/>
              <a:ea typeface="Malgun Gothic" pitchFamily="34" charset="-127"/>
              <a:cs typeface="Arial" pitchFamily="34" charset="0"/>
            </a:endParaRPr>
          </a:p>
          <a:p>
            <a:pPr marL="0" lvl="0" indent="0" algn="ctr" fontAlgn="base">
              <a:spcBef>
                <a:spcPct val="0"/>
              </a:spcBef>
              <a:spcAft>
                <a:spcPct val="0"/>
              </a:spcAft>
              <a:buNone/>
            </a:pPr>
            <a:endParaRPr lang="el-GR" sz="1800" b="1" i="1" u="sng" dirty="0" smtClean="0">
              <a:latin typeface="Arial" pitchFamily="34" charset="0"/>
              <a:ea typeface="Malgun Gothic" pitchFamily="34" charset="-127"/>
              <a:cs typeface="Arial" pitchFamily="34" charset="0"/>
            </a:endParaRPr>
          </a:p>
          <a:p>
            <a:pPr marL="0" lvl="0" indent="0" algn="ctr" fontAlgn="base">
              <a:spcBef>
                <a:spcPct val="0"/>
              </a:spcBef>
              <a:spcAft>
                <a:spcPct val="0"/>
              </a:spcAft>
              <a:buNone/>
            </a:pPr>
            <a:r>
              <a:rPr lang="el-GR" sz="1600" b="1" dirty="0" smtClean="0">
                <a:latin typeface="Arial" pitchFamily="34" charset="0"/>
                <a:ea typeface="Malgun Gothic" pitchFamily="34" charset="-127"/>
                <a:cs typeface="Arial" pitchFamily="34" charset="0"/>
              </a:rPr>
              <a:t> </a:t>
            </a:r>
            <a:r>
              <a:rPr lang="el-GR"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ΟΠΤΙΚΟ </a:t>
            </a:r>
            <a:r>
              <a:rPr lang="el-GR"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ΤΗΛΕΣΚΟΠΙΟ                        ΔΙΑΣΤΗΜΙΚΟ ΤΗΛΕΣΚΟΠΙΟ ΧΑΜΠΛ</a:t>
            </a:r>
          </a:p>
          <a:p>
            <a:pPr lvl="0">
              <a:buNone/>
            </a:pPr>
            <a:endParaRPr lang="el-GR" sz="2800" dirty="0" smtClean="0">
              <a:latin typeface="Arial" pitchFamily="34" charset="0"/>
              <a:cs typeface="Arial" pitchFamily="34" charset="0"/>
            </a:endParaRPr>
          </a:p>
          <a:p>
            <a:pPr>
              <a:buNone/>
            </a:pPr>
            <a:endParaRPr lang="el-GR" sz="1800" dirty="0"/>
          </a:p>
        </p:txBody>
      </p:sp>
      <p:sp>
        <p:nvSpPr>
          <p:cNvPr id="21506" name="AutoShape 2" descr="Αποτέλεσμα εικόνας για μηχανισμος των αντικυθηρ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08" name="AutoShape 4" descr="Αποτέλεσμα εικόνας για μηχανισμος των αντικυθηρ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0" name="AutoShape 6" descr="Αποτέλεσμα εικόνας για μηχανισμος των αντικυθηρ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512" name="Picture 8" descr="Σχετική εικόνα"/>
          <p:cNvPicPr>
            <a:picLocks noChangeAspect="1" noChangeArrowheads="1"/>
          </p:cNvPicPr>
          <p:nvPr/>
        </p:nvPicPr>
        <p:blipFill>
          <a:blip r:embed="rId2" cstate="print"/>
          <a:srcRect/>
          <a:stretch>
            <a:fillRect/>
          </a:stretch>
        </p:blipFill>
        <p:spPr bwMode="auto">
          <a:xfrm>
            <a:off x="827584" y="1988840"/>
            <a:ext cx="2808312" cy="1716459"/>
          </a:xfrm>
          <a:prstGeom prst="rect">
            <a:avLst/>
          </a:prstGeom>
          <a:ln>
            <a:noFill/>
          </a:ln>
          <a:effectLst>
            <a:softEdge rad="112500"/>
          </a:effectLst>
        </p:spPr>
      </p:pic>
      <p:sp>
        <p:nvSpPr>
          <p:cNvPr id="21514" name="AutoShape 10"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515" name="Picture 11" descr="C:\Users\Public\Pictures\New folder\1qbztux.jpeg"/>
          <p:cNvPicPr>
            <a:picLocks noChangeAspect="1" noChangeArrowheads="1"/>
          </p:cNvPicPr>
          <p:nvPr/>
        </p:nvPicPr>
        <p:blipFill>
          <a:blip r:embed="rId3" cstate="print"/>
          <a:srcRect/>
          <a:stretch>
            <a:fillRect/>
          </a:stretch>
        </p:blipFill>
        <p:spPr bwMode="auto">
          <a:xfrm>
            <a:off x="5220072" y="1844824"/>
            <a:ext cx="2088232" cy="1872208"/>
          </a:xfrm>
          <a:prstGeom prst="rect">
            <a:avLst/>
          </a:prstGeom>
          <a:noFill/>
          <a:effectLst>
            <a:softEdge rad="63500"/>
          </a:effectLst>
        </p:spPr>
      </p:pic>
      <p:pic>
        <p:nvPicPr>
          <p:cNvPr id="13" name="12 - Εικόνα" descr="C:\Users\user\Desktop\FOR PROJECTS\Α ΤΕΤΡΑΜΗΝΟ\Α2\ΚΑΤΟΠΤΡΙΚΟ ΤΗΛΕΣΚΟΠΙΟ(9).jpg"/>
          <p:cNvPicPr/>
          <p:nvPr/>
        </p:nvPicPr>
        <p:blipFill>
          <a:blip r:embed="rId4" cstate="print"/>
          <a:srcRect/>
          <a:stretch>
            <a:fillRect/>
          </a:stretch>
        </p:blipFill>
        <p:spPr bwMode="auto">
          <a:xfrm>
            <a:off x="899592" y="4509120"/>
            <a:ext cx="2736304" cy="1656184"/>
          </a:xfrm>
          <a:prstGeom prst="rect">
            <a:avLst/>
          </a:prstGeom>
          <a:noFill/>
          <a:ln w="9525">
            <a:noFill/>
            <a:miter lim="800000"/>
            <a:headEnd/>
            <a:tailEnd/>
          </a:ln>
          <a:effectLst>
            <a:softEdge rad="31750"/>
          </a:effectLst>
        </p:spPr>
      </p:pic>
      <p:pic>
        <p:nvPicPr>
          <p:cNvPr id="15" name="14 - Εικόνα" descr="https://upload.wikimedia.org/wikipedia/commons/thumb/3/3f/HST-SM4.jpeg/250px-HST-SM4.jpeg">
            <a:hlinkClick r:id="rId5"/>
          </p:cNvPr>
          <p:cNvPicPr/>
          <p:nvPr/>
        </p:nvPicPr>
        <p:blipFill>
          <a:blip r:embed="rId6" cstate="print"/>
          <a:srcRect/>
          <a:stretch>
            <a:fillRect/>
          </a:stretch>
        </p:blipFill>
        <p:spPr bwMode="auto">
          <a:xfrm>
            <a:off x="5148064" y="4437112"/>
            <a:ext cx="2594941" cy="1938130"/>
          </a:xfrm>
          <a:prstGeom prst="rect">
            <a:avLst/>
          </a:prstGeom>
          <a:ln>
            <a:noFill/>
          </a:ln>
          <a:effectLst>
            <a:softEdge rad="112500"/>
          </a:effectLst>
        </p:spPr>
      </p:pic>
      <p:sp>
        <p:nvSpPr>
          <p:cNvPr id="17" name="16 - Ορθογώνιο"/>
          <p:cNvSpPr/>
          <p:nvPr/>
        </p:nvSpPr>
        <p:spPr>
          <a:xfrm>
            <a:off x="2743200" y="476672"/>
            <a:ext cx="3821880"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ΑΣΤΡΟΝΟΜΙΚΑ ΟΡΓΑΝΑ</a:t>
            </a:r>
            <a:endParaRPr lang="el-G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3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 calcmode="lin" valueType="num">
                                      <p:cBhvr additive="base">
                                        <p:cTn id="2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21512"/>
                                        </p:tgtEl>
                                        <p:attrNameLst>
                                          <p:attrName>style.visibility</p:attrName>
                                        </p:attrNameLst>
                                      </p:cBhvr>
                                      <p:to>
                                        <p:strVal val="visible"/>
                                      </p:to>
                                    </p:set>
                                    <p:anim calcmode="lin" valueType="num">
                                      <p:cBhvr>
                                        <p:cTn id="26" dur="2000" fill="hold"/>
                                        <p:tgtEl>
                                          <p:spTgt spid="21512"/>
                                        </p:tgtEl>
                                        <p:attrNameLst>
                                          <p:attrName>ppt_w</p:attrName>
                                        </p:attrNameLst>
                                      </p:cBhvr>
                                      <p:tavLst>
                                        <p:tav tm="0">
                                          <p:val>
                                            <p:fltVal val="0"/>
                                          </p:val>
                                        </p:tav>
                                        <p:tav tm="100000">
                                          <p:val>
                                            <p:strVal val="#ppt_w"/>
                                          </p:val>
                                        </p:tav>
                                      </p:tavLst>
                                    </p:anim>
                                    <p:anim calcmode="lin" valueType="num">
                                      <p:cBhvr>
                                        <p:cTn id="27" dur="2000" fill="hold"/>
                                        <p:tgtEl>
                                          <p:spTgt spid="21512"/>
                                        </p:tgtEl>
                                        <p:attrNameLst>
                                          <p:attrName>ppt_h</p:attrName>
                                        </p:attrNameLst>
                                      </p:cBhvr>
                                      <p:tavLst>
                                        <p:tav tm="0">
                                          <p:val>
                                            <p:fltVal val="0"/>
                                          </p:val>
                                        </p:tav>
                                        <p:tav tm="100000">
                                          <p:val>
                                            <p:strVal val="#ppt_h"/>
                                          </p:val>
                                        </p:tav>
                                      </p:tavLst>
                                    </p:anim>
                                    <p:anim calcmode="lin" valueType="num">
                                      <p:cBhvr>
                                        <p:cTn id="28" dur="2000" fill="hold"/>
                                        <p:tgtEl>
                                          <p:spTgt spid="21512"/>
                                        </p:tgtEl>
                                        <p:attrNameLst>
                                          <p:attrName>style.rotation</p:attrName>
                                        </p:attrNameLst>
                                      </p:cBhvr>
                                      <p:tavLst>
                                        <p:tav tm="0">
                                          <p:val>
                                            <p:fltVal val="90"/>
                                          </p:val>
                                        </p:tav>
                                        <p:tav tm="100000">
                                          <p:val>
                                            <p:fltVal val="0"/>
                                          </p:val>
                                        </p:tav>
                                      </p:tavLst>
                                    </p:anim>
                                    <p:animEffect transition="in" filter="fade">
                                      <p:cBhvr>
                                        <p:cTn id="29" dur="2000"/>
                                        <p:tgtEl>
                                          <p:spTgt spid="21512"/>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21515"/>
                                        </p:tgtEl>
                                        <p:attrNameLst>
                                          <p:attrName>style.visibility</p:attrName>
                                        </p:attrNameLst>
                                      </p:cBhvr>
                                      <p:to>
                                        <p:strVal val="visible"/>
                                      </p:to>
                                    </p:set>
                                    <p:anim calcmode="lin" valueType="num">
                                      <p:cBhvr>
                                        <p:cTn id="34" dur="2000" fill="hold"/>
                                        <p:tgtEl>
                                          <p:spTgt spid="21515"/>
                                        </p:tgtEl>
                                        <p:attrNameLst>
                                          <p:attrName>ppt_w</p:attrName>
                                        </p:attrNameLst>
                                      </p:cBhvr>
                                      <p:tavLst>
                                        <p:tav tm="0">
                                          <p:val>
                                            <p:fltVal val="0"/>
                                          </p:val>
                                        </p:tav>
                                        <p:tav tm="100000">
                                          <p:val>
                                            <p:strVal val="#ppt_w"/>
                                          </p:val>
                                        </p:tav>
                                      </p:tavLst>
                                    </p:anim>
                                    <p:anim calcmode="lin" valueType="num">
                                      <p:cBhvr>
                                        <p:cTn id="35" dur="2000" fill="hold"/>
                                        <p:tgtEl>
                                          <p:spTgt spid="21515"/>
                                        </p:tgtEl>
                                        <p:attrNameLst>
                                          <p:attrName>ppt_h</p:attrName>
                                        </p:attrNameLst>
                                      </p:cBhvr>
                                      <p:tavLst>
                                        <p:tav tm="0">
                                          <p:val>
                                            <p:fltVal val="0"/>
                                          </p:val>
                                        </p:tav>
                                        <p:tav tm="100000">
                                          <p:val>
                                            <p:strVal val="#ppt_h"/>
                                          </p:val>
                                        </p:tav>
                                      </p:tavLst>
                                    </p:anim>
                                    <p:anim calcmode="lin" valueType="num">
                                      <p:cBhvr>
                                        <p:cTn id="36" dur="2000" fill="hold"/>
                                        <p:tgtEl>
                                          <p:spTgt spid="21515"/>
                                        </p:tgtEl>
                                        <p:attrNameLst>
                                          <p:attrName>style.rotation</p:attrName>
                                        </p:attrNameLst>
                                      </p:cBhvr>
                                      <p:tavLst>
                                        <p:tav tm="0">
                                          <p:val>
                                            <p:fltVal val="90"/>
                                          </p:val>
                                        </p:tav>
                                        <p:tav tm="100000">
                                          <p:val>
                                            <p:fltVal val="0"/>
                                          </p:val>
                                        </p:tav>
                                      </p:tavLst>
                                    </p:anim>
                                    <p:animEffect transition="in" filter="fade">
                                      <p:cBhvr>
                                        <p:cTn id="37" dur="2000"/>
                                        <p:tgtEl>
                                          <p:spTgt spid="2151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13"/>
                                        </p:tgtEl>
                                        <p:attrNameLst>
                                          <p:attrName>style.visibility</p:attrName>
                                        </p:attrNameLst>
                                      </p:cBhvr>
                                      <p:to>
                                        <p:strVal val="visible"/>
                                      </p:to>
                                    </p:set>
                                    <p:anim calcmode="lin" valueType="num">
                                      <p:cBhvr>
                                        <p:cTn id="42" dur="2000" fill="hold"/>
                                        <p:tgtEl>
                                          <p:spTgt spid="13"/>
                                        </p:tgtEl>
                                        <p:attrNameLst>
                                          <p:attrName>ppt_w</p:attrName>
                                        </p:attrNameLst>
                                      </p:cBhvr>
                                      <p:tavLst>
                                        <p:tav tm="0">
                                          <p:val>
                                            <p:fltVal val="0"/>
                                          </p:val>
                                        </p:tav>
                                        <p:tav tm="100000">
                                          <p:val>
                                            <p:strVal val="#ppt_w"/>
                                          </p:val>
                                        </p:tav>
                                      </p:tavLst>
                                    </p:anim>
                                    <p:anim calcmode="lin" valueType="num">
                                      <p:cBhvr>
                                        <p:cTn id="43" dur="2000" fill="hold"/>
                                        <p:tgtEl>
                                          <p:spTgt spid="13"/>
                                        </p:tgtEl>
                                        <p:attrNameLst>
                                          <p:attrName>ppt_h</p:attrName>
                                        </p:attrNameLst>
                                      </p:cBhvr>
                                      <p:tavLst>
                                        <p:tav tm="0">
                                          <p:val>
                                            <p:fltVal val="0"/>
                                          </p:val>
                                        </p:tav>
                                        <p:tav tm="100000">
                                          <p:val>
                                            <p:strVal val="#ppt_h"/>
                                          </p:val>
                                        </p:tav>
                                      </p:tavLst>
                                    </p:anim>
                                    <p:anim calcmode="lin" valueType="num">
                                      <p:cBhvr>
                                        <p:cTn id="44" dur="2000" fill="hold"/>
                                        <p:tgtEl>
                                          <p:spTgt spid="13"/>
                                        </p:tgtEl>
                                        <p:attrNameLst>
                                          <p:attrName>style.rotation</p:attrName>
                                        </p:attrNameLst>
                                      </p:cBhvr>
                                      <p:tavLst>
                                        <p:tav tm="0">
                                          <p:val>
                                            <p:fltVal val="90"/>
                                          </p:val>
                                        </p:tav>
                                        <p:tav tm="100000">
                                          <p:val>
                                            <p:fltVal val="0"/>
                                          </p:val>
                                        </p:tav>
                                      </p:tavLst>
                                    </p:anim>
                                    <p:animEffect transition="in" filter="fade">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15"/>
                                        </p:tgtEl>
                                        <p:attrNameLst>
                                          <p:attrName>style.visibility</p:attrName>
                                        </p:attrNameLst>
                                      </p:cBhvr>
                                      <p:to>
                                        <p:strVal val="visible"/>
                                      </p:to>
                                    </p:set>
                                    <p:anim calcmode="lin" valueType="num">
                                      <p:cBhvr>
                                        <p:cTn id="50" dur="2000" fill="hold"/>
                                        <p:tgtEl>
                                          <p:spTgt spid="15"/>
                                        </p:tgtEl>
                                        <p:attrNameLst>
                                          <p:attrName>ppt_w</p:attrName>
                                        </p:attrNameLst>
                                      </p:cBhvr>
                                      <p:tavLst>
                                        <p:tav tm="0">
                                          <p:val>
                                            <p:fltVal val="0"/>
                                          </p:val>
                                        </p:tav>
                                        <p:tav tm="100000">
                                          <p:val>
                                            <p:strVal val="#ppt_w"/>
                                          </p:val>
                                        </p:tav>
                                      </p:tavLst>
                                    </p:anim>
                                    <p:anim calcmode="lin" valueType="num">
                                      <p:cBhvr>
                                        <p:cTn id="51" dur="2000" fill="hold"/>
                                        <p:tgtEl>
                                          <p:spTgt spid="15"/>
                                        </p:tgtEl>
                                        <p:attrNameLst>
                                          <p:attrName>ppt_h</p:attrName>
                                        </p:attrNameLst>
                                      </p:cBhvr>
                                      <p:tavLst>
                                        <p:tav tm="0">
                                          <p:val>
                                            <p:fltVal val="0"/>
                                          </p:val>
                                        </p:tav>
                                        <p:tav tm="100000">
                                          <p:val>
                                            <p:strVal val="#ppt_h"/>
                                          </p:val>
                                        </p:tav>
                                      </p:tavLst>
                                    </p:anim>
                                    <p:anim calcmode="lin" valueType="num">
                                      <p:cBhvr>
                                        <p:cTn id="52" dur="2000" fill="hold"/>
                                        <p:tgtEl>
                                          <p:spTgt spid="15"/>
                                        </p:tgtEl>
                                        <p:attrNameLst>
                                          <p:attrName>style.rotation</p:attrName>
                                        </p:attrNameLst>
                                      </p:cBhvr>
                                      <p:tavLst>
                                        <p:tav tm="0">
                                          <p:val>
                                            <p:fltVal val="90"/>
                                          </p:val>
                                        </p:tav>
                                        <p:tav tm="100000">
                                          <p:val>
                                            <p:fltVal val="0"/>
                                          </p:val>
                                        </p:tav>
                                      </p:tavLst>
                                    </p:anim>
                                    <p:animEffect transition="in" filter="fade">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30" presetClass="exit" presetSubtype="0" fill="hold" nodeType="clickEffect">
                                  <p:stCondLst>
                                    <p:cond delay="0"/>
                                  </p:stCondLst>
                                  <p:iterate type="lt">
                                    <p:tmPct val="0"/>
                                  </p:iterate>
                                  <p:childTnLst>
                                    <p:animEffect transition="out" filter="fade">
                                      <p:cBhvr>
                                        <p:cTn id="57" dur="800" accel="100000">
                                          <p:stCondLst>
                                            <p:cond delay="200"/>
                                          </p:stCondLst>
                                        </p:cTn>
                                        <p:tgtEl>
                                          <p:spTgt spid="21512"/>
                                        </p:tgtEl>
                                      </p:cBhvr>
                                    </p:animEffect>
                                    <p:anim calcmode="lin" valueType="num">
                                      <p:cBhvr>
                                        <p:cTn id="58" dur="800" accel="100000">
                                          <p:stCondLst>
                                            <p:cond delay="200"/>
                                          </p:stCondLst>
                                        </p:cTn>
                                        <p:tgtEl>
                                          <p:spTgt spid="21512"/>
                                        </p:tgtEl>
                                        <p:attrNameLst>
                                          <p:attrName>style.rotation</p:attrName>
                                        </p:attrNameLst>
                                      </p:cBhvr>
                                      <p:tavLst>
                                        <p:tav tm="0">
                                          <p:val>
                                            <p:fltVal val="0"/>
                                          </p:val>
                                        </p:tav>
                                        <p:tav tm="100000">
                                          <p:val>
                                            <p:fltVal val="-90"/>
                                          </p:val>
                                        </p:tav>
                                      </p:tavLst>
                                    </p:anim>
                                    <p:anim calcmode="lin" valueType="num">
                                      <p:cBhvr>
                                        <p:cTn id="59" dur="200" decel="100000"/>
                                        <p:tgtEl>
                                          <p:spTgt spid="21512"/>
                                        </p:tgtEl>
                                        <p:attrNameLst>
                                          <p:attrName>ppt_x</p:attrName>
                                        </p:attrNameLst>
                                      </p:cBhvr>
                                      <p:tavLst>
                                        <p:tav tm="0">
                                          <p:val>
                                            <p:strVal val="ppt_x"/>
                                          </p:val>
                                        </p:tav>
                                        <p:tav tm="100000">
                                          <p:val>
                                            <p:strVal val="ppt_x-0.05"/>
                                          </p:val>
                                        </p:tav>
                                      </p:tavLst>
                                    </p:anim>
                                    <p:anim calcmode="lin" valueType="num">
                                      <p:cBhvr>
                                        <p:cTn id="60" dur="200" decel="100000"/>
                                        <p:tgtEl>
                                          <p:spTgt spid="21512"/>
                                        </p:tgtEl>
                                        <p:attrNameLst>
                                          <p:attrName>ppt_y</p:attrName>
                                        </p:attrNameLst>
                                      </p:cBhvr>
                                      <p:tavLst>
                                        <p:tav tm="0">
                                          <p:val>
                                            <p:strVal val="ppt_y"/>
                                          </p:val>
                                        </p:tav>
                                        <p:tav tm="100000">
                                          <p:val>
                                            <p:strVal val="ppt_y+0.1"/>
                                          </p:val>
                                        </p:tav>
                                      </p:tavLst>
                                    </p:anim>
                                    <p:anim calcmode="lin" valueType="num">
                                      <p:cBhvr>
                                        <p:cTn id="61" dur="800" accel="100000">
                                          <p:stCondLst>
                                            <p:cond delay="200"/>
                                          </p:stCondLst>
                                        </p:cTn>
                                        <p:tgtEl>
                                          <p:spTgt spid="21512"/>
                                        </p:tgtEl>
                                        <p:attrNameLst>
                                          <p:attrName>ppt_x</p:attrName>
                                        </p:attrNameLst>
                                      </p:cBhvr>
                                      <p:tavLst>
                                        <p:tav tm="0">
                                          <p:val>
                                            <p:strVal val="ppt_x"/>
                                          </p:val>
                                        </p:tav>
                                        <p:tav tm="100000">
                                          <p:val>
                                            <p:strVal val="ppt_x+0.4+0.05"/>
                                          </p:val>
                                        </p:tav>
                                      </p:tavLst>
                                    </p:anim>
                                    <p:anim calcmode="lin" valueType="num">
                                      <p:cBhvr>
                                        <p:cTn id="62" dur="800" accel="100000">
                                          <p:stCondLst>
                                            <p:cond delay="200"/>
                                          </p:stCondLst>
                                        </p:cTn>
                                        <p:tgtEl>
                                          <p:spTgt spid="21512"/>
                                        </p:tgtEl>
                                        <p:attrNameLst>
                                          <p:attrName>ppt_y</p:attrName>
                                        </p:attrNameLst>
                                      </p:cBhvr>
                                      <p:tavLst>
                                        <p:tav tm="0">
                                          <p:val>
                                            <p:strVal val="ppt_y"/>
                                          </p:val>
                                        </p:tav>
                                        <p:tav tm="100000">
                                          <p:val>
                                            <p:strVal val="ppt_y-0.4-0.1"/>
                                          </p:val>
                                        </p:tav>
                                      </p:tavLst>
                                    </p:anim>
                                    <p:set>
                                      <p:cBhvr>
                                        <p:cTn id="63" dur="1" fill="hold">
                                          <p:stCondLst>
                                            <p:cond delay="999"/>
                                          </p:stCondLst>
                                        </p:cTn>
                                        <p:tgtEl>
                                          <p:spTgt spid="2151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0" presetClass="exit" presetSubtype="0" fill="hold" nodeType="clickEffect">
                                  <p:stCondLst>
                                    <p:cond delay="0"/>
                                  </p:stCondLst>
                                  <p:iterate type="lt">
                                    <p:tmPct val="0"/>
                                  </p:iterate>
                                  <p:childTnLst>
                                    <p:animEffect transition="out" filter="fade">
                                      <p:cBhvr>
                                        <p:cTn id="67" dur="800" accel="100000">
                                          <p:stCondLst>
                                            <p:cond delay="200"/>
                                          </p:stCondLst>
                                        </p:cTn>
                                        <p:tgtEl>
                                          <p:spTgt spid="21515"/>
                                        </p:tgtEl>
                                      </p:cBhvr>
                                    </p:animEffect>
                                    <p:anim calcmode="lin" valueType="num">
                                      <p:cBhvr>
                                        <p:cTn id="68" dur="800" accel="100000">
                                          <p:stCondLst>
                                            <p:cond delay="200"/>
                                          </p:stCondLst>
                                        </p:cTn>
                                        <p:tgtEl>
                                          <p:spTgt spid="21515"/>
                                        </p:tgtEl>
                                        <p:attrNameLst>
                                          <p:attrName>style.rotation</p:attrName>
                                        </p:attrNameLst>
                                      </p:cBhvr>
                                      <p:tavLst>
                                        <p:tav tm="0">
                                          <p:val>
                                            <p:fltVal val="0"/>
                                          </p:val>
                                        </p:tav>
                                        <p:tav tm="100000">
                                          <p:val>
                                            <p:fltVal val="-90"/>
                                          </p:val>
                                        </p:tav>
                                      </p:tavLst>
                                    </p:anim>
                                    <p:anim calcmode="lin" valueType="num">
                                      <p:cBhvr>
                                        <p:cTn id="69" dur="200" decel="100000"/>
                                        <p:tgtEl>
                                          <p:spTgt spid="21515"/>
                                        </p:tgtEl>
                                        <p:attrNameLst>
                                          <p:attrName>ppt_x</p:attrName>
                                        </p:attrNameLst>
                                      </p:cBhvr>
                                      <p:tavLst>
                                        <p:tav tm="0">
                                          <p:val>
                                            <p:strVal val="ppt_x"/>
                                          </p:val>
                                        </p:tav>
                                        <p:tav tm="100000">
                                          <p:val>
                                            <p:strVal val="ppt_x-0.05"/>
                                          </p:val>
                                        </p:tav>
                                      </p:tavLst>
                                    </p:anim>
                                    <p:anim calcmode="lin" valueType="num">
                                      <p:cBhvr>
                                        <p:cTn id="70" dur="200" decel="100000"/>
                                        <p:tgtEl>
                                          <p:spTgt spid="21515"/>
                                        </p:tgtEl>
                                        <p:attrNameLst>
                                          <p:attrName>ppt_y</p:attrName>
                                        </p:attrNameLst>
                                      </p:cBhvr>
                                      <p:tavLst>
                                        <p:tav tm="0">
                                          <p:val>
                                            <p:strVal val="ppt_y"/>
                                          </p:val>
                                        </p:tav>
                                        <p:tav tm="100000">
                                          <p:val>
                                            <p:strVal val="ppt_y+0.1"/>
                                          </p:val>
                                        </p:tav>
                                      </p:tavLst>
                                    </p:anim>
                                    <p:anim calcmode="lin" valueType="num">
                                      <p:cBhvr>
                                        <p:cTn id="71" dur="800" accel="100000">
                                          <p:stCondLst>
                                            <p:cond delay="200"/>
                                          </p:stCondLst>
                                        </p:cTn>
                                        <p:tgtEl>
                                          <p:spTgt spid="21515"/>
                                        </p:tgtEl>
                                        <p:attrNameLst>
                                          <p:attrName>ppt_x</p:attrName>
                                        </p:attrNameLst>
                                      </p:cBhvr>
                                      <p:tavLst>
                                        <p:tav tm="0">
                                          <p:val>
                                            <p:strVal val="ppt_x"/>
                                          </p:val>
                                        </p:tav>
                                        <p:tav tm="100000">
                                          <p:val>
                                            <p:strVal val="ppt_x+0.4+0.05"/>
                                          </p:val>
                                        </p:tav>
                                      </p:tavLst>
                                    </p:anim>
                                    <p:anim calcmode="lin" valueType="num">
                                      <p:cBhvr>
                                        <p:cTn id="72" dur="800" accel="100000">
                                          <p:stCondLst>
                                            <p:cond delay="200"/>
                                          </p:stCondLst>
                                        </p:cTn>
                                        <p:tgtEl>
                                          <p:spTgt spid="21515"/>
                                        </p:tgtEl>
                                        <p:attrNameLst>
                                          <p:attrName>ppt_y</p:attrName>
                                        </p:attrNameLst>
                                      </p:cBhvr>
                                      <p:tavLst>
                                        <p:tav tm="0">
                                          <p:val>
                                            <p:strVal val="ppt_y"/>
                                          </p:val>
                                        </p:tav>
                                        <p:tav tm="100000">
                                          <p:val>
                                            <p:strVal val="ppt_y-0.4-0.1"/>
                                          </p:val>
                                        </p:tav>
                                      </p:tavLst>
                                    </p:anim>
                                    <p:set>
                                      <p:cBhvr>
                                        <p:cTn id="73" dur="1" fill="hold">
                                          <p:stCondLst>
                                            <p:cond delay="999"/>
                                          </p:stCondLst>
                                        </p:cTn>
                                        <p:tgtEl>
                                          <p:spTgt spid="2151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0" presetClass="exit" presetSubtype="0" fill="hold" nodeType="clickEffect">
                                  <p:stCondLst>
                                    <p:cond delay="0"/>
                                  </p:stCondLst>
                                  <p:iterate type="lt">
                                    <p:tmPct val="0"/>
                                  </p:iterate>
                                  <p:childTnLst>
                                    <p:animEffect transition="out" filter="fade">
                                      <p:cBhvr>
                                        <p:cTn id="77" dur="800" accel="100000">
                                          <p:stCondLst>
                                            <p:cond delay="200"/>
                                          </p:stCondLst>
                                        </p:cTn>
                                        <p:tgtEl>
                                          <p:spTgt spid="13"/>
                                        </p:tgtEl>
                                      </p:cBhvr>
                                    </p:animEffect>
                                    <p:anim calcmode="lin" valueType="num">
                                      <p:cBhvr>
                                        <p:cTn id="78" dur="800" accel="100000">
                                          <p:stCondLst>
                                            <p:cond delay="200"/>
                                          </p:stCondLst>
                                        </p:cTn>
                                        <p:tgtEl>
                                          <p:spTgt spid="13"/>
                                        </p:tgtEl>
                                        <p:attrNameLst>
                                          <p:attrName>style.rotation</p:attrName>
                                        </p:attrNameLst>
                                      </p:cBhvr>
                                      <p:tavLst>
                                        <p:tav tm="0">
                                          <p:val>
                                            <p:fltVal val="0"/>
                                          </p:val>
                                        </p:tav>
                                        <p:tav tm="100000">
                                          <p:val>
                                            <p:fltVal val="-90"/>
                                          </p:val>
                                        </p:tav>
                                      </p:tavLst>
                                    </p:anim>
                                    <p:anim calcmode="lin" valueType="num">
                                      <p:cBhvr>
                                        <p:cTn id="79" dur="200" decel="100000"/>
                                        <p:tgtEl>
                                          <p:spTgt spid="13"/>
                                        </p:tgtEl>
                                        <p:attrNameLst>
                                          <p:attrName>ppt_x</p:attrName>
                                        </p:attrNameLst>
                                      </p:cBhvr>
                                      <p:tavLst>
                                        <p:tav tm="0">
                                          <p:val>
                                            <p:strVal val="ppt_x"/>
                                          </p:val>
                                        </p:tav>
                                        <p:tav tm="100000">
                                          <p:val>
                                            <p:strVal val="ppt_x-0.05"/>
                                          </p:val>
                                        </p:tav>
                                      </p:tavLst>
                                    </p:anim>
                                    <p:anim calcmode="lin" valueType="num">
                                      <p:cBhvr>
                                        <p:cTn id="80" dur="200" decel="100000"/>
                                        <p:tgtEl>
                                          <p:spTgt spid="13"/>
                                        </p:tgtEl>
                                        <p:attrNameLst>
                                          <p:attrName>ppt_y</p:attrName>
                                        </p:attrNameLst>
                                      </p:cBhvr>
                                      <p:tavLst>
                                        <p:tav tm="0">
                                          <p:val>
                                            <p:strVal val="ppt_y"/>
                                          </p:val>
                                        </p:tav>
                                        <p:tav tm="100000">
                                          <p:val>
                                            <p:strVal val="ppt_y+0.1"/>
                                          </p:val>
                                        </p:tav>
                                      </p:tavLst>
                                    </p:anim>
                                    <p:anim calcmode="lin" valueType="num">
                                      <p:cBhvr>
                                        <p:cTn id="81" dur="800" accel="100000">
                                          <p:stCondLst>
                                            <p:cond delay="200"/>
                                          </p:stCondLst>
                                        </p:cTn>
                                        <p:tgtEl>
                                          <p:spTgt spid="13"/>
                                        </p:tgtEl>
                                        <p:attrNameLst>
                                          <p:attrName>ppt_x</p:attrName>
                                        </p:attrNameLst>
                                      </p:cBhvr>
                                      <p:tavLst>
                                        <p:tav tm="0">
                                          <p:val>
                                            <p:strVal val="ppt_x"/>
                                          </p:val>
                                        </p:tav>
                                        <p:tav tm="100000">
                                          <p:val>
                                            <p:strVal val="ppt_x+0.4+0.05"/>
                                          </p:val>
                                        </p:tav>
                                      </p:tavLst>
                                    </p:anim>
                                    <p:anim calcmode="lin" valueType="num">
                                      <p:cBhvr>
                                        <p:cTn id="82" dur="800" accel="100000">
                                          <p:stCondLst>
                                            <p:cond delay="200"/>
                                          </p:stCondLst>
                                        </p:cTn>
                                        <p:tgtEl>
                                          <p:spTgt spid="13"/>
                                        </p:tgtEl>
                                        <p:attrNameLst>
                                          <p:attrName>ppt_y</p:attrName>
                                        </p:attrNameLst>
                                      </p:cBhvr>
                                      <p:tavLst>
                                        <p:tav tm="0">
                                          <p:val>
                                            <p:strVal val="ppt_y"/>
                                          </p:val>
                                        </p:tav>
                                        <p:tav tm="100000">
                                          <p:val>
                                            <p:strVal val="ppt_y-0.4-0.1"/>
                                          </p:val>
                                        </p:tav>
                                      </p:tavLst>
                                    </p:anim>
                                    <p:set>
                                      <p:cBhvr>
                                        <p:cTn id="83" dur="1" fill="hold">
                                          <p:stCondLst>
                                            <p:cond delay="999"/>
                                          </p:stCondLst>
                                        </p:cTn>
                                        <p:tgtEl>
                                          <p:spTgt spid="1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0" presetClass="exit" presetSubtype="0" fill="hold" nodeType="clickEffect">
                                  <p:stCondLst>
                                    <p:cond delay="0"/>
                                  </p:stCondLst>
                                  <p:iterate type="lt">
                                    <p:tmPct val="0"/>
                                  </p:iterate>
                                  <p:childTnLst>
                                    <p:animEffect transition="out" filter="fade">
                                      <p:cBhvr>
                                        <p:cTn id="87" dur="800" accel="100000">
                                          <p:stCondLst>
                                            <p:cond delay="200"/>
                                          </p:stCondLst>
                                        </p:cTn>
                                        <p:tgtEl>
                                          <p:spTgt spid="15"/>
                                        </p:tgtEl>
                                      </p:cBhvr>
                                    </p:animEffect>
                                    <p:anim calcmode="lin" valueType="num">
                                      <p:cBhvr>
                                        <p:cTn id="88" dur="800" accel="100000">
                                          <p:stCondLst>
                                            <p:cond delay="200"/>
                                          </p:stCondLst>
                                        </p:cTn>
                                        <p:tgtEl>
                                          <p:spTgt spid="15"/>
                                        </p:tgtEl>
                                        <p:attrNameLst>
                                          <p:attrName>style.rotation</p:attrName>
                                        </p:attrNameLst>
                                      </p:cBhvr>
                                      <p:tavLst>
                                        <p:tav tm="0">
                                          <p:val>
                                            <p:fltVal val="0"/>
                                          </p:val>
                                        </p:tav>
                                        <p:tav tm="100000">
                                          <p:val>
                                            <p:fltVal val="-90"/>
                                          </p:val>
                                        </p:tav>
                                      </p:tavLst>
                                    </p:anim>
                                    <p:anim calcmode="lin" valueType="num">
                                      <p:cBhvr>
                                        <p:cTn id="89" dur="200" decel="100000"/>
                                        <p:tgtEl>
                                          <p:spTgt spid="15"/>
                                        </p:tgtEl>
                                        <p:attrNameLst>
                                          <p:attrName>ppt_x</p:attrName>
                                        </p:attrNameLst>
                                      </p:cBhvr>
                                      <p:tavLst>
                                        <p:tav tm="0">
                                          <p:val>
                                            <p:strVal val="ppt_x"/>
                                          </p:val>
                                        </p:tav>
                                        <p:tav tm="100000">
                                          <p:val>
                                            <p:strVal val="ppt_x-0.05"/>
                                          </p:val>
                                        </p:tav>
                                      </p:tavLst>
                                    </p:anim>
                                    <p:anim calcmode="lin" valueType="num">
                                      <p:cBhvr>
                                        <p:cTn id="90" dur="200" decel="100000"/>
                                        <p:tgtEl>
                                          <p:spTgt spid="15"/>
                                        </p:tgtEl>
                                        <p:attrNameLst>
                                          <p:attrName>ppt_y</p:attrName>
                                        </p:attrNameLst>
                                      </p:cBhvr>
                                      <p:tavLst>
                                        <p:tav tm="0">
                                          <p:val>
                                            <p:strVal val="ppt_y"/>
                                          </p:val>
                                        </p:tav>
                                        <p:tav tm="100000">
                                          <p:val>
                                            <p:strVal val="ppt_y+0.1"/>
                                          </p:val>
                                        </p:tav>
                                      </p:tavLst>
                                    </p:anim>
                                    <p:anim calcmode="lin" valueType="num">
                                      <p:cBhvr>
                                        <p:cTn id="91" dur="800" accel="100000">
                                          <p:stCondLst>
                                            <p:cond delay="200"/>
                                          </p:stCondLst>
                                        </p:cTn>
                                        <p:tgtEl>
                                          <p:spTgt spid="15"/>
                                        </p:tgtEl>
                                        <p:attrNameLst>
                                          <p:attrName>ppt_x</p:attrName>
                                        </p:attrNameLst>
                                      </p:cBhvr>
                                      <p:tavLst>
                                        <p:tav tm="0">
                                          <p:val>
                                            <p:strVal val="ppt_x"/>
                                          </p:val>
                                        </p:tav>
                                        <p:tav tm="100000">
                                          <p:val>
                                            <p:strVal val="ppt_x+0.4+0.05"/>
                                          </p:val>
                                        </p:tav>
                                      </p:tavLst>
                                    </p:anim>
                                    <p:anim calcmode="lin" valueType="num">
                                      <p:cBhvr>
                                        <p:cTn id="92" dur="800" accel="100000">
                                          <p:stCondLst>
                                            <p:cond delay="200"/>
                                          </p:stCondLst>
                                        </p:cTn>
                                        <p:tgtEl>
                                          <p:spTgt spid="15"/>
                                        </p:tgtEl>
                                        <p:attrNameLst>
                                          <p:attrName>ppt_y</p:attrName>
                                        </p:attrNameLst>
                                      </p:cBhvr>
                                      <p:tavLst>
                                        <p:tav tm="0">
                                          <p:val>
                                            <p:strVal val="ppt_y"/>
                                          </p:val>
                                        </p:tav>
                                        <p:tav tm="100000">
                                          <p:val>
                                            <p:strVal val="ppt_y-0.4-0.1"/>
                                          </p:val>
                                        </p:tav>
                                      </p:tavLst>
                                    </p:anim>
                                    <p:set>
                                      <p:cBhvr>
                                        <p:cTn id="93" dur="1" fill="hold">
                                          <p:stCondLst>
                                            <p:cond delay="999"/>
                                          </p:stCondLst>
                                        </p:cTn>
                                        <p:tgtEl>
                                          <p:spTgt spid="1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xit" presetSubtype="1" fill="hold" nodeType="clickEffect">
                                  <p:stCondLst>
                                    <p:cond delay="0"/>
                                  </p:stCondLst>
                                  <p:childTnLst>
                                    <p:anim calcmode="lin" valueType="num">
                                      <p:cBhvr additive="base">
                                        <p:cTn id="97" dur="1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98" dur="1000"/>
                                        <p:tgtEl>
                                          <p:spTgt spid="3">
                                            <p:txEl>
                                              <p:pRg st="0" end="0"/>
                                            </p:txEl>
                                          </p:spTgt>
                                        </p:tgtEl>
                                        <p:attrNameLst>
                                          <p:attrName>ppt_y</p:attrName>
                                        </p:attrNameLst>
                                      </p:cBhvr>
                                      <p:tavLst>
                                        <p:tav tm="0">
                                          <p:val>
                                            <p:strVal val="ppt_y"/>
                                          </p:val>
                                        </p:tav>
                                        <p:tav tm="100000">
                                          <p:val>
                                            <p:strVal val="0-ppt_h/2"/>
                                          </p:val>
                                        </p:tav>
                                      </p:tavLst>
                                    </p:anim>
                                    <p:set>
                                      <p:cBhvr>
                                        <p:cTn id="99" dur="1" fill="hold">
                                          <p:stCondLst>
                                            <p:cond delay="999"/>
                                          </p:stCondLst>
                                        </p:cTn>
                                        <p:tgtEl>
                                          <p:spTgt spid="3">
                                            <p:txEl>
                                              <p:pRg st="0" end="0"/>
                                            </p:txEl>
                                          </p:spTgt>
                                        </p:tgtEl>
                                        <p:attrNameLst>
                                          <p:attrName>style.visibility</p:attrName>
                                        </p:attrNameLst>
                                      </p:cBhvr>
                                      <p:to>
                                        <p:strVal val="hidden"/>
                                      </p:to>
                                    </p:set>
                                  </p:childTnLst>
                                </p:cTn>
                              </p:par>
                              <p:par>
                                <p:cTn id="100" presetID="2" presetClass="exit" presetSubtype="1" fill="hold" nodeType="withEffect">
                                  <p:stCondLst>
                                    <p:cond delay="0"/>
                                  </p:stCondLst>
                                  <p:childTnLst>
                                    <p:anim calcmode="lin" valueType="num">
                                      <p:cBhvr additive="base">
                                        <p:cTn id="101" dur="10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2" dur="1000"/>
                                        <p:tgtEl>
                                          <p:spTgt spid="3">
                                            <p:txEl>
                                              <p:pRg st="1" end="1"/>
                                            </p:txEl>
                                          </p:spTgt>
                                        </p:tgtEl>
                                        <p:attrNameLst>
                                          <p:attrName>ppt_y</p:attrName>
                                        </p:attrNameLst>
                                      </p:cBhvr>
                                      <p:tavLst>
                                        <p:tav tm="0">
                                          <p:val>
                                            <p:strVal val="ppt_y"/>
                                          </p:val>
                                        </p:tav>
                                        <p:tav tm="100000">
                                          <p:val>
                                            <p:strVal val="0-ppt_h/2"/>
                                          </p:val>
                                        </p:tav>
                                      </p:tavLst>
                                    </p:anim>
                                    <p:set>
                                      <p:cBhvr>
                                        <p:cTn id="103" dur="1" fill="hold">
                                          <p:stCondLst>
                                            <p:cond delay="999"/>
                                          </p:stCondLst>
                                        </p:cTn>
                                        <p:tgtEl>
                                          <p:spTgt spid="3">
                                            <p:txEl>
                                              <p:pRg st="1" end="1"/>
                                            </p:txEl>
                                          </p:spTgt>
                                        </p:tgtEl>
                                        <p:attrNameLst>
                                          <p:attrName>style.visibility</p:attrName>
                                        </p:attrNameLst>
                                      </p:cBhvr>
                                      <p:to>
                                        <p:strVal val="hidden"/>
                                      </p:to>
                                    </p:set>
                                  </p:childTnLst>
                                </p:cTn>
                              </p:par>
                              <p:par>
                                <p:cTn id="104" presetID="2" presetClass="exit" presetSubtype="1" fill="hold" nodeType="withEffect">
                                  <p:stCondLst>
                                    <p:cond delay="0"/>
                                  </p:stCondLst>
                                  <p:childTnLst>
                                    <p:anim calcmode="lin" valueType="num">
                                      <p:cBhvr additive="base">
                                        <p:cTn id="105" dur="1000"/>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06" dur="1000"/>
                                        <p:tgtEl>
                                          <p:spTgt spid="3">
                                            <p:txEl>
                                              <p:pRg st="9" end="9"/>
                                            </p:txEl>
                                          </p:spTgt>
                                        </p:tgtEl>
                                        <p:attrNameLst>
                                          <p:attrName>ppt_y</p:attrName>
                                        </p:attrNameLst>
                                      </p:cBhvr>
                                      <p:tavLst>
                                        <p:tav tm="0">
                                          <p:val>
                                            <p:strVal val="ppt_y"/>
                                          </p:val>
                                        </p:tav>
                                        <p:tav tm="100000">
                                          <p:val>
                                            <p:strVal val="0-ppt_h/2"/>
                                          </p:val>
                                        </p:tav>
                                      </p:tavLst>
                                    </p:anim>
                                    <p:set>
                                      <p:cBhvr>
                                        <p:cTn id="107" dur="1" fill="hold">
                                          <p:stCondLst>
                                            <p:cond delay="9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4 - Ορθογώνιο"/>
          <p:cNvSpPr/>
          <p:nvPr/>
        </p:nvSpPr>
        <p:spPr>
          <a:xfrm>
            <a:off x="755576" y="404664"/>
            <a:ext cx="7546395"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3200" b="1" cap="all" dirty="0" smtClean="0">
                <a:ln w="0"/>
                <a:solidFill>
                  <a:schemeClr val="tx2">
                    <a:lumMod val="75000"/>
                  </a:schemeClr>
                </a:solidFill>
                <a:effectLst>
                  <a:reflection blurRad="12700" stA="50000" endPos="50000" dist="5000" dir="5400000" sy="-100000" rotWithShape="0"/>
                </a:effectLst>
              </a:rPr>
              <a:t>ΕΘΝΙΚΟ ΑΣΤΕΡΟΣΚΟΠΕΙΟ ΑΘΗΝΩΝ</a:t>
            </a:r>
            <a:endParaRPr lang="el-GR" sz="3200" b="1" cap="all" dirty="0">
              <a:ln w="0"/>
              <a:solidFill>
                <a:schemeClr val="tx2">
                  <a:lumMod val="75000"/>
                </a:schemeClr>
              </a:solidFill>
              <a:effectLst>
                <a:reflection blurRad="12700" stA="50000" endPos="50000" dist="5000" dir="5400000" sy="-100000" rotWithShape="0"/>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Ροή">
  <a:themeElements>
    <a:clrScheme name="Προσαρμοσμένος 27">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TotalTime>
  <Words>1093</Words>
  <Application>Microsoft Office PowerPoint</Application>
  <PresentationFormat>Προβολή στην οθόνη (4:3)</PresentationFormat>
  <Paragraphs>143</Paragraphs>
  <Slides>30</Slides>
  <Notes>3</Notes>
  <HiddenSlides>0</HiddenSlides>
  <MMClips>0</MMClips>
  <ScaleCrop>false</ScaleCrop>
  <HeadingPairs>
    <vt:vector size="4" baseType="variant">
      <vt:variant>
        <vt:lpstr>Θέμα</vt:lpstr>
      </vt:variant>
      <vt:variant>
        <vt:i4>2</vt:i4>
      </vt:variant>
      <vt:variant>
        <vt:lpstr>Τίτλοι διαφανειών</vt:lpstr>
      </vt:variant>
      <vt:variant>
        <vt:i4>30</vt:i4>
      </vt:variant>
    </vt:vector>
  </HeadingPairs>
  <TitlesOfParts>
    <vt:vector size="32" baseType="lpstr">
      <vt:lpstr>Θέμα του Office</vt:lpstr>
      <vt:lpstr>Ροή</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ΤΕΛΟΣ ΠΑΡΟΥΣΙΑΣΗΣ!!!                                  ΕΥΧΑΡΙΣΤΟΥΜΕ ΠΟΛΥ!!!</vt:lpstr>
      <vt:lpstr>ΑΣΤΡΟΝΟΜΙΚΕΣ ΘΕΩΡΙΕΣ </vt:lpstr>
      <vt:lpstr>Η μεγάλη έκρηξη (Big Bang) </vt:lpstr>
      <vt:lpstr>Το Σωματίδιο Χιγκς </vt:lpstr>
      <vt:lpstr>Μαύρη Τρύπα</vt:lpstr>
      <vt:lpstr>Στήβεν Χόκινγκ </vt:lpstr>
      <vt:lpstr>Άλμπερτ Αϊνστάιν </vt:lpstr>
      <vt:lpstr>Διαφάνεια 17</vt:lpstr>
      <vt:lpstr>Διαφάνεια 18</vt:lpstr>
      <vt:lpstr>Αστερισμός-Αστέρι</vt:lpstr>
      <vt:lpstr>Τοξότης </vt:lpstr>
      <vt:lpstr>Λέων</vt:lpstr>
      <vt:lpstr>Διαφάνεια 22</vt:lpstr>
      <vt:lpstr>           ΕΠΙΔΡΑΣΗ ΤΗΣ ΑΣΤΡΟΝΟΜΙΑΣ «ΗΣΤΙΣ ΤΕΧΝΕΣ»</vt:lpstr>
      <vt:lpstr>Διαφάνεια 24</vt:lpstr>
      <vt:lpstr>Διαφάνεια 25</vt:lpstr>
      <vt:lpstr>Διαφάνεια 26</vt:lpstr>
      <vt:lpstr>Διαφάνεια 27</vt:lpstr>
      <vt:lpstr>Διαφάνεια 28</vt:lpstr>
      <vt:lpstr>Διαφάνεια 29</vt:lpstr>
      <vt:lpstr>ΕΥΧΑΡΙΣΤΟΥΜΕ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ΙΣΤΟΡΙΚΗ ΑΝΑΔΡΟΜΗ ΤΗΣ ΑΣΤΡΟΝΟΜΙΑΣ ΚΑΙ ΤΑ ΑΣΤΡΟΝΟΜΙΚΑ ΟΡΓΑΝΑ</dc:title>
  <dc:creator>Guest</dc:creator>
  <cp:lastModifiedBy>Guest</cp:lastModifiedBy>
  <cp:revision>40</cp:revision>
  <dcterms:created xsi:type="dcterms:W3CDTF">2018-01-10T08:12:06Z</dcterms:created>
  <dcterms:modified xsi:type="dcterms:W3CDTF">2018-03-29T05:47:54Z</dcterms:modified>
</cp:coreProperties>
</file>