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B1C5EE8-35A6-415C-86F9-04B0186BE471}" type="datetimeFigureOut">
              <a:rPr lang="el-GR" smtClean="0"/>
              <a:pPr/>
              <a:t>28/3/2016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E152975-FBA5-4A61-80A3-B826D54232E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3100" b="1" dirty="0" smtClean="0">
                <a:ln w="6350"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38100" dist="38100" dir="2700000" sx="98000" sy="98000" algn="tl">
                    <a:srgbClr val="000000">
                      <a:alpha val="43137"/>
                    </a:srgbClr>
                  </a:outerShdw>
                </a:effectLst>
              </a:rPr>
              <a:t>Η θέση της γυναίκας μέσα από τις μεγάλες θρησκείες:</a:t>
            </a:r>
            <a:r>
              <a:rPr lang="el-GR" sz="2800" dirty="0" smtClean="0">
                <a:ln w="635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sx="98000" sy="98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dirty="0" smtClean="0">
                <a:ln w="635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38100" dist="38100" dir="2700000" sx="98000" sy="98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800" dirty="0" smtClean="0">
                <a:ln w="6350"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sx="98000" sy="98000" algn="tl">
                    <a:srgbClr val="000000">
                      <a:alpha val="43137"/>
                    </a:srgbClr>
                  </a:outerShdw>
                </a:effectLst>
              </a:rPr>
              <a:t>ΑΡΧΑΙΑ ΕΛΛΗΝΙΚΗ ΘΡΗΣΚΕΙΑ &amp; ΧΡΙΣΤΙΑΝΙΣΜΟΣ</a:t>
            </a:r>
            <a:endParaRPr lang="el-GR" sz="2800" dirty="0">
              <a:ln w="6350">
                <a:solidFill>
                  <a:srgbClr val="C00000"/>
                </a:solidFill>
              </a:ln>
              <a:solidFill>
                <a:schemeClr val="tx1"/>
              </a:solidFill>
              <a:effectLst>
                <a:outerShdw blurRad="38100" dist="38100" dir="2700000" sx="98000" sy="98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423944" cy="3482976"/>
          </a:xfrm>
        </p:spPr>
        <p:txBody>
          <a:bodyPr>
            <a:normAutofit fontScale="92500"/>
          </a:bodyPr>
          <a:lstStyle/>
          <a:p>
            <a:pPr algn="ctr"/>
            <a:r>
              <a:rPr lang="el-GR" sz="3600" b="1" u="sng" dirty="0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Ερευνητική εργασία</a:t>
            </a:r>
          </a:p>
          <a:p>
            <a:pPr algn="l"/>
            <a:endParaRPr lang="el-GR" sz="3600" b="1" u="sng" dirty="0" smtClean="0">
              <a:ln cmpd="sng"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l-GR" sz="3200" b="1" u="sng" dirty="0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Ερευνητική ομάδα</a:t>
            </a:r>
            <a:r>
              <a:rPr lang="el-GR" sz="3200" b="1" dirty="0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:      </a:t>
            </a:r>
            <a:r>
              <a:rPr lang="el-GR" sz="3200" b="1" u="sng" dirty="0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Υπεύθυνη καθηγήτρια:</a:t>
            </a:r>
          </a:p>
          <a:p>
            <a:pPr algn="l"/>
            <a:r>
              <a:rPr lang="el-GR" sz="2800" b="1" dirty="0" err="1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Μπαλκάμος</a:t>
            </a:r>
            <a:r>
              <a:rPr lang="el-GR" sz="2800" b="1" dirty="0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Σπύρος         Αικατερίνη </a:t>
            </a:r>
            <a:r>
              <a:rPr lang="el-GR" sz="2800" b="1" dirty="0" err="1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Κότσιαλου</a:t>
            </a:r>
            <a:endParaRPr lang="el-GR" sz="2800" b="1" dirty="0" smtClean="0">
              <a:ln cmpd="sng"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l-GR" sz="2800" b="1" dirty="0" err="1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Νάτσιος</a:t>
            </a:r>
            <a:r>
              <a:rPr lang="el-GR" sz="2800" b="1" dirty="0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Γρηγόρης</a:t>
            </a:r>
          </a:p>
          <a:p>
            <a:pPr algn="l"/>
            <a:r>
              <a:rPr lang="el-GR" sz="2800" b="1" dirty="0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Οικονόμου Χάρης             </a:t>
            </a:r>
            <a:r>
              <a:rPr lang="el-GR" sz="2800" b="1" u="sng" dirty="0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Τμήμα:</a:t>
            </a:r>
          </a:p>
          <a:p>
            <a:pPr algn="l"/>
            <a:r>
              <a:rPr lang="el-GR" sz="2800" b="1" dirty="0" err="1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Πατσιατζής</a:t>
            </a:r>
            <a:r>
              <a:rPr lang="el-GR" sz="2800" b="1" dirty="0" smtClean="0">
                <a:ln cmpd="sng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Απόστολος    Α3</a:t>
            </a:r>
          </a:p>
          <a:p>
            <a:pPr algn="l"/>
            <a:endParaRPr lang="el-GR" sz="2800" b="1" dirty="0" smtClean="0">
              <a:ln cmpd="sng"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l-GR" sz="2800" b="1" dirty="0" smtClean="0">
              <a:ln cmpd="sng"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l-GR" sz="2800" b="1" dirty="0">
              <a:ln cmpd="sng"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6660232" y="33265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2015-16</a:t>
            </a:r>
            <a:endParaRPr lang="el-GR" sz="24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251520" y="0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5</a:t>
            </a:r>
            <a:r>
              <a:rPr lang="el-GR" sz="2000" b="1" baseline="30000" dirty="0" smtClean="0"/>
              <a:t>ο</a:t>
            </a:r>
            <a:r>
              <a:rPr lang="el-GR" sz="2000" b="1" dirty="0" smtClean="0"/>
              <a:t> ΓΕ.Λ Ν.ΣΜΥΡΝΗΣ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Γυναίκα και Χριστιανισμός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Ο Χριστιανισμός εξύψωσε πραγματικά και ουσιαστικά την </a:t>
            </a:r>
            <a:r>
              <a:rPr lang="el-GR" dirty="0" smtClean="0"/>
              <a:t>γυναίκα</a:t>
            </a:r>
            <a:endParaRPr lang="en-US" dirty="0" smtClean="0"/>
          </a:p>
          <a:p>
            <a:r>
              <a:rPr lang="el-GR" dirty="0" smtClean="0"/>
              <a:t>ο σημαντικός και ο διακεκριμένος ρόλος των γυναικών εκφράζεται στην τυπολογική αναλογία </a:t>
            </a:r>
            <a:r>
              <a:rPr lang="el-GR" dirty="0" smtClean="0"/>
              <a:t>Εύας-Μαρίας</a:t>
            </a:r>
            <a:endParaRPr lang="en-US" dirty="0" smtClean="0"/>
          </a:p>
          <a:p>
            <a:r>
              <a:rPr lang="el-GR" dirty="0" smtClean="0"/>
              <a:t>η ανυπακοή της Εύας αποκαταστάθηκε με </a:t>
            </a:r>
            <a:r>
              <a:rPr lang="el-GR" dirty="0" smtClean="0"/>
              <a:t>την Παρθένο </a:t>
            </a:r>
            <a:r>
              <a:rPr lang="el-GR" dirty="0" smtClean="0"/>
              <a:t>Μαρία </a:t>
            </a:r>
            <a:endParaRPr lang="en-US" dirty="0" smtClean="0"/>
          </a:p>
          <a:p>
            <a:r>
              <a:rPr lang="el-GR" dirty="0" smtClean="0"/>
              <a:t>γυναικείος μοναχισμός: ανύψωση </a:t>
            </a:r>
            <a:r>
              <a:rPr lang="el-GR" dirty="0" smtClean="0"/>
              <a:t>της θέσης των γυναικών στην </a:t>
            </a:r>
            <a:r>
              <a:rPr lang="el-GR" dirty="0" smtClean="0"/>
              <a:t>Εκκλησία</a:t>
            </a:r>
          </a:p>
          <a:p>
            <a:r>
              <a:rPr lang="el-GR" dirty="0" smtClean="0"/>
              <a:t>συμβολική προσφορά της γυναίκας στην εκκλησιαστική ζωή 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2646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i="1" u="sng" dirty="0" smtClean="0"/>
              <a:t>ΠΡΟΤΥΠΑ:</a:t>
            </a:r>
          </a:p>
          <a:p>
            <a:r>
              <a:rPr lang="el-GR" dirty="0" smtClean="0"/>
              <a:t>Η Αγία Μαρία η Μαγδαληνή</a:t>
            </a:r>
          </a:p>
          <a:p>
            <a:r>
              <a:rPr lang="el-GR" dirty="0" smtClean="0"/>
              <a:t>η Φωτεινή και η </a:t>
            </a:r>
            <a:r>
              <a:rPr lang="el-GR" dirty="0" smtClean="0"/>
              <a:t>Μαριάννα </a:t>
            </a:r>
            <a:r>
              <a:rPr lang="el-GR" dirty="0" smtClean="0"/>
              <a:t>(μαθήτριες του Χριστού), </a:t>
            </a:r>
          </a:p>
          <a:p>
            <a:r>
              <a:rPr lang="el-GR" dirty="0" smtClean="0"/>
              <a:t>η Αγία </a:t>
            </a:r>
            <a:r>
              <a:rPr lang="el-GR" dirty="0" err="1" smtClean="0"/>
              <a:t>Μεγαλομάρτυς</a:t>
            </a:r>
            <a:r>
              <a:rPr lang="el-GR" dirty="0" smtClean="0"/>
              <a:t> </a:t>
            </a:r>
            <a:r>
              <a:rPr lang="el-GR" dirty="0" err="1" smtClean="0"/>
              <a:t>Αικατερίνα</a:t>
            </a:r>
            <a:r>
              <a:rPr lang="el-GR" dirty="0" smtClean="0"/>
              <a:t> η Πάνσοφος</a:t>
            </a:r>
          </a:p>
          <a:p>
            <a:r>
              <a:rPr lang="el-GR" dirty="0" smtClean="0"/>
              <a:t>Οι Αγίες μεγαλομάρτυρες, από 16 έως 20 ετών</a:t>
            </a:r>
          </a:p>
          <a:p>
            <a:r>
              <a:rPr lang="el-GR" dirty="0" smtClean="0"/>
              <a:t>Η Αγία Μελάνη </a:t>
            </a:r>
          </a:p>
          <a:p>
            <a:r>
              <a:rPr lang="el-GR" dirty="0" smtClean="0"/>
              <a:t>Η </a:t>
            </a:r>
            <a:r>
              <a:rPr lang="el-GR" dirty="0" smtClean="0"/>
              <a:t>Αγία Ειρήνη του </a:t>
            </a:r>
            <a:r>
              <a:rPr lang="el-GR" dirty="0" err="1" smtClean="0"/>
              <a:t>Χρυσοβαλάντου</a:t>
            </a:r>
            <a:endParaRPr lang="el-GR" dirty="0" smtClean="0"/>
          </a:p>
          <a:p>
            <a:r>
              <a:rPr lang="el-GR" dirty="0" smtClean="0"/>
              <a:t>Η Αγία </a:t>
            </a:r>
            <a:r>
              <a:rPr lang="el-GR" dirty="0" err="1" smtClean="0"/>
              <a:t>Ματρώνα</a:t>
            </a:r>
            <a:r>
              <a:rPr lang="el-GR" dirty="0" smtClean="0"/>
              <a:t> η </a:t>
            </a:r>
            <a:r>
              <a:rPr lang="el-GR" dirty="0" err="1" smtClean="0"/>
              <a:t>Χιοπολίτιδα</a:t>
            </a:r>
            <a:r>
              <a:rPr lang="el-GR" dirty="0" smtClean="0"/>
              <a:t> </a:t>
            </a:r>
          </a:p>
          <a:p>
            <a:r>
              <a:rPr lang="el-GR" dirty="0" smtClean="0"/>
              <a:t>η Αγία </a:t>
            </a:r>
            <a:r>
              <a:rPr lang="el-GR" dirty="0" err="1" smtClean="0"/>
              <a:t>Ευβούλη</a:t>
            </a:r>
            <a:r>
              <a:rPr lang="el-GR" dirty="0" smtClean="0"/>
              <a:t> μητέρα του γιατρού Αγίου Παντελεήμονα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Agia_Maria_h_Magdalhnh_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2677982" cy="3391657"/>
          </a:xfrm>
        </p:spPr>
      </p:pic>
      <p:pic>
        <p:nvPicPr>
          <p:cNvPr id="5" name="4 - Εικόνα" descr="imag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260648"/>
            <a:ext cx="2536992" cy="3580432"/>
          </a:xfrm>
          <a:prstGeom prst="rect">
            <a:avLst/>
          </a:prstGeom>
        </p:spPr>
      </p:pic>
      <p:pic>
        <p:nvPicPr>
          <p:cNvPr id="6" name="5 - Εικόνα" descr="img17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1628800"/>
            <a:ext cx="2572662" cy="3573016"/>
          </a:xfrm>
          <a:prstGeom prst="rect">
            <a:avLst/>
          </a:prstGeom>
        </p:spPr>
      </p:pic>
      <p:sp>
        <p:nvSpPr>
          <p:cNvPr id="7" name="6 - TextBox"/>
          <p:cNvSpPr txBox="1"/>
          <p:nvPr/>
        </p:nvSpPr>
        <p:spPr>
          <a:xfrm>
            <a:off x="539552" y="378904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Αγία Μαρία </a:t>
            </a:r>
          </a:p>
          <a:p>
            <a:pPr algn="ctr"/>
            <a:r>
              <a:rPr lang="el-GR" dirty="0" smtClean="0"/>
              <a:t>η Μαγδαληνή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3779912" y="530120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Αγία Μελάνη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6588224" y="4077072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Αγία </a:t>
            </a:r>
            <a:r>
              <a:rPr lang="el-GR" dirty="0" err="1" smtClean="0"/>
              <a:t>Μεγαλομάρτυς</a:t>
            </a:r>
            <a:r>
              <a:rPr lang="el-GR" dirty="0" smtClean="0"/>
              <a:t> </a:t>
            </a:r>
            <a:r>
              <a:rPr lang="el-GR" dirty="0" err="1" smtClean="0"/>
              <a:t>Αικατερίνα</a:t>
            </a:r>
            <a:r>
              <a:rPr lang="el-GR" dirty="0" smtClean="0"/>
              <a:t> η Πάνσοφος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399032"/>
          </a:xfrm>
        </p:spPr>
        <p:txBody>
          <a:bodyPr/>
          <a:lstStyle/>
          <a:p>
            <a:pPr algn="ctr"/>
            <a:r>
              <a:rPr lang="el-GR" dirty="0" smtClean="0"/>
              <a:t>ΕΥΧΑΡΙΣΤΟΥΜΕ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ρόλος της γυναίκας στην Αρχαία Αθήνα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dirty="0" smtClean="0"/>
              <a:t>η γέννηση ενός θηλυκού μέλους θεωρούνταν ανώφελο και επιπρόσθετο έξοδο για τον οίκο (πατριαρχικό σύστημα κληρονομιάς)</a:t>
            </a:r>
          </a:p>
          <a:p>
            <a:r>
              <a:rPr lang="el-GR" sz="2800" dirty="0" smtClean="0"/>
              <a:t>η γυναίκα τελούσε μονίμως υπό ανδρική κηδεμονία</a:t>
            </a:r>
          </a:p>
          <a:p>
            <a:r>
              <a:rPr lang="el-GR" sz="2800" dirty="0" smtClean="0"/>
              <a:t>νέα κοπέλα μέχρι το γάμο της εξαρτάται άμεσα από τον πατέρα της</a:t>
            </a:r>
          </a:p>
          <a:p>
            <a:r>
              <a:rPr lang="el-GR" sz="2800" u="sng" dirty="0" smtClean="0"/>
              <a:t>αποδεκτή κοινωνικά ηλικία γάμου:</a:t>
            </a:r>
          </a:p>
          <a:p>
            <a:pPr>
              <a:buNone/>
            </a:pPr>
            <a:r>
              <a:rPr lang="el-GR" sz="2800" dirty="0" smtClean="0"/>
              <a:t>    υπολογίζονταν με βάση τη γυναικεία ήβη</a:t>
            </a:r>
          </a:p>
          <a:p>
            <a:endParaRPr lang="el-GR" sz="28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404664"/>
            <a:ext cx="8229600" cy="6453336"/>
          </a:xfrm>
        </p:spPr>
        <p:txBody>
          <a:bodyPr>
            <a:normAutofit/>
          </a:bodyPr>
          <a:lstStyle/>
          <a:p>
            <a:r>
              <a:rPr lang="el-GR" sz="2800" u="sng" dirty="0" smtClean="0"/>
              <a:t>βασική ευθύνη:</a:t>
            </a:r>
            <a:r>
              <a:rPr lang="el-GR" sz="2800" dirty="0" smtClean="0"/>
              <a:t> η διαχείριση του οίκου</a:t>
            </a:r>
          </a:p>
          <a:p>
            <a:r>
              <a:rPr lang="el-GR" sz="2800" dirty="0" smtClean="0"/>
              <a:t>επέβλεπε και κατεύθυνε τους δούλους</a:t>
            </a:r>
          </a:p>
          <a:p>
            <a:r>
              <a:rPr lang="el-GR" sz="2800" dirty="0" smtClean="0"/>
              <a:t>φρόντιζε για τη σωστή τακτοποίηση των αγαθών και των πραγμάτων του σπιτιού.</a:t>
            </a:r>
          </a:p>
          <a:p>
            <a:r>
              <a:rPr lang="el-GR" sz="2800" dirty="0" smtClean="0"/>
              <a:t>οι Αθηναίες συμμετείχαν στις κυριότερες θρησκευτικές γιορτές της πόλης</a:t>
            </a:r>
          </a:p>
          <a:p>
            <a:r>
              <a:rPr lang="el-GR" sz="2800" dirty="0" smtClean="0"/>
              <a:t>το ιερατικό αξίωμα </a:t>
            </a:r>
          </a:p>
          <a:p>
            <a:r>
              <a:rPr lang="el-GR" sz="2800" dirty="0" smtClean="0"/>
              <a:t>στα πλαίσια της λατρείας των γυναικείων θεοτήτων</a:t>
            </a:r>
          </a:p>
          <a:p>
            <a:r>
              <a:rPr lang="el-GR" sz="2800" dirty="0" smtClean="0"/>
              <a:t>Οι γυναίκες δε θεωρούνταν πολίτες(δεν είχαν δικαίωμα εγγραφής στους καταλόγους των πολιτών)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pPr>
              <a:buNone/>
            </a:pP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ρόλος της γυναίκας στην αρχαία Σπάρτη</a:t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800" dirty="0" smtClean="0"/>
              <a:t>η μητρότητα καταλάμβανε εξέχουσα σημασία</a:t>
            </a:r>
          </a:p>
          <a:p>
            <a:r>
              <a:rPr lang="el-GR" sz="2800" dirty="0" smtClean="0"/>
              <a:t>Τα θηλυκά μέλη της οικογενείας παρέμεναν σε αυτήν μέχρι κάποια ηλικία (μετά τα αναλάμβανε το κράτος, όπως και τα αγόρια)</a:t>
            </a:r>
          </a:p>
          <a:p>
            <a:r>
              <a:rPr lang="el-GR" sz="2800" dirty="0" smtClean="0"/>
              <a:t>ηλικία γάμου: γύρω στα είκοσι έτη</a:t>
            </a:r>
          </a:p>
          <a:p>
            <a:r>
              <a:rPr lang="el-GR" sz="2800" dirty="0" smtClean="0"/>
              <a:t>δεν ασχολούνταν με την οικιακή οικονομία</a:t>
            </a:r>
          </a:p>
          <a:p>
            <a:r>
              <a:rPr lang="el-GR" sz="2800" u="sng" dirty="0" smtClean="0"/>
              <a:t>Πολυανδρία</a:t>
            </a:r>
            <a:r>
              <a:rPr lang="el-GR" sz="2800" dirty="0" smtClean="0"/>
              <a:t>: ίδια γυναίκα μοιράζονταν δύο, τρεις, τέσσερις ή πέντε άνδρες, οι οποίοι συνήθως ήταν αδέλφια</a:t>
            </a:r>
          </a:p>
          <a:p>
            <a:endParaRPr lang="el-GR" sz="2800" dirty="0" smtClean="0"/>
          </a:p>
          <a:p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δεν είχαν άμεση συμμετοχή στο πολιτικά δρώμενα της πόλης τους</a:t>
            </a:r>
          </a:p>
          <a:p>
            <a:r>
              <a:rPr lang="el-GR" dirty="0" smtClean="0"/>
              <a:t>μεγαλύτερη ελευθερία από τις γυναίκες της Αθήνας</a:t>
            </a:r>
          </a:p>
          <a:p>
            <a:r>
              <a:rPr lang="el-GR" dirty="0" smtClean="0"/>
              <a:t>Η περίπτωση της </a:t>
            </a:r>
            <a:r>
              <a:rPr lang="el-GR" i="1" dirty="0" smtClean="0"/>
              <a:t>πατρούχου:</a:t>
            </a:r>
            <a:r>
              <a:rPr lang="el-GR" b="1" i="1" baseline="30000" dirty="0" smtClean="0"/>
              <a:t> </a:t>
            </a:r>
            <a:r>
              <a:rPr lang="el-GR" dirty="0" smtClean="0"/>
              <a:t>έχει δικαίωμα να κληρονομήσει την περιουσία του πατέρα της. Αυτή η κληρονομιά μπορεί </a:t>
            </a:r>
            <a:r>
              <a:rPr lang="el-GR" dirty="0" smtClean="0"/>
              <a:t>να </a:t>
            </a:r>
            <a:r>
              <a:rPr lang="el-GR" dirty="0" smtClean="0"/>
              <a:t>θεωρηθεί και ως προίκα</a:t>
            </a:r>
          </a:p>
          <a:p>
            <a:r>
              <a:rPr lang="el-GR" dirty="0" smtClean="0"/>
              <a:t>ολιγανδρία της Σπάρτης εκείνη την εποχή</a:t>
            </a:r>
          </a:p>
          <a:p>
            <a:r>
              <a:rPr lang="el-GR" dirty="0" smtClean="0"/>
              <a:t>τον 4</a:t>
            </a:r>
            <a:r>
              <a:rPr lang="el-GR" baseline="30000" dirty="0" smtClean="0"/>
              <a:t>ο</a:t>
            </a:r>
            <a:r>
              <a:rPr lang="el-GR" dirty="0" smtClean="0"/>
              <a:t> αιώνα π.Χ , τα δύο πέμπτα της συνολικής καλλιεργήσιμης έκτασης ανήκαν σε γυναίκες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γυναίκα στο Βυζάντιο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ζει το μεγαλύτερο διάστημα της ζωής της στο σπίτι</a:t>
            </a:r>
          </a:p>
          <a:p>
            <a:r>
              <a:rPr lang="el-GR" dirty="0" smtClean="0"/>
              <a:t>Έξοδοι: για την εκκλησία, τα πανηγύρια και το λουτρό, καθώς και οι επισκέψεις σε συγγενικά πρόσωπα (οι μόνες κοινωνικά αποδεκτές δραστηριότητες)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http://ebooks.edu.gr/modules/ebook/show.php/DSDIM-E105/157/1111,4053/images/img7_1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1715" y="4292930"/>
            <a:ext cx="3092285" cy="256507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6264696"/>
          </a:xfrm>
        </p:spPr>
        <p:txBody>
          <a:bodyPr/>
          <a:lstStyle/>
          <a:p>
            <a:r>
              <a:rPr lang="el-GR" dirty="0" smtClean="0"/>
              <a:t>  H κόρη μπορούσε να παντρευτεί από τα 12-13 χρόνια της</a:t>
            </a:r>
          </a:p>
          <a:p>
            <a:r>
              <a:rPr lang="el-GR" dirty="0" smtClean="0"/>
              <a:t>την επιλογή του συζύγου είχε ο πατέρας</a:t>
            </a:r>
          </a:p>
          <a:p>
            <a:r>
              <a:rPr lang="el-GR" dirty="0" smtClean="0"/>
              <a:t>ήταν δυνατό  να ζητήσει τη λύση του γάμου σε περίπτωση ακραίας συμπεριφοράς του συζύγου της</a:t>
            </a:r>
          </a:p>
          <a:p>
            <a:r>
              <a:rPr lang="el-GR" dirty="0" smtClean="0"/>
              <a:t>Ο Ιουστινιανός: απαγόρευσε τη συναινετική λύση του γάμου</a:t>
            </a:r>
          </a:p>
          <a:p>
            <a:r>
              <a:rPr lang="el-GR" dirty="0" smtClean="0"/>
              <a:t>Αν κάποιος άνδρας διώξει τη σύζυγό: θα πρέπει να της επιστρέψει όλη την προίκα και ο ίδιος να μην ξαναπαντρευτεί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476672"/>
            <a:ext cx="8229600" cy="5904656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 Η μοιχαλίδα γυναίκα μπορούσε να φονευθεί από το σύζυγό της</a:t>
            </a:r>
          </a:p>
          <a:p>
            <a:r>
              <a:rPr lang="el-GR" dirty="0" smtClean="0"/>
              <a:t>Επαγγέλματα</a:t>
            </a:r>
          </a:p>
          <a:p>
            <a:r>
              <a:rPr lang="el-GR" dirty="0" smtClean="0"/>
              <a:t>τα επαγγέλματα της </a:t>
            </a:r>
            <a:r>
              <a:rPr lang="el-GR" dirty="0" err="1" smtClean="0"/>
              <a:t>βιοτέχνισσας</a:t>
            </a:r>
            <a:endParaRPr lang="el-GR" dirty="0" smtClean="0"/>
          </a:p>
          <a:p>
            <a:r>
              <a:rPr lang="el-GR" dirty="0" smtClean="0"/>
              <a:t> της </a:t>
            </a:r>
            <a:r>
              <a:rPr lang="el-GR" dirty="0" smtClean="0"/>
              <a:t>υφάντριας</a:t>
            </a:r>
            <a:r>
              <a:rPr lang="el-GR" dirty="0" smtClean="0"/>
              <a:t>  </a:t>
            </a:r>
          </a:p>
          <a:p>
            <a:r>
              <a:rPr lang="el-GR" dirty="0" smtClean="0"/>
              <a:t>οι φτωχές γυναίκες δούλευαν στα χωράφια και στα εργαστήρια της οικογένειάς τους, </a:t>
            </a:r>
          </a:p>
          <a:p>
            <a:r>
              <a:rPr lang="el-GR" dirty="0" smtClean="0"/>
              <a:t>ορισμένες μορφωμένες, ήταν ιατροί που θεράπευαν το γυναικείο </a:t>
            </a:r>
            <a:r>
              <a:rPr lang="el-GR" dirty="0" smtClean="0"/>
              <a:t>πληθυσμό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smtClean="0"/>
              <a:t>άλλες</a:t>
            </a:r>
            <a:r>
              <a:rPr lang="el-GR" dirty="0" smtClean="0"/>
              <a:t>, ζούσαν στα </a:t>
            </a:r>
            <a:r>
              <a:rPr lang="el-GR" dirty="0" err="1" smtClean="0"/>
              <a:t>μιμαρεία</a:t>
            </a:r>
            <a:r>
              <a:rPr lang="el-GR" dirty="0" smtClean="0"/>
              <a:t> και στα καπηλειά. </a:t>
            </a:r>
          </a:p>
          <a:p>
            <a:r>
              <a:rPr lang="el-GR" dirty="0" smtClean="0"/>
              <a:t>Ένα επάγγελμα περιφρονημένο και κοινωνικά απαράδεκτο ήταν οι θεατρίνες(εξελίχθηκε σε αυτό της ιερόδουλης)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ser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548680"/>
            <a:ext cx="4572000" cy="2387600"/>
          </a:xfrm>
          <a:prstGeom prst="rect">
            <a:avLst/>
          </a:prstGeom>
        </p:spPr>
      </p:pic>
      <p:sp>
        <p:nvSpPr>
          <p:cNvPr id="6" name="5 - TextBox"/>
          <p:cNvSpPr txBox="1"/>
          <p:nvPr/>
        </p:nvSpPr>
        <p:spPr>
          <a:xfrm>
            <a:off x="539552" y="29969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Εργασία στα χωράφια</a:t>
            </a:r>
            <a:endParaRPr lang="el-GR" dirty="0"/>
          </a:p>
        </p:txBody>
      </p:sp>
      <p:pic>
        <p:nvPicPr>
          <p:cNvPr id="7" name="6 - Εικόνα" descr="img7_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2780928"/>
            <a:ext cx="3334467" cy="2527175"/>
          </a:xfrm>
          <a:prstGeom prst="rect">
            <a:avLst/>
          </a:prstGeom>
        </p:spPr>
      </p:pic>
      <p:sp>
        <p:nvSpPr>
          <p:cNvPr id="8" name="7 - TextBox"/>
          <p:cNvSpPr txBox="1"/>
          <p:nvPr/>
        </p:nvSpPr>
        <p:spPr>
          <a:xfrm>
            <a:off x="5364088" y="5445224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Το επάγγελμα της υφάντρας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146</TotalTime>
  <Words>409</Words>
  <Application>Microsoft Office PowerPoint</Application>
  <PresentationFormat>Προβολή στην οθόνη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Ζωντάνια</vt:lpstr>
      <vt:lpstr>Η θέση της γυναίκας μέσα από τις μεγάλες θρησκείες: ΑΡΧΑΙΑ ΕΛΛΗΝΙΚΗ ΘΡΗΣΚΕΙΑ &amp; ΧΡΙΣΤΙΑΝΙΣΜΟΣ</vt:lpstr>
      <vt:lpstr>Ο ρόλος της γυναίκας στην Αρχαία Αθήνα</vt:lpstr>
      <vt:lpstr>Διαφάνεια 3</vt:lpstr>
      <vt:lpstr> Ο ρόλος της γυναίκας στην αρχαία Σπάρτη </vt:lpstr>
      <vt:lpstr>Διαφάνεια 5</vt:lpstr>
      <vt:lpstr>Η γυναίκα στο Βυζάντιο</vt:lpstr>
      <vt:lpstr>Διαφάνεια 7</vt:lpstr>
      <vt:lpstr>Διαφάνεια 8</vt:lpstr>
      <vt:lpstr>Διαφάνεια 9</vt:lpstr>
      <vt:lpstr>Γυναίκα και Χριστιανισμός</vt:lpstr>
      <vt:lpstr>Διαφάνεια 11</vt:lpstr>
      <vt:lpstr>Διαφάνεια 12</vt:lpstr>
      <vt:lpstr>ΕΥΧΑΡΙΣΤΟΥΜΕ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θέση της γυναίκας μέσα απ</dc:title>
  <dc:creator>USER</dc:creator>
  <cp:lastModifiedBy>USER</cp:lastModifiedBy>
  <cp:revision>21</cp:revision>
  <dcterms:created xsi:type="dcterms:W3CDTF">2016-03-07T10:05:09Z</dcterms:created>
  <dcterms:modified xsi:type="dcterms:W3CDTF">2016-03-28T09:37:30Z</dcterms:modified>
</cp:coreProperties>
</file>