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302" r:id="rId2"/>
    <p:sldId id="256" r:id="rId3"/>
    <p:sldId id="257" r:id="rId4"/>
    <p:sldId id="261" r:id="rId5"/>
    <p:sldId id="258" r:id="rId6"/>
    <p:sldId id="264" r:id="rId7"/>
    <p:sldId id="259" r:id="rId8"/>
    <p:sldId id="262" r:id="rId9"/>
    <p:sldId id="260"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 id="301"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50C1"/>
    <a:srgbClr val="F36F1D"/>
    <a:srgbClr val="FFFFFF"/>
    <a:srgbClr val="FF6600"/>
    <a:srgbClr val="0C7DE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24" autoAdjust="0"/>
  </p:normalViewPr>
  <p:slideViewPr>
    <p:cSldViewPr>
      <p:cViewPr varScale="1">
        <p:scale>
          <a:sx n="100" d="100"/>
          <a:sy n="100" d="100"/>
        </p:scale>
        <p:origin x="-216" y="-96"/>
      </p:cViewPr>
      <p:guideLst>
        <p:guide orient="horz" pos="2160"/>
        <p:guide pos="2880"/>
      </p:guideLst>
    </p:cSldViewPr>
  </p:slideViewPr>
  <p:outlineViewPr>
    <p:cViewPr>
      <p:scale>
        <a:sx n="33" d="100"/>
        <a:sy n="33" d="100"/>
      </p:scale>
      <p:origin x="0" y="348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Office_Excel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___________________Microsoft_Office_Excel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_____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_________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_________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_________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_________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______________Microsoft_Office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______________Microsoft_Office_Excel8.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______________Microsoft_Office_Excel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dirty="0">
                <a:solidFill>
                  <a:schemeClr val="bg2">
                    <a:lumMod val="20000"/>
                    <a:lumOff val="80000"/>
                  </a:schemeClr>
                </a:solidFill>
              </a:rPr>
              <a:t>Απαντήσεις</a:t>
            </a:r>
          </a:p>
        </c:rich>
      </c:tx>
    </c:title>
    <c:view3D>
      <c:perspective val="30"/>
    </c:view3D>
    <c:plotArea>
      <c:layout>
        <c:manualLayout>
          <c:layoutTarget val="inner"/>
          <c:xMode val="edge"/>
          <c:yMode val="edge"/>
          <c:x val="0.22352643259116695"/>
          <c:y val="0.15148348922154456"/>
          <c:w val="0.50984784269512073"/>
          <c:h val="0.78483283364651868"/>
        </c:manualLayout>
      </c:layout>
      <c:bar3DChart>
        <c:barDir val="col"/>
        <c:grouping val="stacked"/>
        <c:ser>
          <c:idx val="0"/>
          <c:order val="0"/>
          <c:tx>
            <c:strRef>
              <c:f>Φύλλο1!$B$1</c:f>
              <c:strCache>
                <c:ptCount val="1"/>
                <c:pt idx="0">
                  <c:v>Απαντήσεις</c:v>
                </c:pt>
              </c:strCache>
            </c:strRef>
          </c:tx>
          <c:dLbls>
            <c:dLbl>
              <c:idx val="0"/>
              <c:tx>
                <c:rich>
                  <a:bodyPr/>
                  <a:lstStyle/>
                  <a:p>
                    <a:r>
                      <a:rPr lang="en-US" dirty="0">
                        <a:solidFill>
                          <a:schemeClr val="bg1"/>
                        </a:solidFill>
                      </a:rPr>
                      <a:t>12</a:t>
                    </a:r>
                  </a:p>
                </c:rich>
              </c:tx>
              <c:showVal val="1"/>
            </c:dLbl>
            <c:dLbl>
              <c:idx val="1"/>
              <c:tx>
                <c:rich>
                  <a:bodyPr/>
                  <a:lstStyle/>
                  <a:p>
                    <a:r>
                      <a:rPr lang="en-US" dirty="0">
                        <a:solidFill>
                          <a:schemeClr val="bg1"/>
                        </a:solidFill>
                      </a:rPr>
                      <a:t>4</a:t>
                    </a:r>
                  </a:p>
                </c:rich>
              </c:tx>
              <c:showVal val="1"/>
            </c:dLbl>
            <c:dLbl>
              <c:idx val="2"/>
              <c:tx>
                <c:rich>
                  <a:bodyPr/>
                  <a:lstStyle/>
                  <a:p>
                    <a:r>
                      <a:rPr lang="en-US" dirty="0">
                        <a:solidFill>
                          <a:schemeClr val="bg1"/>
                        </a:solidFill>
                      </a:rPr>
                      <a:t>1</a:t>
                    </a:r>
                  </a:p>
                </c:rich>
              </c:tx>
              <c:showVal val="1"/>
            </c:dLbl>
            <c:dLbl>
              <c:idx val="3"/>
              <c:tx>
                <c:rich>
                  <a:bodyPr/>
                  <a:lstStyle/>
                  <a:p>
                    <a:r>
                      <a:rPr lang="en-US" dirty="0">
                        <a:solidFill>
                          <a:schemeClr val="bg1"/>
                        </a:solidFill>
                      </a:rPr>
                      <a:t>2</a:t>
                    </a:r>
                  </a:p>
                </c:rich>
              </c:tx>
              <c:showVal val="1"/>
            </c:dLbl>
            <c:showVal val="1"/>
          </c:dLbls>
          <c:cat>
            <c:strRef>
              <c:f>Φύλλο1!$A$2:$A$5</c:f>
              <c:strCache>
                <c:ptCount val="4"/>
                <c:pt idx="0">
                  <c:v>α</c:v>
                </c:pt>
                <c:pt idx="1">
                  <c:v>β</c:v>
                </c:pt>
                <c:pt idx="2">
                  <c:v>γ</c:v>
                </c:pt>
                <c:pt idx="3">
                  <c:v>δ</c:v>
                </c:pt>
              </c:strCache>
            </c:strRef>
          </c:cat>
          <c:val>
            <c:numRef>
              <c:f>Φύλλο1!$B$2:$B$5</c:f>
              <c:numCache>
                <c:formatCode>General</c:formatCode>
                <c:ptCount val="4"/>
                <c:pt idx="0">
                  <c:v>12</c:v>
                </c:pt>
                <c:pt idx="1">
                  <c:v>4</c:v>
                </c:pt>
                <c:pt idx="2">
                  <c:v>1</c:v>
                </c:pt>
                <c:pt idx="3">
                  <c:v>2</c:v>
                </c:pt>
              </c:numCache>
            </c:numRef>
          </c:val>
        </c:ser>
        <c:gapWidth val="100"/>
        <c:shape val="box"/>
        <c:axId val="101894784"/>
        <c:axId val="101900672"/>
        <c:axId val="0"/>
      </c:bar3DChart>
      <c:catAx>
        <c:axId val="101894784"/>
        <c:scaling>
          <c:orientation val="minMax"/>
        </c:scaling>
        <c:axPos val="b"/>
        <c:tickLblPos val="nextTo"/>
        <c:crossAx val="101900672"/>
        <c:crosses val="autoZero"/>
        <c:auto val="1"/>
        <c:lblAlgn val="ctr"/>
        <c:lblOffset val="100"/>
      </c:catAx>
      <c:valAx>
        <c:axId val="101900672"/>
        <c:scaling>
          <c:orientation val="minMax"/>
        </c:scaling>
        <c:axPos val="l"/>
        <c:majorGridlines/>
        <c:numFmt formatCode="General" sourceLinked="1"/>
        <c:tickLblPos val="nextTo"/>
        <c:crossAx val="101894784"/>
        <c:crosses val="autoZero"/>
        <c:crossBetween val="between"/>
      </c:valAx>
    </c:plotArea>
    <c:legend>
      <c:legendPos val="r"/>
    </c:legend>
    <c:plotVisOnly val="1"/>
  </c:chart>
  <c:txPr>
    <a:bodyPr/>
    <a:lstStyle/>
    <a:p>
      <a:pPr>
        <a:defRPr sz="1800"/>
      </a:pPr>
      <a:endParaRPr lang="el-GR"/>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l-GR"/>
  <c:chart>
    <c:title>
      <c:layout>
        <c:manualLayout>
          <c:xMode val="edge"/>
          <c:yMode val="edge"/>
          <c:x val="0.66365866310106114"/>
          <c:y val="0.28139825869349877"/>
        </c:manualLayout>
      </c:layout>
      <c:txPr>
        <a:bodyPr/>
        <a:lstStyle/>
        <a:p>
          <a:pPr>
            <a:defRPr>
              <a:solidFill>
                <a:schemeClr val="bg2">
                  <a:lumMod val="20000"/>
                  <a:lumOff val="80000"/>
                </a:schemeClr>
              </a:solidFill>
            </a:defRPr>
          </a:pPr>
          <a:endParaRPr lang="el-GR"/>
        </a:p>
      </c:txPr>
    </c:title>
    <c:view3D>
      <c:perspective val="30"/>
    </c:view3D>
    <c:plotArea>
      <c:layout/>
      <c:bar3DChart>
        <c:barDir val="col"/>
        <c:grouping val="stacked"/>
        <c:ser>
          <c:idx val="0"/>
          <c:order val="0"/>
          <c:tx>
            <c:strRef>
              <c:f>Φύλλο1!$B$1</c:f>
              <c:strCache>
                <c:ptCount val="1"/>
                <c:pt idx="0">
                  <c:v>Απαντήσεις</c:v>
                </c:pt>
              </c:strCache>
            </c:strRef>
          </c:tx>
          <c:dLbls>
            <c:txPr>
              <a:bodyPr/>
              <a:lstStyle/>
              <a:p>
                <a:pPr>
                  <a:defRPr>
                    <a:solidFill>
                      <a:schemeClr val="bg1"/>
                    </a:solidFill>
                  </a:defRPr>
                </a:pPr>
                <a:endParaRPr lang="el-GR"/>
              </a:p>
            </c:txPr>
            <c:showVal val="1"/>
          </c:dLbls>
          <c:cat>
            <c:strRef>
              <c:f>Φύλλο1!$A$2:$A$5</c:f>
              <c:strCache>
                <c:ptCount val="4"/>
                <c:pt idx="0">
                  <c:v>α</c:v>
                </c:pt>
                <c:pt idx="1">
                  <c:v>β</c:v>
                </c:pt>
                <c:pt idx="2">
                  <c:v>γ</c:v>
                </c:pt>
                <c:pt idx="3">
                  <c:v>δ</c:v>
                </c:pt>
              </c:strCache>
            </c:strRef>
          </c:cat>
          <c:val>
            <c:numRef>
              <c:f>Φύλλο1!$B$2:$B$5</c:f>
              <c:numCache>
                <c:formatCode>General</c:formatCode>
                <c:ptCount val="4"/>
                <c:pt idx="0">
                  <c:v>1</c:v>
                </c:pt>
                <c:pt idx="1">
                  <c:v>1</c:v>
                </c:pt>
                <c:pt idx="2">
                  <c:v>9</c:v>
                </c:pt>
                <c:pt idx="3">
                  <c:v>8</c:v>
                </c:pt>
              </c:numCache>
            </c:numRef>
          </c:val>
        </c:ser>
        <c:shape val="box"/>
        <c:axId val="103412096"/>
        <c:axId val="103413632"/>
        <c:axId val="0"/>
      </c:bar3DChart>
      <c:catAx>
        <c:axId val="103412096"/>
        <c:scaling>
          <c:orientation val="minMax"/>
        </c:scaling>
        <c:axPos val="b"/>
        <c:tickLblPos val="nextTo"/>
        <c:crossAx val="103413632"/>
        <c:crosses val="autoZero"/>
        <c:auto val="1"/>
        <c:lblAlgn val="ctr"/>
        <c:lblOffset val="100"/>
      </c:catAx>
      <c:valAx>
        <c:axId val="103413632"/>
        <c:scaling>
          <c:orientation val="minMax"/>
        </c:scaling>
        <c:axPos val="l"/>
        <c:majorGridlines/>
        <c:numFmt formatCode="General" sourceLinked="1"/>
        <c:tickLblPos val="nextTo"/>
        <c:crossAx val="103412096"/>
        <c:crosses val="autoZero"/>
        <c:crossBetween val="between"/>
      </c:valAx>
    </c:plotArea>
    <c:legend>
      <c:legendPos val="r"/>
    </c:legend>
    <c:plotVisOnly val="1"/>
  </c:chart>
  <c:txPr>
    <a:bodyPr/>
    <a:lstStyle/>
    <a:p>
      <a:pPr>
        <a:defRPr sz="1800"/>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dirty="0">
                <a:solidFill>
                  <a:schemeClr val="bg2">
                    <a:lumMod val="20000"/>
                    <a:lumOff val="80000"/>
                  </a:schemeClr>
                </a:solidFill>
              </a:rPr>
              <a:t>Απαντήσεις</a:t>
            </a:r>
          </a:p>
        </c:rich>
      </c:tx>
    </c:title>
    <c:view3D>
      <c:perspective val="30"/>
    </c:view3D>
    <c:plotArea>
      <c:layout/>
      <c:bar3DChart>
        <c:barDir val="col"/>
        <c:grouping val="stacked"/>
        <c:ser>
          <c:idx val="0"/>
          <c:order val="0"/>
          <c:tx>
            <c:strRef>
              <c:f>Φύλλο1!$B$1</c:f>
              <c:strCache>
                <c:ptCount val="1"/>
                <c:pt idx="0">
                  <c:v>Απαντήσεις</c:v>
                </c:pt>
              </c:strCache>
            </c:strRef>
          </c:tx>
          <c:dLbls>
            <c:dLbl>
              <c:idx val="0"/>
              <c:tx>
                <c:rich>
                  <a:bodyPr/>
                  <a:lstStyle/>
                  <a:p>
                    <a:r>
                      <a:rPr lang="en-US" dirty="0">
                        <a:solidFill>
                          <a:schemeClr val="bg1"/>
                        </a:solidFill>
                      </a:rPr>
                      <a:t>4</a:t>
                    </a:r>
                  </a:p>
                </c:rich>
              </c:tx>
              <c:showVal val="1"/>
            </c:dLbl>
            <c:dLbl>
              <c:idx val="1"/>
              <c:tx>
                <c:rich>
                  <a:bodyPr/>
                  <a:lstStyle/>
                  <a:p>
                    <a:r>
                      <a:rPr lang="en-US" dirty="0">
                        <a:solidFill>
                          <a:schemeClr val="bg1"/>
                        </a:solidFill>
                      </a:rPr>
                      <a:t>4</a:t>
                    </a:r>
                  </a:p>
                </c:rich>
              </c:tx>
              <c:showVal val="1"/>
            </c:dLbl>
            <c:dLbl>
              <c:idx val="2"/>
              <c:tx>
                <c:rich>
                  <a:bodyPr/>
                  <a:lstStyle/>
                  <a:p>
                    <a:r>
                      <a:rPr lang="en-US" dirty="0">
                        <a:solidFill>
                          <a:schemeClr val="bg1"/>
                        </a:solidFill>
                      </a:rPr>
                      <a:t>6</a:t>
                    </a:r>
                  </a:p>
                </c:rich>
              </c:tx>
              <c:showVal val="1"/>
            </c:dLbl>
            <c:dLbl>
              <c:idx val="3"/>
              <c:tx>
                <c:rich>
                  <a:bodyPr/>
                  <a:lstStyle/>
                  <a:p>
                    <a:r>
                      <a:rPr lang="en-US" dirty="0">
                        <a:solidFill>
                          <a:schemeClr val="bg1"/>
                        </a:solidFill>
                      </a:rPr>
                      <a:t>5</a:t>
                    </a:r>
                  </a:p>
                </c:rich>
              </c:tx>
              <c:showVal val="1"/>
            </c:dLbl>
            <c:showVal val="1"/>
          </c:dLbls>
          <c:cat>
            <c:strRef>
              <c:f>Φύλλο1!$A$2:$A$5</c:f>
              <c:strCache>
                <c:ptCount val="4"/>
                <c:pt idx="0">
                  <c:v>α</c:v>
                </c:pt>
                <c:pt idx="1">
                  <c:v>β</c:v>
                </c:pt>
                <c:pt idx="2">
                  <c:v>γ</c:v>
                </c:pt>
                <c:pt idx="3">
                  <c:v>δ</c:v>
                </c:pt>
              </c:strCache>
            </c:strRef>
          </c:cat>
          <c:val>
            <c:numRef>
              <c:f>Φύλλο1!$B$2:$B$5</c:f>
              <c:numCache>
                <c:formatCode>General</c:formatCode>
                <c:ptCount val="4"/>
                <c:pt idx="0">
                  <c:v>4</c:v>
                </c:pt>
                <c:pt idx="1">
                  <c:v>4</c:v>
                </c:pt>
                <c:pt idx="2">
                  <c:v>6</c:v>
                </c:pt>
                <c:pt idx="3">
                  <c:v>5</c:v>
                </c:pt>
              </c:numCache>
            </c:numRef>
          </c:val>
        </c:ser>
        <c:gapWidth val="100"/>
        <c:shape val="box"/>
        <c:axId val="101958784"/>
        <c:axId val="101960320"/>
        <c:axId val="0"/>
      </c:bar3DChart>
      <c:catAx>
        <c:axId val="101958784"/>
        <c:scaling>
          <c:orientation val="minMax"/>
        </c:scaling>
        <c:axPos val="b"/>
        <c:tickLblPos val="nextTo"/>
        <c:crossAx val="101960320"/>
        <c:crosses val="autoZero"/>
        <c:auto val="1"/>
        <c:lblAlgn val="ctr"/>
        <c:lblOffset val="100"/>
      </c:catAx>
      <c:valAx>
        <c:axId val="101960320"/>
        <c:scaling>
          <c:orientation val="minMax"/>
        </c:scaling>
        <c:axPos val="l"/>
        <c:majorGridlines/>
        <c:numFmt formatCode="General" sourceLinked="1"/>
        <c:tickLblPos val="nextTo"/>
        <c:crossAx val="101958784"/>
        <c:crosses val="autoZero"/>
        <c:crossBetween val="between"/>
      </c:valAx>
    </c:plotArea>
    <c:legend>
      <c:legendPos val="r"/>
      <c:layout>
        <c:manualLayout>
          <c:xMode val="edge"/>
          <c:yMode val="edge"/>
          <c:x val="0.64574886804178833"/>
          <c:y val="0.46456583609363056"/>
          <c:w val="0.33941535351206947"/>
          <c:h val="0.23188179357623978"/>
        </c:manualLayout>
      </c:layout>
    </c:legend>
    <c:plotVisOnly val="1"/>
  </c:chart>
  <c:txPr>
    <a:bodyPr/>
    <a:lstStyle/>
    <a:p>
      <a:pPr>
        <a:defRPr sz="1800"/>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dirty="0">
                <a:solidFill>
                  <a:schemeClr val="bg2">
                    <a:lumMod val="20000"/>
                    <a:lumOff val="80000"/>
                  </a:schemeClr>
                </a:solidFill>
              </a:rPr>
              <a:t>Απαντήσεις</a:t>
            </a:r>
          </a:p>
        </c:rich>
      </c:tx>
    </c:title>
    <c:view3D>
      <c:perspective val="30"/>
    </c:view3D>
    <c:plotArea>
      <c:layout/>
      <c:bar3DChart>
        <c:barDir val="col"/>
        <c:grouping val="stacked"/>
        <c:ser>
          <c:idx val="0"/>
          <c:order val="0"/>
          <c:tx>
            <c:strRef>
              <c:f>Φύλλο1!$B$1</c:f>
              <c:strCache>
                <c:ptCount val="1"/>
                <c:pt idx="0">
                  <c:v>Απαντήσεις</c:v>
                </c:pt>
              </c:strCache>
            </c:strRef>
          </c:tx>
          <c:dLbls>
            <c:txPr>
              <a:bodyPr/>
              <a:lstStyle/>
              <a:p>
                <a:pPr>
                  <a:defRPr>
                    <a:solidFill>
                      <a:schemeClr val="bg1"/>
                    </a:solidFill>
                  </a:defRPr>
                </a:pPr>
                <a:endParaRPr lang="el-GR"/>
              </a:p>
            </c:txPr>
            <c:showVal val="1"/>
          </c:dLbls>
          <c:cat>
            <c:strRef>
              <c:f>Φύλλο1!$A$2:$A$4</c:f>
              <c:strCache>
                <c:ptCount val="3"/>
                <c:pt idx="0">
                  <c:v>α</c:v>
                </c:pt>
                <c:pt idx="1">
                  <c:v>β</c:v>
                </c:pt>
                <c:pt idx="2">
                  <c:v>γ</c:v>
                </c:pt>
              </c:strCache>
            </c:strRef>
          </c:cat>
          <c:val>
            <c:numRef>
              <c:f>Φύλλο1!$B$2:$B$4</c:f>
              <c:numCache>
                <c:formatCode>General</c:formatCode>
                <c:ptCount val="3"/>
                <c:pt idx="0">
                  <c:v>7</c:v>
                </c:pt>
                <c:pt idx="1">
                  <c:v>7</c:v>
                </c:pt>
                <c:pt idx="2">
                  <c:v>5</c:v>
                </c:pt>
              </c:numCache>
            </c:numRef>
          </c:val>
        </c:ser>
        <c:shape val="box"/>
        <c:axId val="102591872"/>
        <c:axId val="102593664"/>
        <c:axId val="0"/>
      </c:bar3DChart>
      <c:catAx>
        <c:axId val="102591872"/>
        <c:scaling>
          <c:orientation val="minMax"/>
        </c:scaling>
        <c:axPos val="b"/>
        <c:tickLblPos val="nextTo"/>
        <c:crossAx val="102593664"/>
        <c:crosses val="autoZero"/>
        <c:auto val="1"/>
        <c:lblAlgn val="ctr"/>
        <c:lblOffset val="100"/>
      </c:catAx>
      <c:valAx>
        <c:axId val="102593664"/>
        <c:scaling>
          <c:orientation val="minMax"/>
        </c:scaling>
        <c:axPos val="l"/>
        <c:majorGridlines/>
        <c:numFmt formatCode="General" sourceLinked="1"/>
        <c:tickLblPos val="nextTo"/>
        <c:crossAx val="102591872"/>
        <c:crosses val="autoZero"/>
        <c:crossBetween val="between"/>
      </c:valAx>
    </c:plotArea>
    <c:legend>
      <c:legendPos val="r"/>
    </c:legend>
    <c:plotVisOnly val="1"/>
  </c:chart>
  <c:txPr>
    <a:bodyPr/>
    <a:lstStyle/>
    <a:p>
      <a:pPr>
        <a:defRPr sz="1800"/>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dirty="0">
                <a:solidFill>
                  <a:schemeClr val="bg2">
                    <a:lumMod val="20000"/>
                    <a:lumOff val="80000"/>
                  </a:schemeClr>
                </a:solidFill>
              </a:rPr>
              <a:t>Απαντήσεις </a:t>
            </a:r>
          </a:p>
        </c:rich>
      </c:tx>
    </c:title>
    <c:view3D>
      <c:perspective val="30"/>
    </c:view3D>
    <c:plotArea>
      <c:layout/>
      <c:bar3DChart>
        <c:barDir val="col"/>
        <c:grouping val="stacked"/>
        <c:ser>
          <c:idx val="0"/>
          <c:order val="0"/>
          <c:tx>
            <c:strRef>
              <c:f>Φύλλο1!$B$1</c:f>
              <c:strCache>
                <c:ptCount val="1"/>
                <c:pt idx="0">
                  <c:v>Απαντήσεις </c:v>
                </c:pt>
              </c:strCache>
            </c:strRef>
          </c:tx>
          <c:dLbls>
            <c:txPr>
              <a:bodyPr/>
              <a:lstStyle/>
              <a:p>
                <a:pPr>
                  <a:defRPr>
                    <a:solidFill>
                      <a:schemeClr val="bg1"/>
                    </a:solidFill>
                  </a:defRPr>
                </a:pPr>
                <a:endParaRPr lang="el-GR"/>
              </a:p>
            </c:txPr>
            <c:showVal val="1"/>
          </c:dLbls>
          <c:cat>
            <c:strRef>
              <c:f>Φύλλο1!$A$2:$A$5</c:f>
              <c:strCache>
                <c:ptCount val="4"/>
                <c:pt idx="0">
                  <c:v>α</c:v>
                </c:pt>
                <c:pt idx="1">
                  <c:v>β</c:v>
                </c:pt>
                <c:pt idx="2">
                  <c:v>γ</c:v>
                </c:pt>
                <c:pt idx="3">
                  <c:v>δ</c:v>
                </c:pt>
              </c:strCache>
            </c:strRef>
          </c:cat>
          <c:val>
            <c:numRef>
              <c:f>Φύλλο1!$B$2:$B$5</c:f>
              <c:numCache>
                <c:formatCode>General</c:formatCode>
                <c:ptCount val="4"/>
                <c:pt idx="0">
                  <c:v>4</c:v>
                </c:pt>
                <c:pt idx="1">
                  <c:v>8</c:v>
                </c:pt>
                <c:pt idx="2">
                  <c:v>3</c:v>
                </c:pt>
                <c:pt idx="3">
                  <c:v>4</c:v>
                </c:pt>
              </c:numCache>
            </c:numRef>
          </c:val>
        </c:ser>
        <c:shape val="box"/>
        <c:axId val="102807424"/>
        <c:axId val="102808960"/>
        <c:axId val="0"/>
      </c:bar3DChart>
      <c:catAx>
        <c:axId val="102807424"/>
        <c:scaling>
          <c:orientation val="minMax"/>
        </c:scaling>
        <c:axPos val="b"/>
        <c:tickLblPos val="nextTo"/>
        <c:crossAx val="102808960"/>
        <c:crosses val="autoZero"/>
        <c:auto val="1"/>
        <c:lblAlgn val="ctr"/>
        <c:lblOffset val="100"/>
      </c:catAx>
      <c:valAx>
        <c:axId val="102808960"/>
        <c:scaling>
          <c:orientation val="minMax"/>
        </c:scaling>
        <c:axPos val="l"/>
        <c:majorGridlines/>
        <c:numFmt formatCode="General" sourceLinked="1"/>
        <c:tickLblPos val="nextTo"/>
        <c:crossAx val="102807424"/>
        <c:crosses val="autoZero"/>
        <c:crossBetween val="between"/>
      </c:valAx>
    </c:plotArea>
    <c:legend>
      <c:legendPos val="r"/>
    </c:legend>
    <c:plotVisOnly val="1"/>
  </c:chart>
  <c:txPr>
    <a:bodyPr/>
    <a:lstStyle/>
    <a:p>
      <a:pPr>
        <a:defRPr sz="1800"/>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dirty="0">
                <a:solidFill>
                  <a:schemeClr val="bg2">
                    <a:lumMod val="20000"/>
                    <a:lumOff val="80000"/>
                  </a:schemeClr>
                </a:solidFill>
              </a:rPr>
              <a:t>Απάντηση </a:t>
            </a:r>
          </a:p>
        </c:rich>
      </c:tx>
    </c:title>
    <c:view3D>
      <c:perspective val="30"/>
    </c:view3D>
    <c:plotArea>
      <c:layout/>
      <c:bar3DChart>
        <c:barDir val="col"/>
        <c:grouping val="stacked"/>
        <c:ser>
          <c:idx val="0"/>
          <c:order val="0"/>
          <c:tx>
            <c:strRef>
              <c:f>Φύλλο1!$B$1</c:f>
              <c:strCache>
                <c:ptCount val="1"/>
                <c:pt idx="0">
                  <c:v>Απάντηση </c:v>
                </c:pt>
              </c:strCache>
            </c:strRef>
          </c:tx>
          <c:dLbls>
            <c:txPr>
              <a:bodyPr/>
              <a:lstStyle/>
              <a:p>
                <a:pPr>
                  <a:defRPr>
                    <a:solidFill>
                      <a:schemeClr val="bg1"/>
                    </a:solidFill>
                  </a:defRPr>
                </a:pPr>
                <a:endParaRPr lang="el-GR"/>
              </a:p>
            </c:txPr>
            <c:showVal val="1"/>
          </c:dLbls>
          <c:cat>
            <c:strRef>
              <c:f>Φύλλο1!$A$2:$A$5</c:f>
              <c:strCache>
                <c:ptCount val="4"/>
                <c:pt idx="0">
                  <c:v>α</c:v>
                </c:pt>
                <c:pt idx="1">
                  <c:v>β</c:v>
                </c:pt>
                <c:pt idx="2">
                  <c:v>γ</c:v>
                </c:pt>
                <c:pt idx="3">
                  <c:v>δ</c:v>
                </c:pt>
              </c:strCache>
            </c:strRef>
          </c:cat>
          <c:val>
            <c:numRef>
              <c:f>Φύλλο1!$B$2:$B$5</c:f>
              <c:numCache>
                <c:formatCode>General</c:formatCode>
                <c:ptCount val="4"/>
                <c:pt idx="0">
                  <c:v>3</c:v>
                </c:pt>
                <c:pt idx="1">
                  <c:v>5</c:v>
                </c:pt>
                <c:pt idx="2">
                  <c:v>11</c:v>
                </c:pt>
              </c:numCache>
            </c:numRef>
          </c:val>
        </c:ser>
        <c:shape val="box"/>
        <c:axId val="102662528"/>
        <c:axId val="102664064"/>
        <c:axId val="0"/>
      </c:bar3DChart>
      <c:catAx>
        <c:axId val="102662528"/>
        <c:scaling>
          <c:orientation val="minMax"/>
        </c:scaling>
        <c:axPos val="b"/>
        <c:tickLblPos val="nextTo"/>
        <c:crossAx val="102664064"/>
        <c:crosses val="autoZero"/>
        <c:auto val="1"/>
        <c:lblAlgn val="ctr"/>
        <c:lblOffset val="100"/>
      </c:catAx>
      <c:valAx>
        <c:axId val="102664064"/>
        <c:scaling>
          <c:orientation val="minMax"/>
        </c:scaling>
        <c:axPos val="l"/>
        <c:majorGridlines/>
        <c:numFmt formatCode="General" sourceLinked="1"/>
        <c:tickLblPos val="nextTo"/>
        <c:crossAx val="102662528"/>
        <c:crosses val="autoZero"/>
        <c:crossBetween val="between"/>
      </c:valAx>
    </c:plotArea>
    <c:legend>
      <c:legendPos val="r"/>
    </c:legend>
    <c:plotVisOnly val="1"/>
  </c:chart>
  <c:txPr>
    <a:bodyPr/>
    <a:lstStyle/>
    <a:p>
      <a:pPr>
        <a:defRPr sz="1800"/>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dirty="0">
                <a:solidFill>
                  <a:schemeClr val="bg2">
                    <a:lumMod val="20000"/>
                    <a:lumOff val="80000"/>
                  </a:schemeClr>
                </a:solidFill>
              </a:rPr>
              <a:t>Απαντήσεις</a:t>
            </a:r>
          </a:p>
        </c:rich>
      </c:tx>
      <c:layout>
        <c:manualLayout>
          <c:xMode val="edge"/>
          <c:yMode val="edge"/>
          <c:x val="0.30684044973781766"/>
          <c:y val="2.6311282498922745E-2"/>
        </c:manualLayout>
      </c:layout>
    </c:title>
    <c:view3D>
      <c:perspective val="30"/>
    </c:view3D>
    <c:plotArea>
      <c:layout/>
      <c:bar3DChart>
        <c:barDir val="col"/>
        <c:grouping val="stacked"/>
        <c:ser>
          <c:idx val="0"/>
          <c:order val="0"/>
          <c:tx>
            <c:strRef>
              <c:f>Φύλλο1!$B$1</c:f>
              <c:strCache>
                <c:ptCount val="1"/>
                <c:pt idx="0">
                  <c:v>Απαντήσεις</c:v>
                </c:pt>
              </c:strCache>
            </c:strRef>
          </c:tx>
          <c:dLbls>
            <c:txPr>
              <a:bodyPr/>
              <a:lstStyle/>
              <a:p>
                <a:pPr>
                  <a:defRPr>
                    <a:solidFill>
                      <a:schemeClr val="bg1"/>
                    </a:solidFill>
                  </a:defRPr>
                </a:pPr>
                <a:endParaRPr lang="el-GR"/>
              </a:p>
            </c:txPr>
            <c:showVal val="1"/>
          </c:dLbls>
          <c:cat>
            <c:strRef>
              <c:f>Φύλλο1!$A$2:$A$5</c:f>
              <c:strCache>
                <c:ptCount val="4"/>
                <c:pt idx="0">
                  <c:v>α</c:v>
                </c:pt>
                <c:pt idx="1">
                  <c:v>β</c:v>
                </c:pt>
                <c:pt idx="2">
                  <c:v>γ</c:v>
                </c:pt>
                <c:pt idx="3">
                  <c:v>δ</c:v>
                </c:pt>
              </c:strCache>
            </c:strRef>
          </c:cat>
          <c:val>
            <c:numRef>
              <c:f>Φύλλο1!$B$2:$B$5</c:f>
              <c:numCache>
                <c:formatCode>General</c:formatCode>
                <c:ptCount val="4"/>
                <c:pt idx="1">
                  <c:v>2</c:v>
                </c:pt>
                <c:pt idx="2">
                  <c:v>7</c:v>
                </c:pt>
                <c:pt idx="3">
                  <c:v>10</c:v>
                </c:pt>
              </c:numCache>
            </c:numRef>
          </c:val>
        </c:ser>
        <c:shape val="box"/>
        <c:axId val="103100800"/>
        <c:axId val="103094912"/>
        <c:axId val="0"/>
      </c:bar3DChart>
      <c:valAx>
        <c:axId val="103094912"/>
        <c:scaling>
          <c:orientation val="minMax"/>
        </c:scaling>
        <c:axPos val="l"/>
        <c:majorGridlines/>
        <c:numFmt formatCode="General" sourceLinked="1"/>
        <c:tickLblPos val="nextTo"/>
        <c:crossAx val="103100800"/>
        <c:crosses val="autoZero"/>
        <c:crossBetween val="between"/>
      </c:valAx>
      <c:catAx>
        <c:axId val="103100800"/>
        <c:scaling>
          <c:orientation val="minMax"/>
        </c:scaling>
        <c:axPos val="b"/>
        <c:tickLblPos val="nextTo"/>
        <c:crossAx val="103094912"/>
        <c:crosses val="autoZero"/>
        <c:auto val="1"/>
        <c:lblAlgn val="ctr"/>
        <c:lblOffset val="100"/>
      </c:catAx>
    </c:plotArea>
    <c:legend>
      <c:legendPos val="r"/>
    </c:legend>
    <c:plotVisOnly val="1"/>
  </c:chart>
  <c:txPr>
    <a:bodyPr/>
    <a:lstStyle/>
    <a:p>
      <a:pPr>
        <a:defRPr sz="1800"/>
      </a:pPr>
      <a:endParaRPr lang="el-G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dirty="0">
                <a:solidFill>
                  <a:schemeClr val="bg2">
                    <a:lumMod val="20000"/>
                    <a:lumOff val="80000"/>
                  </a:schemeClr>
                </a:solidFill>
              </a:rPr>
              <a:t>Απάντηση</a:t>
            </a:r>
          </a:p>
        </c:rich>
      </c:tx>
    </c:title>
    <c:view3D>
      <c:perspective val="30"/>
    </c:view3D>
    <c:plotArea>
      <c:layout/>
      <c:bar3DChart>
        <c:barDir val="col"/>
        <c:grouping val="stacked"/>
        <c:ser>
          <c:idx val="0"/>
          <c:order val="0"/>
          <c:tx>
            <c:strRef>
              <c:f>Φύλλο1!$B$1</c:f>
              <c:strCache>
                <c:ptCount val="1"/>
                <c:pt idx="0">
                  <c:v>Απάντηση</c:v>
                </c:pt>
              </c:strCache>
            </c:strRef>
          </c:tx>
          <c:dLbls>
            <c:txPr>
              <a:bodyPr/>
              <a:lstStyle/>
              <a:p>
                <a:pPr>
                  <a:defRPr>
                    <a:solidFill>
                      <a:schemeClr val="bg1"/>
                    </a:solidFill>
                  </a:defRPr>
                </a:pPr>
                <a:endParaRPr lang="el-GR"/>
              </a:p>
            </c:txPr>
            <c:showVal val="1"/>
          </c:dLbls>
          <c:cat>
            <c:strRef>
              <c:f>Φύλλο1!$A$2:$A$5</c:f>
              <c:strCache>
                <c:ptCount val="4"/>
                <c:pt idx="0">
                  <c:v>α</c:v>
                </c:pt>
                <c:pt idx="1">
                  <c:v>β</c:v>
                </c:pt>
                <c:pt idx="2">
                  <c:v>γ</c:v>
                </c:pt>
                <c:pt idx="3">
                  <c:v>δ</c:v>
                </c:pt>
              </c:strCache>
            </c:strRef>
          </c:cat>
          <c:val>
            <c:numRef>
              <c:f>Φύλλο1!$B$2:$B$5</c:f>
              <c:numCache>
                <c:formatCode>General</c:formatCode>
                <c:ptCount val="4"/>
                <c:pt idx="0">
                  <c:v>4</c:v>
                </c:pt>
                <c:pt idx="1">
                  <c:v>7</c:v>
                </c:pt>
                <c:pt idx="2">
                  <c:v>7</c:v>
                </c:pt>
                <c:pt idx="3">
                  <c:v>1</c:v>
                </c:pt>
              </c:numCache>
            </c:numRef>
          </c:val>
        </c:ser>
        <c:shape val="box"/>
        <c:axId val="102966400"/>
        <c:axId val="102967936"/>
        <c:axId val="0"/>
      </c:bar3DChart>
      <c:catAx>
        <c:axId val="102966400"/>
        <c:scaling>
          <c:orientation val="minMax"/>
        </c:scaling>
        <c:axPos val="b"/>
        <c:tickLblPos val="nextTo"/>
        <c:crossAx val="102967936"/>
        <c:crosses val="autoZero"/>
        <c:auto val="1"/>
        <c:lblAlgn val="ctr"/>
        <c:lblOffset val="100"/>
      </c:catAx>
      <c:valAx>
        <c:axId val="102967936"/>
        <c:scaling>
          <c:orientation val="minMax"/>
        </c:scaling>
        <c:axPos val="l"/>
        <c:majorGridlines/>
        <c:numFmt formatCode="General" sourceLinked="1"/>
        <c:tickLblPos val="nextTo"/>
        <c:crossAx val="102966400"/>
        <c:crosses val="autoZero"/>
        <c:crossBetween val="between"/>
      </c:valAx>
    </c:plotArea>
    <c:legend>
      <c:legendPos val="r"/>
    </c:legend>
    <c:plotVisOnly val="1"/>
  </c:chart>
  <c:txPr>
    <a:bodyPr/>
    <a:lstStyle/>
    <a:p>
      <a:pPr>
        <a:defRPr sz="1800"/>
      </a:pPr>
      <a:endParaRPr lang="el-G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dirty="0">
                <a:solidFill>
                  <a:schemeClr val="bg2">
                    <a:lumMod val="20000"/>
                    <a:lumOff val="80000"/>
                  </a:schemeClr>
                </a:solidFill>
              </a:rPr>
              <a:t>Απαντήσεις</a:t>
            </a:r>
          </a:p>
        </c:rich>
      </c:tx>
      <c:layout>
        <c:manualLayout>
          <c:xMode val="edge"/>
          <c:yMode val="edge"/>
          <c:x val="0.63015527286907524"/>
          <c:y val="7.4304716354909553E-2"/>
        </c:manualLayout>
      </c:layout>
    </c:title>
    <c:view3D>
      <c:rAngAx val="1"/>
    </c:view3D>
    <c:plotArea>
      <c:layout/>
      <c:bar3DChart>
        <c:barDir val="col"/>
        <c:grouping val="stacked"/>
        <c:ser>
          <c:idx val="0"/>
          <c:order val="0"/>
          <c:tx>
            <c:strRef>
              <c:f>Φύλλο1!$B$1</c:f>
              <c:strCache>
                <c:ptCount val="1"/>
                <c:pt idx="0">
                  <c:v>Απαντήσεις</c:v>
                </c:pt>
              </c:strCache>
            </c:strRef>
          </c:tx>
          <c:dLbls>
            <c:txPr>
              <a:bodyPr/>
              <a:lstStyle/>
              <a:p>
                <a:pPr>
                  <a:defRPr>
                    <a:solidFill>
                      <a:schemeClr val="bg1"/>
                    </a:solidFill>
                  </a:defRPr>
                </a:pPr>
                <a:endParaRPr lang="el-GR"/>
              </a:p>
            </c:txPr>
            <c:showVal val="1"/>
          </c:dLbls>
          <c:cat>
            <c:strRef>
              <c:f>Φύλλο1!$A$2:$A$5</c:f>
              <c:strCache>
                <c:ptCount val="4"/>
                <c:pt idx="0">
                  <c:v>α</c:v>
                </c:pt>
                <c:pt idx="1">
                  <c:v>β</c:v>
                </c:pt>
                <c:pt idx="2">
                  <c:v>γ</c:v>
                </c:pt>
                <c:pt idx="3">
                  <c:v>δ</c:v>
                </c:pt>
              </c:strCache>
            </c:strRef>
          </c:cat>
          <c:val>
            <c:numRef>
              <c:f>Φύλλο1!$B$2:$B$5</c:f>
              <c:numCache>
                <c:formatCode>General</c:formatCode>
                <c:ptCount val="4"/>
                <c:pt idx="0">
                  <c:v>1</c:v>
                </c:pt>
                <c:pt idx="1">
                  <c:v>12</c:v>
                </c:pt>
                <c:pt idx="2">
                  <c:v>3</c:v>
                </c:pt>
                <c:pt idx="3">
                  <c:v>3</c:v>
                </c:pt>
              </c:numCache>
            </c:numRef>
          </c:val>
        </c:ser>
        <c:shape val="box"/>
        <c:axId val="103001472"/>
        <c:axId val="103220352"/>
        <c:axId val="0"/>
      </c:bar3DChart>
      <c:catAx>
        <c:axId val="103001472"/>
        <c:scaling>
          <c:orientation val="minMax"/>
        </c:scaling>
        <c:axPos val="b"/>
        <c:tickLblPos val="nextTo"/>
        <c:crossAx val="103220352"/>
        <c:crosses val="autoZero"/>
        <c:auto val="1"/>
        <c:lblAlgn val="ctr"/>
        <c:lblOffset val="100"/>
      </c:catAx>
      <c:valAx>
        <c:axId val="103220352"/>
        <c:scaling>
          <c:orientation val="minMax"/>
        </c:scaling>
        <c:axPos val="l"/>
        <c:majorGridlines/>
        <c:numFmt formatCode="General" sourceLinked="1"/>
        <c:tickLblPos val="nextTo"/>
        <c:crossAx val="103001472"/>
        <c:crosses val="autoZero"/>
        <c:crossBetween val="between"/>
      </c:valAx>
    </c:plotArea>
    <c:legend>
      <c:legendPos val="r"/>
    </c:legend>
    <c:plotVisOnly val="1"/>
  </c:chart>
  <c:txPr>
    <a:bodyPr/>
    <a:lstStyle/>
    <a:p>
      <a:pPr>
        <a:defRPr sz="1800"/>
      </a:pPr>
      <a:endParaRPr lang="el-GR"/>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l-GR"/>
  <c:chart>
    <c:title/>
    <c:view3D>
      <c:rotX val="75"/>
      <c:rAngAx val="1"/>
    </c:view3D>
    <c:plotArea>
      <c:layout>
        <c:manualLayout>
          <c:layoutTarget val="inner"/>
          <c:xMode val="edge"/>
          <c:yMode val="edge"/>
          <c:x val="0.11838192903491204"/>
          <c:y val="0.20742890787309373"/>
          <c:w val="0.54471950564051463"/>
          <c:h val="0.64898275095000391"/>
        </c:manualLayout>
      </c:layout>
      <c:bar3DChart>
        <c:barDir val="col"/>
        <c:grouping val="stacked"/>
        <c:ser>
          <c:idx val="0"/>
          <c:order val="0"/>
          <c:tx>
            <c:strRef>
              <c:f>Φύλλο1!$B$1</c:f>
              <c:strCache>
                <c:ptCount val="1"/>
                <c:pt idx="0">
                  <c:v>Απάντηση</c:v>
                </c:pt>
              </c:strCache>
            </c:strRef>
          </c:tx>
          <c:dLbls>
            <c:txPr>
              <a:bodyPr/>
              <a:lstStyle/>
              <a:p>
                <a:pPr>
                  <a:defRPr>
                    <a:solidFill>
                      <a:schemeClr val="bg1"/>
                    </a:solidFill>
                  </a:defRPr>
                </a:pPr>
                <a:endParaRPr lang="el-GR"/>
              </a:p>
            </c:txPr>
            <c:showVal val="1"/>
          </c:dLbls>
          <c:cat>
            <c:strRef>
              <c:f>Φύλλο1!$A$2:$A$5</c:f>
              <c:strCache>
                <c:ptCount val="4"/>
                <c:pt idx="0">
                  <c:v> α</c:v>
                </c:pt>
                <c:pt idx="1">
                  <c:v>β</c:v>
                </c:pt>
                <c:pt idx="2">
                  <c:v>γ</c:v>
                </c:pt>
                <c:pt idx="3">
                  <c:v>δ</c:v>
                </c:pt>
              </c:strCache>
            </c:strRef>
          </c:cat>
          <c:val>
            <c:numRef>
              <c:f>Φύλλο1!$B$2:$B$5</c:f>
              <c:numCache>
                <c:formatCode>General</c:formatCode>
                <c:ptCount val="4"/>
                <c:pt idx="0">
                  <c:v>5</c:v>
                </c:pt>
                <c:pt idx="1">
                  <c:v>11</c:v>
                </c:pt>
                <c:pt idx="2">
                  <c:v>2</c:v>
                </c:pt>
                <c:pt idx="3">
                  <c:v>1</c:v>
                </c:pt>
              </c:numCache>
            </c:numRef>
          </c:val>
        </c:ser>
        <c:shape val="box"/>
        <c:axId val="103368576"/>
        <c:axId val="103370112"/>
        <c:axId val="0"/>
      </c:bar3DChart>
      <c:catAx>
        <c:axId val="103368576"/>
        <c:scaling>
          <c:orientation val="minMax"/>
        </c:scaling>
        <c:axPos val="b"/>
        <c:tickLblPos val="nextTo"/>
        <c:crossAx val="103370112"/>
        <c:crosses val="autoZero"/>
        <c:auto val="1"/>
        <c:lblAlgn val="ctr"/>
        <c:lblOffset val="100"/>
      </c:catAx>
      <c:valAx>
        <c:axId val="103370112"/>
        <c:scaling>
          <c:orientation val="minMax"/>
        </c:scaling>
        <c:axPos val="l"/>
        <c:majorGridlines/>
        <c:numFmt formatCode="General" sourceLinked="1"/>
        <c:tickLblPos val="nextTo"/>
        <c:crossAx val="103368576"/>
        <c:crosses val="autoZero"/>
        <c:crossBetween val="between"/>
      </c:valAx>
    </c:plotArea>
    <c:legend>
      <c:legendPos val="r"/>
    </c:legend>
    <c:plotVisOnly val="1"/>
  </c:chart>
  <c:txPr>
    <a:bodyPr/>
    <a:lstStyle/>
    <a:p>
      <a:pPr>
        <a:defRPr sz="1800"/>
      </a:pPr>
      <a:endParaRPr lang="el-G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7F9013-F9F1-4635-96DD-4A43BB4D6D13}" type="datetimeFigureOut">
              <a:rPr lang="el-GR" smtClean="0"/>
              <a:pPr/>
              <a:t>10/5/2016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BEC81E-ADA3-4ABB-96FD-433B9440D51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AFC96C8-9AF4-4831-B8F2-6A85A0865885}" type="slidenum">
              <a:rPr lang="el-GR" smtClean="0"/>
              <a:pPr/>
              <a:t>22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AFC96C8-9AF4-4831-B8F2-6A85A0865885}" type="slidenum">
              <a:rPr lang="el-GR" smtClean="0"/>
              <a:pPr/>
              <a:t>32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9AB80E3A-0E08-4350-B911-8C642EF6A207}" type="datetimeFigureOut">
              <a:rPr lang="el-GR" smtClean="0"/>
              <a:pPr/>
              <a:t>10/5/2016</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FFB668A-6713-48AC-80A2-FCF91E0762C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AB80E3A-0E08-4350-B911-8C642EF6A207}" type="datetimeFigureOut">
              <a:rPr lang="el-GR" smtClean="0"/>
              <a:pPr/>
              <a:t>10/5/2016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FFB668A-6713-48AC-80A2-FCF91E0762C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AB80E3A-0E08-4350-B911-8C642EF6A207}" type="datetimeFigureOut">
              <a:rPr lang="el-GR" smtClean="0"/>
              <a:pPr/>
              <a:t>10/5/2016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FFB668A-6713-48AC-80A2-FCF91E0762C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9AB80E3A-0E08-4350-B911-8C642EF6A207}" type="datetimeFigureOut">
              <a:rPr lang="el-GR" smtClean="0"/>
              <a:pPr/>
              <a:t>10/5/2016</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0FFB668A-6713-48AC-80A2-FCF91E0762C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9AB80E3A-0E08-4350-B911-8C642EF6A207}" type="datetimeFigureOut">
              <a:rPr lang="el-GR" smtClean="0"/>
              <a:pPr/>
              <a:t>10/5/2016</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0FFB668A-6713-48AC-80A2-FCF91E0762CA}"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9AB80E3A-0E08-4350-B911-8C642EF6A207}" type="datetimeFigureOut">
              <a:rPr lang="el-GR" smtClean="0"/>
              <a:pPr/>
              <a:t>10/5/2016</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0FFB668A-6713-48AC-80A2-FCF91E0762C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9AB80E3A-0E08-4350-B911-8C642EF6A207}" type="datetimeFigureOut">
              <a:rPr lang="el-GR" smtClean="0"/>
              <a:pPr/>
              <a:t>10/5/2016</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0FFB668A-6713-48AC-80A2-FCF91E0762C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AB80E3A-0E08-4350-B911-8C642EF6A207}" type="datetimeFigureOut">
              <a:rPr lang="el-GR" smtClean="0"/>
              <a:pPr/>
              <a:t>10/5/2016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FFB668A-6713-48AC-80A2-FCF91E0762C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9AB80E3A-0E08-4350-B911-8C642EF6A207}" type="datetimeFigureOut">
              <a:rPr lang="el-GR" smtClean="0"/>
              <a:pPr/>
              <a:t>10/5/2016</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0FFB668A-6713-48AC-80A2-FCF91E0762C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9AB80E3A-0E08-4350-B911-8C642EF6A207}" type="datetimeFigureOut">
              <a:rPr lang="el-GR" smtClean="0"/>
              <a:pPr/>
              <a:t>10/5/2016</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0FFB668A-6713-48AC-80A2-FCF91E0762C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9AB80E3A-0E08-4350-B911-8C642EF6A207}" type="datetimeFigureOut">
              <a:rPr lang="el-GR" smtClean="0"/>
              <a:pPr/>
              <a:t>10/5/2016</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0FFB668A-6713-48AC-80A2-FCF91E0762C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50C1"/>
        </a:solidFill>
        <a:effectLst/>
      </p:bgPr>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AB80E3A-0E08-4350-B911-8C642EF6A207}" type="datetimeFigureOut">
              <a:rPr lang="el-GR" smtClean="0"/>
              <a:pPr/>
              <a:t>10/5/2016</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FFB668A-6713-48AC-80A2-FCF91E0762CA}"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pPr algn="ctr"/>
            <a:r>
              <a:rPr lang="el-GR" dirty="0" smtClean="0"/>
              <a:t>ΔΙΑΤΡΟΦΗ</a:t>
            </a:r>
            <a:br>
              <a:rPr lang="el-GR" dirty="0" smtClean="0"/>
            </a:br>
            <a:endParaRPr lang="el-GR" dirty="0"/>
          </a:p>
        </p:txBody>
      </p:sp>
      <p:sp>
        <p:nvSpPr>
          <p:cNvPr id="3" name="2 - Υπότιτλος"/>
          <p:cNvSpPr>
            <a:spLocks noGrp="1"/>
          </p:cNvSpPr>
          <p:nvPr>
            <p:ph type="subTitle" idx="1"/>
          </p:nvPr>
        </p:nvSpPr>
        <p:spPr/>
        <p:txBody>
          <a:bodyPr/>
          <a:lstStyle/>
          <a:p>
            <a:r>
              <a:rPr lang="el-GR" dirty="0" smtClean="0">
                <a:solidFill>
                  <a:schemeClr val="bg2">
                    <a:lumMod val="20000"/>
                    <a:lumOff val="80000"/>
                  </a:schemeClr>
                </a:solidFill>
              </a:rPr>
              <a:t>Τμήμα: Α’4 </a:t>
            </a:r>
          </a:p>
          <a:p>
            <a:r>
              <a:rPr lang="el-GR" dirty="0" smtClean="0">
                <a:solidFill>
                  <a:schemeClr val="bg2">
                    <a:lumMod val="20000"/>
                    <a:lumOff val="80000"/>
                  </a:schemeClr>
                </a:solidFill>
              </a:rPr>
              <a:t>Μάθημα: Ερευνητική εργασία</a:t>
            </a:r>
          </a:p>
          <a:p>
            <a:r>
              <a:rPr lang="el-GR" dirty="0" smtClean="0">
                <a:solidFill>
                  <a:schemeClr val="bg2">
                    <a:lumMod val="20000"/>
                    <a:lumOff val="80000"/>
                  </a:schemeClr>
                </a:solidFill>
              </a:rPr>
              <a:t>Υπεύθυνη: Αθανασούλη Φωτεινή </a:t>
            </a:r>
            <a:endParaRPr lang="el-GR" dirty="0">
              <a:solidFill>
                <a:schemeClr val="bg2">
                  <a:lumMod val="20000"/>
                  <a:lumOff val="8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539552" y="980728"/>
            <a:ext cx="3322712" cy="5135563"/>
          </a:xfrm>
        </p:spPr>
        <p:txBody>
          <a:bodyPr>
            <a:normAutofit fontScale="92500"/>
          </a:bodyPr>
          <a:lstStyle/>
          <a:p>
            <a:r>
              <a:rPr lang="el-GR" sz="2400" dirty="0" smtClean="0">
                <a:solidFill>
                  <a:srgbClr val="FFFFFF"/>
                </a:solidFill>
              </a:rPr>
              <a:t>Οι αρχαίοι Ρωμαίοι προτιμούσαν από τα ψάρια το μπαρμπούνι και το θαλάσσιο χέλι. Το κρασί το έπαιρναν από την Ελλάδα και τα ελληνικά νησιά. Το κρασί στην αρχή το έπιναν μαζί με νερό. Οι αρχαίοι Ρωμαίοι ήταν γνωστοί για το καλό φαγητό.</a:t>
            </a:r>
          </a:p>
          <a:p>
            <a:endParaRPr lang="el-GR" dirty="0"/>
          </a:p>
        </p:txBody>
      </p:sp>
      <p:pic>
        <p:nvPicPr>
          <p:cNvPr id="4" name="3 - Εικόνα" descr="symposium_b2.jpg"/>
          <p:cNvPicPr>
            <a:picLocks noChangeAspect="1"/>
          </p:cNvPicPr>
          <p:nvPr/>
        </p:nvPicPr>
        <p:blipFill>
          <a:blip r:embed="rId2" cstate="print"/>
          <a:stretch>
            <a:fillRect/>
          </a:stretch>
        </p:blipFill>
        <p:spPr>
          <a:xfrm>
            <a:off x="4139952" y="1916832"/>
            <a:ext cx="4381500" cy="272415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9552" y="1556792"/>
            <a:ext cx="7772400" cy="1470025"/>
          </a:xfrm>
        </p:spPr>
        <p:txBody>
          <a:bodyPr/>
          <a:lstStyle/>
          <a:p>
            <a:r>
              <a:rPr lang="el-GR" dirty="0">
                <a:latin typeface="Arial" pitchFamily="34" charset="0"/>
                <a:cs typeface="Arial" pitchFamily="34" charset="0"/>
              </a:rPr>
              <a:t>Τα Θετικά της διατροφής </a:t>
            </a:r>
            <a:br>
              <a:rPr lang="el-GR" dirty="0">
                <a:latin typeface="Arial" pitchFamily="34" charset="0"/>
                <a:cs typeface="Arial" pitchFamily="34" charset="0"/>
              </a:rPr>
            </a:br>
            <a:endParaRPr lang="el-GR" dirty="0">
              <a:latin typeface="Arial" pitchFamily="34" charset="0"/>
              <a:cs typeface="Arial" pitchFamily="34" charset="0"/>
            </a:endParaRPr>
          </a:p>
        </p:txBody>
      </p:sp>
      <p:pic>
        <p:nvPicPr>
          <p:cNvPr id="4" name="3 - Εικόνα" descr="eksotika-frouta.png"/>
          <p:cNvPicPr>
            <a:picLocks noChangeAspect="1"/>
          </p:cNvPicPr>
          <p:nvPr/>
        </p:nvPicPr>
        <p:blipFill>
          <a:blip r:embed="rId2" cstate="print"/>
          <a:stretch>
            <a:fillRect/>
          </a:stretch>
        </p:blipFill>
        <p:spPr>
          <a:xfrm>
            <a:off x="2555776" y="2492896"/>
            <a:ext cx="3990650" cy="2743572"/>
          </a:xfrm>
          <a:prstGeom prst="rect">
            <a:avLst/>
          </a:prstGeom>
        </p:spPr>
      </p:pic>
      <p:sp>
        <p:nvSpPr>
          <p:cNvPr id="5" name="4 - TextBox"/>
          <p:cNvSpPr txBox="1"/>
          <p:nvPr/>
        </p:nvSpPr>
        <p:spPr>
          <a:xfrm>
            <a:off x="6660232" y="5380672"/>
            <a:ext cx="2483768" cy="1477328"/>
          </a:xfrm>
          <a:prstGeom prst="rect">
            <a:avLst/>
          </a:prstGeom>
          <a:noFill/>
        </p:spPr>
        <p:txBody>
          <a:bodyPr wrap="square" rtlCol="0">
            <a:spAutoFit/>
          </a:bodyPr>
          <a:lstStyle/>
          <a:p>
            <a:r>
              <a:rPr lang="el-GR" dirty="0" err="1">
                <a:solidFill>
                  <a:schemeClr val="bg2">
                    <a:lumMod val="20000"/>
                    <a:lumOff val="80000"/>
                  </a:schemeClr>
                </a:solidFill>
                <a:latin typeface="Arial" pitchFamily="34" charset="0"/>
                <a:cs typeface="Arial" pitchFamily="34" charset="0"/>
              </a:rPr>
              <a:t>Σαμαντζή</a:t>
            </a:r>
            <a:r>
              <a:rPr lang="el-GR" dirty="0">
                <a:solidFill>
                  <a:schemeClr val="bg2">
                    <a:lumMod val="20000"/>
                    <a:lumOff val="80000"/>
                  </a:schemeClr>
                </a:solidFill>
                <a:latin typeface="Arial" pitchFamily="34" charset="0"/>
                <a:cs typeface="Arial" pitchFamily="34" charset="0"/>
              </a:rPr>
              <a:t> Ευδοκία</a:t>
            </a:r>
          </a:p>
          <a:p>
            <a:r>
              <a:rPr lang="el-GR" dirty="0" err="1">
                <a:solidFill>
                  <a:schemeClr val="bg2">
                    <a:lumMod val="20000"/>
                    <a:lumOff val="80000"/>
                  </a:schemeClr>
                </a:solidFill>
                <a:latin typeface="Arial" pitchFamily="34" charset="0"/>
                <a:cs typeface="Arial" pitchFamily="34" charset="0"/>
              </a:rPr>
              <a:t>Στυλίδης</a:t>
            </a:r>
            <a:r>
              <a:rPr lang="el-GR" dirty="0">
                <a:solidFill>
                  <a:schemeClr val="bg2">
                    <a:lumMod val="20000"/>
                    <a:lumOff val="80000"/>
                  </a:schemeClr>
                </a:solidFill>
                <a:latin typeface="Arial" pitchFamily="34" charset="0"/>
                <a:cs typeface="Arial" pitchFamily="34" charset="0"/>
              </a:rPr>
              <a:t> Οδυσσέας</a:t>
            </a:r>
          </a:p>
          <a:p>
            <a:r>
              <a:rPr lang="el-GR" dirty="0" err="1">
                <a:solidFill>
                  <a:schemeClr val="bg2">
                    <a:lumMod val="20000"/>
                    <a:lumOff val="80000"/>
                  </a:schemeClr>
                </a:solidFill>
                <a:latin typeface="Arial" pitchFamily="34" charset="0"/>
                <a:cs typeface="Arial" pitchFamily="34" charset="0"/>
              </a:rPr>
              <a:t>Στάγιας</a:t>
            </a:r>
            <a:r>
              <a:rPr lang="el-GR" dirty="0">
                <a:solidFill>
                  <a:schemeClr val="bg2">
                    <a:lumMod val="20000"/>
                    <a:lumOff val="80000"/>
                  </a:schemeClr>
                </a:solidFill>
                <a:latin typeface="Arial" pitchFamily="34" charset="0"/>
                <a:cs typeface="Arial" pitchFamily="34" charset="0"/>
              </a:rPr>
              <a:t> Αργύρης</a:t>
            </a:r>
          </a:p>
          <a:p>
            <a:r>
              <a:rPr lang="el-GR" dirty="0" smtClean="0">
                <a:solidFill>
                  <a:schemeClr val="bg2">
                    <a:lumMod val="20000"/>
                    <a:lumOff val="80000"/>
                  </a:schemeClr>
                </a:solidFill>
                <a:latin typeface="Arial" pitchFamily="34" charset="0"/>
                <a:cs typeface="Arial" pitchFamily="34" charset="0"/>
              </a:rPr>
              <a:t>Χατζηδημητρίου Ηλίας</a:t>
            </a:r>
            <a:endParaRPr lang="el-GR" dirty="0">
              <a:solidFill>
                <a:schemeClr val="bg2">
                  <a:lumMod val="20000"/>
                  <a:lumOff val="80000"/>
                </a:schemeClr>
              </a:solidFill>
              <a:latin typeface="Arial" pitchFamily="34" charset="0"/>
              <a:cs typeface="Arial" pitchFamily="34" charset="0"/>
            </a:endParaRPr>
          </a:p>
          <a:p>
            <a:endParaRPr lang="el-GR" dirty="0"/>
          </a:p>
        </p:txBody>
      </p:sp>
      <p:sp>
        <p:nvSpPr>
          <p:cNvPr id="6" name="5 - TextBox"/>
          <p:cNvSpPr txBox="1"/>
          <p:nvPr/>
        </p:nvSpPr>
        <p:spPr>
          <a:xfrm>
            <a:off x="3923928" y="6211669"/>
            <a:ext cx="1512168" cy="646331"/>
          </a:xfrm>
          <a:prstGeom prst="rect">
            <a:avLst/>
          </a:prstGeom>
          <a:noFill/>
        </p:spPr>
        <p:txBody>
          <a:bodyPr wrap="square" rtlCol="0">
            <a:spAutoFit/>
          </a:bodyPr>
          <a:lstStyle/>
          <a:p>
            <a:pPr algn="ctr"/>
            <a:r>
              <a:rPr lang="el-GR" dirty="0">
                <a:solidFill>
                  <a:schemeClr val="bg2">
                    <a:lumMod val="20000"/>
                    <a:lumOff val="80000"/>
                  </a:schemeClr>
                </a:solidFill>
              </a:rPr>
              <a:t>2015-2016</a:t>
            </a:r>
          </a:p>
          <a:p>
            <a:pPr algn="ct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04664"/>
            <a:ext cx="8229600" cy="1143000"/>
          </a:xfrm>
        </p:spPr>
        <p:txBody>
          <a:bodyPr>
            <a:noAutofit/>
          </a:bodyPr>
          <a:lstStyle/>
          <a:p>
            <a:r>
              <a:rPr lang="el-GR" dirty="0">
                <a:latin typeface="Arial" pitchFamily="34" charset="0"/>
                <a:cs typeface="Arial" pitchFamily="34" charset="0"/>
              </a:rPr>
              <a:t>Τα Θετικά της Διατροφής </a:t>
            </a:r>
            <a:br>
              <a:rPr lang="el-GR" dirty="0">
                <a:latin typeface="Arial" pitchFamily="34" charset="0"/>
                <a:cs typeface="Arial" pitchFamily="34" charset="0"/>
              </a:rPr>
            </a:br>
            <a:endParaRPr lang="el-GR" dirty="0">
              <a:latin typeface="Arial" pitchFamily="34" charset="0"/>
              <a:cs typeface="Arial" pitchFamily="34" charset="0"/>
            </a:endParaRPr>
          </a:p>
        </p:txBody>
      </p:sp>
      <p:sp>
        <p:nvSpPr>
          <p:cNvPr id="3" name="2 - Θέση περιεχομένου"/>
          <p:cNvSpPr>
            <a:spLocks noGrp="1"/>
          </p:cNvSpPr>
          <p:nvPr>
            <p:ph idx="1"/>
          </p:nvPr>
        </p:nvSpPr>
        <p:spPr>
          <a:xfrm>
            <a:off x="0" y="1268760"/>
            <a:ext cx="8686800" cy="5328592"/>
          </a:xfrm>
        </p:spPr>
        <p:txBody>
          <a:bodyPr>
            <a:normAutofit/>
          </a:bodyPr>
          <a:lstStyle/>
          <a:p>
            <a:r>
              <a:rPr lang="el-GR" dirty="0">
                <a:solidFill>
                  <a:schemeClr val="bg2">
                    <a:lumMod val="20000"/>
                    <a:lumOff val="80000"/>
                  </a:schemeClr>
                </a:solidFill>
                <a:latin typeface="Arial" pitchFamily="34" charset="0"/>
                <a:cs typeface="Arial" pitchFamily="34" charset="0"/>
              </a:rPr>
              <a:t> </a:t>
            </a:r>
            <a:r>
              <a:rPr lang="el-GR" sz="2300" dirty="0">
                <a:solidFill>
                  <a:schemeClr val="bg2">
                    <a:lumMod val="20000"/>
                    <a:lumOff val="80000"/>
                  </a:schemeClr>
                </a:solidFill>
                <a:latin typeface="Arial" pitchFamily="34" charset="0"/>
                <a:cs typeface="Arial" pitchFamily="34" charset="0"/>
              </a:rPr>
              <a:t>Όλοι γνωρίζουμε τα οφέλη της </a:t>
            </a:r>
            <a:r>
              <a:rPr lang="el-GR" sz="2300" dirty="0" smtClean="0">
                <a:solidFill>
                  <a:schemeClr val="bg2">
                    <a:lumMod val="20000"/>
                    <a:lumOff val="80000"/>
                  </a:schemeClr>
                </a:solidFill>
                <a:latin typeface="Arial" pitchFamily="34" charset="0"/>
                <a:cs typeface="Arial" pitchFamily="34" charset="0"/>
              </a:rPr>
              <a:t>υγιεινής </a:t>
            </a:r>
            <a:r>
              <a:rPr lang="el-GR" sz="2300" dirty="0">
                <a:solidFill>
                  <a:schemeClr val="bg2">
                    <a:lumMod val="20000"/>
                    <a:lumOff val="80000"/>
                  </a:schemeClr>
                </a:solidFill>
                <a:latin typeface="Arial" pitchFamily="34" charset="0"/>
                <a:cs typeface="Arial" pitchFamily="34" charset="0"/>
              </a:rPr>
              <a:t>διατροφής και ειδικά τα μακροπρόθεσμα οφέλη όπως είναι η μείωση του κινδύνου εμφάνισης καρδιαγγειακών παθήσεων, διαβήτη, καρκίνου και παχυσαρκίας. Επίσης</a:t>
            </a:r>
            <a:r>
              <a:rPr lang="el-GR" sz="2300" dirty="0" smtClean="0">
                <a:solidFill>
                  <a:schemeClr val="bg2">
                    <a:lumMod val="20000"/>
                    <a:lumOff val="80000"/>
                  </a:schemeClr>
                </a:solidFill>
                <a:latin typeface="Arial" pitchFamily="34" charset="0"/>
                <a:cs typeface="Arial" pitchFamily="34" charset="0"/>
              </a:rPr>
              <a:t>, </a:t>
            </a:r>
            <a:r>
              <a:rPr lang="el-GR" sz="2300" dirty="0">
                <a:solidFill>
                  <a:schemeClr val="bg2">
                    <a:lumMod val="20000"/>
                    <a:lumOff val="80000"/>
                  </a:schemeClr>
                </a:solidFill>
                <a:latin typeface="Arial" pitchFamily="34" charset="0"/>
                <a:cs typeface="Arial" pitchFamily="34" charset="0"/>
              </a:rPr>
              <a:t>μπορούμε να διατηρήσουμε τη καλή φυσική μας κατάσταση για μεγαλύτερο διάστημα αργότερα στη ζωή μας. </a:t>
            </a:r>
          </a:p>
          <a:p>
            <a:pPr>
              <a:buNone/>
            </a:pPr>
            <a:r>
              <a:rPr lang="el-GR" sz="2300" dirty="0" smtClean="0">
                <a:solidFill>
                  <a:schemeClr val="bg2">
                    <a:lumMod val="20000"/>
                    <a:lumOff val="80000"/>
                  </a:schemeClr>
                </a:solidFill>
                <a:latin typeface="Arial" pitchFamily="34" charset="0"/>
                <a:cs typeface="Arial" pitchFamily="34" charset="0"/>
              </a:rPr>
              <a:t>      </a:t>
            </a:r>
            <a:endParaRPr lang="el-GR" sz="2300" dirty="0">
              <a:solidFill>
                <a:schemeClr val="bg2">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a:bodyPr>
          <a:lstStyle/>
          <a:p>
            <a:pPr>
              <a:buNone/>
            </a:pPr>
            <a:r>
              <a:rPr lang="en-US" sz="2200" b="1" dirty="0" smtClean="0"/>
              <a:t>         </a:t>
            </a:r>
            <a:endParaRPr lang="el-GR" sz="2200" b="1" dirty="0" smtClean="0"/>
          </a:p>
          <a:p>
            <a:pPr>
              <a:buFont typeface="Wingdings 2"/>
              <a:buNone/>
            </a:pPr>
            <a:r>
              <a:rPr lang="el-GR" dirty="0" smtClean="0">
                <a:solidFill>
                  <a:schemeClr val="bg2">
                    <a:lumMod val="20000"/>
                    <a:lumOff val="80000"/>
                  </a:schemeClr>
                </a:solidFill>
                <a:latin typeface="Arial" pitchFamily="34" charset="0"/>
                <a:cs typeface="Arial" pitchFamily="34" charset="0"/>
              </a:rPr>
              <a:t>Άμεσα </a:t>
            </a:r>
            <a:r>
              <a:rPr lang="el-GR" dirty="0">
                <a:solidFill>
                  <a:schemeClr val="bg2">
                    <a:lumMod val="20000"/>
                    <a:lumOff val="80000"/>
                  </a:schemeClr>
                </a:solidFill>
                <a:latin typeface="Arial" pitchFamily="34" charset="0"/>
                <a:cs typeface="Arial" pitchFamily="34" charset="0"/>
              </a:rPr>
              <a:t>οφέλη : </a:t>
            </a:r>
          </a:p>
          <a:p>
            <a:endParaRPr lang="en-US" dirty="0" smtClean="0">
              <a:solidFill>
                <a:schemeClr val="bg2">
                  <a:lumMod val="20000"/>
                  <a:lumOff val="80000"/>
                </a:schemeClr>
              </a:solidFill>
              <a:latin typeface="Arial" pitchFamily="34" charset="0"/>
              <a:cs typeface="Arial" pitchFamily="34" charset="0"/>
            </a:endParaRPr>
          </a:p>
          <a:p>
            <a:r>
              <a:rPr lang="el-GR" dirty="0" smtClean="0">
                <a:solidFill>
                  <a:schemeClr val="bg2">
                    <a:lumMod val="20000"/>
                    <a:lumOff val="80000"/>
                  </a:schemeClr>
                </a:solidFill>
                <a:latin typeface="Arial" pitchFamily="34" charset="0"/>
                <a:cs typeface="Arial" pitchFamily="34" charset="0"/>
              </a:rPr>
              <a:t>1.Φυσιολογικό </a:t>
            </a:r>
            <a:r>
              <a:rPr lang="el-GR" dirty="0">
                <a:solidFill>
                  <a:schemeClr val="bg2">
                    <a:lumMod val="20000"/>
                    <a:lumOff val="80000"/>
                  </a:schemeClr>
                </a:solidFill>
                <a:latin typeface="Arial" pitchFamily="34" charset="0"/>
                <a:cs typeface="Arial" pitchFamily="34" charset="0"/>
              </a:rPr>
              <a:t>βάρος (επιθυμητό βάρος) : Οι δίαιτες που υπόσχονται γρήγορα και θεαματικά αποτελέσματα δεν είναι η λύση για να αποκτήσουμε ένα υγιές </a:t>
            </a:r>
            <a:r>
              <a:rPr lang="el-GR" dirty="0" smtClean="0">
                <a:solidFill>
                  <a:schemeClr val="bg2">
                    <a:lumMod val="20000"/>
                    <a:lumOff val="80000"/>
                  </a:schemeClr>
                </a:solidFill>
                <a:latin typeface="Arial" pitchFamily="34" charset="0"/>
                <a:cs typeface="Arial" pitchFamily="34" charset="0"/>
              </a:rPr>
              <a:t>βάρος</a:t>
            </a:r>
            <a:r>
              <a:rPr lang="en-US" dirty="0" smtClean="0">
                <a:solidFill>
                  <a:schemeClr val="bg2">
                    <a:lumMod val="20000"/>
                    <a:lumOff val="80000"/>
                  </a:schemeClr>
                </a:solidFill>
                <a:latin typeface="Arial" pitchFamily="34" charset="0"/>
                <a:cs typeface="Arial" pitchFamily="34" charset="0"/>
              </a:rPr>
              <a:t>.</a:t>
            </a:r>
            <a:endParaRPr lang="el-GR" dirty="0">
              <a:solidFill>
                <a:schemeClr val="bg2">
                  <a:lumMod val="20000"/>
                  <a:lumOff val="80000"/>
                </a:schemeClr>
              </a:solidFill>
              <a:latin typeface="Arial" pitchFamily="34" charset="0"/>
              <a:cs typeface="Arial" pitchFamily="34" charset="0"/>
            </a:endParaRPr>
          </a:p>
          <a:p>
            <a:r>
              <a:rPr lang="el-GR" dirty="0">
                <a:solidFill>
                  <a:schemeClr val="bg2">
                    <a:lumMod val="20000"/>
                    <a:lumOff val="80000"/>
                  </a:schemeClr>
                </a:solidFill>
                <a:latin typeface="Arial" pitchFamily="34" charset="0"/>
                <a:cs typeface="Arial" pitchFamily="34" charset="0"/>
              </a:rPr>
              <a:t>2.Καλύτερο ανοσοποιητικό </a:t>
            </a:r>
            <a:r>
              <a:rPr lang="el-GR" dirty="0" smtClean="0">
                <a:solidFill>
                  <a:schemeClr val="bg2">
                    <a:lumMod val="20000"/>
                    <a:lumOff val="80000"/>
                  </a:schemeClr>
                </a:solidFill>
                <a:latin typeface="Arial" pitchFamily="34" charset="0"/>
                <a:cs typeface="Arial" pitchFamily="34" charset="0"/>
              </a:rPr>
              <a:t>σύστημα</a:t>
            </a:r>
            <a:endParaRPr lang="el-GR" dirty="0">
              <a:solidFill>
                <a:schemeClr val="bg2">
                  <a:lumMod val="20000"/>
                  <a:lumOff val="80000"/>
                </a:schemeClr>
              </a:solidFill>
              <a:latin typeface="Arial" pitchFamily="34" charset="0"/>
              <a:cs typeface="Arial" pitchFamily="34" charset="0"/>
            </a:endParaRPr>
          </a:p>
          <a:p>
            <a:r>
              <a:rPr lang="el-GR" dirty="0">
                <a:solidFill>
                  <a:schemeClr val="bg2">
                    <a:lumMod val="20000"/>
                    <a:lumOff val="80000"/>
                  </a:schemeClr>
                </a:solidFill>
                <a:latin typeface="Arial" pitchFamily="34" charset="0"/>
                <a:cs typeface="Arial" pitchFamily="34" charset="0"/>
              </a:rPr>
              <a:t>3.Νεανικότερη εμφάνιση για </a:t>
            </a:r>
            <a:r>
              <a:rPr lang="el-GR" dirty="0" smtClean="0">
                <a:solidFill>
                  <a:schemeClr val="bg2">
                    <a:lumMod val="20000"/>
                    <a:lumOff val="80000"/>
                  </a:schemeClr>
                </a:solidFill>
                <a:latin typeface="Arial" pitchFamily="34" charset="0"/>
                <a:cs typeface="Arial" pitchFamily="34" charset="0"/>
              </a:rPr>
              <a:t>περισσότερα χρόνια</a:t>
            </a:r>
            <a:endParaRPr lang="el-GR" dirty="0">
              <a:solidFill>
                <a:schemeClr val="bg2">
                  <a:lumMod val="20000"/>
                  <a:lumOff val="80000"/>
                </a:schemeClr>
              </a:solidFill>
              <a:latin typeface="Arial" pitchFamily="34" charset="0"/>
              <a:cs typeface="Arial" pitchFamily="34" charset="0"/>
            </a:endParaRPr>
          </a:p>
          <a:p>
            <a:r>
              <a:rPr lang="el-GR" dirty="0">
                <a:solidFill>
                  <a:schemeClr val="bg2">
                    <a:lumMod val="20000"/>
                    <a:lumOff val="80000"/>
                  </a:schemeClr>
                </a:solidFill>
                <a:latin typeface="Arial" pitchFamily="34" charset="0"/>
                <a:cs typeface="Arial" pitchFamily="34" charset="0"/>
              </a:rPr>
              <a:t>4.Βελτιωμένη απόδοση στη </a:t>
            </a:r>
            <a:r>
              <a:rPr lang="el-GR" dirty="0" smtClean="0">
                <a:solidFill>
                  <a:schemeClr val="bg2">
                    <a:lumMod val="20000"/>
                    <a:lumOff val="80000"/>
                  </a:schemeClr>
                </a:solidFill>
                <a:latin typeface="Arial" pitchFamily="34" charset="0"/>
                <a:cs typeface="Arial" pitchFamily="34" charset="0"/>
              </a:rPr>
              <a:t>δουλειά</a:t>
            </a:r>
            <a:endParaRPr lang="el-GR" dirty="0">
              <a:solidFill>
                <a:schemeClr val="bg2">
                  <a:lumMod val="20000"/>
                  <a:lumOff val="80000"/>
                </a:schemeClr>
              </a:solidFill>
              <a:latin typeface="Arial" pitchFamily="34" charset="0"/>
              <a:cs typeface="Arial" pitchFamily="34" charset="0"/>
            </a:endParaRPr>
          </a:p>
          <a:p>
            <a:r>
              <a:rPr lang="el-GR" dirty="0">
                <a:solidFill>
                  <a:schemeClr val="bg2">
                    <a:lumMod val="20000"/>
                    <a:lumOff val="80000"/>
                  </a:schemeClr>
                </a:solidFill>
                <a:latin typeface="Arial" pitchFamily="34" charset="0"/>
                <a:cs typeface="Arial" pitchFamily="34" charset="0"/>
              </a:rPr>
              <a:t>5.Οφέλη για την οικογένεια και την κοινωνική </a:t>
            </a:r>
            <a:r>
              <a:rPr lang="el-GR" dirty="0" smtClean="0">
                <a:solidFill>
                  <a:schemeClr val="bg2">
                    <a:lumMod val="20000"/>
                    <a:lumOff val="80000"/>
                  </a:schemeClr>
                </a:solidFill>
                <a:latin typeface="Arial" pitchFamily="34" charset="0"/>
                <a:cs typeface="Arial" pitchFamily="34" charset="0"/>
              </a:rPr>
              <a:t>ζωή</a:t>
            </a:r>
            <a:endParaRPr lang="el-GR" dirty="0">
              <a:solidFill>
                <a:schemeClr val="bg2">
                  <a:lumMod val="20000"/>
                  <a:lumOff val="80000"/>
                </a:schemeClr>
              </a:solidFill>
              <a:latin typeface="Arial" pitchFamily="34" charset="0"/>
              <a:cs typeface="Arial" pitchFamily="34" charset="0"/>
            </a:endParaRPr>
          </a:p>
          <a:p>
            <a:r>
              <a:rPr lang="el-GR" dirty="0">
                <a:solidFill>
                  <a:schemeClr val="bg2">
                    <a:lumMod val="20000"/>
                    <a:lumOff val="80000"/>
                  </a:schemeClr>
                </a:solidFill>
                <a:latin typeface="Arial" pitchFamily="34" charset="0"/>
                <a:cs typeface="Arial" pitchFamily="34" charset="0"/>
              </a:rPr>
              <a:t>6.Αύξηση της σωματικής </a:t>
            </a:r>
            <a:r>
              <a:rPr lang="el-GR" dirty="0" smtClean="0">
                <a:solidFill>
                  <a:schemeClr val="bg2">
                    <a:lumMod val="20000"/>
                    <a:lumOff val="80000"/>
                  </a:schemeClr>
                </a:solidFill>
                <a:latin typeface="Arial" pitchFamily="34" charset="0"/>
                <a:cs typeface="Arial" pitchFamily="34" charset="0"/>
              </a:rPr>
              <a:t>άσκησης.</a:t>
            </a:r>
            <a:endParaRPr lang="el-GR" dirty="0">
              <a:solidFill>
                <a:schemeClr val="bg2">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Arial" pitchFamily="34" charset="0"/>
                <a:cs typeface="Arial" pitchFamily="34" charset="0"/>
              </a:rPr>
              <a:t>Μεσογειακή διατροφή</a:t>
            </a:r>
            <a:endParaRPr lang="el-GR" dirty="0">
              <a:latin typeface="Arial" pitchFamily="34" charset="0"/>
              <a:cs typeface="Arial" pitchFamily="34" charset="0"/>
            </a:endParaRPr>
          </a:p>
        </p:txBody>
      </p:sp>
      <p:sp>
        <p:nvSpPr>
          <p:cNvPr id="3" name="2 - Θέση περιεχομένου"/>
          <p:cNvSpPr>
            <a:spLocks noGrp="1"/>
          </p:cNvSpPr>
          <p:nvPr>
            <p:ph idx="1"/>
          </p:nvPr>
        </p:nvSpPr>
        <p:spPr>
          <a:xfrm>
            <a:off x="467544" y="1412776"/>
            <a:ext cx="8229600" cy="4525963"/>
          </a:xfrm>
        </p:spPr>
        <p:txBody>
          <a:bodyPr>
            <a:normAutofit fontScale="92500" lnSpcReduction="20000"/>
          </a:bodyPr>
          <a:lstStyle/>
          <a:p>
            <a:r>
              <a:rPr lang="el-GR" dirty="0">
                <a:solidFill>
                  <a:schemeClr val="bg2">
                    <a:lumMod val="20000"/>
                    <a:lumOff val="80000"/>
                  </a:schemeClr>
                </a:solidFill>
                <a:latin typeface="Arial" pitchFamily="34" charset="0"/>
                <a:cs typeface="Arial" pitchFamily="34" charset="0"/>
              </a:rPr>
              <a:t>Μεσογειακή διατροφή είναι όρος που επινοήθηκε από τον φυσιολόγο Άνσελ Κις για να περιγράψει το μοντέλο διατροφής, το οποίο ακολουθούσαν οι λαοί των μεσογειακών χωρών που συμπεριλαμβάνονταν στη Μελέτη των Επτά Χωρών. (Ιταλία, Ελλάδα, Ισπανία κ.α.). Στη Διεθνή Διάσκεψη για τις Μεσογειακές Διατροφές το 1993 αποφασίστηκε τι θα θεωρείται υγιεινή, </a:t>
            </a:r>
            <a:r>
              <a:rPr lang="el-GR" dirty="0" smtClean="0">
                <a:solidFill>
                  <a:schemeClr val="bg2">
                    <a:lumMod val="20000"/>
                    <a:lumOff val="80000"/>
                  </a:schemeClr>
                </a:solidFill>
                <a:latin typeface="Arial" pitchFamily="34" charset="0"/>
                <a:cs typeface="Arial" pitchFamily="34" charset="0"/>
              </a:rPr>
              <a:t>παραδοσιακή Μεσογειακή διατροφή και το 1995 μια ομάδα επιστημόνων του Πανεπιστημίου Χάρβαρντ δημιούργησε την</a:t>
            </a:r>
            <a:r>
              <a:rPr lang="el-GR" dirty="0">
                <a:solidFill>
                  <a:schemeClr val="bg2">
                    <a:lumMod val="20000"/>
                    <a:lumOff val="80000"/>
                  </a:schemeClr>
                </a:solidFill>
                <a:latin typeface="Arial" pitchFamily="34" charset="0"/>
                <a:cs typeface="Arial" pitchFamily="34" charset="0"/>
              </a:rPr>
              <a:t> "Πυραμίδα της </a:t>
            </a:r>
            <a:r>
              <a:rPr lang="el-GR" dirty="0" smtClean="0">
                <a:solidFill>
                  <a:schemeClr val="bg2">
                    <a:lumMod val="20000"/>
                    <a:lumOff val="80000"/>
                  </a:schemeClr>
                </a:solidFill>
                <a:latin typeface="Arial" pitchFamily="34" charset="0"/>
                <a:cs typeface="Arial" pitchFamily="34" charset="0"/>
              </a:rPr>
              <a:t>Μεσογειακής </a:t>
            </a:r>
            <a:r>
              <a:rPr lang="el-GR" dirty="0">
                <a:solidFill>
                  <a:schemeClr val="bg2">
                    <a:lumMod val="20000"/>
                    <a:lumOff val="80000"/>
                  </a:schemeClr>
                </a:solidFill>
                <a:latin typeface="Arial" pitchFamily="34" charset="0"/>
                <a:cs typeface="Arial" pitchFamily="34" charset="0"/>
              </a:rPr>
              <a:t>Διατροφής".</a:t>
            </a:r>
          </a:p>
          <a:p>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980728"/>
            <a:ext cx="9144000" cy="6281936"/>
          </a:xfrm>
        </p:spPr>
        <p:txBody>
          <a:bodyPr>
            <a:noAutofit/>
          </a:bodyPr>
          <a:lstStyle/>
          <a:p>
            <a:pPr>
              <a:buNone/>
            </a:pPr>
            <a:r>
              <a:rPr lang="el-GR" sz="1400" dirty="0" smtClean="0">
                <a:solidFill>
                  <a:schemeClr val="bg2">
                    <a:lumMod val="20000"/>
                    <a:lumOff val="80000"/>
                  </a:schemeClr>
                </a:solidFill>
                <a:latin typeface="Arial" pitchFamily="34" charset="0"/>
                <a:cs typeface="Arial" pitchFamily="34" charset="0"/>
              </a:rPr>
              <a:t>Στη </a:t>
            </a:r>
            <a:r>
              <a:rPr lang="el-GR" sz="1400" dirty="0">
                <a:solidFill>
                  <a:schemeClr val="bg2">
                    <a:lumMod val="20000"/>
                    <a:lumOff val="80000"/>
                  </a:schemeClr>
                </a:solidFill>
                <a:latin typeface="Arial" pitchFamily="34" charset="0"/>
                <a:cs typeface="Arial" pitchFamily="34" charset="0"/>
              </a:rPr>
              <a:t>βάση της βρίσκονται τα τρόφιμα που πρέπει να καταναλώνονται καθημερινά και σε σημαντικές ποσότητες, ενώ στην κορυφή είναι όσα πρέπει να καταναλώνονται σπάνια και σε μικρές ποσότητες.</a:t>
            </a:r>
          </a:p>
          <a:p>
            <a:pPr>
              <a:buNone/>
            </a:pPr>
            <a:r>
              <a:rPr lang="el-GR" sz="1400" dirty="0" smtClean="0">
                <a:solidFill>
                  <a:schemeClr val="bg2">
                    <a:lumMod val="20000"/>
                    <a:lumOff val="80000"/>
                  </a:schemeClr>
                </a:solidFill>
                <a:latin typeface="Arial" pitchFamily="34" charset="0"/>
                <a:cs typeface="Arial" pitchFamily="34" charset="0"/>
              </a:rPr>
              <a:t>Καθημερινά:</a:t>
            </a:r>
            <a:endParaRPr lang="el-GR" sz="1400" dirty="0">
              <a:solidFill>
                <a:schemeClr val="bg2">
                  <a:lumMod val="20000"/>
                  <a:lumOff val="80000"/>
                </a:schemeClr>
              </a:solidFill>
              <a:latin typeface="Arial" pitchFamily="34" charset="0"/>
              <a:cs typeface="Arial" pitchFamily="34" charset="0"/>
            </a:endParaRPr>
          </a:p>
          <a:p>
            <a:pPr lvl="0">
              <a:buNone/>
            </a:pPr>
            <a:r>
              <a:rPr lang="el-GR" sz="1400" b="1" dirty="0">
                <a:solidFill>
                  <a:schemeClr val="bg2">
                    <a:lumMod val="20000"/>
                    <a:lumOff val="80000"/>
                  </a:schemeClr>
                </a:solidFill>
                <a:latin typeface="Arial" pitchFamily="34" charset="0"/>
                <a:cs typeface="Arial" pitchFamily="34" charset="0"/>
              </a:rPr>
              <a:t>Δημητριακά και τα προϊόντα τους</a:t>
            </a:r>
            <a:r>
              <a:rPr lang="el-GR" sz="1400" dirty="0">
                <a:solidFill>
                  <a:schemeClr val="bg2">
                    <a:lumMod val="20000"/>
                    <a:lumOff val="80000"/>
                  </a:schemeClr>
                </a:solidFill>
                <a:latin typeface="Arial" pitchFamily="34" charset="0"/>
                <a:cs typeface="Arial" pitchFamily="34" charset="0"/>
              </a:rPr>
              <a:t> (ρύζι, ζυμαρικά, ψωμί, κτλ). Παρέχουν ενέργεια, είναι χαμηλά σε </a:t>
            </a:r>
            <a:r>
              <a:rPr lang="el-GR" sz="1400" dirty="0" smtClean="0">
                <a:solidFill>
                  <a:schemeClr val="bg2">
                    <a:lumMod val="20000"/>
                    <a:lumOff val="80000"/>
                  </a:schemeClr>
                </a:solidFill>
                <a:latin typeface="Arial" pitchFamily="34" charset="0"/>
                <a:cs typeface="Arial" pitchFamily="34" charset="0"/>
              </a:rPr>
              <a:t>λίπος.</a:t>
            </a:r>
          </a:p>
          <a:p>
            <a:pPr lvl="0">
              <a:buNone/>
            </a:pPr>
            <a:r>
              <a:rPr lang="el-GR" sz="1400" b="1" dirty="0" smtClean="0">
                <a:solidFill>
                  <a:schemeClr val="bg2">
                    <a:lumMod val="20000"/>
                    <a:lumOff val="80000"/>
                  </a:schemeClr>
                </a:solidFill>
                <a:latin typeface="Arial" pitchFamily="34" charset="0"/>
                <a:cs typeface="Arial" pitchFamily="34" charset="0"/>
              </a:rPr>
              <a:t>Φρούτα </a:t>
            </a:r>
            <a:r>
              <a:rPr lang="el-GR" sz="1400" b="1" dirty="0">
                <a:solidFill>
                  <a:schemeClr val="bg2">
                    <a:lumMod val="20000"/>
                    <a:lumOff val="80000"/>
                  </a:schemeClr>
                </a:solidFill>
                <a:latin typeface="Arial" pitchFamily="34" charset="0"/>
                <a:cs typeface="Arial" pitchFamily="34" charset="0"/>
              </a:rPr>
              <a:t>και λαχανικά</a:t>
            </a:r>
            <a:r>
              <a:rPr lang="el-GR" sz="1400" dirty="0">
                <a:solidFill>
                  <a:schemeClr val="bg2">
                    <a:lumMod val="20000"/>
                    <a:lumOff val="80000"/>
                  </a:schemeClr>
                </a:solidFill>
                <a:latin typeface="Arial" pitchFamily="34" charset="0"/>
                <a:cs typeface="Arial" pitchFamily="34" charset="0"/>
              </a:rPr>
              <a:t>. </a:t>
            </a:r>
            <a:r>
              <a:rPr lang="el-GR" sz="1400" dirty="0" smtClean="0">
                <a:solidFill>
                  <a:schemeClr val="bg2">
                    <a:lumMod val="20000"/>
                    <a:lumOff val="80000"/>
                  </a:schemeClr>
                </a:solidFill>
                <a:latin typeface="Arial" pitchFamily="34" charset="0"/>
                <a:cs typeface="Arial" pitchFamily="34" charset="0"/>
              </a:rPr>
              <a:t>Αποτελούν πηγή πολλών </a:t>
            </a:r>
            <a:r>
              <a:rPr lang="el-GR" sz="1400" dirty="0">
                <a:solidFill>
                  <a:schemeClr val="bg2">
                    <a:lumMod val="20000"/>
                    <a:lumOff val="80000"/>
                  </a:schemeClr>
                </a:solidFill>
                <a:latin typeface="Arial" pitchFamily="34" charset="0"/>
                <a:cs typeface="Arial" pitchFamily="34" charset="0"/>
              </a:rPr>
              <a:t>βιταμινών, ενώ δρουν </a:t>
            </a:r>
            <a:r>
              <a:rPr lang="el-GR" sz="1400" dirty="0" smtClean="0">
                <a:solidFill>
                  <a:schemeClr val="bg2">
                    <a:lumMod val="20000"/>
                    <a:lumOff val="80000"/>
                  </a:schemeClr>
                </a:solidFill>
                <a:latin typeface="Arial" pitchFamily="34" charset="0"/>
                <a:cs typeface="Arial" pitchFamily="34" charset="0"/>
              </a:rPr>
              <a:t>προστατευτικά</a:t>
            </a:r>
          </a:p>
          <a:p>
            <a:pPr lvl="0">
              <a:buNone/>
            </a:pPr>
            <a:r>
              <a:rPr lang="el-GR" sz="1400" dirty="0" smtClean="0">
                <a:solidFill>
                  <a:schemeClr val="bg2">
                    <a:lumMod val="20000"/>
                    <a:lumOff val="80000"/>
                  </a:schemeClr>
                </a:solidFill>
                <a:latin typeface="Arial" pitchFamily="34" charset="0"/>
                <a:cs typeface="Arial" pitchFamily="34" charset="0"/>
              </a:rPr>
              <a:t>ενάντια </a:t>
            </a:r>
            <a:r>
              <a:rPr lang="el-GR" sz="1400" dirty="0">
                <a:solidFill>
                  <a:schemeClr val="bg2">
                    <a:lumMod val="20000"/>
                    <a:lumOff val="80000"/>
                  </a:schemeClr>
                </a:solidFill>
                <a:latin typeface="Arial" pitchFamily="34" charset="0"/>
                <a:cs typeface="Arial" pitchFamily="34" charset="0"/>
              </a:rPr>
              <a:t>στα καρδιαγγειακά νοσήματα και διάφορες μορφές καρκίνου.</a:t>
            </a:r>
          </a:p>
          <a:p>
            <a:pPr lvl="0">
              <a:buNone/>
            </a:pPr>
            <a:r>
              <a:rPr lang="el-GR" sz="1400" b="1" dirty="0">
                <a:solidFill>
                  <a:schemeClr val="bg2">
                    <a:lumMod val="20000"/>
                    <a:lumOff val="80000"/>
                  </a:schemeClr>
                </a:solidFill>
                <a:latin typeface="Arial" pitchFamily="34" charset="0"/>
                <a:cs typeface="Arial" pitchFamily="34" charset="0"/>
              </a:rPr>
              <a:t>Όσπρια και ξηροί καρποί</a:t>
            </a:r>
            <a:r>
              <a:rPr lang="el-GR" sz="1400" dirty="0">
                <a:solidFill>
                  <a:schemeClr val="bg2">
                    <a:lumMod val="20000"/>
                    <a:lumOff val="80000"/>
                  </a:schemeClr>
                </a:solidFill>
                <a:latin typeface="Arial" pitchFamily="34" charset="0"/>
                <a:cs typeface="Arial" pitchFamily="34" charset="0"/>
              </a:rPr>
              <a:t>. Έχουν πολλές φυτικές ίνες και βιταμίνες δίνοντας ενέργεια στον οργανισμό.</a:t>
            </a:r>
          </a:p>
          <a:p>
            <a:pPr lvl="0">
              <a:buNone/>
            </a:pPr>
            <a:r>
              <a:rPr lang="el-GR" sz="1400" b="1" dirty="0">
                <a:solidFill>
                  <a:schemeClr val="bg2">
                    <a:lumMod val="20000"/>
                    <a:lumOff val="80000"/>
                  </a:schemeClr>
                </a:solidFill>
                <a:latin typeface="Arial" pitchFamily="34" charset="0"/>
                <a:cs typeface="Arial" pitchFamily="34" charset="0"/>
              </a:rPr>
              <a:t>Ελαιόλαδο</a:t>
            </a:r>
            <a:r>
              <a:rPr lang="el-GR" sz="1400" dirty="0">
                <a:solidFill>
                  <a:schemeClr val="bg2">
                    <a:lumMod val="20000"/>
                    <a:lumOff val="80000"/>
                  </a:schemeClr>
                </a:solidFill>
                <a:latin typeface="Arial" pitchFamily="34" charset="0"/>
                <a:cs typeface="Arial" pitchFamily="34" charset="0"/>
              </a:rPr>
              <a:t>. Προστατεύει ενάντια στη στεφανιαία νόσο, μειώνει τα επίπεδα της «κακής» χοληστερόλης, </a:t>
            </a:r>
            <a:r>
              <a:rPr lang="el-GR" sz="1400" dirty="0" smtClean="0">
                <a:solidFill>
                  <a:schemeClr val="bg2">
                    <a:lumMod val="20000"/>
                    <a:lumOff val="80000"/>
                  </a:schemeClr>
                </a:solidFill>
                <a:latin typeface="Arial" pitchFamily="34" charset="0"/>
                <a:cs typeface="Arial" pitchFamily="34" charset="0"/>
              </a:rPr>
              <a:t>ενώ</a:t>
            </a:r>
          </a:p>
          <a:p>
            <a:pPr lvl="0">
              <a:buNone/>
            </a:pPr>
            <a:r>
              <a:rPr lang="el-GR" sz="1400" dirty="0" smtClean="0">
                <a:solidFill>
                  <a:schemeClr val="bg2">
                    <a:lumMod val="20000"/>
                    <a:lumOff val="80000"/>
                  </a:schemeClr>
                </a:solidFill>
                <a:latin typeface="Arial" pitchFamily="34" charset="0"/>
                <a:cs typeface="Arial" pitchFamily="34" charset="0"/>
              </a:rPr>
              <a:t>αυξάνει </a:t>
            </a:r>
            <a:r>
              <a:rPr lang="el-GR" sz="1400" dirty="0">
                <a:solidFill>
                  <a:schemeClr val="bg2">
                    <a:lumMod val="20000"/>
                    <a:lumOff val="80000"/>
                  </a:schemeClr>
                </a:solidFill>
                <a:latin typeface="Arial" pitchFamily="34" charset="0"/>
                <a:cs typeface="Arial" pitchFamily="34" charset="0"/>
              </a:rPr>
              <a:t>την «καλή χοληστερόλη</a:t>
            </a:r>
            <a:r>
              <a:rPr lang="el-GR" sz="1400" dirty="0" smtClean="0">
                <a:solidFill>
                  <a:schemeClr val="bg2">
                    <a:lumMod val="20000"/>
                    <a:lumOff val="80000"/>
                  </a:schemeClr>
                </a:solidFill>
                <a:latin typeface="Arial" pitchFamily="34" charset="0"/>
                <a:cs typeface="Arial" pitchFamily="34" charset="0"/>
              </a:rPr>
              <a:t>».</a:t>
            </a:r>
            <a:endParaRPr lang="el-GR" sz="1400" dirty="0">
              <a:solidFill>
                <a:schemeClr val="bg2">
                  <a:lumMod val="20000"/>
                  <a:lumOff val="80000"/>
                </a:schemeClr>
              </a:solidFill>
              <a:latin typeface="Arial" pitchFamily="34" charset="0"/>
              <a:cs typeface="Arial" pitchFamily="34" charset="0"/>
            </a:endParaRPr>
          </a:p>
          <a:p>
            <a:pPr lvl="0">
              <a:buNone/>
            </a:pPr>
            <a:r>
              <a:rPr lang="el-GR" sz="1400" b="1" dirty="0">
                <a:solidFill>
                  <a:schemeClr val="bg2">
                    <a:lumMod val="20000"/>
                    <a:lumOff val="80000"/>
                  </a:schemeClr>
                </a:solidFill>
                <a:latin typeface="Arial" pitchFamily="34" charset="0"/>
                <a:cs typeface="Arial" pitchFamily="34" charset="0"/>
              </a:rPr>
              <a:t>Γαλακτοκομικά προϊόντα</a:t>
            </a:r>
            <a:r>
              <a:rPr lang="el-GR" sz="1400" dirty="0">
                <a:solidFill>
                  <a:schemeClr val="bg2">
                    <a:lumMod val="20000"/>
                    <a:lumOff val="80000"/>
                  </a:schemeClr>
                </a:solidFill>
                <a:latin typeface="Arial" pitchFamily="34" charset="0"/>
                <a:cs typeface="Arial" pitchFamily="34" charset="0"/>
              </a:rPr>
              <a:t>. Αποτελούν καλή πηγή ασβεστίου που βοηθάει στη διατήρηση της οστικής </a:t>
            </a:r>
            <a:r>
              <a:rPr lang="el-GR" sz="1400" dirty="0" smtClean="0">
                <a:solidFill>
                  <a:schemeClr val="bg2">
                    <a:lumMod val="20000"/>
                    <a:lumOff val="80000"/>
                  </a:schemeClr>
                </a:solidFill>
                <a:latin typeface="Arial" pitchFamily="34" charset="0"/>
                <a:cs typeface="Arial" pitchFamily="34" charset="0"/>
              </a:rPr>
              <a:t>μάζας</a:t>
            </a:r>
            <a:endParaRPr lang="el-GR" sz="1400" dirty="0">
              <a:solidFill>
                <a:schemeClr val="bg2">
                  <a:lumMod val="20000"/>
                  <a:lumOff val="80000"/>
                </a:schemeClr>
              </a:solidFill>
              <a:latin typeface="Arial" pitchFamily="34" charset="0"/>
              <a:cs typeface="Arial" pitchFamily="34" charset="0"/>
            </a:endParaRPr>
          </a:p>
          <a:p>
            <a:pPr>
              <a:buNone/>
            </a:pPr>
            <a:r>
              <a:rPr lang="el-GR" sz="1400" dirty="0">
                <a:solidFill>
                  <a:schemeClr val="bg2">
                    <a:lumMod val="20000"/>
                    <a:lumOff val="80000"/>
                  </a:schemeClr>
                </a:solidFill>
                <a:latin typeface="Arial" pitchFamily="34" charset="0"/>
                <a:cs typeface="Arial" pitchFamily="34" charset="0"/>
              </a:rPr>
              <a:t>Λίγες φορές την </a:t>
            </a:r>
            <a:r>
              <a:rPr lang="el-GR" sz="1400" dirty="0" smtClean="0">
                <a:solidFill>
                  <a:schemeClr val="bg2">
                    <a:lumMod val="20000"/>
                    <a:lumOff val="80000"/>
                  </a:schemeClr>
                </a:solidFill>
                <a:latin typeface="Arial" pitchFamily="34" charset="0"/>
                <a:cs typeface="Arial" pitchFamily="34" charset="0"/>
              </a:rPr>
              <a:t>εβδομάδα:</a:t>
            </a:r>
            <a:endParaRPr lang="el-GR" sz="1400" dirty="0">
              <a:solidFill>
                <a:schemeClr val="bg2">
                  <a:lumMod val="20000"/>
                  <a:lumOff val="80000"/>
                </a:schemeClr>
              </a:solidFill>
              <a:latin typeface="Arial" pitchFamily="34" charset="0"/>
              <a:cs typeface="Arial" pitchFamily="34" charset="0"/>
            </a:endParaRPr>
          </a:p>
          <a:p>
            <a:pPr lvl="0">
              <a:buNone/>
            </a:pPr>
            <a:r>
              <a:rPr lang="el-GR" sz="1400" b="1" dirty="0">
                <a:solidFill>
                  <a:schemeClr val="bg2">
                    <a:lumMod val="20000"/>
                    <a:lumOff val="80000"/>
                  </a:schemeClr>
                </a:solidFill>
                <a:latin typeface="Arial" pitchFamily="34" charset="0"/>
                <a:cs typeface="Arial" pitchFamily="34" charset="0"/>
              </a:rPr>
              <a:t>Ψάρια</a:t>
            </a:r>
            <a:r>
              <a:rPr lang="el-GR" sz="1400" dirty="0">
                <a:solidFill>
                  <a:schemeClr val="bg2">
                    <a:lumMod val="20000"/>
                    <a:lumOff val="80000"/>
                  </a:schemeClr>
                </a:solidFill>
                <a:latin typeface="Arial" pitchFamily="34" charset="0"/>
                <a:cs typeface="Arial" pitchFamily="34" charset="0"/>
              </a:rPr>
              <a:t>. Μειώνουν την πιθανότητα εμφάνισης στεφανιαίας </a:t>
            </a:r>
            <a:r>
              <a:rPr lang="el-GR" sz="1400" dirty="0" smtClean="0">
                <a:solidFill>
                  <a:schemeClr val="bg2">
                    <a:lumMod val="20000"/>
                    <a:lumOff val="80000"/>
                  </a:schemeClr>
                </a:solidFill>
                <a:latin typeface="Arial" pitchFamily="34" charset="0"/>
                <a:cs typeface="Arial" pitchFamily="34" charset="0"/>
              </a:rPr>
              <a:t>νόσου.</a:t>
            </a:r>
            <a:endParaRPr lang="el-GR" sz="1400" dirty="0">
              <a:solidFill>
                <a:schemeClr val="bg2">
                  <a:lumMod val="20000"/>
                  <a:lumOff val="80000"/>
                </a:schemeClr>
              </a:solidFill>
              <a:latin typeface="Arial" pitchFamily="34" charset="0"/>
              <a:cs typeface="Arial" pitchFamily="34" charset="0"/>
            </a:endParaRPr>
          </a:p>
          <a:p>
            <a:pPr lvl="0">
              <a:buNone/>
            </a:pPr>
            <a:r>
              <a:rPr lang="el-GR" sz="1400" b="1" dirty="0">
                <a:solidFill>
                  <a:schemeClr val="bg2">
                    <a:lumMod val="20000"/>
                    <a:lumOff val="80000"/>
                  </a:schemeClr>
                </a:solidFill>
                <a:latin typeface="Arial" pitchFamily="34" charset="0"/>
                <a:cs typeface="Arial" pitchFamily="34" charset="0"/>
              </a:rPr>
              <a:t>Πουλερικά.</a:t>
            </a:r>
            <a:r>
              <a:rPr lang="el-GR" sz="1400" dirty="0">
                <a:solidFill>
                  <a:schemeClr val="bg2">
                    <a:lumMod val="20000"/>
                    <a:lumOff val="80000"/>
                  </a:schemeClr>
                </a:solidFill>
                <a:latin typeface="Arial" pitchFamily="34" charset="0"/>
                <a:cs typeface="Arial" pitchFamily="34" charset="0"/>
              </a:rPr>
              <a:t> Παρέχουν πρωτεΐνες υψηλής διατροφικής αξίας, καθώς και σίδηρο.</a:t>
            </a:r>
          </a:p>
          <a:p>
            <a:pPr lvl="0">
              <a:buNone/>
            </a:pPr>
            <a:r>
              <a:rPr lang="el-GR" sz="1400" b="1" dirty="0">
                <a:solidFill>
                  <a:schemeClr val="bg2">
                    <a:lumMod val="20000"/>
                    <a:lumOff val="80000"/>
                  </a:schemeClr>
                </a:solidFill>
                <a:latin typeface="Arial" pitchFamily="34" charset="0"/>
                <a:cs typeface="Arial" pitchFamily="34" charset="0"/>
              </a:rPr>
              <a:t>Αυγά.</a:t>
            </a:r>
            <a:r>
              <a:rPr lang="el-GR" sz="1400" dirty="0">
                <a:solidFill>
                  <a:schemeClr val="bg2">
                    <a:lumMod val="20000"/>
                    <a:lumOff val="80000"/>
                  </a:schemeClr>
                </a:solidFill>
                <a:latin typeface="Arial" pitchFamily="34" charset="0"/>
                <a:cs typeface="Arial" pitchFamily="34" charset="0"/>
              </a:rPr>
              <a:t> Είναι πλούσια σε πρωτεΐνες, βιταμίνες και ανόργανα στοιχεία.</a:t>
            </a:r>
          </a:p>
          <a:p>
            <a:pPr lvl="0">
              <a:buNone/>
            </a:pPr>
            <a:r>
              <a:rPr lang="el-GR" sz="1400" b="1" dirty="0">
                <a:solidFill>
                  <a:schemeClr val="bg2">
                    <a:lumMod val="20000"/>
                    <a:lumOff val="80000"/>
                  </a:schemeClr>
                </a:solidFill>
                <a:latin typeface="Arial" pitchFamily="34" charset="0"/>
                <a:cs typeface="Arial" pitchFamily="34" charset="0"/>
              </a:rPr>
              <a:t>Γλυκά.</a:t>
            </a:r>
            <a:r>
              <a:rPr lang="el-GR" sz="1400" dirty="0">
                <a:solidFill>
                  <a:schemeClr val="bg2">
                    <a:lumMod val="20000"/>
                    <a:lumOff val="80000"/>
                  </a:schemeClr>
                </a:solidFill>
                <a:latin typeface="Arial" pitchFamily="34" charset="0"/>
                <a:cs typeface="Arial" pitchFamily="34" charset="0"/>
              </a:rPr>
              <a:t> Πρέπει να καταναλώνονται με μέτρο. </a:t>
            </a:r>
            <a:endParaRPr lang="el-GR" sz="1400" dirty="0" smtClean="0">
              <a:solidFill>
                <a:schemeClr val="bg2">
                  <a:lumMod val="20000"/>
                  <a:lumOff val="80000"/>
                </a:schemeClr>
              </a:solidFill>
              <a:latin typeface="Arial" pitchFamily="34" charset="0"/>
              <a:cs typeface="Arial" pitchFamily="34" charset="0"/>
            </a:endParaRPr>
          </a:p>
          <a:p>
            <a:pPr lvl="0">
              <a:buNone/>
            </a:pPr>
            <a:r>
              <a:rPr lang="el-GR" sz="1400" dirty="0" smtClean="0">
                <a:solidFill>
                  <a:schemeClr val="bg2">
                    <a:lumMod val="20000"/>
                    <a:lumOff val="80000"/>
                  </a:schemeClr>
                </a:solidFill>
                <a:latin typeface="Arial" pitchFamily="34" charset="0"/>
                <a:cs typeface="Arial" pitchFamily="34" charset="0"/>
              </a:rPr>
              <a:t>Λίγες </a:t>
            </a:r>
            <a:r>
              <a:rPr lang="el-GR" sz="1400" dirty="0">
                <a:solidFill>
                  <a:schemeClr val="bg2">
                    <a:lumMod val="20000"/>
                    <a:lumOff val="80000"/>
                  </a:schemeClr>
                </a:solidFill>
                <a:latin typeface="Arial" pitchFamily="34" charset="0"/>
                <a:cs typeface="Arial" pitchFamily="34" charset="0"/>
              </a:rPr>
              <a:t>φορές το </a:t>
            </a:r>
            <a:r>
              <a:rPr lang="el-GR" sz="1400" dirty="0" smtClean="0">
                <a:solidFill>
                  <a:schemeClr val="bg2">
                    <a:lumMod val="20000"/>
                    <a:lumOff val="80000"/>
                  </a:schemeClr>
                </a:solidFill>
                <a:latin typeface="Arial" pitchFamily="34" charset="0"/>
                <a:cs typeface="Arial" pitchFamily="34" charset="0"/>
              </a:rPr>
              <a:t>μήνα:</a:t>
            </a:r>
            <a:endParaRPr lang="el-GR" sz="1400" dirty="0">
              <a:solidFill>
                <a:schemeClr val="bg2">
                  <a:lumMod val="20000"/>
                  <a:lumOff val="80000"/>
                </a:schemeClr>
              </a:solidFill>
              <a:latin typeface="Arial" pitchFamily="34" charset="0"/>
              <a:cs typeface="Arial" pitchFamily="34" charset="0"/>
            </a:endParaRPr>
          </a:p>
          <a:p>
            <a:pPr lvl="0">
              <a:buNone/>
            </a:pPr>
            <a:r>
              <a:rPr lang="el-GR" sz="1400" b="1" dirty="0">
                <a:solidFill>
                  <a:schemeClr val="bg2">
                    <a:lumMod val="20000"/>
                    <a:lumOff val="80000"/>
                  </a:schemeClr>
                </a:solidFill>
                <a:latin typeface="Arial" pitchFamily="34" charset="0"/>
                <a:cs typeface="Arial" pitchFamily="34" charset="0"/>
              </a:rPr>
              <a:t>Κρέας</a:t>
            </a:r>
            <a:r>
              <a:rPr lang="el-GR" sz="1400" dirty="0">
                <a:solidFill>
                  <a:schemeClr val="bg2">
                    <a:lumMod val="20000"/>
                    <a:lumOff val="80000"/>
                  </a:schemeClr>
                </a:solidFill>
                <a:latin typeface="Arial" pitchFamily="34" charset="0"/>
                <a:cs typeface="Arial" pitchFamily="34" charset="0"/>
              </a:rPr>
              <a:t>. Περιέχουν πρωτεΐνες υψηλής διατροφικής αξίας, σίδηρο και βιταμίνες.</a:t>
            </a:r>
          </a:p>
          <a:p>
            <a:pPr>
              <a:buNone/>
            </a:pPr>
            <a:endParaRPr lang="el-GR" sz="1400" dirty="0">
              <a:solidFill>
                <a:schemeClr val="bg2">
                  <a:lumMod val="20000"/>
                  <a:lumOff val="80000"/>
                </a:schemeClr>
              </a:solidFill>
              <a:latin typeface="Arial" pitchFamily="34" charset="0"/>
              <a:cs typeface="Arial" pitchFamily="34" charset="0"/>
            </a:endParaRPr>
          </a:p>
        </p:txBody>
      </p:sp>
      <p:sp>
        <p:nvSpPr>
          <p:cNvPr id="4" name="3 - TextBox"/>
          <p:cNvSpPr txBox="1"/>
          <p:nvPr/>
        </p:nvSpPr>
        <p:spPr>
          <a:xfrm>
            <a:off x="-324544" y="188640"/>
            <a:ext cx="9721080" cy="646331"/>
          </a:xfrm>
          <a:prstGeom prst="rect">
            <a:avLst/>
          </a:prstGeom>
          <a:noFill/>
        </p:spPr>
        <p:txBody>
          <a:bodyPr wrap="square" rtlCol="0">
            <a:spAutoFit/>
          </a:bodyPr>
          <a:lstStyle/>
          <a:p>
            <a:pPr algn="ctr"/>
            <a:r>
              <a:rPr lang="el-GR" sz="3600" dirty="0">
                <a:solidFill>
                  <a:schemeClr val="bg2">
                    <a:lumMod val="20000"/>
                    <a:lumOff val="80000"/>
                  </a:schemeClr>
                </a:solidFill>
                <a:latin typeface="Arial" pitchFamily="34" charset="0"/>
                <a:cs typeface="Arial" pitchFamily="34" charset="0"/>
              </a:rPr>
              <a:t>Η πυραμίδα της μεσογειακής διατροφής</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dirty="0" smtClean="0">
                <a:latin typeface="Arial" pitchFamily="34" charset="0"/>
                <a:cs typeface="Arial" pitchFamily="34" charset="0"/>
              </a:rPr>
              <a:t>Τροφές που ευνοούν το ανοσοποιητικό σύστημα </a:t>
            </a:r>
            <a:r>
              <a:rPr lang="el-GR" dirty="0" smtClean="0">
                <a:latin typeface="Arial" pitchFamily="34" charset="0"/>
                <a:cs typeface="Arial" pitchFamily="34" charset="0"/>
              </a:rPr>
              <a:t/>
            </a:r>
            <a:br>
              <a:rPr lang="el-GR" dirty="0" smtClean="0">
                <a:latin typeface="Arial" pitchFamily="34" charset="0"/>
                <a:cs typeface="Arial" pitchFamily="34" charset="0"/>
              </a:rPr>
            </a:br>
            <a:endParaRPr lang="el-GR" dirty="0">
              <a:latin typeface="Arial" pitchFamily="34" charset="0"/>
              <a:cs typeface="Arial" pitchFamily="34" charset="0"/>
            </a:endParaRPr>
          </a:p>
        </p:txBody>
      </p:sp>
      <p:sp>
        <p:nvSpPr>
          <p:cNvPr id="3" name="2 - Θέση περιεχομένου"/>
          <p:cNvSpPr>
            <a:spLocks noGrp="1"/>
          </p:cNvSpPr>
          <p:nvPr>
            <p:ph idx="1"/>
          </p:nvPr>
        </p:nvSpPr>
        <p:spPr/>
        <p:txBody>
          <a:bodyPr>
            <a:normAutofit/>
          </a:bodyPr>
          <a:lstStyle/>
          <a:p>
            <a:pPr lvl="0"/>
            <a:r>
              <a:rPr lang="el-GR" b="1" dirty="0" smtClean="0">
                <a:solidFill>
                  <a:schemeClr val="bg2">
                    <a:lumMod val="20000"/>
                    <a:lumOff val="80000"/>
                  </a:schemeClr>
                </a:solidFill>
              </a:rPr>
              <a:t>Ψάρια</a:t>
            </a:r>
            <a:endParaRPr lang="el-GR" dirty="0" smtClean="0">
              <a:solidFill>
                <a:schemeClr val="bg2">
                  <a:lumMod val="20000"/>
                  <a:lumOff val="80000"/>
                </a:schemeClr>
              </a:solidFill>
            </a:endParaRPr>
          </a:p>
          <a:p>
            <a:pPr lvl="0"/>
            <a:r>
              <a:rPr lang="el-GR" b="1" dirty="0" smtClean="0">
                <a:solidFill>
                  <a:schemeClr val="bg2">
                    <a:lumMod val="20000"/>
                    <a:lumOff val="80000"/>
                  </a:schemeClr>
                </a:solidFill>
              </a:rPr>
              <a:t>Κρέατα</a:t>
            </a:r>
            <a:endParaRPr lang="el-GR" dirty="0" smtClean="0">
              <a:solidFill>
                <a:schemeClr val="bg2">
                  <a:lumMod val="20000"/>
                  <a:lumOff val="80000"/>
                </a:schemeClr>
              </a:solidFill>
            </a:endParaRPr>
          </a:p>
          <a:p>
            <a:pPr lvl="0"/>
            <a:r>
              <a:rPr lang="el-GR" b="1" dirty="0" smtClean="0">
                <a:solidFill>
                  <a:schemeClr val="bg2">
                    <a:lumMod val="20000"/>
                    <a:lumOff val="80000"/>
                  </a:schemeClr>
                </a:solidFill>
              </a:rPr>
              <a:t>Γάλα και γαλακτοκομικά προϊόντα </a:t>
            </a:r>
            <a:endParaRPr lang="el-GR" dirty="0" smtClean="0">
              <a:solidFill>
                <a:schemeClr val="bg2">
                  <a:lumMod val="20000"/>
                  <a:lumOff val="80000"/>
                </a:schemeClr>
              </a:solidFill>
            </a:endParaRPr>
          </a:p>
          <a:p>
            <a:pPr lvl="0"/>
            <a:r>
              <a:rPr lang="el-GR" b="1" dirty="0" smtClean="0">
                <a:solidFill>
                  <a:schemeClr val="bg2">
                    <a:lumMod val="20000"/>
                    <a:lumOff val="80000"/>
                  </a:schemeClr>
                </a:solidFill>
              </a:rPr>
              <a:t>Πουλερικά</a:t>
            </a:r>
            <a:endParaRPr lang="el-GR" dirty="0" smtClean="0">
              <a:solidFill>
                <a:schemeClr val="bg2">
                  <a:lumMod val="20000"/>
                  <a:lumOff val="80000"/>
                </a:schemeClr>
              </a:solidFill>
            </a:endParaRPr>
          </a:p>
          <a:p>
            <a:pPr lvl="0"/>
            <a:r>
              <a:rPr lang="el-GR" b="1" dirty="0" smtClean="0">
                <a:solidFill>
                  <a:schemeClr val="bg2">
                    <a:lumMod val="20000"/>
                    <a:lumOff val="80000"/>
                  </a:schemeClr>
                </a:solidFill>
              </a:rPr>
              <a:t>Λαχανικά</a:t>
            </a:r>
            <a:endParaRPr lang="el-GR" dirty="0" smtClean="0">
              <a:solidFill>
                <a:schemeClr val="bg2">
                  <a:lumMod val="20000"/>
                  <a:lumOff val="80000"/>
                </a:schemeClr>
              </a:solidFill>
            </a:endParaRPr>
          </a:p>
          <a:p>
            <a:pPr lvl="0"/>
            <a:r>
              <a:rPr lang="el-GR" b="1" dirty="0" smtClean="0">
                <a:solidFill>
                  <a:schemeClr val="bg2">
                    <a:lumMod val="20000"/>
                    <a:lumOff val="80000"/>
                  </a:schemeClr>
                </a:solidFill>
              </a:rPr>
              <a:t>Φρούτα</a:t>
            </a:r>
          </a:p>
          <a:p>
            <a:pPr lvl="0"/>
            <a:r>
              <a:rPr lang="el-GR" b="1" dirty="0" smtClean="0">
                <a:solidFill>
                  <a:schemeClr val="bg2">
                    <a:lumMod val="20000"/>
                    <a:lumOff val="80000"/>
                  </a:schemeClr>
                </a:solidFill>
              </a:rPr>
              <a:t>Ξηροί καρποί, σπόροι και δημητριακά</a:t>
            </a:r>
            <a:endParaRPr lang="el-GR" dirty="0" smtClean="0">
              <a:solidFill>
                <a:schemeClr val="bg2">
                  <a:lumMod val="20000"/>
                  <a:lumOff val="80000"/>
                </a:schemeClr>
              </a:solidFill>
            </a:endParaRPr>
          </a:p>
          <a:p>
            <a:pPr>
              <a:buNone/>
            </a:pPr>
            <a:r>
              <a:rPr lang="el-GR" b="1" dirty="0" smtClean="0">
                <a:solidFill>
                  <a:schemeClr val="bg2">
                    <a:lumMod val="20000"/>
                    <a:lumOff val="80000"/>
                  </a:schemeClr>
                </a:solidFill>
              </a:rPr>
              <a:t> </a:t>
            </a:r>
            <a:endParaRPr lang="el-GR" dirty="0" smtClean="0">
              <a:solidFill>
                <a:schemeClr val="bg2">
                  <a:lumMod val="20000"/>
                  <a:lumOff val="80000"/>
                </a:schemeClr>
              </a:solidFill>
            </a:endParaRPr>
          </a:p>
          <a:p>
            <a:endParaRPr lang="el-GR" dirty="0" smtClean="0"/>
          </a:p>
          <a:p>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404664"/>
            <a:ext cx="8229600" cy="1143000"/>
          </a:xfrm>
        </p:spPr>
        <p:txBody>
          <a:bodyPr>
            <a:normAutofit fontScale="90000"/>
          </a:bodyPr>
          <a:lstStyle/>
          <a:p>
            <a:r>
              <a:rPr lang="el-GR" sz="4900" dirty="0" smtClean="0">
                <a:latin typeface="Arial" pitchFamily="34" charset="0"/>
                <a:cs typeface="Arial" pitchFamily="34" charset="0"/>
              </a:rPr>
              <a:t>5 λόγοι για να καταναλώνουμε  ελαιόλαδο</a:t>
            </a:r>
            <a:r>
              <a:rPr lang="el-GR" dirty="0" smtClean="0"/>
              <a:t/>
            </a:r>
            <a:br>
              <a:rPr lang="el-GR" dirty="0" smtClean="0"/>
            </a:br>
            <a:endParaRPr lang="el-GR" dirty="0"/>
          </a:p>
        </p:txBody>
      </p:sp>
      <p:sp>
        <p:nvSpPr>
          <p:cNvPr id="3" name="2 - Θέση περιεχομένου"/>
          <p:cNvSpPr>
            <a:spLocks noGrp="1"/>
          </p:cNvSpPr>
          <p:nvPr>
            <p:ph idx="1"/>
          </p:nvPr>
        </p:nvSpPr>
        <p:spPr>
          <a:xfrm>
            <a:off x="467544" y="1628800"/>
            <a:ext cx="8229600" cy="4572000"/>
          </a:xfrm>
        </p:spPr>
        <p:txBody>
          <a:bodyPr/>
          <a:lstStyle/>
          <a:p>
            <a:r>
              <a:rPr lang="el-GR" sz="1600" dirty="0" smtClean="0">
                <a:solidFill>
                  <a:schemeClr val="bg2">
                    <a:lumMod val="20000"/>
                    <a:lumOff val="80000"/>
                  </a:schemeClr>
                </a:solidFill>
                <a:latin typeface="Arial" pitchFamily="34" charset="0"/>
                <a:cs typeface="Arial" pitchFamily="34" charset="0"/>
              </a:rPr>
              <a:t>1. Έχει ιδιαίτερα ευχάριστη και απολαυστική γεύση.</a:t>
            </a:r>
          </a:p>
          <a:p>
            <a:r>
              <a:rPr lang="el-GR" sz="1600" dirty="0" smtClean="0">
                <a:solidFill>
                  <a:schemeClr val="bg2">
                    <a:lumMod val="20000"/>
                    <a:lumOff val="80000"/>
                  </a:schemeClr>
                </a:solidFill>
                <a:latin typeface="Arial" pitchFamily="34" charset="0"/>
                <a:cs typeface="Arial" pitchFamily="34" charset="0"/>
              </a:rPr>
              <a:t>2. Βοηθάει στην πρόληψη της καρδιαγγειακής νόσου, του διαβήτη, κάποιων τύπων καρκίνου και τονώνει το ανοσοποιητικό σύστημα.</a:t>
            </a:r>
          </a:p>
          <a:p>
            <a:r>
              <a:rPr lang="el-GR" sz="1600" dirty="0" smtClean="0">
                <a:solidFill>
                  <a:schemeClr val="bg2">
                    <a:lumMod val="20000"/>
                    <a:lumOff val="80000"/>
                  </a:schemeClr>
                </a:solidFill>
                <a:latin typeface="Arial" pitchFamily="34" charset="0"/>
                <a:cs typeface="Arial" pitchFamily="34" charset="0"/>
              </a:rPr>
              <a:t>3.</a:t>
            </a:r>
            <a:r>
              <a:rPr lang="el-GR" sz="1600" dirty="0" smtClean="0">
                <a:solidFill>
                  <a:schemeClr val="bg2">
                    <a:lumMod val="20000"/>
                    <a:lumOff val="80000"/>
                  </a:schemeClr>
                </a:solidFill>
              </a:rPr>
              <a:t> </a:t>
            </a:r>
            <a:r>
              <a:rPr lang="el-GR" sz="1600" dirty="0" smtClean="0">
                <a:solidFill>
                  <a:schemeClr val="bg2">
                    <a:lumMod val="20000"/>
                    <a:lumOff val="80000"/>
                  </a:schemeClr>
                </a:solidFill>
                <a:latin typeface="Arial" pitchFamily="34" charset="0"/>
                <a:cs typeface="Arial" pitchFamily="34" charset="0"/>
              </a:rPr>
              <a:t>Το ελαιόλαδο μπορεί να δράσει ως φυσικό παυσίπονο, ενώ περιέχει ουσίες που έχουν αντιφλεγμονώδεις δράσεις.</a:t>
            </a:r>
          </a:p>
          <a:p>
            <a:r>
              <a:rPr lang="el-GR" sz="1600" dirty="0" smtClean="0">
                <a:solidFill>
                  <a:schemeClr val="bg2">
                    <a:lumMod val="20000"/>
                    <a:lumOff val="80000"/>
                  </a:schemeClr>
                </a:solidFill>
                <a:latin typeface="Arial" pitchFamily="34" charset="0"/>
                <a:cs typeface="Arial" pitchFamily="34" charset="0"/>
              </a:rPr>
              <a:t>4. Το ελαιόλαδο βελτιώνει την κυκλοφορία του αίματος και κάνει την αναπνοή ευκολότερη.</a:t>
            </a:r>
          </a:p>
          <a:p>
            <a:r>
              <a:rPr lang="el-GR" sz="1600" dirty="0" smtClean="0">
                <a:solidFill>
                  <a:schemeClr val="bg2">
                    <a:lumMod val="20000"/>
                    <a:lumOff val="80000"/>
                  </a:schemeClr>
                </a:solidFill>
                <a:latin typeface="Arial" pitchFamily="34" charset="0"/>
                <a:cs typeface="Arial" pitchFamily="34" charset="0"/>
              </a:rPr>
              <a:t>5.Τέλος, το ελαιόλαδο περιέχει Ω3 λιπαρά οξέα, τα πλεονεκτήματα των οποίων είναι αδιαμφισβήτητα.</a:t>
            </a:r>
          </a:p>
        </p:txBody>
      </p:sp>
      <p:pic>
        <p:nvPicPr>
          <p:cNvPr id="5" name="4 - Εικόνα" descr="olive-oil-w-olives.jpg"/>
          <p:cNvPicPr>
            <a:picLocks noChangeAspect="1"/>
          </p:cNvPicPr>
          <p:nvPr/>
        </p:nvPicPr>
        <p:blipFill>
          <a:blip r:embed="rId2" cstate="print"/>
          <a:stretch>
            <a:fillRect/>
          </a:stretch>
        </p:blipFill>
        <p:spPr>
          <a:xfrm>
            <a:off x="3131840" y="3843559"/>
            <a:ext cx="4536504" cy="3014441"/>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u="sng" dirty="0" smtClean="0"/>
              <a:t>ΔΙΑΤΡΟΦΗ ΚΑΙ ΕΞΕΤΑΣΕΙΣ</a:t>
            </a:r>
            <a:r>
              <a:rPr lang="el-GR" dirty="0" smtClean="0"/>
              <a:t/>
            </a:r>
            <a:br>
              <a:rPr lang="el-GR" dirty="0" smtClean="0"/>
            </a:br>
            <a:endParaRPr lang="el-GR" dirty="0"/>
          </a:p>
        </p:txBody>
      </p:sp>
      <p:sp>
        <p:nvSpPr>
          <p:cNvPr id="3" name="2 - Θέση περιεχομένου"/>
          <p:cNvSpPr>
            <a:spLocks noGrp="1"/>
          </p:cNvSpPr>
          <p:nvPr>
            <p:ph idx="1"/>
          </p:nvPr>
        </p:nvSpPr>
        <p:spPr>
          <a:xfrm>
            <a:off x="251520" y="1052736"/>
            <a:ext cx="8445624" cy="4741987"/>
          </a:xfrm>
        </p:spPr>
        <p:txBody>
          <a:bodyPr>
            <a:normAutofit fontScale="77500" lnSpcReduction="20000"/>
          </a:bodyPr>
          <a:lstStyle/>
          <a:p>
            <a:pPr>
              <a:buNone/>
            </a:pPr>
            <a:r>
              <a:rPr lang="el-GR" dirty="0" smtClean="0"/>
              <a:t> </a:t>
            </a:r>
          </a:p>
          <a:p>
            <a:pPr lvl="0"/>
            <a:endParaRPr lang="en-US" u="sng" dirty="0" smtClean="0"/>
          </a:p>
          <a:p>
            <a:pPr lvl="0"/>
            <a:r>
              <a:rPr lang="el-GR" u="sng" dirty="0" smtClean="0">
                <a:solidFill>
                  <a:schemeClr val="bg2">
                    <a:lumMod val="20000"/>
                    <a:lumOff val="80000"/>
                  </a:schemeClr>
                </a:solidFill>
              </a:rPr>
              <a:t>Το πρωινό γεύμα είναι απαραίτητο για κάθε παιδί και ο ρόλος του είναι εξαιρετικά σημαντικός, ιδιαίτερα την περίοδο των εξετάσεων, καθώς εξασφαλίζει σωματική και πνευματική ευεξία.</a:t>
            </a:r>
            <a:endParaRPr lang="el-GR" dirty="0" smtClean="0">
              <a:solidFill>
                <a:schemeClr val="bg2">
                  <a:lumMod val="20000"/>
                  <a:lumOff val="80000"/>
                </a:schemeClr>
              </a:solidFill>
            </a:endParaRPr>
          </a:p>
          <a:p>
            <a:pPr>
              <a:buNone/>
            </a:pPr>
            <a:r>
              <a:rPr lang="el-GR" dirty="0" smtClean="0">
                <a:solidFill>
                  <a:schemeClr val="bg2">
                    <a:lumMod val="20000"/>
                    <a:lumOff val="80000"/>
                  </a:schemeClr>
                </a:solidFill>
              </a:rPr>
              <a:t> </a:t>
            </a:r>
          </a:p>
          <a:p>
            <a:pPr lvl="0"/>
            <a:r>
              <a:rPr lang="el-GR" u="sng" dirty="0" smtClean="0">
                <a:solidFill>
                  <a:schemeClr val="bg2">
                    <a:lumMod val="20000"/>
                    <a:lumOff val="80000"/>
                  </a:schemeClr>
                </a:solidFill>
              </a:rPr>
              <a:t>Η κατανάλωση μικρών και συχνών γευμάτων συμβάλλει στο να βρίσκεται ο μαθητής σε εγρήγορση και να αυξάνεται η αποδοτικότητά του</a:t>
            </a:r>
            <a:endParaRPr lang="en-US" u="sng" dirty="0" smtClean="0">
              <a:solidFill>
                <a:schemeClr val="bg2">
                  <a:lumMod val="20000"/>
                  <a:lumOff val="80000"/>
                </a:schemeClr>
              </a:solidFill>
            </a:endParaRPr>
          </a:p>
          <a:p>
            <a:pPr lvl="0"/>
            <a:endParaRPr lang="el-GR" dirty="0" smtClean="0">
              <a:solidFill>
                <a:schemeClr val="bg2">
                  <a:lumMod val="20000"/>
                  <a:lumOff val="80000"/>
                </a:schemeClr>
              </a:solidFill>
            </a:endParaRPr>
          </a:p>
          <a:p>
            <a:pPr lvl="0"/>
            <a:r>
              <a:rPr lang="el-GR" u="sng" dirty="0" smtClean="0">
                <a:solidFill>
                  <a:schemeClr val="bg2">
                    <a:lumMod val="20000"/>
                    <a:lumOff val="80000"/>
                  </a:schemeClr>
                </a:solidFill>
              </a:rPr>
              <a:t>Σωστή ενυδάτωση</a:t>
            </a:r>
            <a:endParaRPr lang="el-GR" b="1" dirty="0" smtClean="0">
              <a:solidFill>
                <a:schemeClr val="bg2">
                  <a:lumMod val="20000"/>
                  <a:lumOff val="80000"/>
                </a:schemeClr>
              </a:solidFill>
            </a:endParaRPr>
          </a:p>
          <a:p>
            <a:pPr>
              <a:buNone/>
            </a:pPr>
            <a:r>
              <a:rPr lang="el-GR" dirty="0" smtClean="0">
                <a:solidFill>
                  <a:schemeClr val="bg2">
                    <a:lumMod val="20000"/>
                    <a:lumOff val="80000"/>
                  </a:schemeClr>
                </a:solidFill>
              </a:rPr>
              <a:t> </a:t>
            </a:r>
            <a:endParaRPr lang="el-GR" b="1" dirty="0" smtClean="0">
              <a:solidFill>
                <a:schemeClr val="bg2">
                  <a:lumMod val="20000"/>
                  <a:lumOff val="80000"/>
                </a:schemeClr>
              </a:solidFill>
            </a:endParaRPr>
          </a:p>
          <a:p>
            <a:pPr lvl="0"/>
            <a:r>
              <a:rPr lang="el-GR" u="sng" dirty="0" smtClean="0">
                <a:solidFill>
                  <a:schemeClr val="bg2">
                    <a:lumMod val="20000"/>
                    <a:lumOff val="80000"/>
                  </a:schemeClr>
                </a:solidFill>
              </a:rPr>
              <a:t>την πνευματική διαύγεια που μας χαρίζει ο ύπνος.</a:t>
            </a:r>
            <a:endParaRPr lang="el-GR" b="1" dirty="0" smtClean="0">
              <a:solidFill>
                <a:schemeClr val="bg2">
                  <a:lumMod val="20000"/>
                  <a:lumOff val="80000"/>
                </a:schemeClr>
              </a:solidFill>
            </a:endParaRPr>
          </a:p>
          <a:p>
            <a:pPr>
              <a:buNone/>
            </a:pPr>
            <a:endParaRPr lang="el-GR" dirty="0" smtClean="0">
              <a:solidFill>
                <a:schemeClr val="bg2">
                  <a:lumMod val="20000"/>
                  <a:lumOff val="80000"/>
                </a:schemeClr>
              </a:solidFill>
            </a:endParaRPr>
          </a:p>
          <a:p>
            <a:endParaRPr lang="el-G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ΤΙ ΕΙΝΑΙ ΤΑ ΒΙΟΛΟΓΙΚΑ ΠΡΟΪΟΝΤΑ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 </a:t>
            </a:r>
          </a:p>
          <a:p>
            <a:r>
              <a:rPr lang="el-GR" dirty="0" smtClean="0">
                <a:solidFill>
                  <a:schemeClr val="bg2">
                    <a:lumMod val="20000"/>
                    <a:lumOff val="80000"/>
                  </a:schemeClr>
                </a:solidFill>
              </a:rPr>
              <a:t>Τα βιολογικά προϊόντα είναι το αποτέλεσμα της καλλιέργειας της γης χωρίς χημικά λιπάσματα,  τοξικά φυτοφάρμακα και χρειάζονται πιστοποίηση  . Η καταπολέμηση των ασθενειών των φυτών καθώς και η λίπανση του εδάφους γίνονται με φυσικές μεθόδους και οργανικά εφόδια.</a:t>
            </a:r>
          </a:p>
          <a:p>
            <a:r>
              <a:rPr lang="el-GR" dirty="0" smtClean="0">
                <a:solidFill>
                  <a:schemeClr val="bg2">
                    <a:lumMod val="20000"/>
                    <a:lumOff val="80000"/>
                  </a:schemeClr>
                </a:solidFill>
              </a:rPr>
              <a:t>Για να χαρακτηριστεί ένα προϊόν βιολογικό, πρέπει να είναι το αποτέλεσμα βιολογικής καλλιέργειας τουλάχιστον για τρία χρόνια και να φέρει την κατάλληλη σήμανση στην συσκευασία, δηλαδή το όνομα του οργανισμού και τον κωδικό πιστοποίησής του.</a:t>
            </a:r>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ΔΙΑΤΡΟΦΗ ΚΑΙ ΙΣΤΟΡΙΚΗ ΑΝΑΔΡΟΜΗ</a:t>
            </a:r>
            <a:endParaRPr lang="el-GR" dirty="0"/>
          </a:p>
        </p:txBody>
      </p:sp>
      <p:sp>
        <p:nvSpPr>
          <p:cNvPr id="5" name="4 - Θέση περιεχομένου"/>
          <p:cNvSpPr>
            <a:spLocks noGrp="1"/>
          </p:cNvSpPr>
          <p:nvPr>
            <p:ph sz="half" idx="1"/>
          </p:nvPr>
        </p:nvSpPr>
        <p:spPr/>
        <p:txBody>
          <a:bodyPr/>
          <a:lstStyle/>
          <a:p>
            <a:pPr>
              <a:buNone/>
            </a:pPr>
            <a:r>
              <a:rPr lang="el-GR" sz="1800" dirty="0" smtClean="0">
                <a:solidFill>
                  <a:srgbClr val="FFFFFF"/>
                </a:solidFill>
              </a:rPr>
              <a:t>Μάθημα: Ερευνητική Εργασία</a:t>
            </a:r>
          </a:p>
          <a:p>
            <a:pPr>
              <a:buNone/>
            </a:pPr>
            <a:r>
              <a:rPr lang="el-GR" sz="1800" dirty="0" smtClean="0">
                <a:solidFill>
                  <a:srgbClr val="FFFFFF"/>
                </a:solidFill>
              </a:rPr>
              <a:t>Καθηγήτρια: κα Αθανασούλη</a:t>
            </a:r>
          </a:p>
          <a:p>
            <a:pPr>
              <a:buNone/>
            </a:pPr>
            <a:r>
              <a:rPr lang="el-GR" sz="1800" dirty="0" smtClean="0">
                <a:solidFill>
                  <a:srgbClr val="FFFFFF"/>
                </a:solidFill>
              </a:rPr>
              <a:t>5</a:t>
            </a:r>
            <a:r>
              <a:rPr lang="el-GR" sz="1800" baseline="30000" dirty="0" smtClean="0">
                <a:solidFill>
                  <a:srgbClr val="FFFFFF"/>
                </a:solidFill>
              </a:rPr>
              <a:t>ο</a:t>
            </a:r>
            <a:r>
              <a:rPr lang="el-GR" sz="1800" dirty="0" smtClean="0">
                <a:solidFill>
                  <a:srgbClr val="FFFFFF"/>
                </a:solidFill>
              </a:rPr>
              <a:t> ΓΕΛ Νέας Σμύρνης</a:t>
            </a:r>
          </a:p>
          <a:p>
            <a:pPr>
              <a:buNone/>
            </a:pPr>
            <a:r>
              <a:rPr lang="el-GR" sz="1800" dirty="0" smtClean="0">
                <a:solidFill>
                  <a:srgbClr val="FFFFFF"/>
                </a:solidFill>
              </a:rPr>
              <a:t>Τμήμα: Α’4</a:t>
            </a:r>
          </a:p>
          <a:p>
            <a:pPr>
              <a:buNone/>
            </a:pPr>
            <a:endParaRPr lang="el-GR" sz="1800" dirty="0" smtClean="0">
              <a:solidFill>
                <a:srgbClr val="FFFFFF"/>
              </a:solidFill>
            </a:endParaRPr>
          </a:p>
          <a:p>
            <a:pPr>
              <a:buNone/>
            </a:pPr>
            <a:endParaRPr lang="el-GR" sz="1800" dirty="0" smtClean="0">
              <a:solidFill>
                <a:srgbClr val="FFFFFF"/>
              </a:solidFill>
            </a:endParaRPr>
          </a:p>
          <a:p>
            <a:pPr>
              <a:buNone/>
            </a:pPr>
            <a:endParaRPr lang="el-GR" sz="1800" dirty="0" smtClean="0">
              <a:solidFill>
                <a:srgbClr val="FFFFFF"/>
              </a:solidFill>
            </a:endParaRPr>
          </a:p>
          <a:p>
            <a:pPr>
              <a:buNone/>
            </a:pPr>
            <a:endParaRPr lang="el-GR" sz="1800" dirty="0" smtClean="0">
              <a:solidFill>
                <a:srgbClr val="FFFFFF"/>
              </a:solidFill>
            </a:endParaRPr>
          </a:p>
          <a:p>
            <a:pPr>
              <a:buNone/>
            </a:pPr>
            <a:endParaRPr lang="el-GR" sz="1800" dirty="0" smtClean="0">
              <a:solidFill>
                <a:srgbClr val="FFFFFF"/>
              </a:solidFill>
            </a:endParaRPr>
          </a:p>
          <a:p>
            <a:pPr algn="r">
              <a:buNone/>
            </a:pPr>
            <a:r>
              <a:rPr lang="el-GR" sz="1800" dirty="0" err="1" smtClean="0">
                <a:solidFill>
                  <a:srgbClr val="FFFFFF"/>
                </a:solidFill>
              </a:rPr>
              <a:t>Σοφιαδέλλη</a:t>
            </a:r>
            <a:r>
              <a:rPr lang="el-GR" sz="1800" dirty="0" smtClean="0">
                <a:solidFill>
                  <a:srgbClr val="FFFFFF"/>
                </a:solidFill>
              </a:rPr>
              <a:t> </a:t>
            </a:r>
            <a:r>
              <a:rPr lang="el-GR" sz="1800" dirty="0" err="1" smtClean="0">
                <a:solidFill>
                  <a:srgbClr val="FFFFFF"/>
                </a:solidFill>
              </a:rPr>
              <a:t>Μαριάντζελα</a:t>
            </a:r>
            <a:endParaRPr lang="el-GR" sz="1800" dirty="0" smtClean="0">
              <a:solidFill>
                <a:srgbClr val="FFFFFF"/>
              </a:solidFill>
            </a:endParaRPr>
          </a:p>
          <a:p>
            <a:pPr algn="r">
              <a:buNone/>
            </a:pPr>
            <a:r>
              <a:rPr lang="el-GR" sz="1800" dirty="0" err="1" smtClean="0">
                <a:solidFill>
                  <a:srgbClr val="FFFFFF"/>
                </a:solidFill>
              </a:rPr>
              <a:t>Τοπουζίδη</a:t>
            </a:r>
            <a:r>
              <a:rPr lang="el-GR" sz="1800" dirty="0" smtClean="0">
                <a:solidFill>
                  <a:srgbClr val="FFFFFF"/>
                </a:solidFill>
              </a:rPr>
              <a:t> Κων/να</a:t>
            </a:r>
          </a:p>
          <a:p>
            <a:pPr algn="r">
              <a:buNone/>
            </a:pPr>
            <a:r>
              <a:rPr lang="el-GR" sz="1800" dirty="0" err="1" smtClean="0">
                <a:solidFill>
                  <a:srgbClr val="FFFFFF"/>
                </a:solidFill>
              </a:rPr>
              <a:t>Τσούλφας</a:t>
            </a:r>
            <a:r>
              <a:rPr lang="el-GR" sz="1800" dirty="0" smtClean="0">
                <a:solidFill>
                  <a:srgbClr val="FFFFFF"/>
                </a:solidFill>
              </a:rPr>
              <a:t> Γιάννης</a:t>
            </a:r>
          </a:p>
          <a:p>
            <a:pPr algn="r">
              <a:buNone/>
            </a:pPr>
            <a:r>
              <a:rPr lang="el-GR" sz="1800" smtClean="0">
                <a:solidFill>
                  <a:srgbClr val="FFFFFF"/>
                </a:solidFill>
              </a:rPr>
              <a:t>Φερίγκι </a:t>
            </a:r>
            <a:r>
              <a:rPr lang="el-GR" sz="1800" dirty="0" smtClean="0">
                <a:solidFill>
                  <a:srgbClr val="FFFFFF"/>
                </a:solidFill>
              </a:rPr>
              <a:t>Μαρία</a:t>
            </a:r>
          </a:p>
          <a:p>
            <a:pPr>
              <a:buNone/>
            </a:pPr>
            <a:endParaRPr lang="el-GR" sz="1800" dirty="0" smtClean="0">
              <a:solidFill>
                <a:srgbClr val="FFFFFF"/>
              </a:solidFill>
            </a:endParaRPr>
          </a:p>
          <a:p>
            <a:pPr>
              <a:buNone/>
            </a:pPr>
            <a:endParaRPr lang="el-GR" sz="1800" dirty="0" smtClean="0">
              <a:solidFill>
                <a:srgbClr val="FFFFFF"/>
              </a:solidFill>
            </a:endParaRPr>
          </a:p>
          <a:p>
            <a:pPr>
              <a:buNone/>
            </a:pPr>
            <a:endParaRPr lang="el-GR" sz="1800" dirty="0" smtClean="0">
              <a:solidFill>
                <a:srgbClr val="FFFFFF"/>
              </a:solidFill>
            </a:endParaRPr>
          </a:p>
          <a:p>
            <a:pPr>
              <a:buNone/>
            </a:pPr>
            <a:endParaRPr lang="el-GR" sz="1800" dirty="0" smtClean="0">
              <a:solidFill>
                <a:srgbClr val="FFFFFF"/>
              </a:solidFill>
            </a:endParaRPr>
          </a:p>
          <a:p>
            <a:pPr>
              <a:buNone/>
            </a:pPr>
            <a:endParaRPr lang="el-GR" sz="1800" dirty="0" smtClean="0">
              <a:solidFill>
                <a:srgbClr val="FFFFFF"/>
              </a:solidFill>
            </a:endParaRPr>
          </a:p>
          <a:p>
            <a:pPr>
              <a:buNone/>
            </a:pPr>
            <a:endParaRPr lang="el-GR" sz="1800" dirty="0">
              <a:solidFill>
                <a:srgbClr val="FFFFFF"/>
              </a:solidFill>
            </a:endParaRPr>
          </a:p>
        </p:txBody>
      </p:sp>
      <p:pic>
        <p:nvPicPr>
          <p:cNvPr id="7" name="Picture 2" descr="C:\Users\user\Desktop\FOR PROJECTS\Β ΤΕΤΡΑΜΗΝΟΥ\Α4\9a5a3__d7b3627f52531896c56365608725e354_M.jpg"/>
          <p:cNvPicPr>
            <a:picLocks noGrp="1" noChangeAspect="1" noChangeArrowheads="1"/>
          </p:cNvPicPr>
          <p:nvPr>
            <p:ph sz="half" idx="2"/>
          </p:nvPr>
        </p:nvPicPr>
        <p:blipFill>
          <a:blip r:embed="rId2" cstate="print"/>
          <a:srcRect/>
          <a:stretch>
            <a:fillRect/>
          </a:stretch>
        </p:blipFill>
        <p:spPr bwMode="auto">
          <a:xfrm>
            <a:off x="4644008" y="2492896"/>
            <a:ext cx="4291013" cy="3672408"/>
          </a:xfrm>
          <a:prstGeom prst="rect">
            <a:avLst/>
          </a:prstGeom>
          <a:noFill/>
        </p:spPr>
      </p:pic>
    </p:spTree>
  </p:cSld>
  <p:clrMapOvr>
    <a:masterClrMapping/>
  </p:clrMapOvr>
  <p:transition>
    <p:wheel spokes="8"/>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 ΠΩΣ ΑΝΑΓΝΩΡΙΖΟΝΤΑΙ</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pPr fontAlgn="base"/>
            <a:r>
              <a:rPr lang="el-GR" dirty="0" smtClean="0">
                <a:solidFill>
                  <a:schemeClr val="bg2">
                    <a:lumMod val="20000"/>
                    <a:lumOff val="80000"/>
                  </a:schemeClr>
                </a:solidFill>
              </a:rPr>
              <a:t>Τα βιολογικά προϊόντα μπορούν να αναγνωριστούν από τις ενδείξεις που φέρουν στη σήμανσή τους (ετικέτα) και το Πιστοποιητικό Προϊόντος που τα συνοδεύει.</a:t>
            </a:r>
          </a:p>
          <a:p>
            <a:r>
              <a:rPr lang="el-GR" dirty="0" smtClean="0">
                <a:solidFill>
                  <a:schemeClr val="bg2">
                    <a:lumMod val="20000"/>
                    <a:lumOff val="80000"/>
                  </a:schemeClr>
                </a:solidFill>
              </a:rPr>
              <a:t>Στην ετικέτα του προϊόντος θα πρέπει να φαίνονται τουλάχιστον οι παρακάτω ενδείξεις:</a:t>
            </a:r>
            <a:br>
              <a:rPr lang="el-GR" dirty="0" smtClean="0">
                <a:solidFill>
                  <a:schemeClr val="bg2">
                    <a:lumMod val="20000"/>
                    <a:lumOff val="80000"/>
                  </a:schemeClr>
                </a:solidFill>
              </a:rPr>
            </a:br>
            <a:r>
              <a:rPr lang="el-GR" dirty="0" smtClean="0">
                <a:solidFill>
                  <a:schemeClr val="bg2">
                    <a:lumMod val="20000"/>
                    <a:lumOff val="80000"/>
                  </a:schemeClr>
                </a:solidFill>
              </a:rPr>
              <a:t>Η εμπορική ονομασία του προϊόντος και το στάδιο πιστοποίησής του. Η επωνυμία, τα στοιχεία επικοινωνίας και ο κωδικός πιστοποίησής της επιχείρησης και τέλος ο Ευρωπαϊκός Κωδικός και το λογότυπο του Οργανισμού που έλεγξε και πιστοποίησε την επιχείρηση.</a:t>
            </a:r>
          </a:p>
          <a:p>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10 </a:t>
            </a:r>
            <a:r>
              <a:rPr lang="el-GR" b="1" dirty="0" smtClean="0"/>
              <a:t>λόγοι</a:t>
            </a:r>
            <a:r>
              <a:rPr lang="el-GR" dirty="0" smtClean="0"/>
              <a:t> </a:t>
            </a:r>
            <a:r>
              <a:rPr lang="el-GR" b="1" dirty="0" smtClean="0"/>
              <a:t>για να προτιμήσεις βιολογικά προϊόντα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62500" lnSpcReduction="20000"/>
          </a:bodyPr>
          <a:lstStyle/>
          <a:p>
            <a:pPr>
              <a:buNone/>
            </a:pPr>
            <a:r>
              <a:rPr lang="el-GR" dirty="0" smtClean="0"/>
              <a:t> </a:t>
            </a:r>
          </a:p>
          <a:p>
            <a:pPr lvl="0"/>
            <a:r>
              <a:rPr lang="el-GR" dirty="0" smtClean="0">
                <a:solidFill>
                  <a:schemeClr val="bg2">
                    <a:lumMod val="20000"/>
                    <a:lumOff val="80000"/>
                  </a:schemeClr>
                </a:solidFill>
              </a:rPr>
              <a:t>Αποτελούν καθαρή τροφή.</a:t>
            </a:r>
          </a:p>
          <a:p>
            <a:pPr lvl="0"/>
            <a:r>
              <a:rPr lang="el-GR" dirty="0" smtClean="0">
                <a:solidFill>
                  <a:schemeClr val="bg2">
                    <a:lumMod val="20000"/>
                    <a:lumOff val="80000"/>
                  </a:schemeClr>
                </a:solidFill>
              </a:rPr>
              <a:t>Έχουν υψηλή διατροφική αξία.</a:t>
            </a:r>
          </a:p>
          <a:p>
            <a:pPr lvl="0"/>
            <a:r>
              <a:rPr lang="el-GR" dirty="0" smtClean="0">
                <a:solidFill>
                  <a:schemeClr val="bg2">
                    <a:lumMod val="20000"/>
                    <a:lumOff val="80000"/>
                  </a:schemeClr>
                </a:solidFill>
              </a:rPr>
              <a:t>Έχουν γεύση πραγματική και γεμάτη, αφού συλλέγονται όταν είναι ώριμα.</a:t>
            </a:r>
          </a:p>
          <a:p>
            <a:pPr lvl="0"/>
            <a:r>
              <a:rPr lang="el-GR" dirty="0" smtClean="0">
                <a:solidFill>
                  <a:schemeClr val="bg2">
                    <a:lumMod val="20000"/>
                    <a:lumOff val="80000"/>
                  </a:schemeClr>
                </a:solidFill>
              </a:rPr>
              <a:t>Έχουν εγγύηση γνησιότητας.</a:t>
            </a:r>
          </a:p>
          <a:p>
            <a:pPr lvl="0"/>
            <a:r>
              <a:rPr lang="el-GR" dirty="0" smtClean="0">
                <a:solidFill>
                  <a:schemeClr val="bg2">
                    <a:lumMod val="20000"/>
                    <a:lumOff val="80000"/>
                  </a:schemeClr>
                </a:solidFill>
              </a:rPr>
              <a:t>Περιέχουν 40% περισσότερα αντιοξειδωτικά με αποτέλεσμα να προστατεύουν τον οργανισμό.</a:t>
            </a:r>
          </a:p>
          <a:p>
            <a:pPr lvl="0"/>
            <a:r>
              <a:rPr lang="el-GR" dirty="0" smtClean="0">
                <a:solidFill>
                  <a:schemeClr val="bg2">
                    <a:lumMod val="20000"/>
                    <a:lumOff val="80000"/>
                  </a:schemeClr>
                </a:solidFill>
              </a:rPr>
              <a:t>Συμβάλλουν στη διατήρηση της αρμονίας με τη φύση.</a:t>
            </a:r>
          </a:p>
          <a:p>
            <a:pPr lvl="0"/>
            <a:r>
              <a:rPr lang="el-GR" dirty="0" smtClean="0">
                <a:solidFill>
                  <a:schemeClr val="bg2">
                    <a:lumMod val="20000"/>
                    <a:lumOff val="80000"/>
                  </a:schemeClr>
                </a:solidFill>
              </a:rPr>
              <a:t>Στη προστασία του περιβάλλοντος, γιατί στηρίζουν την παραγωγή προϊόντων χωρίς φυτοφάρμακα και λιπάσματα.</a:t>
            </a:r>
          </a:p>
          <a:p>
            <a:pPr lvl="0"/>
            <a:r>
              <a:rPr lang="el-GR" dirty="0" smtClean="0">
                <a:solidFill>
                  <a:schemeClr val="bg2">
                    <a:lumMod val="20000"/>
                    <a:lumOff val="80000"/>
                  </a:schemeClr>
                </a:solidFill>
              </a:rPr>
              <a:t>Στο να παραμένουν τα εδάφη πάντα γόνιμα.</a:t>
            </a:r>
          </a:p>
          <a:p>
            <a:pPr lvl="0"/>
            <a:r>
              <a:rPr lang="el-GR" dirty="0" smtClean="0">
                <a:solidFill>
                  <a:schemeClr val="bg2">
                    <a:lumMod val="20000"/>
                    <a:lumOff val="80000"/>
                  </a:schemeClr>
                </a:solidFill>
              </a:rPr>
              <a:t>Στην ανάπτυξη της υπαίθρου.</a:t>
            </a:r>
          </a:p>
          <a:p>
            <a:pPr lvl="0"/>
            <a:r>
              <a:rPr lang="el-GR" b="1" dirty="0" smtClean="0">
                <a:solidFill>
                  <a:schemeClr val="bg2">
                    <a:lumMod val="20000"/>
                    <a:lumOff val="80000"/>
                  </a:schemeClr>
                </a:solidFill>
              </a:rPr>
              <a:t>.</a:t>
            </a:r>
            <a:r>
              <a:rPr lang="el-GR" dirty="0" smtClean="0">
                <a:solidFill>
                  <a:schemeClr val="bg2">
                    <a:lumMod val="20000"/>
                    <a:lumOff val="80000"/>
                  </a:schemeClr>
                </a:solidFill>
              </a:rPr>
              <a:t> Είναι πάντα φρέσκα, αφού συλλέγονται και πωλούνται μόνο στην “εποχή τους”.</a:t>
            </a:r>
          </a:p>
          <a:p>
            <a:endParaRPr lang="el-GR" dirty="0">
              <a:solidFill>
                <a:schemeClr val="bg2">
                  <a:lumMod val="20000"/>
                  <a:lumOff val="80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331640" y="3068960"/>
            <a:ext cx="6400800" cy="3789040"/>
          </a:xfrm>
        </p:spPr>
        <p:txBody>
          <a:bodyPr>
            <a:normAutofit fontScale="92500" lnSpcReduction="10000"/>
          </a:bodyPr>
          <a:lstStyle/>
          <a:p>
            <a:pPr algn="l"/>
            <a:r>
              <a:rPr lang="el-GR" sz="2000" dirty="0" smtClean="0">
                <a:solidFill>
                  <a:schemeClr val="bg2">
                    <a:lumMod val="20000"/>
                    <a:lumOff val="80000"/>
                  </a:schemeClr>
                </a:solidFill>
                <a:latin typeface="Arial" pitchFamily="34" charset="0"/>
                <a:cs typeface="Arial" pitchFamily="34" charset="0"/>
              </a:rPr>
              <a:t>Στα πλαίσια του μαθήματος πραγματοποιήθηκε μια έρευνα σχετικά με τη διατροφή .Φτιάξαμε και ένα ερωτηματολόγιο το οποίο μοιράστηκε σε 40 μαθητές ηλικίας 15-16 ετών ,στο 5</a:t>
            </a:r>
            <a:r>
              <a:rPr lang="el-GR" sz="2000" baseline="30000" dirty="0" smtClean="0">
                <a:solidFill>
                  <a:schemeClr val="bg2">
                    <a:lumMod val="20000"/>
                    <a:lumOff val="80000"/>
                  </a:schemeClr>
                </a:solidFill>
                <a:latin typeface="Arial" pitchFamily="34" charset="0"/>
                <a:cs typeface="Arial" pitchFamily="34" charset="0"/>
              </a:rPr>
              <a:t>ο</a:t>
            </a:r>
            <a:r>
              <a:rPr lang="el-GR" sz="2000" dirty="0" smtClean="0">
                <a:solidFill>
                  <a:schemeClr val="bg2">
                    <a:lumMod val="20000"/>
                    <a:lumOff val="80000"/>
                  </a:schemeClr>
                </a:solidFill>
                <a:latin typeface="Arial" pitchFamily="34" charset="0"/>
                <a:cs typeface="Arial" pitchFamily="34" charset="0"/>
              </a:rPr>
              <a:t> Λύκειο Ν . Σμύρνης . Τα αποτελέσματα είναι τα εξής.</a:t>
            </a:r>
          </a:p>
          <a:p>
            <a:endParaRPr lang="el-GR" sz="2000" dirty="0" smtClean="0">
              <a:solidFill>
                <a:schemeClr val="bg2">
                  <a:lumMod val="20000"/>
                  <a:lumOff val="80000"/>
                </a:schemeClr>
              </a:solidFill>
              <a:latin typeface="Arial" pitchFamily="34" charset="0"/>
              <a:cs typeface="Arial" pitchFamily="34" charset="0"/>
            </a:endParaRPr>
          </a:p>
          <a:p>
            <a:endParaRPr lang="el-GR" sz="2000" dirty="0" smtClean="0">
              <a:solidFill>
                <a:schemeClr val="bg2">
                  <a:lumMod val="20000"/>
                  <a:lumOff val="80000"/>
                </a:schemeClr>
              </a:solidFill>
              <a:latin typeface="Arial" pitchFamily="34" charset="0"/>
              <a:cs typeface="Arial" pitchFamily="34" charset="0"/>
            </a:endParaRPr>
          </a:p>
          <a:p>
            <a:endParaRPr lang="el-GR" sz="2000" dirty="0" smtClean="0">
              <a:solidFill>
                <a:srgbClr val="FFFF00"/>
              </a:solidFill>
              <a:latin typeface="Arial" pitchFamily="34" charset="0"/>
              <a:cs typeface="Arial" pitchFamily="34" charset="0"/>
            </a:endParaRPr>
          </a:p>
          <a:p>
            <a:endParaRPr lang="el-GR" sz="2000" dirty="0" smtClean="0">
              <a:solidFill>
                <a:srgbClr val="FFFF00"/>
              </a:solidFill>
              <a:latin typeface="Arial" pitchFamily="34" charset="0"/>
              <a:cs typeface="Arial" pitchFamily="34" charset="0"/>
            </a:endParaRPr>
          </a:p>
          <a:p>
            <a:r>
              <a:rPr lang="el-GR" sz="2000" dirty="0" err="1" smtClean="0">
                <a:solidFill>
                  <a:schemeClr val="bg2">
                    <a:lumMod val="20000"/>
                    <a:lumOff val="80000"/>
                  </a:schemeClr>
                </a:solidFill>
                <a:latin typeface="Arial" pitchFamily="34" charset="0"/>
                <a:cs typeface="Arial" pitchFamily="34" charset="0"/>
              </a:rPr>
              <a:t>Σμυρνιούδη</a:t>
            </a:r>
            <a:r>
              <a:rPr lang="el-GR" sz="2000" dirty="0" smtClean="0">
                <a:solidFill>
                  <a:schemeClr val="bg2">
                    <a:lumMod val="20000"/>
                    <a:lumOff val="80000"/>
                  </a:schemeClr>
                </a:solidFill>
                <a:latin typeface="Arial" pitchFamily="34" charset="0"/>
                <a:cs typeface="Arial" pitchFamily="34" charset="0"/>
              </a:rPr>
              <a:t> Βικτώρια-Παρασκευή</a:t>
            </a:r>
          </a:p>
          <a:p>
            <a:r>
              <a:rPr lang="el-GR" sz="2000" dirty="0" err="1" smtClean="0">
                <a:solidFill>
                  <a:schemeClr val="bg2">
                    <a:lumMod val="20000"/>
                    <a:lumOff val="80000"/>
                  </a:schemeClr>
                </a:solidFill>
                <a:latin typeface="Arial" pitchFamily="34" charset="0"/>
                <a:cs typeface="Arial" pitchFamily="34" charset="0"/>
              </a:rPr>
              <a:t>Σουλιούδη</a:t>
            </a:r>
            <a:r>
              <a:rPr lang="el-GR" sz="2000" dirty="0" smtClean="0">
                <a:solidFill>
                  <a:schemeClr val="bg2">
                    <a:lumMod val="20000"/>
                    <a:lumOff val="80000"/>
                  </a:schemeClr>
                </a:solidFill>
                <a:latin typeface="Arial" pitchFamily="34" charset="0"/>
                <a:cs typeface="Arial" pitchFamily="34" charset="0"/>
              </a:rPr>
              <a:t> Ειρήνη</a:t>
            </a:r>
          </a:p>
          <a:p>
            <a:r>
              <a:rPr lang="el-GR" sz="2000" dirty="0" smtClean="0">
                <a:solidFill>
                  <a:schemeClr val="bg2">
                    <a:lumMod val="20000"/>
                    <a:lumOff val="80000"/>
                  </a:schemeClr>
                </a:solidFill>
                <a:latin typeface="Arial" pitchFamily="34" charset="0"/>
                <a:cs typeface="Arial" pitchFamily="34" charset="0"/>
              </a:rPr>
              <a:t>Σουλιώτη Χριστίνα</a:t>
            </a:r>
          </a:p>
          <a:p>
            <a:r>
              <a:rPr lang="el-GR" sz="2000" dirty="0" smtClean="0">
                <a:solidFill>
                  <a:schemeClr val="bg2">
                    <a:lumMod val="20000"/>
                    <a:lumOff val="80000"/>
                  </a:schemeClr>
                </a:solidFill>
                <a:latin typeface="Arial" pitchFamily="34" charset="0"/>
                <a:cs typeface="Arial" pitchFamily="34" charset="0"/>
              </a:rPr>
              <a:t>Στεργίου Ιωάννα</a:t>
            </a:r>
          </a:p>
          <a:p>
            <a:r>
              <a:rPr lang="el-GR" sz="2000" dirty="0" smtClean="0">
                <a:solidFill>
                  <a:schemeClr val="bg2">
                    <a:lumMod val="20000"/>
                    <a:lumOff val="80000"/>
                  </a:schemeClr>
                </a:solidFill>
                <a:latin typeface="Arial" pitchFamily="34" charset="0"/>
                <a:cs typeface="Arial" pitchFamily="34" charset="0"/>
              </a:rPr>
              <a:t>Χιώτης </a:t>
            </a:r>
            <a:r>
              <a:rPr lang="el-GR" sz="2000" dirty="0" err="1" smtClean="0">
                <a:solidFill>
                  <a:schemeClr val="bg2">
                    <a:lumMod val="20000"/>
                    <a:lumOff val="80000"/>
                  </a:schemeClr>
                </a:solidFill>
                <a:latin typeface="Arial" pitchFamily="34" charset="0"/>
                <a:cs typeface="Arial" pitchFamily="34" charset="0"/>
              </a:rPr>
              <a:t>Πάρης</a:t>
            </a:r>
            <a:endParaRPr lang="el-GR" sz="2000" dirty="0" smtClean="0">
              <a:solidFill>
                <a:schemeClr val="bg2">
                  <a:lumMod val="20000"/>
                  <a:lumOff val="80000"/>
                </a:schemeClr>
              </a:solidFill>
              <a:latin typeface="Arial" pitchFamily="34" charset="0"/>
              <a:cs typeface="Arial" pitchFamily="34" charset="0"/>
            </a:endParaRPr>
          </a:p>
          <a:p>
            <a:pPr algn="l"/>
            <a:endParaRPr lang="el-GR" sz="2000" dirty="0" smtClean="0">
              <a:latin typeface="Arial" pitchFamily="34" charset="0"/>
              <a:cs typeface="Arial" pitchFamily="34" charset="0"/>
            </a:endParaRPr>
          </a:p>
        </p:txBody>
      </p:sp>
      <p:sp>
        <p:nvSpPr>
          <p:cNvPr id="5" name="4 - Ορθογώνιο"/>
          <p:cNvSpPr/>
          <p:nvPr/>
        </p:nvSpPr>
        <p:spPr>
          <a:xfrm>
            <a:off x="1187624" y="908720"/>
            <a:ext cx="6572633"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l-GR" sz="5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ερωτηματολογιο</a:t>
            </a:r>
            <a:endParaRPr lang="el-GR"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pull dir="l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Ερώτηση 1</a:t>
            </a:r>
            <a:endParaRPr lang="el-GR" dirty="0"/>
          </a:p>
        </p:txBody>
      </p:sp>
      <p:sp>
        <p:nvSpPr>
          <p:cNvPr id="5" name="4 - Θέση περιεχομένου"/>
          <p:cNvSpPr>
            <a:spLocks noGrp="1"/>
          </p:cNvSpPr>
          <p:nvPr>
            <p:ph idx="1"/>
          </p:nvPr>
        </p:nvSpPr>
        <p:spPr/>
        <p:txBody>
          <a:bodyPr/>
          <a:lstStyle/>
          <a:p>
            <a:r>
              <a:rPr lang="el-GR" dirty="0" smtClean="0">
                <a:solidFill>
                  <a:schemeClr val="bg2">
                    <a:lumMod val="20000"/>
                    <a:lumOff val="80000"/>
                  </a:schemeClr>
                </a:solidFill>
              </a:rPr>
              <a:t>Τρώτε πρωινό;</a:t>
            </a:r>
          </a:p>
          <a:p>
            <a:pPr>
              <a:buNone/>
            </a:pPr>
            <a:r>
              <a:rPr lang="el-GR" dirty="0" smtClean="0">
                <a:solidFill>
                  <a:schemeClr val="bg2">
                    <a:lumMod val="20000"/>
                    <a:lumOff val="80000"/>
                  </a:schemeClr>
                </a:solidFill>
              </a:rPr>
              <a:t>α)Κάθε μέρα</a:t>
            </a:r>
          </a:p>
          <a:p>
            <a:pPr>
              <a:buNone/>
            </a:pPr>
            <a:r>
              <a:rPr lang="el-GR" dirty="0" smtClean="0">
                <a:solidFill>
                  <a:schemeClr val="bg2">
                    <a:lumMod val="20000"/>
                    <a:lumOff val="80000"/>
                  </a:schemeClr>
                </a:solidFill>
              </a:rPr>
              <a:t>β)Μερικές φορές</a:t>
            </a:r>
          </a:p>
          <a:p>
            <a:pPr>
              <a:buNone/>
            </a:pPr>
            <a:r>
              <a:rPr lang="el-GR" dirty="0" smtClean="0">
                <a:solidFill>
                  <a:schemeClr val="bg2">
                    <a:lumMod val="20000"/>
                    <a:lumOff val="80000"/>
                  </a:schemeClr>
                </a:solidFill>
              </a:rPr>
              <a:t>γ)Σπάνια </a:t>
            </a:r>
          </a:p>
          <a:p>
            <a:pPr>
              <a:buNone/>
            </a:pPr>
            <a:r>
              <a:rPr lang="el-GR" dirty="0" smtClean="0">
                <a:solidFill>
                  <a:schemeClr val="bg2">
                    <a:lumMod val="20000"/>
                    <a:lumOff val="80000"/>
                  </a:schemeClr>
                </a:solidFill>
              </a:rPr>
              <a:t>δ)Ποτέ</a:t>
            </a:r>
            <a:endParaRPr lang="el-GR" dirty="0">
              <a:solidFill>
                <a:schemeClr val="bg2">
                  <a:lumMod val="20000"/>
                  <a:lumOff val="80000"/>
                </a:schemeClr>
              </a:solidFill>
            </a:endParaRPr>
          </a:p>
        </p:txBody>
      </p:sp>
      <p:graphicFrame>
        <p:nvGraphicFramePr>
          <p:cNvPr id="6" name="5 - Γράφημα"/>
          <p:cNvGraphicFramePr/>
          <p:nvPr/>
        </p:nvGraphicFramePr>
        <p:xfrm>
          <a:off x="2987824" y="2708920"/>
          <a:ext cx="5832648" cy="41490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bg2">
                    <a:lumMod val="20000"/>
                    <a:lumOff val="80000"/>
                  </a:schemeClr>
                </a:solidFill>
              </a:rPr>
              <a:t>Πόσα ποτήρια νερό πίνετε την ημέρα;</a:t>
            </a:r>
          </a:p>
          <a:p>
            <a:pPr>
              <a:buNone/>
            </a:pPr>
            <a:r>
              <a:rPr lang="el-GR" dirty="0" smtClean="0">
                <a:solidFill>
                  <a:schemeClr val="bg2">
                    <a:lumMod val="20000"/>
                    <a:lumOff val="80000"/>
                  </a:schemeClr>
                </a:solidFill>
              </a:rPr>
              <a:t>α)2</a:t>
            </a:r>
          </a:p>
          <a:p>
            <a:pPr>
              <a:buNone/>
            </a:pPr>
            <a:r>
              <a:rPr lang="el-GR" dirty="0" smtClean="0">
                <a:solidFill>
                  <a:schemeClr val="bg2">
                    <a:lumMod val="20000"/>
                    <a:lumOff val="80000"/>
                  </a:schemeClr>
                </a:solidFill>
              </a:rPr>
              <a:t>β)5</a:t>
            </a:r>
          </a:p>
          <a:p>
            <a:pPr>
              <a:buNone/>
            </a:pPr>
            <a:r>
              <a:rPr lang="el-GR" dirty="0" smtClean="0">
                <a:solidFill>
                  <a:schemeClr val="bg2">
                    <a:lumMod val="20000"/>
                    <a:lumOff val="80000"/>
                  </a:schemeClr>
                </a:solidFill>
              </a:rPr>
              <a:t>γ)7</a:t>
            </a:r>
          </a:p>
          <a:p>
            <a:pPr>
              <a:buNone/>
            </a:pPr>
            <a:r>
              <a:rPr lang="el-GR" dirty="0" smtClean="0">
                <a:solidFill>
                  <a:schemeClr val="bg2">
                    <a:lumMod val="20000"/>
                    <a:lumOff val="80000"/>
                  </a:schemeClr>
                </a:solidFill>
              </a:rPr>
              <a:t>δ)περισσότερα</a:t>
            </a:r>
          </a:p>
        </p:txBody>
      </p:sp>
      <p:sp>
        <p:nvSpPr>
          <p:cNvPr id="3" name="2 - Τίτλος"/>
          <p:cNvSpPr>
            <a:spLocks noGrp="1"/>
          </p:cNvSpPr>
          <p:nvPr>
            <p:ph type="title"/>
          </p:nvPr>
        </p:nvSpPr>
        <p:spPr/>
        <p:txBody>
          <a:bodyPr>
            <a:normAutofit/>
          </a:bodyPr>
          <a:lstStyle/>
          <a:p>
            <a:r>
              <a:rPr lang="el-GR" dirty="0" smtClean="0"/>
              <a:t>Ερώτηση 2</a:t>
            </a:r>
            <a:endParaRPr lang="el-GR" dirty="0"/>
          </a:p>
        </p:txBody>
      </p:sp>
      <p:graphicFrame>
        <p:nvGraphicFramePr>
          <p:cNvPr id="4" name="3 - Γράφημα"/>
          <p:cNvGraphicFramePr/>
          <p:nvPr/>
        </p:nvGraphicFramePr>
        <p:xfrm>
          <a:off x="3707904" y="3212976"/>
          <a:ext cx="5136232" cy="332814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strips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bg2">
                    <a:lumMod val="20000"/>
                    <a:lumOff val="80000"/>
                  </a:schemeClr>
                </a:solidFill>
              </a:rPr>
              <a:t>Κατά την διάρκεια της εβδομάδας πόσες φορές τρώνε γλυκά;</a:t>
            </a:r>
          </a:p>
          <a:p>
            <a:pPr>
              <a:buNone/>
            </a:pPr>
            <a:r>
              <a:rPr lang="el-GR" dirty="0" smtClean="0">
                <a:solidFill>
                  <a:schemeClr val="bg2">
                    <a:lumMod val="20000"/>
                    <a:lumOff val="80000"/>
                  </a:schemeClr>
                </a:solidFill>
              </a:rPr>
              <a:t>α)2-3</a:t>
            </a:r>
          </a:p>
          <a:p>
            <a:pPr>
              <a:buNone/>
            </a:pPr>
            <a:r>
              <a:rPr lang="el-GR" dirty="0" smtClean="0">
                <a:solidFill>
                  <a:schemeClr val="bg2">
                    <a:lumMod val="20000"/>
                    <a:lumOff val="80000"/>
                  </a:schemeClr>
                </a:solidFill>
              </a:rPr>
              <a:t>β)4-5</a:t>
            </a:r>
          </a:p>
          <a:p>
            <a:pPr>
              <a:buNone/>
            </a:pPr>
            <a:r>
              <a:rPr lang="el-GR" dirty="0" smtClean="0">
                <a:solidFill>
                  <a:schemeClr val="bg2">
                    <a:lumMod val="20000"/>
                    <a:lumOff val="80000"/>
                  </a:schemeClr>
                </a:solidFill>
              </a:rPr>
              <a:t>γ)κάθε μέρα</a:t>
            </a:r>
          </a:p>
          <a:p>
            <a:pPr>
              <a:buNone/>
            </a:pPr>
            <a:endParaRPr lang="el-GR" dirty="0"/>
          </a:p>
        </p:txBody>
      </p:sp>
      <p:sp>
        <p:nvSpPr>
          <p:cNvPr id="3" name="2 - Τίτλος"/>
          <p:cNvSpPr>
            <a:spLocks noGrp="1"/>
          </p:cNvSpPr>
          <p:nvPr>
            <p:ph type="title"/>
          </p:nvPr>
        </p:nvSpPr>
        <p:spPr/>
        <p:txBody>
          <a:bodyPr/>
          <a:lstStyle/>
          <a:p>
            <a:r>
              <a:rPr lang="el-GR" dirty="0" smtClean="0"/>
              <a:t>Ερώτηση 3</a:t>
            </a:r>
            <a:endParaRPr lang="el-GR" dirty="0"/>
          </a:p>
        </p:txBody>
      </p:sp>
      <p:graphicFrame>
        <p:nvGraphicFramePr>
          <p:cNvPr id="4" name="3 - Γράφημα"/>
          <p:cNvGraphicFramePr/>
          <p:nvPr/>
        </p:nvGraphicFramePr>
        <p:xfrm>
          <a:off x="3131840" y="2924944"/>
          <a:ext cx="5424264" cy="35441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split orient="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bg2">
                    <a:lumMod val="20000"/>
                    <a:lumOff val="80000"/>
                  </a:schemeClr>
                </a:solidFill>
              </a:rPr>
              <a:t>Συνοδεύετε το φαγητό σας με σαλάτα;</a:t>
            </a:r>
          </a:p>
          <a:p>
            <a:pPr>
              <a:buNone/>
            </a:pPr>
            <a:r>
              <a:rPr lang="el-GR" dirty="0" smtClean="0">
                <a:solidFill>
                  <a:schemeClr val="bg2">
                    <a:lumMod val="20000"/>
                    <a:lumOff val="80000"/>
                  </a:schemeClr>
                </a:solidFill>
              </a:rPr>
              <a:t>α)Πάντα</a:t>
            </a:r>
          </a:p>
          <a:p>
            <a:pPr>
              <a:buNone/>
            </a:pPr>
            <a:r>
              <a:rPr lang="el-GR" dirty="0" smtClean="0">
                <a:solidFill>
                  <a:schemeClr val="bg2">
                    <a:lumMod val="20000"/>
                    <a:lumOff val="80000"/>
                  </a:schemeClr>
                </a:solidFill>
              </a:rPr>
              <a:t>β)Συχνά</a:t>
            </a:r>
          </a:p>
          <a:p>
            <a:pPr>
              <a:buNone/>
            </a:pPr>
            <a:r>
              <a:rPr lang="el-GR" dirty="0" smtClean="0">
                <a:solidFill>
                  <a:schemeClr val="bg2">
                    <a:lumMod val="20000"/>
                    <a:lumOff val="80000"/>
                  </a:schemeClr>
                </a:solidFill>
              </a:rPr>
              <a:t>γ)Σπάνια</a:t>
            </a:r>
          </a:p>
          <a:p>
            <a:pPr>
              <a:buNone/>
            </a:pPr>
            <a:r>
              <a:rPr lang="el-GR" dirty="0" smtClean="0">
                <a:solidFill>
                  <a:schemeClr val="bg2">
                    <a:lumMod val="20000"/>
                    <a:lumOff val="80000"/>
                  </a:schemeClr>
                </a:solidFill>
              </a:rPr>
              <a:t>δ)Ποτέ</a:t>
            </a:r>
            <a:endParaRPr lang="el-GR" dirty="0">
              <a:solidFill>
                <a:schemeClr val="bg2">
                  <a:lumMod val="20000"/>
                  <a:lumOff val="80000"/>
                </a:schemeClr>
              </a:solidFill>
            </a:endParaRPr>
          </a:p>
        </p:txBody>
      </p:sp>
      <p:sp>
        <p:nvSpPr>
          <p:cNvPr id="3" name="2 - Τίτλος"/>
          <p:cNvSpPr>
            <a:spLocks noGrp="1"/>
          </p:cNvSpPr>
          <p:nvPr>
            <p:ph type="title"/>
          </p:nvPr>
        </p:nvSpPr>
        <p:spPr/>
        <p:txBody>
          <a:bodyPr>
            <a:normAutofit/>
          </a:bodyPr>
          <a:lstStyle/>
          <a:p>
            <a:r>
              <a:rPr lang="el-GR" dirty="0" smtClean="0"/>
              <a:t>Ερώτηση 4</a:t>
            </a:r>
            <a:endParaRPr lang="el-GR" dirty="0"/>
          </a:p>
        </p:txBody>
      </p:sp>
      <p:graphicFrame>
        <p:nvGraphicFramePr>
          <p:cNvPr id="4" name="3 - Γράφημα"/>
          <p:cNvGraphicFramePr/>
          <p:nvPr/>
        </p:nvGraphicFramePr>
        <p:xfrm>
          <a:off x="3275856" y="2852936"/>
          <a:ext cx="5496272" cy="340015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circl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bg2">
                    <a:lumMod val="20000"/>
                    <a:lumOff val="80000"/>
                  </a:schemeClr>
                </a:solidFill>
              </a:rPr>
              <a:t>Πόσες φορές την εβδομάδα τρώτε όσπρια;</a:t>
            </a:r>
          </a:p>
          <a:p>
            <a:pPr>
              <a:buNone/>
            </a:pPr>
            <a:r>
              <a:rPr lang="el-GR" dirty="0" smtClean="0">
                <a:solidFill>
                  <a:schemeClr val="bg2">
                    <a:lumMod val="20000"/>
                    <a:lumOff val="80000"/>
                  </a:schemeClr>
                </a:solidFill>
              </a:rPr>
              <a:t>α)καμία </a:t>
            </a:r>
          </a:p>
          <a:p>
            <a:pPr>
              <a:buNone/>
            </a:pPr>
            <a:r>
              <a:rPr lang="el-GR" dirty="0" smtClean="0">
                <a:solidFill>
                  <a:schemeClr val="bg2">
                    <a:lumMod val="20000"/>
                    <a:lumOff val="80000"/>
                  </a:schemeClr>
                </a:solidFill>
              </a:rPr>
              <a:t>β)μία </a:t>
            </a:r>
          </a:p>
          <a:p>
            <a:pPr>
              <a:buNone/>
            </a:pPr>
            <a:r>
              <a:rPr lang="el-GR" dirty="0" smtClean="0">
                <a:solidFill>
                  <a:schemeClr val="bg2">
                    <a:lumMod val="20000"/>
                    <a:lumOff val="80000"/>
                  </a:schemeClr>
                </a:solidFill>
              </a:rPr>
              <a:t>γ)δύο</a:t>
            </a:r>
          </a:p>
          <a:p>
            <a:pPr>
              <a:buNone/>
            </a:pPr>
            <a:r>
              <a:rPr lang="el-GR" dirty="0" smtClean="0">
                <a:solidFill>
                  <a:schemeClr val="bg2">
                    <a:lumMod val="20000"/>
                    <a:lumOff val="80000"/>
                  </a:schemeClr>
                </a:solidFill>
              </a:rPr>
              <a:t>δ)περισσότερες</a:t>
            </a:r>
          </a:p>
        </p:txBody>
      </p:sp>
      <p:sp>
        <p:nvSpPr>
          <p:cNvPr id="3" name="2 - Τίτλος"/>
          <p:cNvSpPr>
            <a:spLocks noGrp="1"/>
          </p:cNvSpPr>
          <p:nvPr>
            <p:ph type="title"/>
          </p:nvPr>
        </p:nvSpPr>
        <p:spPr/>
        <p:txBody>
          <a:bodyPr>
            <a:normAutofit/>
          </a:bodyPr>
          <a:lstStyle/>
          <a:p>
            <a:r>
              <a:rPr lang="el-GR" dirty="0" smtClean="0"/>
              <a:t>Ερώτηση 5</a:t>
            </a:r>
            <a:endParaRPr lang="el-GR" dirty="0"/>
          </a:p>
        </p:txBody>
      </p:sp>
      <p:graphicFrame>
        <p:nvGraphicFramePr>
          <p:cNvPr id="4" name="3 - Γράφημα"/>
          <p:cNvGraphicFramePr/>
          <p:nvPr/>
        </p:nvGraphicFramePr>
        <p:xfrm>
          <a:off x="3671392" y="2348880"/>
          <a:ext cx="5472608" cy="42080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diamon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bg2">
                    <a:lumMod val="20000"/>
                    <a:lumOff val="80000"/>
                  </a:schemeClr>
                </a:solidFill>
              </a:rPr>
              <a:t>Πόσες φορές την εβδομάδα τρώτε κρέας;</a:t>
            </a:r>
          </a:p>
          <a:p>
            <a:pPr>
              <a:buNone/>
            </a:pPr>
            <a:r>
              <a:rPr lang="el-GR" dirty="0" smtClean="0">
                <a:solidFill>
                  <a:schemeClr val="bg2">
                    <a:lumMod val="20000"/>
                    <a:lumOff val="80000"/>
                  </a:schemeClr>
                </a:solidFill>
              </a:rPr>
              <a:t>α)καμία </a:t>
            </a:r>
          </a:p>
          <a:p>
            <a:pPr>
              <a:buNone/>
            </a:pPr>
            <a:r>
              <a:rPr lang="el-GR" dirty="0" smtClean="0">
                <a:solidFill>
                  <a:schemeClr val="bg2">
                    <a:lumMod val="20000"/>
                    <a:lumOff val="80000"/>
                  </a:schemeClr>
                </a:solidFill>
              </a:rPr>
              <a:t>β)μία</a:t>
            </a:r>
          </a:p>
          <a:p>
            <a:pPr>
              <a:buNone/>
            </a:pPr>
            <a:r>
              <a:rPr lang="el-GR" dirty="0" smtClean="0">
                <a:solidFill>
                  <a:schemeClr val="bg2">
                    <a:lumMod val="20000"/>
                    <a:lumOff val="80000"/>
                  </a:schemeClr>
                </a:solidFill>
              </a:rPr>
              <a:t>γ)δύο</a:t>
            </a:r>
          </a:p>
          <a:p>
            <a:pPr>
              <a:buNone/>
            </a:pPr>
            <a:r>
              <a:rPr lang="el-GR" dirty="0" smtClean="0">
                <a:solidFill>
                  <a:schemeClr val="bg2">
                    <a:lumMod val="20000"/>
                    <a:lumOff val="80000"/>
                  </a:schemeClr>
                </a:solidFill>
              </a:rPr>
              <a:t>δ)περισσότερες</a:t>
            </a:r>
            <a:endParaRPr lang="el-GR" dirty="0">
              <a:solidFill>
                <a:schemeClr val="bg2">
                  <a:lumMod val="20000"/>
                  <a:lumOff val="80000"/>
                </a:schemeClr>
              </a:solidFill>
            </a:endParaRPr>
          </a:p>
        </p:txBody>
      </p:sp>
      <p:sp>
        <p:nvSpPr>
          <p:cNvPr id="3" name="2 - Τίτλος"/>
          <p:cNvSpPr>
            <a:spLocks noGrp="1"/>
          </p:cNvSpPr>
          <p:nvPr>
            <p:ph type="title"/>
          </p:nvPr>
        </p:nvSpPr>
        <p:spPr/>
        <p:txBody>
          <a:bodyPr/>
          <a:lstStyle/>
          <a:p>
            <a:r>
              <a:rPr lang="el-GR" dirty="0" smtClean="0"/>
              <a:t>Ερώτηση 6</a:t>
            </a:r>
            <a:endParaRPr lang="el-GR" dirty="0"/>
          </a:p>
        </p:txBody>
      </p:sp>
      <p:graphicFrame>
        <p:nvGraphicFramePr>
          <p:cNvPr id="4" name="3 - Γράφημα"/>
          <p:cNvGraphicFramePr/>
          <p:nvPr/>
        </p:nvGraphicFramePr>
        <p:xfrm>
          <a:off x="3563888" y="2636912"/>
          <a:ext cx="5400600" cy="37601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zoom dir="in"/>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bg2">
                    <a:lumMod val="20000"/>
                    <a:lumOff val="80000"/>
                  </a:schemeClr>
                </a:solidFill>
              </a:rPr>
              <a:t>Πόσα φρούτα τρώτε την ημέρα;</a:t>
            </a:r>
          </a:p>
          <a:p>
            <a:pPr>
              <a:buNone/>
            </a:pPr>
            <a:r>
              <a:rPr lang="el-GR" dirty="0" smtClean="0">
                <a:solidFill>
                  <a:schemeClr val="bg2">
                    <a:lumMod val="20000"/>
                    <a:lumOff val="80000"/>
                  </a:schemeClr>
                </a:solidFill>
              </a:rPr>
              <a:t>α)κανένα </a:t>
            </a:r>
          </a:p>
          <a:p>
            <a:pPr>
              <a:buNone/>
            </a:pPr>
            <a:r>
              <a:rPr lang="el-GR" dirty="0" smtClean="0">
                <a:solidFill>
                  <a:schemeClr val="bg2">
                    <a:lumMod val="20000"/>
                    <a:lumOff val="80000"/>
                  </a:schemeClr>
                </a:solidFill>
              </a:rPr>
              <a:t>β)ένα</a:t>
            </a:r>
          </a:p>
          <a:p>
            <a:pPr>
              <a:buNone/>
            </a:pPr>
            <a:r>
              <a:rPr lang="el-GR" dirty="0" smtClean="0">
                <a:solidFill>
                  <a:schemeClr val="bg2">
                    <a:lumMod val="20000"/>
                    <a:lumOff val="80000"/>
                  </a:schemeClr>
                </a:solidFill>
              </a:rPr>
              <a:t>γ)δύο</a:t>
            </a:r>
          </a:p>
          <a:p>
            <a:pPr>
              <a:buNone/>
            </a:pPr>
            <a:r>
              <a:rPr lang="el-GR" dirty="0" smtClean="0">
                <a:solidFill>
                  <a:schemeClr val="bg2">
                    <a:lumMod val="20000"/>
                    <a:lumOff val="80000"/>
                  </a:schemeClr>
                </a:solidFill>
              </a:rPr>
              <a:t>δ)περισσότερα </a:t>
            </a:r>
          </a:p>
          <a:p>
            <a:endParaRPr lang="el-GR" dirty="0"/>
          </a:p>
        </p:txBody>
      </p:sp>
      <p:sp>
        <p:nvSpPr>
          <p:cNvPr id="3" name="2 - Τίτλος"/>
          <p:cNvSpPr>
            <a:spLocks noGrp="1"/>
          </p:cNvSpPr>
          <p:nvPr>
            <p:ph type="title"/>
          </p:nvPr>
        </p:nvSpPr>
        <p:spPr/>
        <p:txBody>
          <a:bodyPr/>
          <a:lstStyle/>
          <a:p>
            <a:r>
              <a:rPr lang="el-GR" dirty="0" smtClean="0"/>
              <a:t>Ερώτηση 7</a:t>
            </a:r>
            <a:endParaRPr lang="el-GR" dirty="0"/>
          </a:p>
        </p:txBody>
      </p:sp>
      <p:graphicFrame>
        <p:nvGraphicFramePr>
          <p:cNvPr id="4" name="3 - Γράφημα"/>
          <p:cNvGraphicFramePr/>
          <p:nvPr/>
        </p:nvGraphicFramePr>
        <p:xfrm>
          <a:off x="3491880" y="2780928"/>
          <a:ext cx="5652120" cy="37601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217290"/>
          </a:xfrm>
        </p:spPr>
        <p:txBody>
          <a:bodyPr>
            <a:normAutofit/>
          </a:bodyPr>
          <a:lstStyle/>
          <a:p>
            <a:r>
              <a:rPr lang="el-GR" sz="3600" u="sng" dirty="0" smtClean="0"/>
              <a:t>ΔΙΑΤΡΟΦΗ ΣΤΗΝ ΑΡΧΑΙΑ ΕΛΛΑΔΑ</a:t>
            </a:r>
            <a:endParaRPr lang="el-GR" sz="3600" u="sng" dirty="0"/>
          </a:p>
        </p:txBody>
      </p:sp>
      <p:sp>
        <p:nvSpPr>
          <p:cNvPr id="3" name="2 - Θέση περιεχομένου"/>
          <p:cNvSpPr>
            <a:spLocks noGrp="1"/>
          </p:cNvSpPr>
          <p:nvPr>
            <p:ph idx="1"/>
          </p:nvPr>
        </p:nvSpPr>
        <p:spPr>
          <a:xfrm>
            <a:off x="323528" y="1556792"/>
            <a:ext cx="8373616" cy="4896544"/>
          </a:xfrm>
        </p:spPr>
        <p:txBody>
          <a:bodyPr>
            <a:normAutofit/>
          </a:bodyPr>
          <a:lstStyle/>
          <a:p>
            <a:r>
              <a:rPr lang="el-GR" sz="2000" dirty="0">
                <a:solidFill>
                  <a:srgbClr val="FFFFFF"/>
                </a:solidFill>
                <a:cs typeface="Arial" pitchFamily="34" charset="0"/>
              </a:rPr>
              <a:t>Τις διατροφικές συνήθειες των αρχαίων Ελλήνων χαρακτήριζε η λιτότητα, κάτι που αντικατόπτριζε τις δύσκολες συνθήκες υπό τις οποίες </a:t>
            </a:r>
            <a:r>
              <a:rPr lang="el-GR" sz="2000" dirty="0" smtClean="0">
                <a:solidFill>
                  <a:srgbClr val="FFFFFF"/>
                </a:solidFill>
                <a:cs typeface="Arial" pitchFamily="34" charset="0"/>
              </a:rPr>
              <a:t>διεξάγετε </a:t>
            </a:r>
            <a:r>
              <a:rPr lang="el-GR" sz="2000" dirty="0">
                <a:solidFill>
                  <a:srgbClr val="FFFFFF"/>
                </a:solidFill>
                <a:cs typeface="Arial" pitchFamily="34" charset="0"/>
              </a:rPr>
              <a:t>η ελληνική </a:t>
            </a:r>
            <a:r>
              <a:rPr lang="el-GR" sz="2000" dirty="0" smtClean="0">
                <a:solidFill>
                  <a:srgbClr val="FFFFFF"/>
                </a:solidFill>
                <a:cs typeface="Arial" pitchFamily="34" charset="0"/>
              </a:rPr>
              <a:t>γεωργική</a:t>
            </a:r>
            <a:r>
              <a:rPr lang="el-GR" sz="2000" dirty="0">
                <a:solidFill>
                  <a:srgbClr val="FFFFFF"/>
                </a:solidFill>
                <a:cs typeface="Arial" pitchFamily="34" charset="0"/>
              </a:rPr>
              <a:t> </a:t>
            </a:r>
            <a:r>
              <a:rPr lang="el-GR" sz="2000" dirty="0" smtClean="0">
                <a:solidFill>
                  <a:srgbClr val="FFFFFF"/>
                </a:solidFill>
                <a:cs typeface="Arial" pitchFamily="34" charset="0"/>
              </a:rPr>
              <a:t>δραστηριότητα</a:t>
            </a:r>
            <a:r>
              <a:rPr lang="el-GR" sz="2000" dirty="0">
                <a:solidFill>
                  <a:srgbClr val="FFFFFF"/>
                </a:solidFill>
                <a:cs typeface="Arial" pitchFamily="34" charset="0"/>
              </a:rPr>
              <a:t>. Θεμέλιο τους ήταν η λεγόμενη </a:t>
            </a:r>
            <a:r>
              <a:rPr lang="el-GR" sz="2000" i="1" dirty="0">
                <a:solidFill>
                  <a:srgbClr val="FFFFFF"/>
                </a:solidFill>
                <a:cs typeface="Arial" pitchFamily="34" charset="0"/>
              </a:rPr>
              <a:t>«μεσογειακή τριάδα</a:t>
            </a:r>
            <a:r>
              <a:rPr lang="el-GR" sz="2000" i="1" dirty="0" smtClean="0">
                <a:solidFill>
                  <a:srgbClr val="FFFFFF"/>
                </a:solidFill>
                <a:cs typeface="Arial" pitchFamily="34" charset="0"/>
              </a:rPr>
              <a:t>»</a:t>
            </a:r>
            <a:r>
              <a:rPr lang="el-GR" sz="2000" dirty="0" smtClean="0">
                <a:solidFill>
                  <a:srgbClr val="FFFFFF"/>
                </a:solidFill>
                <a:cs typeface="Arial" pitchFamily="34" charset="0"/>
              </a:rPr>
              <a:t>:</a:t>
            </a:r>
            <a:r>
              <a:rPr lang="el-GR" sz="2000" dirty="0">
                <a:solidFill>
                  <a:srgbClr val="FFFFFF"/>
                </a:solidFill>
                <a:cs typeface="Arial" pitchFamily="34" charset="0"/>
              </a:rPr>
              <a:t> σιτάρι, λάδι </a:t>
            </a:r>
            <a:r>
              <a:rPr lang="el-GR" sz="2000" dirty="0" smtClean="0">
                <a:solidFill>
                  <a:srgbClr val="FFFFFF"/>
                </a:solidFill>
                <a:cs typeface="Arial" pitchFamily="34" charset="0"/>
              </a:rPr>
              <a:t>και κρασί.</a:t>
            </a:r>
          </a:p>
        </p:txBody>
      </p:sp>
      <p:pic>
        <p:nvPicPr>
          <p:cNvPr id="4" name="Picture 2" descr="C:\Users\user\Desktop\FOR PROJECTS\Β ΤΕΤΡΑΜΗΝΟΥ\Α4\images.jpg"/>
          <p:cNvPicPr>
            <a:picLocks noChangeAspect="1" noChangeArrowheads="1"/>
          </p:cNvPicPr>
          <p:nvPr/>
        </p:nvPicPr>
        <p:blipFill>
          <a:blip r:embed="rId2" cstate="print"/>
          <a:srcRect/>
          <a:stretch>
            <a:fillRect/>
          </a:stretch>
        </p:blipFill>
        <p:spPr bwMode="auto">
          <a:xfrm>
            <a:off x="2195736" y="3068960"/>
            <a:ext cx="4596175" cy="3528392"/>
          </a:xfrm>
          <a:prstGeom prst="rect">
            <a:avLst/>
          </a:prstGeom>
          <a:noFill/>
        </p:spPr>
      </p:pic>
    </p:spTree>
  </p:cSld>
  <p:clrMapOvr>
    <a:masterClrMapping/>
  </p:clrMapOvr>
  <p:transition>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bg2">
                    <a:lumMod val="20000"/>
                    <a:lumOff val="80000"/>
                  </a:schemeClr>
                </a:solidFill>
              </a:rPr>
              <a:t>Πόσες φορές την εβδομάδα τρώτε γρήγορο φαγητό(</a:t>
            </a:r>
            <a:r>
              <a:rPr lang="en-US" dirty="0" smtClean="0">
                <a:solidFill>
                  <a:schemeClr val="bg2">
                    <a:lumMod val="20000"/>
                    <a:lumOff val="80000"/>
                  </a:schemeClr>
                </a:solidFill>
              </a:rPr>
              <a:t>fast food)</a:t>
            </a:r>
            <a:r>
              <a:rPr lang="el-GR" dirty="0" smtClean="0">
                <a:solidFill>
                  <a:schemeClr val="bg2">
                    <a:lumMod val="20000"/>
                    <a:lumOff val="80000"/>
                  </a:schemeClr>
                </a:solidFill>
              </a:rPr>
              <a:t>;</a:t>
            </a:r>
          </a:p>
          <a:p>
            <a:pPr>
              <a:buNone/>
            </a:pPr>
            <a:r>
              <a:rPr lang="el-GR" dirty="0" smtClean="0">
                <a:solidFill>
                  <a:schemeClr val="bg2">
                    <a:lumMod val="20000"/>
                    <a:lumOff val="80000"/>
                  </a:schemeClr>
                </a:solidFill>
              </a:rPr>
              <a:t>α)καμία </a:t>
            </a:r>
          </a:p>
          <a:p>
            <a:pPr>
              <a:buNone/>
            </a:pPr>
            <a:r>
              <a:rPr lang="el-GR" dirty="0" smtClean="0">
                <a:solidFill>
                  <a:schemeClr val="bg2">
                    <a:lumMod val="20000"/>
                    <a:lumOff val="80000"/>
                  </a:schemeClr>
                </a:solidFill>
              </a:rPr>
              <a:t>β)μία </a:t>
            </a:r>
          </a:p>
          <a:p>
            <a:pPr>
              <a:buNone/>
            </a:pPr>
            <a:r>
              <a:rPr lang="el-GR" dirty="0" smtClean="0">
                <a:solidFill>
                  <a:schemeClr val="bg2">
                    <a:lumMod val="20000"/>
                    <a:lumOff val="80000"/>
                  </a:schemeClr>
                </a:solidFill>
              </a:rPr>
              <a:t>γ)δύο</a:t>
            </a:r>
          </a:p>
          <a:p>
            <a:pPr>
              <a:buNone/>
            </a:pPr>
            <a:r>
              <a:rPr lang="el-GR" dirty="0" smtClean="0">
                <a:solidFill>
                  <a:schemeClr val="bg2">
                    <a:lumMod val="20000"/>
                    <a:lumOff val="80000"/>
                  </a:schemeClr>
                </a:solidFill>
              </a:rPr>
              <a:t>δ)περισσότερες</a:t>
            </a:r>
            <a:endParaRPr lang="en-US" dirty="0" smtClean="0">
              <a:solidFill>
                <a:schemeClr val="bg2">
                  <a:lumMod val="20000"/>
                  <a:lumOff val="80000"/>
                </a:schemeClr>
              </a:solidFill>
            </a:endParaRPr>
          </a:p>
        </p:txBody>
      </p:sp>
      <p:sp>
        <p:nvSpPr>
          <p:cNvPr id="3" name="2 - Τίτλος"/>
          <p:cNvSpPr>
            <a:spLocks noGrp="1"/>
          </p:cNvSpPr>
          <p:nvPr>
            <p:ph type="title"/>
          </p:nvPr>
        </p:nvSpPr>
        <p:spPr/>
        <p:txBody>
          <a:bodyPr/>
          <a:lstStyle/>
          <a:p>
            <a:r>
              <a:rPr lang="el-GR" dirty="0" smtClean="0"/>
              <a:t>Ερώτηση 8</a:t>
            </a:r>
            <a:endParaRPr lang="el-GR" dirty="0"/>
          </a:p>
        </p:txBody>
      </p:sp>
      <p:graphicFrame>
        <p:nvGraphicFramePr>
          <p:cNvPr id="4" name="3 - Γράφημα"/>
          <p:cNvGraphicFramePr/>
          <p:nvPr/>
        </p:nvGraphicFramePr>
        <p:xfrm>
          <a:off x="3563888" y="2564904"/>
          <a:ext cx="5580112" cy="37601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bg2">
                    <a:lumMod val="20000"/>
                    <a:lumOff val="80000"/>
                  </a:schemeClr>
                </a:solidFill>
              </a:rPr>
              <a:t>Πόσες φορές την εβδομάδα καταναλώνετε ψάρι;</a:t>
            </a:r>
          </a:p>
          <a:p>
            <a:pPr>
              <a:buNone/>
            </a:pPr>
            <a:r>
              <a:rPr lang="el-GR" dirty="0" smtClean="0">
                <a:solidFill>
                  <a:schemeClr val="bg2">
                    <a:lumMod val="20000"/>
                    <a:lumOff val="80000"/>
                  </a:schemeClr>
                </a:solidFill>
              </a:rPr>
              <a:t>α)καμία </a:t>
            </a:r>
          </a:p>
          <a:p>
            <a:pPr>
              <a:buNone/>
            </a:pPr>
            <a:r>
              <a:rPr lang="el-GR" dirty="0" smtClean="0">
                <a:solidFill>
                  <a:schemeClr val="bg2">
                    <a:lumMod val="20000"/>
                    <a:lumOff val="80000"/>
                  </a:schemeClr>
                </a:solidFill>
              </a:rPr>
              <a:t>β)μία</a:t>
            </a:r>
          </a:p>
          <a:p>
            <a:pPr>
              <a:buNone/>
            </a:pPr>
            <a:r>
              <a:rPr lang="el-GR" dirty="0" smtClean="0">
                <a:solidFill>
                  <a:schemeClr val="bg2">
                    <a:lumMod val="20000"/>
                    <a:lumOff val="80000"/>
                  </a:schemeClr>
                </a:solidFill>
              </a:rPr>
              <a:t>γ)δύο</a:t>
            </a:r>
          </a:p>
          <a:p>
            <a:pPr>
              <a:buNone/>
            </a:pPr>
            <a:r>
              <a:rPr lang="el-GR" dirty="0" smtClean="0">
                <a:solidFill>
                  <a:schemeClr val="bg2">
                    <a:lumMod val="20000"/>
                    <a:lumOff val="80000"/>
                  </a:schemeClr>
                </a:solidFill>
              </a:rPr>
              <a:t>δ)περισσότερες</a:t>
            </a:r>
            <a:endParaRPr lang="el-GR" dirty="0">
              <a:solidFill>
                <a:schemeClr val="bg2">
                  <a:lumMod val="20000"/>
                  <a:lumOff val="80000"/>
                </a:schemeClr>
              </a:solidFill>
            </a:endParaRPr>
          </a:p>
        </p:txBody>
      </p:sp>
      <p:sp>
        <p:nvSpPr>
          <p:cNvPr id="3" name="2 - Τίτλος"/>
          <p:cNvSpPr>
            <a:spLocks noGrp="1"/>
          </p:cNvSpPr>
          <p:nvPr>
            <p:ph type="title"/>
          </p:nvPr>
        </p:nvSpPr>
        <p:spPr/>
        <p:txBody>
          <a:bodyPr/>
          <a:lstStyle/>
          <a:p>
            <a:r>
              <a:rPr lang="el-GR" dirty="0" smtClean="0"/>
              <a:t>Ερώτηση 9</a:t>
            </a:r>
            <a:endParaRPr lang="el-GR" dirty="0"/>
          </a:p>
        </p:txBody>
      </p:sp>
      <p:graphicFrame>
        <p:nvGraphicFramePr>
          <p:cNvPr id="4" name="3 - Γράφημα"/>
          <p:cNvGraphicFramePr/>
          <p:nvPr/>
        </p:nvGraphicFramePr>
        <p:xfrm>
          <a:off x="3563888" y="2780928"/>
          <a:ext cx="5328592" cy="391998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edg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196752"/>
            <a:ext cx="8229600" cy="4810539"/>
          </a:xfrm>
        </p:spPr>
        <p:txBody>
          <a:bodyPr/>
          <a:lstStyle/>
          <a:p>
            <a:r>
              <a:rPr lang="el-GR" dirty="0" smtClean="0">
                <a:solidFill>
                  <a:schemeClr val="bg2">
                    <a:lumMod val="20000"/>
                    <a:lumOff val="80000"/>
                  </a:schemeClr>
                </a:solidFill>
              </a:rPr>
              <a:t>Τι τρώτε συνήθως στα διαλείμματα του σχολείου;</a:t>
            </a:r>
          </a:p>
          <a:p>
            <a:pPr>
              <a:buNone/>
            </a:pPr>
            <a:r>
              <a:rPr lang="el-GR" dirty="0" smtClean="0">
                <a:solidFill>
                  <a:schemeClr val="bg2">
                    <a:lumMod val="20000"/>
                    <a:lumOff val="80000"/>
                  </a:schemeClr>
                </a:solidFill>
              </a:rPr>
              <a:t>α)Τίποτα</a:t>
            </a:r>
          </a:p>
          <a:p>
            <a:pPr>
              <a:buNone/>
            </a:pPr>
            <a:r>
              <a:rPr lang="el-GR" dirty="0" smtClean="0">
                <a:solidFill>
                  <a:schemeClr val="bg2">
                    <a:lumMod val="20000"/>
                    <a:lumOff val="80000"/>
                  </a:schemeClr>
                </a:solidFill>
              </a:rPr>
              <a:t>β)σνακ(τσιπς, μπισκότα)</a:t>
            </a:r>
          </a:p>
          <a:p>
            <a:pPr>
              <a:buNone/>
            </a:pPr>
            <a:r>
              <a:rPr lang="el-GR" dirty="0" smtClean="0">
                <a:solidFill>
                  <a:schemeClr val="bg2">
                    <a:lumMod val="20000"/>
                    <a:lumOff val="80000"/>
                  </a:schemeClr>
                </a:solidFill>
              </a:rPr>
              <a:t>γ)κάτι από το σπίτι (τοστ, φρούτα)</a:t>
            </a:r>
          </a:p>
          <a:p>
            <a:pPr>
              <a:buNone/>
            </a:pPr>
            <a:r>
              <a:rPr lang="el-GR" dirty="0" smtClean="0">
                <a:solidFill>
                  <a:schemeClr val="bg2">
                    <a:lumMod val="20000"/>
                    <a:lumOff val="80000"/>
                  </a:schemeClr>
                </a:solidFill>
              </a:rPr>
              <a:t>δ)αγοράζω κάτι από την καντίνα του σχολείου</a:t>
            </a:r>
            <a:endParaRPr lang="el-GR" dirty="0">
              <a:solidFill>
                <a:schemeClr val="bg2">
                  <a:lumMod val="20000"/>
                  <a:lumOff val="80000"/>
                </a:schemeClr>
              </a:solidFill>
            </a:endParaRPr>
          </a:p>
        </p:txBody>
      </p:sp>
      <p:sp>
        <p:nvSpPr>
          <p:cNvPr id="3" name="2 - Τίτλος"/>
          <p:cNvSpPr>
            <a:spLocks noGrp="1"/>
          </p:cNvSpPr>
          <p:nvPr>
            <p:ph type="title"/>
          </p:nvPr>
        </p:nvSpPr>
        <p:spPr/>
        <p:txBody>
          <a:bodyPr/>
          <a:lstStyle/>
          <a:p>
            <a:r>
              <a:rPr lang="el-GR" dirty="0" smtClean="0"/>
              <a:t>Ερώτηση 10</a:t>
            </a:r>
            <a:endParaRPr lang="el-GR" dirty="0"/>
          </a:p>
        </p:txBody>
      </p:sp>
      <p:graphicFrame>
        <p:nvGraphicFramePr>
          <p:cNvPr id="4" name="3 - Γράφημα"/>
          <p:cNvGraphicFramePr/>
          <p:nvPr/>
        </p:nvGraphicFramePr>
        <p:xfrm>
          <a:off x="2843808" y="3789040"/>
          <a:ext cx="6300192" cy="306896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newsfla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3140968"/>
            <a:ext cx="8229600" cy="4525963"/>
          </a:xfrm>
        </p:spPr>
        <p:txBody>
          <a:bodyPr>
            <a:normAutofit/>
          </a:bodyPr>
          <a:lstStyle/>
          <a:p>
            <a:pPr algn="ctr">
              <a:buNone/>
            </a:pPr>
            <a:r>
              <a:rPr lang="el-GR" sz="3600" dirty="0" smtClean="0">
                <a:solidFill>
                  <a:schemeClr val="bg2">
                    <a:lumMod val="20000"/>
                    <a:lumOff val="80000"/>
                  </a:schemeClr>
                </a:solidFill>
                <a:latin typeface="Arial" pitchFamily="34" charset="0"/>
                <a:cs typeface="Arial" pitchFamily="34" charset="0"/>
              </a:rPr>
              <a:t>Ευχαριστούμε για την προσοχή σας</a:t>
            </a:r>
            <a:endParaRPr lang="el-GR" sz="3600" dirty="0">
              <a:solidFill>
                <a:schemeClr val="bg2">
                  <a:lumMod val="20000"/>
                  <a:lumOff val="8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476672"/>
            <a:ext cx="8229600" cy="4572000"/>
          </a:xfrm>
        </p:spPr>
        <p:txBody>
          <a:bodyPr>
            <a:normAutofit/>
          </a:bodyPr>
          <a:lstStyle/>
          <a:p>
            <a:r>
              <a:rPr lang="el-GR" sz="2000" dirty="0" smtClean="0">
                <a:solidFill>
                  <a:srgbClr val="FFFFFF"/>
                </a:solidFill>
              </a:rPr>
              <a:t>Η στάση των Ελλήνων απέναντι στο ψάρι ποικίλλει ανάλογα με την εποχή. Στο έπος της </a:t>
            </a:r>
            <a:r>
              <a:rPr lang="el-GR" sz="2000" dirty="0" err="1" smtClean="0">
                <a:solidFill>
                  <a:srgbClr val="FFFFFF"/>
                </a:solidFill>
              </a:rPr>
              <a:t>Ιλιάδας</a:t>
            </a:r>
            <a:r>
              <a:rPr lang="el-GR" sz="2000" dirty="0" smtClean="0">
                <a:solidFill>
                  <a:srgbClr val="FFFFFF"/>
                </a:solidFill>
              </a:rPr>
              <a:t> δεν γίνεται κατανάλωση ιχθύων παρά μόνο ψητού κρέατος .Ο Πλάτων το αποδίδει στην αυστηρότητα των εθίμων της εποχής, εντούτοις μοιάζει πως το ψάρι θεωρούνταν φαγητό για φτωχούς. Στην Οδύσσεια αναφέρεται πως οι σύντροφοι του Οδυσσέα κατέφυγαν στο ψάρι, αλλά μόνο γιατί υπέφεραν από την πείνα αφού πέρασαν από τα στενά της Σκύλλας και της Χάρυβδης κι έτσι αναγκάστηκαν να φάνε ότι υπήρχε διαθέσιμο.</a:t>
            </a:r>
          </a:p>
          <a:p>
            <a:endParaRPr lang="el-GR" dirty="0"/>
          </a:p>
        </p:txBody>
      </p:sp>
      <p:pic>
        <p:nvPicPr>
          <p:cNvPr id="4" name="3 - Εικόνα" descr="9a5a3__d7b3627f52531896c56365608725e354_M.jpg"/>
          <p:cNvPicPr>
            <a:picLocks noChangeAspect="1"/>
          </p:cNvPicPr>
          <p:nvPr/>
        </p:nvPicPr>
        <p:blipFill>
          <a:blip r:embed="rId2" cstate="print"/>
          <a:stretch>
            <a:fillRect/>
          </a:stretch>
        </p:blipFill>
        <p:spPr>
          <a:xfrm>
            <a:off x="1835696" y="3717032"/>
            <a:ext cx="5695427" cy="272241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600" u="sng" dirty="0" smtClean="0"/>
              <a:t>ΙΔΙΑΙΤΕΡΕΣ ΔΙΑΤΡΟΦΙΚΕΣ ΣΥΝΗΘΕΙΕΣ ΤΩΝ ΑΡΧΑΙΩΝ ΕΛΛΗΝΩΝ</a:t>
            </a:r>
            <a:endParaRPr lang="el-GR" sz="3600" u="sng" dirty="0"/>
          </a:p>
        </p:txBody>
      </p:sp>
      <p:sp>
        <p:nvSpPr>
          <p:cNvPr id="3" name="2 - Θέση περιεχομένου"/>
          <p:cNvSpPr>
            <a:spLocks noGrp="1"/>
          </p:cNvSpPr>
          <p:nvPr>
            <p:ph sz="half" idx="1"/>
          </p:nvPr>
        </p:nvSpPr>
        <p:spPr>
          <a:xfrm>
            <a:off x="323528" y="1844824"/>
            <a:ext cx="4788024" cy="5373216"/>
          </a:xfrm>
        </p:spPr>
        <p:txBody>
          <a:bodyPr>
            <a:normAutofit fontScale="32500" lnSpcReduction="20000"/>
          </a:bodyPr>
          <a:lstStyle/>
          <a:p>
            <a:r>
              <a:rPr lang="el-GR" sz="6200" b="1" u="sng" dirty="0" smtClean="0">
                <a:solidFill>
                  <a:srgbClr val="FFFFFF"/>
                </a:solidFill>
              </a:rPr>
              <a:t>Διατροφή των αρρώστων</a:t>
            </a:r>
            <a:r>
              <a:rPr lang="el-GR" sz="6200" b="1" dirty="0" smtClean="0">
                <a:solidFill>
                  <a:srgbClr val="FFFFFF"/>
                </a:solidFill>
              </a:rPr>
              <a:t>: </a:t>
            </a:r>
            <a:r>
              <a:rPr lang="el-GR" sz="6200" dirty="0" smtClean="0">
                <a:solidFill>
                  <a:srgbClr val="FFFFFF"/>
                </a:solidFill>
              </a:rPr>
              <a:t>Οι αρχαίοι Έλληνες ιατροί συμφωνούν για την αναγκαιότητα ιδιαίτερης διατροφής για τους αρρώστους</a:t>
            </a:r>
            <a:r>
              <a:rPr lang="en-US" sz="6200" dirty="0" smtClean="0">
                <a:solidFill>
                  <a:srgbClr val="FFFFFF"/>
                </a:solidFill>
              </a:rPr>
              <a:t>. </a:t>
            </a:r>
            <a:r>
              <a:rPr lang="el-GR" sz="6200" dirty="0" smtClean="0">
                <a:solidFill>
                  <a:srgbClr val="FFFFFF"/>
                </a:solidFill>
              </a:rPr>
              <a:t>ο Ιπποκράτης αναφέρεται στις ευεργετικές ιδιότητες της </a:t>
            </a:r>
            <a:r>
              <a:rPr lang="el-GR" sz="6200" dirty="0" err="1" smtClean="0">
                <a:solidFill>
                  <a:srgbClr val="FFFFFF"/>
                </a:solidFill>
              </a:rPr>
              <a:t>πτισάνης</a:t>
            </a:r>
            <a:r>
              <a:rPr lang="el-GR" sz="6200" dirty="0" smtClean="0">
                <a:solidFill>
                  <a:srgbClr val="FFFFFF"/>
                </a:solidFill>
              </a:rPr>
              <a:t>, η οποία αφομοιώνεται εύκολα από τον οργανισμό και προκαλεί πτώση του πυρετού. Εντούτοις, άλλοι τη θεωρούν βαριά, καθώς εμπεριέχει σπόρους κριθαριού, ενώ άλλοι την συνιστούν με την προϋπόθεση να μην τοποθετούνται οι σπόροι αυτοί κατά την προετοιμασία της. </a:t>
            </a:r>
          </a:p>
          <a:p>
            <a:endParaRPr lang="el-GR" dirty="0"/>
          </a:p>
        </p:txBody>
      </p:sp>
      <p:pic>
        <p:nvPicPr>
          <p:cNvPr id="5" name="4 - Εικόνα" descr="image008.jpg"/>
          <p:cNvPicPr>
            <a:picLocks noChangeAspect="1"/>
          </p:cNvPicPr>
          <p:nvPr/>
        </p:nvPicPr>
        <p:blipFill>
          <a:blip r:embed="rId2" cstate="print"/>
          <a:stretch>
            <a:fillRect/>
          </a:stretch>
        </p:blipFill>
        <p:spPr>
          <a:xfrm>
            <a:off x="5508104" y="1772816"/>
            <a:ext cx="2394286" cy="4176464"/>
          </a:xfrm>
          <a:prstGeom prst="rect">
            <a:avLst/>
          </a:prstGeom>
        </p:spPr>
      </p:pic>
    </p:spTree>
  </p:cSld>
  <p:clrMapOvr>
    <a:masterClrMapping/>
  </p:clrMapOvr>
  <p:transition spd="med">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755576" y="764704"/>
            <a:ext cx="7571184" cy="3168351"/>
          </a:xfrm>
        </p:spPr>
        <p:txBody>
          <a:bodyPr>
            <a:normAutofit fontScale="77500" lnSpcReduction="20000"/>
          </a:bodyPr>
          <a:lstStyle/>
          <a:p>
            <a:r>
              <a:rPr lang="el-GR" sz="2800" b="1" u="sng" dirty="0" smtClean="0">
                <a:solidFill>
                  <a:srgbClr val="FFFFFF"/>
                </a:solidFill>
              </a:rPr>
              <a:t>Διατροφή των αθλητών της αρχαιότητας</a:t>
            </a:r>
            <a:r>
              <a:rPr lang="el-GR" sz="2800" b="1" dirty="0" smtClean="0">
                <a:solidFill>
                  <a:srgbClr val="FFFFFF"/>
                </a:solidFill>
              </a:rPr>
              <a:t>: </a:t>
            </a:r>
            <a:r>
              <a:rPr lang="el-GR" sz="2800" dirty="0" smtClean="0">
                <a:solidFill>
                  <a:srgbClr val="FFFFFF"/>
                </a:solidFill>
              </a:rPr>
              <a:t>Αν θεωρήσουμε τον Αιλιανό αξιόπιστη πηγή, ο πρώτος αθλητής που ακολούθησε ποτέ ειδική διατροφή ήταν ο </a:t>
            </a:r>
            <a:r>
              <a:rPr lang="el-GR" sz="2800" dirty="0" err="1" smtClean="0">
                <a:solidFill>
                  <a:srgbClr val="FFFFFF"/>
                </a:solidFill>
              </a:rPr>
              <a:t>Ίκκος</a:t>
            </a:r>
            <a:r>
              <a:rPr lang="el-GR" sz="2800" dirty="0" smtClean="0">
                <a:solidFill>
                  <a:srgbClr val="FFFFFF"/>
                </a:solidFill>
              </a:rPr>
              <a:t> από τον Τάραντα, που έζησε κατά τον 5ο αιώνα </a:t>
            </a:r>
            <a:r>
              <a:rPr lang="el-GR" sz="2800" dirty="0" err="1" smtClean="0">
                <a:solidFill>
                  <a:srgbClr val="FFFFFF"/>
                </a:solidFill>
              </a:rPr>
              <a:t>π.Χ.</a:t>
            </a:r>
            <a:r>
              <a:rPr lang="el-GR" sz="2800" dirty="0" smtClean="0">
                <a:solidFill>
                  <a:srgbClr val="FFFFFF"/>
                </a:solidFill>
              </a:rPr>
              <a:t>  Ο Πλάτων επιβεβαιώνει πως ακολουθούσε πολύ </a:t>
            </a:r>
            <a:r>
              <a:rPr lang="el-GR" sz="2200" dirty="0" smtClean="0">
                <a:solidFill>
                  <a:srgbClr val="FFFFFF"/>
                </a:solidFill>
              </a:rPr>
              <a:t>πειθαρχημένο</a:t>
            </a:r>
            <a:r>
              <a:rPr lang="el-GR" sz="2800" dirty="0" smtClean="0">
                <a:solidFill>
                  <a:srgbClr val="FFFFFF"/>
                </a:solidFill>
              </a:rPr>
              <a:t> πρόγραμμα, με την έκφραση «γεύμα του </a:t>
            </a:r>
            <a:r>
              <a:rPr lang="el-GR" sz="2800" dirty="0" err="1" smtClean="0">
                <a:solidFill>
                  <a:srgbClr val="FFFFFF"/>
                </a:solidFill>
              </a:rPr>
              <a:t>Ίκκου</a:t>
            </a:r>
            <a:r>
              <a:rPr lang="el-GR" sz="2800" dirty="0" smtClean="0">
                <a:solidFill>
                  <a:srgbClr val="FFFFFF"/>
                </a:solidFill>
              </a:rPr>
              <a:t>» να γίνεται παροιμιώδης.</a:t>
            </a:r>
            <a:r>
              <a:rPr lang="el-GR" sz="2800" baseline="30000" dirty="0" smtClean="0">
                <a:solidFill>
                  <a:srgbClr val="FFFFFF"/>
                </a:solidFill>
              </a:rPr>
              <a:t> </a:t>
            </a:r>
            <a:r>
              <a:rPr lang="el-GR" sz="2800" dirty="0" smtClean="0">
                <a:solidFill>
                  <a:srgbClr val="FFFFFF"/>
                </a:solidFill>
              </a:rPr>
              <a:t>Ωστόσο, ο Μίλων από τον Κρότωνα, </a:t>
            </a:r>
            <a:r>
              <a:rPr lang="el-GR" sz="2800" dirty="0" err="1" smtClean="0">
                <a:solidFill>
                  <a:srgbClr val="FFFFFF"/>
                </a:solidFill>
              </a:rPr>
              <a:t>ολυ</a:t>
            </a:r>
            <a:r>
              <a:rPr lang="en-US" sz="2800" dirty="0" err="1" smtClean="0">
                <a:solidFill>
                  <a:srgbClr val="FFFFFF"/>
                </a:solidFill>
              </a:rPr>
              <a:t>ofh</a:t>
            </a:r>
            <a:r>
              <a:rPr lang="el-GR" sz="2800" dirty="0" err="1" smtClean="0">
                <a:solidFill>
                  <a:srgbClr val="FFFFFF"/>
                </a:solidFill>
              </a:rPr>
              <a:t>μπιονίκης</a:t>
            </a:r>
            <a:r>
              <a:rPr lang="el-GR" sz="2800" dirty="0" smtClean="0">
                <a:solidFill>
                  <a:srgbClr val="FFFFFF"/>
                </a:solidFill>
              </a:rPr>
              <a:t> της πάλης, κατείχε τη φήμη πως κατανάλωνε 7,5 λίτρα κρασιού, 9 κιλά ψωμί και κάμποσο κρέας καθημερινά.</a:t>
            </a:r>
          </a:p>
          <a:p>
            <a:endParaRPr lang="el-GR" dirty="0"/>
          </a:p>
        </p:txBody>
      </p:sp>
      <p:pic>
        <p:nvPicPr>
          <p:cNvPr id="5" name="4 - Εικόνα" descr="1703022.jpg"/>
          <p:cNvPicPr>
            <a:picLocks noChangeAspect="1"/>
          </p:cNvPicPr>
          <p:nvPr/>
        </p:nvPicPr>
        <p:blipFill>
          <a:blip r:embed="rId2" cstate="print"/>
          <a:stretch>
            <a:fillRect/>
          </a:stretch>
        </p:blipFill>
        <p:spPr>
          <a:xfrm>
            <a:off x="2051720" y="3861048"/>
            <a:ext cx="4945300" cy="278092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u="sng" dirty="0" smtClean="0"/>
              <a:t>ΤΑ ΓΕΥΜΑΤΑ ΤΩΝ ΑΡΧΑΙΩΝ        ΑΙΓΥΠΤΙΩΝ</a:t>
            </a:r>
            <a:endParaRPr lang="el-GR" u="sng" dirty="0"/>
          </a:p>
        </p:txBody>
      </p:sp>
      <p:sp>
        <p:nvSpPr>
          <p:cNvPr id="3" name="2 - Θέση περιεχομένου"/>
          <p:cNvSpPr>
            <a:spLocks noGrp="1"/>
          </p:cNvSpPr>
          <p:nvPr>
            <p:ph sz="half" idx="1"/>
          </p:nvPr>
        </p:nvSpPr>
        <p:spPr>
          <a:xfrm>
            <a:off x="467544" y="1988840"/>
            <a:ext cx="4038600" cy="3290739"/>
          </a:xfrm>
        </p:spPr>
        <p:txBody>
          <a:bodyPr>
            <a:noAutofit/>
          </a:bodyPr>
          <a:lstStyle/>
          <a:p>
            <a:r>
              <a:rPr lang="el-GR" sz="2000" dirty="0" smtClean="0">
                <a:solidFill>
                  <a:srgbClr val="FFFFFF"/>
                </a:solidFill>
              </a:rPr>
              <a:t>Παρά το γεγονός ότι δεν υπάρχουν συνταγές από την εποχή εκείνη, έχουμε μια καλή ιδέα για το πώς οι Αιγύπτιοι παρασκεύαζαν το φαγητό τους, χάρη σε διάφορα αντικείμενα που άφηναν στους τάφους.</a:t>
            </a:r>
          </a:p>
        </p:txBody>
      </p:sp>
      <p:sp>
        <p:nvSpPr>
          <p:cNvPr id="4" name="3 - Θέση περιεχομένου"/>
          <p:cNvSpPr>
            <a:spLocks noGrp="1"/>
          </p:cNvSpPr>
          <p:nvPr>
            <p:ph sz="half" idx="2"/>
          </p:nvPr>
        </p:nvSpPr>
        <p:spPr>
          <a:xfrm>
            <a:off x="4572000" y="1916832"/>
            <a:ext cx="4038600" cy="4525963"/>
          </a:xfrm>
        </p:spPr>
        <p:txBody>
          <a:bodyPr>
            <a:normAutofit/>
          </a:bodyPr>
          <a:lstStyle/>
          <a:p>
            <a:r>
              <a:rPr lang="el-GR" sz="2000" dirty="0" smtClean="0">
                <a:solidFill>
                  <a:srgbClr val="FFFFFF"/>
                </a:solidFill>
              </a:rPr>
              <a:t>Οι εργάτες έτρωγαν δύο γεύματα την ημέρα: Ένα πρωινό γεύμα με ψωμί, μπύρα και συχνά κρεμμύδια, και ένα πιο πλούσιο δείπνο με βραστά λαχανικά, κρέας και περισσότερο ψωμί και μπύρα.</a:t>
            </a:r>
          </a:p>
          <a:p>
            <a:endParaRPr lang="el-GR" sz="2000" dirty="0"/>
          </a:p>
        </p:txBody>
      </p:sp>
    </p:spTree>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395536" y="404664"/>
            <a:ext cx="4038600" cy="4525963"/>
          </a:xfrm>
        </p:spPr>
        <p:txBody>
          <a:bodyPr>
            <a:normAutofit fontScale="85000" lnSpcReduction="10000"/>
          </a:bodyPr>
          <a:lstStyle/>
          <a:p>
            <a:r>
              <a:rPr lang="el-GR" sz="2800" dirty="0" smtClean="0">
                <a:solidFill>
                  <a:srgbClr val="FFFFFF"/>
                </a:solidFill>
              </a:rPr>
              <a:t>Οι ιερείς και οι βασιλιάδες έτρωγαν ακόμα καλύτερα. Οι τάφοι δίνουν λεπτομέρειες για τα γεύματα με την άγρια γαζέλα ψημένη με μέλι, τις πάπιες στη σούβλα, τα ρόδια και ένα φρούτο που μοιάζει με μούρο που ονομάζεται </a:t>
            </a:r>
            <a:r>
              <a:rPr lang="el-GR" sz="2400" dirty="0" err="1" smtClean="0">
                <a:solidFill>
                  <a:srgbClr val="FFFFFF"/>
                </a:solidFill>
              </a:rPr>
              <a:t>τζίτζιφο</a:t>
            </a:r>
            <a:r>
              <a:rPr lang="el-GR" sz="2800" dirty="0" smtClean="0">
                <a:solidFill>
                  <a:srgbClr val="FFFFFF"/>
                </a:solidFill>
              </a:rPr>
              <a:t> επίσης κέικ  με μέλι για επιδόρπιο. </a:t>
            </a:r>
            <a:endParaRPr lang="el-GR" sz="2800" dirty="0" smtClean="0"/>
          </a:p>
          <a:p>
            <a:endParaRPr lang="el-GR" dirty="0"/>
          </a:p>
        </p:txBody>
      </p:sp>
      <p:sp>
        <p:nvSpPr>
          <p:cNvPr id="4" name="3 - Θέση περιεχομένου"/>
          <p:cNvSpPr>
            <a:spLocks noGrp="1"/>
          </p:cNvSpPr>
          <p:nvPr>
            <p:ph sz="half" idx="2"/>
          </p:nvPr>
        </p:nvSpPr>
        <p:spPr>
          <a:xfrm>
            <a:off x="4499992" y="404664"/>
            <a:ext cx="4038600" cy="4525963"/>
          </a:xfrm>
        </p:spPr>
        <p:txBody>
          <a:bodyPr>
            <a:normAutofit fontScale="85000" lnSpcReduction="10000"/>
          </a:bodyPr>
          <a:lstStyle/>
          <a:p>
            <a:r>
              <a:rPr lang="el-GR" dirty="0" smtClean="0">
                <a:solidFill>
                  <a:srgbClr val="FFFFFF"/>
                </a:solidFill>
              </a:rPr>
              <a:t>Οι ευγενείς έτρωγαν καλά,</a:t>
            </a:r>
            <a:r>
              <a:rPr lang="en-US" dirty="0" smtClean="0">
                <a:solidFill>
                  <a:srgbClr val="FFFFFF"/>
                </a:solidFill>
              </a:rPr>
              <a:t> </a:t>
            </a:r>
            <a:r>
              <a:rPr lang="el-GR" dirty="0" smtClean="0">
                <a:solidFill>
                  <a:srgbClr val="FFFFFF"/>
                </a:solidFill>
              </a:rPr>
              <a:t>όπως λαχανικά, κρέας και δημητριακά σε κάθε γεύμα, καθώς και κρασί και </a:t>
            </a:r>
            <a:r>
              <a:rPr lang="el-GR" sz="2400" dirty="0" smtClean="0">
                <a:solidFill>
                  <a:srgbClr val="FFFFFF"/>
                </a:solidFill>
              </a:rPr>
              <a:t>γαλακτοκομικά </a:t>
            </a:r>
            <a:r>
              <a:rPr lang="el-GR" dirty="0" smtClean="0">
                <a:solidFill>
                  <a:srgbClr val="FFFFFF"/>
                </a:solidFill>
              </a:rPr>
              <a:t>προϊόντα όπως το βούτυρο και το τυρί.</a:t>
            </a:r>
          </a:p>
          <a:p>
            <a:endParaRPr lang="el-GR" dirty="0"/>
          </a:p>
        </p:txBody>
      </p:sp>
      <p:pic>
        <p:nvPicPr>
          <p:cNvPr id="5" name="4 - Εικόνα" descr="egy6-150x150.jpg"/>
          <p:cNvPicPr>
            <a:picLocks noChangeAspect="1"/>
          </p:cNvPicPr>
          <p:nvPr/>
        </p:nvPicPr>
        <p:blipFill>
          <a:blip r:embed="rId2" cstate="print"/>
          <a:stretch>
            <a:fillRect/>
          </a:stretch>
        </p:blipFill>
        <p:spPr>
          <a:xfrm>
            <a:off x="4932040" y="3212976"/>
            <a:ext cx="3090639" cy="3090639"/>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539552" y="548680"/>
            <a:ext cx="7787208" cy="3794795"/>
          </a:xfrm>
        </p:spPr>
        <p:txBody>
          <a:bodyPr>
            <a:noAutofit/>
          </a:bodyPr>
          <a:lstStyle/>
          <a:p>
            <a:r>
              <a:rPr lang="el-GR" sz="2000" dirty="0" smtClean="0">
                <a:solidFill>
                  <a:srgbClr val="FFFFFF"/>
                </a:solidFill>
              </a:rPr>
              <a:t>Οι αρχαίοι Ρωμαίοι έτρωγαν συγκεκριμένα είδη κρέατος. Το σιτάρι ήταν ένα βασικό είδος της διατροφής τους καθώς από αυτό παρασκεύαζαν το ψωμί οι γυναίκες. Κυρίως όμως ήταν χορτοφάγοι. Οι Ρωμαίοι έτρωγαν πολλά φρούτα και λαχανικά.  Οι αρχαίοι Ρωμαίοι άρχισαν να χρησιμοποιούν την ελιά από τον πρώτο αιώνα </a:t>
            </a:r>
            <a:r>
              <a:rPr lang="el-GR" sz="2000" dirty="0" err="1" smtClean="0">
                <a:solidFill>
                  <a:srgbClr val="FFFFFF"/>
                </a:solidFill>
              </a:rPr>
              <a:t>π.Χ.</a:t>
            </a:r>
            <a:r>
              <a:rPr lang="el-GR" sz="2000" dirty="0" smtClean="0">
                <a:solidFill>
                  <a:srgbClr val="FFFFFF"/>
                </a:solidFill>
              </a:rPr>
              <a:t> . Ένα τυπικό γεύμα των αρχαίων Ρωμαίων ήταν όπως είπαμε πλούσιο σε λαχανικά και φρούτα όπως σπαράγγια ή μήλα, σταφύλια και άλλα. Το κυνήγι, το ψάρι και τα πουλερικά αποτελούσαν πολυτέλεια. </a:t>
            </a:r>
            <a:endParaRPr lang="el-GR" sz="2000" dirty="0">
              <a:solidFill>
                <a:srgbClr val="FFFFFF"/>
              </a:solidFill>
            </a:endParaRPr>
          </a:p>
        </p:txBody>
      </p:sp>
      <p:pic>
        <p:nvPicPr>
          <p:cNvPr id="5" name="4 - Εικόνα" descr="kreas-arxaia-ellada-509.jpg"/>
          <p:cNvPicPr>
            <a:picLocks noChangeAspect="1"/>
          </p:cNvPicPr>
          <p:nvPr/>
        </p:nvPicPr>
        <p:blipFill>
          <a:blip r:embed="rId2" cstate="print"/>
          <a:stretch>
            <a:fillRect/>
          </a:stretch>
        </p:blipFill>
        <p:spPr>
          <a:xfrm>
            <a:off x="2051720" y="3861048"/>
            <a:ext cx="4848225" cy="239077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Προσαρμοσμένος 5">
      <a:dk1>
        <a:srgbClr val="000000"/>
      </a:dk1>
      <a:lt1>
        <a:srgbClr val="696969"/>
      </a:lt1>
      <a:dk2>
        <a:srgbClr val="A5A5A5"/>
      </a:dk2>
      <a:lt2>
        <a:srgbClr val="D2D2D2"/>
      </a:lt2>
      <a:accent1>
        <a:srgbClr val="73D6FD"/>
      </a:accent1>
      <a:accent2>
        <a:srgbClr val="73D6FD"/>
      </a:accent2>
      <a:accent3>
        <a:srgbClr val="17BBFD"/>
      </a:accent3>
      <a:accent4>
        <a:srgbClr val="0192CD"/>
      </a:accent4>
      <a:accent5>
        <a:srgbClr val="005BD3"/>
      </a:accent5>
      <a:accent6>
        <a:srgbClr val="00349E"/>
      </a:accent6>
      <a:hlink>
        <a:srgbClr val="17BBFD"/>
      </a:hlink>
      <a:folHlink>
        <a:srgbClr val="2B71FF"/>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406</TotalTime>
  <Words>974</Words>
  <Application>Microsoft Office PowerPoint</Application>
  <PresentationFormat>Προβολή στην οθόνη (4:3)</PresentationFormat>
  <Paragraphs>207</Paragraphs>
  <Slides>33</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Ζωντάνια</vt:lpstr>
      <vt:lpstr>ΔΙΑΤΡΟΦΗ </vt:lpstr>
      <vt:lpstr>ΔΙΑΤΡΟΦΗ ΚΑΙ ΙΣΤΟΡΙΚΗ ΑΝΑΔΡΟΜΗ</vt:lpstr>
      <vt:lpstr>ΔΙΑΤΡΟΦΗ ΣΤΗΝ ΑΡΧΑΙΑ ΕΛΛΑΔΑ</vt:lpstr>
      <vt:lpstr>Διαφάνεια 4</vt:lpstr>
      <vt:lpstr>ΙΔΙΑΙΤΕΡΕΣ ΔΙΑΤΡΟΦΙΚΕΣ ΣΥΝΗΘΕΙΕΣ ΤΩΝ ΑΡΧΑΙΩΝ ΕΛΛΗΝΩΝ</vt:lpstr>
      <vt:lpstr>Διαφάνεια 6</vt:lpstr>
      <vt:lpstr>ΤΑ ΓΕΥΜΑΤΑ ΤΩΝ ΑΡΧΑΙΩΝ        ΑΙΓΥΠΤΙΩΝ</vt:lpstr>
      <vt:lpstr>Διαφάνεια 8</vt:lpstr>
      <vt:lpstr>Διαφάνεια 9</vt:lpstr>
      <vt:lpstr>Διαφάνεια 10</vt:lpstr>
      <vt:lpstr>Τα Θετικά της διατροφής  </vt:lpstr>
      <vt:lpstr>Τα Θετικά της Διατροφής  </vt:lpstr>
      <vt:lpstr>Διαφάνεια 13</vt:lpstr>
      <vt:lpstr>Μεσογειακή διατροφή</vt:lpstr>
      <vt:lpstr>Διαφάνεια 15</vt:lpstr>
      <vt:lpstr>Τροφές που ευνοούν το ανοσοποιητικό σύστημα  </vt:lpstr>
      <vt:lpstr>5 λόγοι για να καταναλώνουμε  ελαιόλαδο </vt:lpstr>
      <vt:lpstr>ΔΙΑΤΡΟΦΗ ΚΑΙ ΕΞΕΤΑΣΕΙΣ </vt:lpstr>
      <vt:lpstr>ΤΙ ΕΙΝΑΙ ΤΑ ΒΙΟΛΟΓΙΚΑ ΠΡΟΪΟΝΤΑ </vt:lpstr>
      <vt:lpstr> ΠΩΣ ΑΝΑΓΝΩΡΙΖΟΝΤΑΙ </vt:lpstr>
      <vt:lpstr>10 λόγοι για να προτιμήσεις βιολογικά προϊόντα </vt:lpstr>
      <vt:lpstr>Διαφάνεια 22</vt:lpstr>
      <vt:lpstr>Ερώτηση 1</vt:lpstr>
      <vt:lpstr>Ερώτηση 2</vt:lpstr>
      <vt:lpstr>Ερώτηση 3</vt:lpstr>
      <vt:lpstr>Ερώτηση 4</vt:lpstr>
      <vt:lpstr>Ερώτηση 5</vt:lpstr>
      <vt:lpstr>Ερώτηση 6</vt:lpstr>
      <vt:lpstr>Ερώτηση 7</vt:lpstr>
      <vt:lpstr>Ερώτηση 8</vt:lpstr>
      <vt:lpstr>Ερώτηση 9</vt:lpstr>
      <vt:lpstr>Ερώτηση 10</vt:lpstr>
      <vt:lpstr>Διαφάνεια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31</cp:revision>
  <dcterms:created xsi:type="dcterms:W3CDTF">2016-03-22T10:54:02Z</dcterms:created>
  <dcterms:modified xsi:type="dcterms:W3CDTF">2016-05-10T10:27:11Z</dcterms:modified>
</cp:coreProperties>
</file>