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76" r:id="rId17"/>
    <p:sldId id="272" r:id="rId18"/>
    <p:sldId id="273" r:id="rId19"/>
    <p:sldId id="275" r:id="rId20"/>
    <p:sldId id="277" r:id="rId21"/>
    <p:sldId id="278" r:id="rId22"/>
    <p:sldId id="280" r:id="rId23"/>
    <p:sldId id="281" r:id="rId24"/>
    <p:sldId id="282" r:id="rId25"/>
    <p:sldId id="299" r:id="rId26"/>
    <p:sldId id="300" r:id="rId27"/>
    <p:sldId id="301" r:id="rId28"/>
    <p:sldId id="302" r:id="rId29"/>
    <p:sldId id="257" r:id="rId30"/>
    <p:sldId id="258" r:id="rId31"/>
    <p:sldId id="304" r:id="rId32"/>
    <p:sldId id="306" r:id="rId33"/>
    <p:sldId id="307" r:id="rId34"/>
    <p:sldId id="308" r:id="rId35"/>
    <p:sldId id="309" r:id="rId36"/>
    <p:sldId id="265" r:id="rId37"/>
    <p:sldId id="268" r:id="rId38"/>
    <p:sldId id="269" r:id="rId39"/>
    <p:sldId id="270" r:id="rId40"/>
    <p:sldId id="267" r:id="rId41"/>
    <p:sldId id="303" r:id="rId42"/>
    <p:sldId id="310" r:id="rId4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Τίτλος"/>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8D63C49A-A26D-4654-BA18-23D7DFF5FBDA}" type="datetimeFigureOut">
              <a:rPr lang="el-GR" smtClean="0"/>
              <a:pPr/>
              <a:t>24/1/2017</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375D68FA-077D-4A33-ABFA-EB02AFF3709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D63C49A-A26D-4654-BA18-23D7DFF5FBDA}" type="datetimeFigureOut">
              <a:rPr lang="el-GR" smtClean="0"/>
              <a:pPr/>
              <a:t>24/1/2017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75D68FA-077D-4A33-ABFA-EB02AFF3709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D63C49A-A26D-4654-BA18-23D7DFF5FBDA}" type="datetimeFigureOut">
              <a:rPr lang="el-GR" smtClean="0"/>
              <a:pPr/>
              <a:t>24/1/2017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75D68FA-077D-4A33-ABFA-EB02AFF3709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D63C49A-A26D-4654-BA18-23D7DFF5FBDA}" type="datetimeFigureOut">
              <a:rPr lang="el-GR" smtClean="0"/>
              <a:pPr/>
              <a:t>24/1/2017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75D68FA-077D-4A33-ABFA-EB02AFF3709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 Τίτλος"/>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D63C49A-A26D-4654-BA18-23D7DFF5FBDA}" type="datetimeFigureOut">
              <a:rPr lang="el-GR" smtClean="0"/>
              <a:pPr/>
              <a:t>24/1/2017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75D68FA-077D-4A33-ABFA-EB02AFF3709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D63C49A-A26D-4654-BA18-23D7DFF5FBDA}" type="datetimeFigureOut">
              <a:rPr lang="el-GR" smtClean="0"/>
              <a:pPr/>
              <a:t>24/1/2017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75D68FA-077D-4A33-ABFA-EB02AFF3709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8D63C49A-A26D-4654-BA18-23D7DFF5FBDA}" type="datetimeFigureOut">
              <a:rPr lang="el-GR" smtClean="0"/>
              <a:pPr/>
              <a:t>24/1/2017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75D68FA-077D-4A33-ABFA-EB02AFF3709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320"/>
            <a:ext cx="7470648" cy="1143000"/>
          </a:xfrm>
        </p:spPr>
        <p:txBody>
          <a:bodyPr anchor="ctr"/>
          <a:lstStyle>
            <a:lvl1pPr algn="l">
              <a:defRPr sz="4600"/>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8D63C49A-A26D-4654-BA18-23D7DFF5FBDA}" type="datetimeFigureOut">
              <a:rPr lang="el-GR" smtClean="0"/>
              <a:pPr/>
              <a:t>24/1/2017</a:t>
            </a:fld>
            <a:endParaRPr lang="el-GR"/>
          </a:p>
        </p:txBody>
      </p:sp>
      <p:sp>
        <p:nvSpPr>
          <p:cNvPr id="8" name="7 - Θέση αριθμού διαφάνειας"/>
          <p:cNvSpPr>
            <a:spLocks noGrp="1"/>
          </p:cNvSpPr>
          <p:nvPr>
            <p:ph type="sldNum" sz="quarter" idx="11"/>
          </p:nvPr>
        </p:nvSpPr>
        <p:spPr/>
        <p:txBody>
          <a:bodyPr/>
          <a:lstStyle/>
          <a:p>
            <a:fld id="{375D68FA-077D-4A33-ABFA-EB02AFF3709C}" type="slidenum">
              <a:rPr lang="el-GR" smtClean="0"/>
              <a:pPr/>
              <a:t>‹#›</a:t>
            </a:fld>
            <a:endParaRPr lang="el-GR"/>
          </a:p>
        </p:txBody>
      </p:sp>
      <p:sp>
        <p:nvSpPr>
          <p:cNvPr id="9" name="8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D63C49A-A26D-4654-BA18-23D7DFF5FBDA}" type="datetimeFigureOut">
              <a:rPr lang="el-GR" smtClean="0"/>
              <a:pPr/>
              <a:t>24/1/2017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75D68FA-077D-4A33-ABFA-EB02AFF3709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D63C49A-A26D-4654-BA18-23D7DFF5FBDA}" type="datetimeFigureOut">
              <a:rPr lang="el-GR" smtClean="0"/>
              <a:pPr/>
              <a:t>24/1/2017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156448" y="6422064"/>
            <a:ext cx="762000" cy="365125"/>
          </a:xfrm>
        </p:spPr>
        <p:txBody>
          <a:bodyPr/>
          <a:lstStyle/>
          <a:p>
            <a:fld id="{375D68FA-077D-4A33-ABFA-EB02AFF3709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422064"/>
            <a:ext cx="2133600" cy="365125"/>
          </a:xfrm>
        </p:spPr>
        <p:txBody>
          <a:bodyPr/>
          <a:lstStyle/>
          <a:p>
            <a:fld id="{8D63C49A-A26D-4654-BA18-23D7DFF5FBDA}" type="datetimeFigureOut">
              <a:rPr lang="el-GR" smtClean="0"/>
              <a:pPr/>
              <a:t>24/1/2017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75D68FA-077D-4A33-ABFA-EB02AFF3709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 Ελεύθερη σχεδίαση"/>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Θέση τίτλου"/>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D63C49A-A26D-4654-BA18-23D7DFF5FBDA}" type="datetimeFigureOut">
              <a:rPr lang="el-GR" smtClean="0"/>
              <a:pPr/>
              <a:t>24/1/2017</a:t>
            </a:fld>
            <a:endParaRPr lang="el-GR"/>
          </a:p>
        </p:txBody>
      </p:sp>
      <p:sp>
        <p:nvSpPr>
          <p:cNvPr id="22" name="21 - Θέση υποσέλιδου"/>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l-GR"/>
          </a:p>
        </p:txBody>
      </p:sp>
      <p:sp>
        <p:nvSpPr>
          <p:cNvPr id="18" name="17 - Θέση αριθμού διαφάνειας"/>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75D68FA-077D-4A33-ABFA-EB02AFF3709C}"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l.wikipedia.org/wiki/%CE%A5%CF%80%CE%B5%CF%81%CE%BA%CE%B1%CE%B9%CE%BD%CE%BF%CF%86%CE%B1%CE%BD%CE%B5%CE%AF%CF%82_%CE%B1%CF%83%CF%84%CE%AD%CF%81%CE%B5%CF%8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ΕΝΑ ΤΑΞΙΔΙ ΣΤΑ ΑΣΤΕΡΙΑ</a:t>
            </a:r>
            <a:endParaRPr lang="el-GR" dirty="0"/>
          </a:p>
        </p:txBody>
      </p:sp>
      <p:sp>
        <p:nvSpPr>
          <p:cNvPr id="3" name="2 - Υπότιτλος"/>
          <p:cNvSpPr>
            <a:spLocks noGrp="1"/>
          </p:cNvSpPr>
          <p:nvPr>
            <p:ph type="subTitle" idx="1"/>
          </p:nvPr>
        </p:nvSpPr>
        <p:spPr/>
        <p:txBody>
          <a:bodyPr/>
          <a:lstStyle/>
          <a:p>
            <a:r>
              <a:rPr lang="el-GR" dirty="0" smtClean="0"/>
              <a:t>Ερευνητική εργασία 2016-17</a:t>
            </a:r>
            <a:endParaRPr lang="el-GR" dirty="0"/>
          </a:p>
        </p:txBody>
      </p:sp>
      <p:sp>
        <p:nvSpPr>
          <p:cNvPr id="5" name="4 - TextBox"/>
          <p:cNvSpPr txBox="1"/>
          <p:nvPr/>
        </p:nvSpPr>
        <p:spPr>
          <a:xfrm>
            <a:off x="6191672" y="0"/>
            <a:ext cx="2952328" cy="1200329"/>
          </a:xfrm>
          <a:prstGeom prst="rect">
            <a:avLst/>
          </a:prstGeom>
          <a:noFill/>
        </p:spPr>
        <p:txBody>
          <a:bodyPr wrap="square" rtlCol="0">
            <a:spAutoFit/>
          </a:bodyPr>
          <a:lstStyle/>
          <a:p>
            <a:r>
              <a:rPr lang="el-GR" dirty="0" smtClean="0"/>
              <a:t>5</a:t>
            </a:r>
            <a:r>
              <a:rPr lang="el-GR" baseline="30000" dirty="0" smtClean="0"/>
              <a:t>Ο </a:t>
            </a:r>
            <a:r>
              <a:rPr lang="el-GR" dirty="0" smtClean="0"/>
              <a:t> ΓΕ.Λ Ν.ΣΜΥΡΝΗΣ</a:t>
            </a:r>
          </a:p>
          <a:p>
            <a:r>
              <a:rPr lang="el-GR" u="sng" dirty="0" smtClean="0"/>
              <a:t>Τμήμα</a:t>
            </a:r>
            <a:r>
              <a:rPr lang="el-GR" dirty="0" smtClean="0"/>
              <a:t>: Β3</a:t>
            </a:r>
          </a:p>
          <a:p>
            <a:r>
              <a:rPr lang="el-GR" u="sng" dirty="0" smtClean="0"/>
              <a:t>Υπεύθυνη καθηγήτρια</a:t>
            </a:r>
            <a:r>
              <a:rPr lang="el-GR" dirty="0" smtClean="0"/>
              <a:t>:</a:t>
            </a:r>
          </a:p>
          <a:p>
            <a:r>
              <a:rPr lang="el-GR" dirty="0" smtClean="0"/>
              <a:t>κ. Αικατερίνη Κότσιαλου </a:t>
            </a:r>
            <a:endParaRPr lang="el-GR"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BlackHole"/>
          <p:cNvPicPr>
            <a:picLocks noChangeAspect="1" noChangeArrowheads="1"/>
          </p:cNvPicPr>
          <p:nvPr/>
        </p:nvPicPr>
        <p:blipFill>
          <a:blip r:embed="rId2" cstate="print"/>
          <a:srcRect/>
          <a:stretch>
            <a:fillRect/>
          </a:stretch>
        </p:blipFill>
        <p:spPr bwMode="auto">
          <a:xfrm>
            <a:off x="4643438" y="1873250"/>
            <a:ext cx="4500562" cy="3600450"/>
          </a:xfrm>
          <a:prstGeom prst="rect">
            <a:avLst/>
          </a:prstGeom>
          <a:noFill/>
          <a:ln w="9525">
            <a:noFill/>
            <a:miter lim="800000"/>
            <a:headEnd/>
            <a:tailEnd/>
          </a:ln>
        </p:spPr>
      </p:pic>
      <p:sp>
        <p:nvSpPr>
          <p:cNvPr id="29698" name="Rectangle 2"/>
          <p:cNvSpPr>
            <a:spLocks noGrp="1" noRot="1" noChangeArrowheads="1"/>
          </p:cNvSpPr>
          <p:nvPr>
            <p:ph type="title"/>
          </p:nvPr>
        </p:nvSpPr>
        <p:spPr>
          <a:xfrm>
            <a:off x="395288" y="0"/>
            <a:ext cx="8229600" cy="1139825"/>
          </a:xfrm>
        </p:spPr>
        <p:txBody>
          <a:bodyPr/>
          <a:lstStyle/>
          <a:p>
            <a:pPr eaLnBrk="1" hangingPunct="1">
              <a:defRPr/>
            </a:pPr>
            <a:r>
              <a:rPr lang="en-US" b="0" i="1" u="sng" smtClean="0"/>
              <a:t>M</a:t>
            </a:r>
            <a:r>
              <a:rPr lang="el-GR" b="0" i="1" u="sng" smtClean="0"/>
              <a:t>αύρες Τρύπες</a:t>
            </a:r>
          </a:p>
        </p:txBody>
      </p:sp>
      <p:sp>
        <p:nvSpPr>
          <p:cNvPr id="29699" name="Rectangle 3"/>
          <p:cNvSpPr>
            <a:spLocks noGrp="1" noChangeArrowheads="1"/>
          </p:cNvSpPr>
          <p:nvPr>
            <p:ph type="body" idx="1"/>
          </p:nvPr>
        </p:nvSpPr>
        <p:spPr>
          <a:xfrm>
            <a:off x="0" y="908050"/>
            <a:ext cx="5076825" cy="5689600"/>
          </a:xfrm>
        </p:spPr>
        <p:txBody>
          <a:bodyPr>
            <a:normAutofit lnSpcReduction="10000"/>
          </a:bodyPr>
          <a:lstStyle/>
          <a:p>
            <a:pPr eaLnBrk="1" hangingPunct="1">
              <a:lnSpc>
                <a:spcPct val="80000"/>
              </a:lnSpc>
              <a:defRPr/>
            </a:pPr>
            <a:r>
              <a:rPr lang="el-GR" sz="2600" b="1" smtClean="0"/>
              <a:t>Μαύρη τρύπα</a:t>
            </a:r>
            <a:r>
              <a:rPr lang="el-GR" sz="2600" smtClean="0"/>
              <a:t> (ή μαύρη οπή) είναι μια συγκέντρωση σημαντικά μεγάλης μάζας ώστε η δύναμη της βαρύτητας να μην επιτρέπει σε οτιδήποτε να ξεφεύγει από αυτή.</a:t>
            </a:r>
          </a:p>
          <a:p>
            <a:pPr eaLnBrk="1" hangingPunct="1">
              <a:lnSpc>
                <a:spcPct val="80000"/>
              </a:lnSpc>
              <a:buFont typeface="Wingdings" pitchFamily="2" charset="2"/>
              <a:buNone/>
              <a:defRPr/>
            </a:pPr>
            <a:endParaRPr lang="el-GR" sz="2600" smtClean="0"/>
          </a:p>
          <a:p>
            <a:pPr eaLnBrk="1" hangingPunct="1">
              <a:lnSpc>
                <a:spcPct val="80000"/>
              </a:lnSpc>
              <a:defRPr/>
            </a:pPr>
            <a:r>
              <a:rPr lang="el-GR" sz="2600" smtClean="0"/>
              <a:t>Ο όρος "μαύρη τρύπα" είναι ευρέως διαδεδομένος και επινοήθηκε το 1967 από τον Αμερικανό αστρονόμο και θεωρητικό φυσικό Τζον Γουίλερ. Δεν αναφέρεται σε τρύπα με τη συνήθη έννοια (οπή), αλλά σε μια περιοχή του χώρου, από την οποία τίποτα δεν μπορεί να επιστρέψει.</a:t>
            </a:r>
          </a:p>
        </p:txBody>
      </p:sp>
    </p:spTree>
  </p:cSld>
  <p:clrMapOvr>
    <a:masterClrMapping/>
  </p:clrMapOvr>
  <p:transition>
    <p:push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Άσπρη τρύπα"/>
          <p:cNvPicPr>
            <a:picLocks noChangeAspect="1" noChangeArrowheads="1"/>
          </p:cNvPicPr>
          <p:nvPr/>
        </p:nvPicPr>
        <p:blipFill>
          <a:blip r:embed="rId2" cstate="print"/>
          <a:srcRect/>
          <a:stretch>
            <a:fillRect/>
          </a:stretch>
        </p:blipFill>
        <p:spPr bwMode="auto">
          <a:xfrm>
            <a:off x="3779838" y="1700213"/>
            <a:ext cx="5364162" cy="3360737"/>
          </a:xfrm>
          <a:prstGeom prst="rect">
            <a:avLst/>
          </a:prstGeom>
          <a:noFill/>
          <a:ln w="9525">
            <a:noFill/>
            <a:miter lim="800000"/>
            <a:headEnd/>
            <a:tailEnd/>
          </a:ln>
        </p:spPr>
      </p:pic>
      <p:sp>
        <p:nvSpPr>
          <p:cNvPr id="31746" name="Rectangle 2"/>
          <p:cNvSpPr>
            <a:spLocks noGrp="1" noRot="1" noChangeArrowheads="1"/>
          </p:cNvSpPr>
          <p:nvPr>
            <p:ph type="title"/>
          </p:nvPr>
        </p:nvSpPr>
        <p:spPr>
          <a:xfrm>
            <a:off x="395288" y="0"/>
            <a:ext cx="8229600" cy="765175"/>
          </a:xfrm>
        </p:spPr>
        <p:txBody>
          <a:bodyPr>
            <a:normAutofit fontScale="90000"/>
          </a:bodyPr>
          <a:lstStyle/>
          <a:p>
            <a:pPr eaLnBrk="1" hangingPunct="1">
              <a:defRPr/>
            </a:pPr>
            <a:r>
              <a:rPr lang="el-GR" b="0" i="1" u="sng" smtClean="0"/>
              <a:t>Άσπρες Τρύπες</a:t>
            </a:r>
          </a:p>
        </p:txBody>
      </p:sp>
      <p:sp>
        <p:nvSpPr>
          <p:cNvPr id="31747" name="Rectangle 3"/>
          <p:cNvSpPr>
            <a:spLocks noGrp="1" noChangeArrowheads="1"/>
          </p:cNvSpPr>
          <p:nvPr>
            <p:ph type="body" idx="1"/>
          </p:nvPr>
        </p:nvSpPr>
        <p:spPr>
          <a:xfrm>
            <a:off x="250825" y="836613"/>
            <a:ext cx="4537075" cy="5832475"/>
          </a:xfrm>
        </p:spPr>
        <p:txBody>
          <a:bodyPr/>
          <a:lstStyle/>
          <a:p>
            <a:pPr eaLnBrk="1" hangingPunct="1">
              <a:lnSpc>
                <a:spcPct val="80000"/>
              </a:lnSpc>
              <a:defRPr/>
            </a:pPr>
            <a:r>
              <a:rPr lang="el-GR" sz="2200" smtClean="0"/>
              <a:t>Η </a:t>
            </a:r>
            <a:r>
              <a:rPr lang="el-GR" sz="2200" b="1" smtClean="0"/>
              <a:t>άσπρη τρύπα</a:t>
            </a:r>
            <a:r>
              <a:rPr lang="el-GR" sz="2200" smtClean="0"/>
              <a:t>, σύμφωνα με τη γενική θεωρία της Σχετικότητας, είναι μία υποθετική περιοχή του χωροχρόνου, στην οποία δεν γίνεται να εισχωρήσει κάποιο αντικείμενο από έξω και από την οποία η ύλη και το φως μπορούν να διαφύγουν. </a:t>
            </a:r>
          </a:p>
          <a:p>
            <a:pPr eaLnBrk="1" hangingPunct="1">
              <a:lnSpc>
                <a:spcPct val="80000"/>
              </a:lnSpc>
              <a:buFont typeface="Wingdings" pitchFamily="2" charset="2"/>
              <a:buNone/>
              <a:defRPr/>
            </a:pPr>
            <a:endParaRPr lang="el-GR" sz="2200" smtClean="0"/>
          </a:p>
          <a:p>
            <a:pPr eaLnBrk="1" hangingPunct="1">
              <a:lnSpc>
                <a:spcPct val="80000"/>
              </a:lnSpc>
              <a:defRPr/>
            </a:pPr>
            <a:r>
              <a:rPr lang="el-GR" sz="2200" smtClean="0"/>
              <a:t>Οι άσπρες τρύπες εμφανίζονται στη θεωρία της αιώνιας μαύρης τρύπας. Μία μαύρη τρύπα στο μέλλον έχει μία άσπρη τρύπα στο παρελθόν της. Το προαναφερθέν πόρισμα προκύπτει από τις λύσεις των εξισώσεων πεδίου του </a:t>
            </a:r>
            <a:r>
              <a:rPr lang="en-US" sz="2200" smtClean="0"/>
              <a:t>Albert Einstein </a:t>
            </a:r>
            <a:r>
              <a:rPr lang="el-GR" sz="2200" smtClean="0"/>
              <a:t>(Θεωρία της Σχετικότητας).</a:t>
            </a:r>
            <a:r>
              <a:rPr lang="el-GR" sz="2800" smtClean="0"/>
              <a:t> </a:t>
            </a:r>
          </a:p>
        </p:txBody>
      </p:sp>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κατάλογος"/>
          <p:cNvPicPr>
            <a:picLocks noChangeAspect="1" noChangeArrowheads="1"/>
          </p:cNvPicPr>
          <p:nvPr/>
        </p:nvPicPr>
        <p:blipFill>
          <a:blip r:embed="rId2" cstate="print"/>
          <a:srcRect/>
          <a:stretch>
            <a:fillRect/>
          </a:stretch>
        </p:blipFill>
        <p:spPr bwMode="auto">
          <a:xfrm>
            <a:off x="3670300" y="1989138"/>
            <a:ext cx="5473700" cy="3078162"/>
          </a:xfrm>
          <a:prstGeom prst="rect">
            <a:avLst/>
          </a:prstGeom>
          <a:noFill/>
          <a:ln w="9525">
            <a:noFill/>
            <a:miter lim="800000"/>
            <a:headEnd/>
            <a:tailEnd/>
          </a:ln>
        </p:spPr>
      </p:pic>
      <p:sp>
        <p:nvSpPr>
          <p:cNvPr id="32770" name="Rectangle 2"/>
          <p:cNvSpPr>
            <a:spLocks noGrp="1" noRot="1" noChangeArrowheads="1"/>
          </p:cNvSpPr>
          <p:nvPr>
            <p:ph type="title"/>
          </p:nvPr>
        </p:nvSpPr>
        <p:spPr>
          <a:xfrm>
            <a:off x="468313" y="0"/>
            <a:ext cx="8229600" cy="941388"/>
          </a:xfrm>
        </p:spPr>
        <p:txBody>
          <a:bodyPr/>
          <a:lstStyle/>
          <a:p>
            <a:pPr eaLnBrk="1" hangingPunct="1">
              <a:defRPr/>
            </a:pPr>
            <a:r>
              <a:rPr lang="el-GR" b="0" i="1" u="sng" dirty="0" smtClean="0"/>
              <a:t>Σκουληκότρυπες</a:t>
            </a:r>
          </a:p>
        </p:txBody>
      </p:sp>
      <p:sp>
        <p:nvSpPr>
          <p:cNvPr id="32771" name="Rectangle 3"/>
          <p:cNvSpPr>
            <a:spLocks noGrp="1" noChangeArrowheads="1"/>
          </p:cNvSpPr>
          <p:nvPr>
            <p:ph type="body" idx="1"/>
          </p:nvPr>
        </p:nvSpPr>
        <p:spPr>
          <a:xfrm>
            <a:off x="179388" y="765175"/>
            <a:ext cx="4105275" cy="5903913"/>
          </a:xfrm>
        </p:spPr>
        <p:txBody>
          <a:bodyPr>
            <a:normAutofit lnSpcReduction="10000"/>
          </a:bodyPr>
          <a:lstStyle/>
          <a:p>
            <a:pPr eaLnBrk="1" hangingPunct="1">
              <a:lnSpc>
                <a:spcPct val="80000"/>
              </a:lnSpc>
              <a:defRPr/>
            </a:pPr>
            <a:r>
              <a:rPr lang="el-GR" sz="2200" dirty="0" smtClean="0"/>
              <a:t>Στη φυσική, μια </a:t>
            </a:r>
            <a:r>
              <a:rPr lang="el-GR" sz="2200" b="1" dirty="0" smtClean="0"/>
              <a:t>σκουληκότρυπα</a:t>
            </a:r>
            <a:r>
              <a:rPr lang="el-GR" sz="2200" dirty="0" smtClean="0"/>
              <a:t> είναι μια υποθετική </a:t>
            </a:r>
            <a:r>
              <a:rPr lang="el-GR" sz="2200" dirty="0" err="1" smtClean="0"/>
              <a:t>τοπολογική</a:t>
            </a:r>
            <a:r>
              <a:rPr lang="el-GR" sz="2200" dirty="0" smtClean="0"/>
              <a:t> ιδιότητα του </a:t>
            </a:r>
            <a:r>
              <a:rPr lang="el-GR" sz="2200" dirty="0" err="1" smtClean="0"/>
              <a:t>χωρόχρονου</a:t>
            </a:r>
            <a:r>
              <a:rPr lang="el-GR" sz="2200" dirty="0" smtClean="0"/>
              <a:t> που σχηματίζει μία σήραγγα που συνδέει δύο απομακρυσμένα σημεία του. Θα μπορούσε να αποτελεί ένα «κόψιμο δρόμου» διαμέσου του χωροχρόνου. </a:t>
            </a:r>
          </a:p>
          <a:p>
            <a:pPr eaLnBrk="1" hangingPunct="1">
              <a:lnSpc>
                <a:spcPct val="80000"/>
              </a:lnSpc>
              <a:buFont typeface="Wingdings" pitchFamily="2" charset="2"/>
              <a:buNone/>
              <a:defRPr/>
            </a:pPr>
            <a:endParaRPr lang="el-GR" sz="2200" dirty="0" smtClean="0"/>
          </a:p>
          <a:p>
            <a:pPr eaLnBrk="1" hangingPunct="1">
              <a:lnSpc>
                <a:spcPct val="80000"/>
              </a:lnSpc>
              <a:defRPr/>
            </a:pPr>
            <a:r>
              <a:rPr lang="el-GR" sz="2200" dirty="0" smtClean="0"/>
              <a:t>Δεν γνωρίζουμε, όμως, αν όντως υπάρχουν ή όχι, αλλά αν υπάρχουν, οι θεωρητικοί φυσικοί έχουν προτείνει ότι θα μπορούσαν να λειτουργούν ως πύλες στο μέλλον και το παρελθόν αντίστοιχα ή να συνδέουν δύο απομακρυσμένες περιοχές του διαστήματος.</a:t>
            </a:r>
          </a:p>
        </p:txBody>
      </p:sp>
    </p:spTree>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0" descr="The_Earth_seen_from_Apollo_17.jpg"/>
          <p:cNvPicPr>
            <a:picLocks noChangeAspect="1" noChangeArrowheads="1"/>
          </p:cNvPicPr>
          <p:nvPr/>
        </p:nvPicPr>
        <p:blipFill>
          <a:blip r:embed="rId2" cstate="print"/>
          <a:srcRect/>
          <a:stretch>
            <a:fillRect/>
          </a:stretch>
        </p:blipFill>
        <p:spPr bwMode="auto">
          <a:xfrm>
            <a:off x="5867400" y="3738563"/>
            <a:ext cx="3121025" cy="3119437"/>
          </a:xfrm>
          <a:prstGeom prst="rect">
            <a:avLst/>
          </a:prstGeom>
          <a:noFill/>
          <a:ln w="9525">
            <a:noFill/>
            <a:miter lim="800000"/>
            <a:headEnd/>
            <a:tailEnd/>
          </a:ln>
        </p:spPr>
      </p:pic>
      <p:pic>
        <p:nvPicPr>
          <p:cNvPr id="7171" name="Picture 1" descr="Venus-real color.jpg"/>
          <p:cNvPicPr>
            <a:picLocks noChangeAspect="1" noChangeArrowheads="1"/>
          </p:cNvPicPr>
          <p:nvPr/>
        </p:nvPicPr>
        <p:blipFill>
          <a:blip r:embed="rId3" cstate="print"/>
          <a:srcRect/>
          <a:stretch>
            <a:fillRect/>
          </a:stretch>
        </p:blipFill>
        <p:spPr bwMode="auto">
          <a:xfrm>
            <a:off x="4716463" y="1700213"/>
            <a:ext cx="2592387" cy="2320925"/>
          </a:xfrm>
          <a:prstGeom prst="rect">
            <a:avLst/>
          </a:prstGeom>
          <a:noFill/>
          <a:ln w="9525">
            <a:noFill/>
            <a:miter lim="800000"/>
            <a:headEnd/>
            <a:tailEnd/>
          </a:ln>
        </p:spPr>
      </p:pic>
      <p:sp>
        <p:nvSpPr>
          <p:cNvPr id="75778" name="Rectangle 2"/>
          <p:cNvSpPr>
            <a:spLocks noGrp="1" noRot="1" noChangeArrowheads="1"/>
          </p:cNvSpPr>
          <p:nvPr>
            <p:ph type="title"/>
          </p:nvPr>
        </p:nvSpPr>
        <p:spPr>
          <a:xfrm>
            <a:off x="0" y="188913"/>
            <a:ext cx="8229600" cy="849312"/>
          </a:xfrm>
        </p:spPr>
        <p:txBody>
          <a:bodyPr>
            <a:normAutofit fontScale="90000"/>
          </a:bodyPr>
          <a:lstStyle/>
          <a:p>
            <a:pPr eaLnBrk="1" hangingPunct="1">
              <a:defRPr/>
            </a:pPr>
            <a:r>
              <a:rPr lang="el-GR" b="0" i="1" u="sng" dirty="0" smtClean="0">
                <a:effectLst>
                  <a:outerShdw blurRad="38100" dist="38100" dir="2700000" algn="tl">
                    <a:srgbClr val="000000">
                      <a:alpha val="43137"/>
                    </a:srgbClr>
                  </a:outerShdw>
                </a:effectLst>
              </a:rPr>
              <a:t>Οι πλανήτες Ερμής, Αφροδίτη και Γη</a:t>
            </a:r>
            <a:r>
              <a:rPr lang="el-GR" b="0" dirty="0" smtClean="0">
                <a:effectLst>
                  <a:outerShdw blurRad="38100" dist="38100" dir="2700000" algn="tl">
                    <a:srgbClr val="000000">
                      <a:alpha val="43137"/>
                    </a:srgbClr>
                  </a:outerShdw>
                </a:effectLst>
              </a:rPr>
              <a:t/>
            </a:r>
            <a:br>
              <a:rPr lang="el-GR" b="0" dirty="0" smtClean="0">
                <a:effectLst>
                  <a:outerShdw blurRad="38100" dist="38100" dir="2700000" algn="tl">
                    <a:srgbClr val="000000">
                      <a:alpha val="43137"/>
                    </a:srgbClr>
                  </a:outerShdw>
                </a:effectLst>
              </a:rPr>
            </a:br>
            <a:endParaRPr lang="el-GR" b="0" dirty="0" smtClean="0">
              <a:effectLst>
                <a:outerShdw blurRad="38100" dist="38100" dir="2700000" algn="tl">
                  <a:srgbClr val="000000">
                    <a:alpha val="43137"/>
                  </a:srgbClr>
                </a:outerShdw>
              </a:effectLst>
            </a:endParaRPr>
          </a:p>
        </p:txBody>
      </p:sp>
      <p:sp>
        <p:nvSpPr>
          <p:cNvPr id="75779" name="Rectangle 3"/>
          <p:cNvSpPr>
            <a:spLocks noGrp="1" noChangeArrowheads="1"/>
          </p:cNvSpPr>
          <p:nvPr>
            <p:ph type="body" idx="1"/>
          </p:nvPr>
        </p:nvSpPr>
        <p:spPr>
          <a:xfrm>
            <a:off x="0" y="854075"/>
            <a:ext cx="5113338" cy="6003925"/>
          </a:xfrm>
        </p:spPr>
        <p:txBody>
          <a:bodyPr>
            <a:normAutofit fontScale="92500" lnSpcReduction="10000"/>
          </a:bodyPr>
          <a:lstStyle/>
          <a:p>
            <a:pPr eaLnBrk="1" hangingPunct="1">
              <a:defRPr/>
            </a:pPr>
            <a:r>
              <a:rPr lang="el-GR" sz="2200" dirty="0" smtClean="0"/>
              <a:t>Ο Ερμής είναι ο μικρότερος σε μέγεθος πλανήτης του Ηλιακού Συστήματος και ο πιο κοντινός στον Ήλιο. Ο Ερμής αποτελείται κυρίως από σίδηρο και νικέλιο.</a:t>
            </a:r>
          </a:p>
          <a:p>
            <a:pPr eaLnBrk="1" hangingPunct="1">
              <a:defRPr/>
            </a:pPr>
            <a:r>
              <a:rPr lang="en-US" sz="2200" dirty="0" smtClean="0"/>
              <a:t>H </a:t>
            </a:r>
            <a:r>
              <a:rPr lang="el-GR" sz="2200" dirty="0" smtClean="0"/>
              <a:t>Αφροδίτη είναι ο δεύτερος κοντινότερος πλανήτης στον Ήλιο. Η διάμετρός της είναι σχεδόν ίδια με αυτή της Γης. Η Αφροδίτη έχει παρόμοια σύσταση με το δικό μας πλανήτη. Η ατμόσφαιρά της αποτελείται κυρίως από διοξείδιο του άνθρακα και άζωτο. </a:t>
            </a:r>
          </a:p>
          <a:p>
            <a:pPr eaLnBrk="1" hangingPunct="1">
              <a:defRPr/>
            </a:pPr>
            <a:r>
              <a:rPr lang="el-GR" sz="2200" dirty="0" smtClean="0"/>
              <a:t>Η Γη είναι ο τρίτος κοντινότερος πλανήτης στον Ήλιο και ο μόνος που φιλοξενεί ζωντανούς οργανισμούς. Πιστεύεται ότι η Γη υπάρχει εδώ και 4,54 δισεκατομμύρια χρόνια.</a:t>
            </a:r>
            <a:r>
              <a:rPr lang="el-GR" sz="2400" dirty="0" smtClean="0"/>
              <a:t> </a:t>
            </a:r>
            <a:r>
              <a:rPr lang="el-GR" sz="2200" dirty="0" smtClean="0"/>
              <a:t>Η Γη αποτελείται κυρίως από σίδηρο, οξυγόνο, πυρίτιο και μαγνήσιο.</a:t>
            </a:r>
          </a:p>
        </p:txBody>
      </p:sp>
      <p:pic>
        <p:nvPicPr>
          <p:cNvPr id="7174" name="3 - Εικόνα" descr="Mercury_Globe-MESSENGER_mosaic_centered_at_0degN-0degE.jpg"/>
          <p:cNvPicPr>
            <a:picLocks noChangeAspect="1" noChangeArrowheads="1"/>
          </p:cNvPicPr>
          <p:nvPr/>
        </p:nvPicPr>
        <p:blipFill>
          <a:blip r:embed="rId4" cstate="print"/>
          <a:srcRect/>
          <a:stretch>
            <a:fillRect/>
          </a:stretch>
        </p:blipFill>
        <p:spPr bwMode="auto">
          <a:xfrm>
            <a:off x="6732588" y="836712"/>
            <a:ext cx="2411412" cy="2232025"/>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3" descr="Ο Πλανήτης Κρόνος σε φυσικά χρώματα."/>
          <p:cNvPicPr>
            <a:picLocks noChangeAspect="1" noChangeArrowheads="1"/>
          </p:cNvPicPr>
          <p:nvPr/>
        </p:nvPicPr>
        <p:blipFill>
          <a:blip r:embed="rId2" cstate="print"/>
          <a:srcRect/>
          <a:stretch>
            <a:fillRect/>
          </a:stretch>
        </p:blipFill>
        <p:spPr bwMode="auto">
          <a:xfrm>
            <a:off x="5940425" y="4583113"/>
            <a:ext cx="3049588" cy="2274887"/>
          </a:xfrm>
          <a:prstGeom prst="rect">
            <a:avLst/>
          </a:prstGeom>
          <a:noFill/>
          <a:ln w="9525">
            <a:noFill/>
            <a:miter lim="800000"/>
            <a:headEnd/>
            <a:tailEnd/>
          </a:ln>
        </p:spPr>
      </p:pic>
      <p:pic>
        <p:nvPicPr>
          <p:cNvPr id="8195" name="Picture 4" descr="Water ice clouds hanging above Tharsis PIA02653.jpg"/>
          <p:cNvPicPr>
            <a:picLocks noChangeAspect="1" noChangeArrowheads="1"/>
          </p:cNvPicPr>
          <p:nvPr/>
        </p:nvPicPr>
        <p:blipFill>
          <a:blip r:embed="rId3" cstate="print"/>
          <a:srcRect/>
          <a:stretch>
            <a:fillRect/>
          </a:stretch>
        </p:blipFill>
        <p:spPr bwMode="auto">
          <a:xfrm>
            <a:off x="6381750" y="333375"/>
            <a:ext cx="2762250" cy="2735263"/>
          </a:xfrm>
          <a:prstGeom prst="rect">
            <a:avLst/>
          </a:prstGeom>
          <a:noFill/>
          <a:ln w="9525">
            <a:noFill/>
            <a:miter lim="800000"/>
            <a:headEnd/>
            <a:tailEnd/>
          </a:ln>
        </p:spPr>
      </p:pic>
      <p:sp>
        <p:nvSpPr>
          <p:cNvPr id="76802" name="Rectangle 2"/>
          <p:cNvSpPr>
            <a:spLocks noGrp="1" noRot="1" noChangeArrowheads="1"/>
          </p:cNvSpPr>
          <p:nvPr>
            <p:ph type="title"/>
          </p:nvPr>
        </p:nvSpPr>
        <p:spPr>
          <a:xfrm>
            <a:off x="395288" y="-171450"/>
            <a:ext cx="8229600" cy="868363"/>
          </a:xfrm>
        </p:spPr>
        <p:txBody>
          <a:bodyPr>
            <a:normAutofit fontScale="90000"/>
          </a:bodyPr>
          <a:lstStyle/>
          <a:p>
            <a:pPr eaLnBrk="1" hangingPunct="1">
              <a:defRPr/>
            </a:pPr>
            <a:r>
              <a:rPr lang="el-GR" b="0" i="1" u="sng" dirty="0" smtClean="0"/>
              <a:t>Οι πλανήτες Άρης, Δίας και Κρόνος</a:t>
            </a:r>
          </a:p>
        </p:txBody>
      </p:sp>
      <p:pic>
        <p:nvPicPr>
          <p:cNvPr id="8197" name="Picture 7" descr="Δίας, ο Γίγαντας των πλανητών"/>
          <p:cNvPicPr>
            <a:picLocks noChangeAspect="1" noChangeArrowheads="1"/>
          </p:cNvPicPr>
          <p:nvPr/>
        </p:nvPicPr>
        <p:blipFill>
          <a:blip r:embed="rId4" cstate="print"/>
          <a:srcRect/>
          <a:stretch>
            <a:fillRect/>
          </a:stretch>
        </p:blipFill>
        <p:spPr bwMode="auto">
          <a:xfrm>
            <a:off x="4643438" y="2636838"/>
            <a:ext cx="2403475" cy="2370137"/>
          </a:xfrm>
          <a:prstGeom prst="rect">
            <a:avLst/>
          </a:prstGeom>
          <a:noFill/>
          <a:ln w="9525">
            <a:noFill/>
            <a:miter lim="800000"/>
            <a:headEnd/>
            <a:tailEnd/>
          </a:ln>
        </p:spPr>
      </p:pic>
      <p:sp>
        <p:nvSpPr>
          <p:cNvPr id="76803" name="Rectangle 3"/>
          <p:cNvSpPr>
            <a:spLocks noGrp="1" noChangeArrowheads="1"/>
          </p:cNvSpPr>
          <p:nvPr>
            <p:ph type="body" idx="1"/>
          </p:nvPr>
        </p:nvSpPr>
        <p:spPr>
          <a:xfrm>
            <a:off x="0" y="620713"/>
            <a:ext cx="5292725" cy="6237287"/>
          </a:xfrm>
        </p:spPr>
        <p:txBody>
          <a:bodyPr>
            <a:normAutofit fontScale="92500"/>
          </a:bodyPr>
          <a:lstStyle/>
          <a:p>
            <a:pPr eaLnBrk="1" hangingPunct="1">
              <a:defRPr/>
            </a:pPr>
            <a:r>
              <a:rPr lang="el-GR" sz="2200" dirty="0" smtClean="0"/>
              <a:t>Ο Άρης είναι ο τέταρτος κοντινότερος πλανήτης στον Ήλιο. Η διάμετρος του είναι σχεδόν η μισή από αυτή της Γης, ενώ η μάζα του το 1/10 από της γήινης. Αποτελείται κυρίως από διοξείδιο του άνθρακα. </a:t>
            </a:r>
          </a:p>
          <a:p>
            <a:pPr eaLnBrk="1" hangingPunct="1">
              <a:defRPr/>
            </a:pPr>
            <a:r>
              <a:rPr lang="el-GR" sz="2200" dirty="0" smtClean="0"/>
              <a:t>Ο Δίας είναι ο μεγαλύτερος  σε μέγεθος πλανήτης του Ηλιακού Συστήματος και ο πέμπτος κοντινότερος στον Ήλιο.</a:t>
            </a:r>
            <a:r>
              <a:rPr lang="el-GR" sz="2400" dirty="0" smtClean="0"/>
              <a:t> </a:t>
            </a:r>
            <a:r>
              <a:rPr lang="el-GR" sz="2200" dirty="0" smtClean="0"/>
              <a:t>Η ατμόσφαιρά του εμπεριέχει κυρίως από υδρογόνο και ήλιο, ενώ ο πυρήνας του είναι βραχώδης.</a:t>
            </a:r>
          </a:p>
          <a:p>
            <a:pPr eaLnBrk="1" hangingPunct="1">
              <a:defRPr/>
            </a:pPr>
            <a:r>
              <a:rPr lang="el-GR" sz="2200" dirty="0" smtClean="0"/>
              <a:t>Ο Κρόνος είναι ο δεύτερος μεγαλύτερος σε μέγεθος πλανήτης του Ηλιακού Συστήματος και ο έκτος κοντινότερος στον Ήλιο.</a:t>
            </a:r>
            <a:r>
              <a:rPr lang="el-GR" sz="2400" dirty="0" smtClean="0"/>
              <a:t> </a:t>
            </a:r>
            <a:r>
              <a:rPr lang="el-GR" sz="2200" dirty="0" smtClean="0"/>
              <a:t>Αποτελείται κυρίως από υδρογόνο και ήλιο, ενώ πιστεύεται ότι έχει βραχώδη πυρήνα μεγέθους 56.000 χιλιομέτρων.</a:t>
            </a:r>
          </a:p>
        </p:txBody>
      </p:sp>
    </p:spTree>
  </p:cSld>
  <p:clrMapOvr>
    <a:masterClrMapping/>
  </p:clrMapOvr>
  <p:transition>
    <p:push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Ο Πλανήτης Ουρανός"/>
          <p:cNvPicPr>
            <a:picLocks noChangeAspect="1" noChangeArrowheads="1"/>
          </p:cNvPicPr>
          <p:nvPr/>
        </p:nvPicPr>
        <p:blipFill>
          <a:blip r:embed="rId2" cstate="print"/>
          <a:srcRect/>
          <a:stretch>
            <a:fillRect/>
          </a:stretch>
        </p:blipFill>
        <p:spPr bwMode="auto">
          <a:xfrm>
            <a:off x="5076056" y="692696"/>
            <a:ext cx="3384550" cy="3168650"/>
          </a:xfrm>
          <a:prstGeom prst="rect">
            <a:avLst/>
          </a:prstGeom>
          <a:noFill/>
          <a:ln w="9525">
            <a:noFill/>
            <a:miter lim="800000"/>
            <a:headEnd/>
            <a:tailEnd/>
          </a:ln>
        </p:spPr>
      </p:pic>
      <p:sp>
        <p:nvSpPr>
          <p:cNvPr id="77826" name="Rectangle 2"/>
          <p:cNvSpPr>
            <a:spLocks noGrp="1" noRot="1" noChangeArrowheads="1"/>
          </p:cNvSpPr>
          <p:nvPr>
            <p:ph type="title"/>
          </p:nvPr>
        </p:nvSpPr>
        <p:spPr>
          <a:xfrm>
            <a:off x="395536" y="260648"/>
            <a:ext cx="8229600" cy="603523"/>
          </a:xfrm>
        </p:spPr>
        <p:txBody>
          <a:bodyPr>
            <a:normAutofit fontScale="90000"/>
          </a:bodyPr>
          <a:lstStyle/>
          <a:p>
            <a:pPr eaLnBrk="1" hangingPunct="1">
              <a:defRPr/>
            </a:pPr>
            <a:r>
              <a:rPr lang="el-GR" b="0" i="1" u="sng" dirty="0" smtClean="0"/>
              <a:t>Οι πλανήτες Ουρανός και Ποσειδώνας</a:t>
            </a:r>
          </a:p>
        </p:txBody>
      </p:sp>
      <p:sp>
        <p:nvSpPr>
          <p:cNvPr id="77827" name="Rectangle 3"/>
          <p:cNvSpPr>
            <a:spLocks noGrp="1" noChangeArrowheads="1"/>
          </p:cNvSpPr>
          <p:nvPr>
            <p:ph type="body" idx="1"/>
          </p:nvPr>
        </p:nvSpPr>
        <p:spPr>
          <a:xfrm>
            <a:off x="179512" y="1268760"/>
            <a:ext cx="4608513" cy="4995639"/>
          </a:xfrm>
        </p:spPr>
        <p:txBody>
          <a:bodyPr>
            <a:normAutofit lnSpcReduction="10000"/>
          </a:bodyPr>
          <a:lstStyle/>
          <a:p>
            <a:pPr eaLnBrk="1" hangingPunct="1">
              <a:defRPr/>
            </a:pPr>
            <a:r>
              <a:rPr lang="el-GR" sz="2000" dirty="0" smtClean="0"/>
              <a:t>Ο Ουρανός είναι ο τρίτος μεγαλύτερος σε μέγεθος πλανήτης του Ηλιακού Συστήματος και ο έβδομος κοντινότερος στον Ήλιο. Η διάμετρός του είναι 4 φορές μεγαλύτερη από αυτή της Γης, ενώ η μάζα του 14 φορές μεγαλύτερη από τη γήινη. </a:t>
            </a:r>
            <a:endParaRPr lang="en-US" sz="2000" dirty="0" smtClean="0"/>
          </a:p>
          <a:p>
            <a:pPr eaLnBrk="1" hangingPunct="1">
              <a:defRPr/>
            </a:pPr>
            <a:r>
              <a:rPr lang="el-GR" sz="2000" dirty="0" smtClean="0"/>
              <a:t>Ο Ποσειδώνας είναι ο όγδοος κοντινότερος πλανήτης στον Ήλιο και ο δεύτερος τελευταίος του Ηλιακού Συστήματος. Η διάμετρός του </a:t>
            </a:r>
            <a:r>
              <a:rPr lang="el-GR" sz="2000" dirty="0" err="1" smtClean="0"/>
              <a:t>του</a:t>
            </a:r>
            <a:r>
              <a:rPr lang="el-GR" sz="2000" dirty="0" smtClean="0"/>
              <a:t> είναι 4 φορές μεγαλύτερη από αυτή της Γης</a:t>
            </a:r>
            <a:r>
              <a:rPr lang="en-US" sz="2000" dirty="0" smtClean="0"/>
              <a:t>. </a:t>
            </a:r>
            <a:r>
              <a:rPr lang="el-GR" sz="2000" dirty="0" smtClean="0"/>
              <a:t>Ο Ποσειδώνας έχει παρόμοιο μέγεθος και σύσταση με τον Ουρανό.</a:t>
            </a:r>
          </a:p>
        </p:txBody>
      </p:sp>
      <p:pic>
        <p:nvPicPr>
          <p:cNvPr id="9221" name="Picture 25" descr="Ο Πλανήτης Ποσειδώνας"/>
          <p:cNvPicPr>
            <a:picLocks noChangeAspect="1" noChangeArrowheads="1"/>
          </p:cNvPicPr>
          <p:nvPr/>
        </p:nvPicPr>
        <p:blipFill>
          <a:blip r:embed="rId3" cstate="print"/>
          <a:srcRect/>
          <a:stretch>
            <a:fillRect/>
          </a:stretch>
        </p:blipFill>
        <p:spPr bwMode="auto">
          <a:xfrm>
            <a:off x="5219700" y="3573463"/>
            <a:ext cx="3051175" cy="3065462"/>
          </a:xfrm>
          <a:prstGeom prst="rect">
            <a:avLst/>
          </a:prstGeom>
          <a:noFill/>
          <a:ln w="9525">
            <a:noFill/>
            <a:miter lim="800000"/>
            <a:headEnd/>
            <a:tailEnd/>
          </a:ln>
        </p:spPr>
      </p:pic>
    </p:spTree>
  </p:cSld>
  <p:clrMapOvr>
    <a:masterClrMapping/>
  </p:clrMapOvr>
  <p:transition>
    <p:push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err="1" smtClean="0"/>
              <a:t>Άστέρες</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sz="3200" dirty="0" smtClean="0"/>
              <a:t>Οι αστέρες γεννιούνται σε νεφελώματα, όταν μία περιοχή καταρρεύσει από το βάρος της. Όταν το νεφέλωμα είναι αρκετά πυκνό, αρχίζουν οι πυρηνικές αντιδράσεις, καθώς το υδρογόνο μετατρέπεται σε ήλιο μέσω της πυρηνικής σύντηξης. Όσο το άστρο εκτελεί αυτή τη διαδικασία, βρίσκεται στην κύρια ακολουθία. Η εσωτερική πίεση αποτρέπει το άστρο από την κατάρρευση. Όταν τελειώσει αυτή η φάση, αστέρες με μάζα τουλάχιστον 0,4 φορές όσο η ηλιακή μετατρέπονται σε ερυθρούς γίγαντες και συντήκουν βαρύτερα στοιχεία.</a:t>
            </a:r>
            <a:r>
              <a:rPr lang="el-GR" sz="3200" dirty="0" smtClean="0">
                <a:solidFill>
                  <a:schemeClr val="bg2"/>
                </a:solidFill>
              </a:rPr>
              <a:t> </a:t>
            </a:r>
            <a:r>
              <a:rPr lang="el-GR" sz="3200" dirty="0" smtClean="0"/>
              <a:t>Στη συνέχεια αστέρες σαν τον ήλιο απομακρύνουν την ατμόσφαιρά τους και μετατρέπονται σε λευκούς νάνους. Αστέρια δέκα ή περισσότερες φορές από τον ήλιο συντήκουν όλο και βαρύτερα στοιχεία, μέχρι να σχηματιστεί σίδηρος. Τότε εκρήγνυνται ως υπερκαινοφανείς</a:t>
            </a:r>
            <a:r>
              <a:rPr lang="el-GR" sz="3200" u="sng" dirty="0" smtClean="0">
                <a:hlinkClick r:id="rId2" tooltip="Υπερκαινοφανείς αστέρες"/>
              </a:rPr>
              <a:t> </a:t>
            </a:r>
            <a:r>
              <a:rPr lang="el-GR" sz="3200" dirty="0" smtClean="0"/>
              <a:t>αστέρες  και το αντικείμενο που μένει είναι απίστευτα συμπυκνωμένο. Αυτά τα αντικείμενα είναι οι αστέρες νετρονίων και οι μαύρες τρύπες.</a:t>
            </a:r>
          </a:p>
          <a:p>
            <a:endParaRPr lang="el-GR" dirty="0"/>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692696"/>
            <a:ext cx="7467600" cy="4525963"/>
          </a:xfrm>
        </p:spPr>
        <p:txBody>
          <a:bodyPr>
            <a:normAutofit fontScale="70000" lnSpcReduction="20000"/>
          </a:bodyPr>
          <a:lstStyle/>
          <a:p>
            <a:pPr>
              <a:buNone/>
            </a:pPr>
            <a:r>
              <a:rPr lang="el-GR" sz="3200" dirty="0" smtClean="0"/>
              <a:t>     Στην Αστρονομία γενικά αστέρας ή απλανής (σε αντιδιαστολή με τον πλανήτη), ονομάζεται το κάθε ουράνιο σώμα  που διατηρεί όλες εκείνες τις ιδιότητες του δικού μας Ήλιου πέριξ του οποίου περιστρέφεται η Γη. Κατά την Αστροφυσική ο κάθε αστέρας είναι ένα λαμπερό αέριο ουράνιο σώμα που παράγει ενέργεια από πυρηνικές αντιδράσεις σύντηξης που συμβαίνουν στον πυρήνα του.</a:t>
            </a:r>
          </a:p>
          <a:p>
            <a:pPr>
              <a:buNone/>
            </a:pPr>
            <a:endParaRPr lang="el-GR" sz="3200" dirty="0" smtClean="0"/>
          </a:p>
          <a:p>
            <a:pPr>
              <a:buFont typeface="Wingdings" pitchFamily="2" charset="2"/>
              <a:buChar char="v"/>
            </a:pPr>
            <a:r>
              <a:rPr lang="el-GR" sz="3200" dirty="0" smtClean="0"/>
              <a:t>     Οι αστέρες εμφανίζουν τα εξής χαρακτηριστικά</a:t>
            </a:r>
            <a:r>
              <a:rPr lang="en-US" sz="3200" dirty="0" smtClean="0"/>
              <a:t>:</a:t>
            </a:r>
            <a:endParaRPr lang="el-GR" sz="3200" dirty="0" smtClean="0"/>
          </a:p>
          <a:p>
            <a:pPr>
              <a:buNone/>
            </a:pPr>
            <a:endParaRPr lang="el-GR" sz="3200" dirty="0" smtClean="0"/>
          </a:p>
          <a:p>
            <a:r>
              <a:rPr lang="el-GR" sz="3200" dirty="0" smtClean="0"/>
              <a:t>  Λαμπρότητα  και μέγεθος</a:t>
            </a:r>
          </a:p>
          <a:p>
            <a:endParaRPr lang="el-GR" sz="3200" dirty="0" smtClean="0"/>
          </a:p>
          <a:p>
            <a:r>
              <a:rPr lang="el-GR" sz="3200" dirty="0" smtClean="0"/>
              <a:t>Φασματικό τύπο</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Διάγραμμα </a:t>
            </a:r>
            <a:r>
              <a:rPr lang="en-US" dirty="0" err="1" smtClean="0"/>
              <a:t>Hertzsprung</a:t>
            </a:r>
            <a:r>
              <a:rPr lang="en-US" dirty="0" smtClean="0"/>
              <a:t>- Russell</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Το Διάγραμμα </a:t>
            </a:r>
            <a:r>
              <a:rPr lang="el-GR" dirty="0" err="1" smtClean="0"/>
              <a:t>Χέρτζσπρουνγκ</a:t>
            </a:r>
            <a:r>
              <a:rPr lang="el-GR" dirty="0" smtClean="0"/>
              <a:t>-Ράσελ (</a:t>
            </a:r>
            <a:r>
              <a:rPr lang="el-GR" dirty="0" err="1" smtClean="0"/>
              <a:t>Hertzsprung–Russell</a:t>
            </a:r>
            <a:r>
              <a:rPr lang="el-GR" dirty="0" smtClean="0"/>
              <a:t> </a:t>
            </a:r>
            <a:r>
              <a:rPr lang="el-GR" dirty="0" err="1" smtClean="0"/>
              <a:t>diagram</a:t>
            </a:r>
            <a:r>
              <a:rPr lang="el-GR" dirty="0" smtClean="0"/>
              <a:t>), που </a:t>
            </a:r>
            <a:r>
              <a:rPr lang="el-GR" dirty="0" err="1" smtClean="0"/>
              <a:t>συντομογραφείται</a:t>
            </a:r>
            <a:r>
              <a:rPr lang="el-GR" dirty="0" smtClean="0"/>
              <a:t> συχνά ως Διάγραμμα H-R, είναι ένα διάγραμμα αστέρων που δείχνει τη σχέση ανάμεσα στο απόλυτο μέγεθος ή λαμπρότητα των αστέρων και τον φασματικό τους τύπο ή την ενεργό θερμοκρασία τους. Απλούστερα, θέτει τον κάθε αστέρα σε ένα διάγραμμα που απεικονίζει τη λαμπρότητά του ως συνάρτηση της επιφανειακής θερμοκρασίας του ή του χρώματός του. Δεν χαρτογραφεί τις θέσεις των άστρων στον ουρανό ή στον Γαλαξία.</a:t>
            </a:r>
          </a:p>
          <a:p>
            <a:endParaRPr lang="el-GR"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hrdiagram_01.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1988840"/>
            <a:ext cx="8784976" cy="2520280"/>
          </a:xfrm>
          <a:no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l-GR" dirty="0" smtClean="0"/>
              <a:t>Η Αστρονομία είναι η επιστήμη που ερευνά και εξετάζει όλα τα ουράνια σώματα (μεταξύ αυτών  και τη Γη) καθώς και τις σχέσεις στις κινήσεις και την δυναμική αυτών.</a:t>
            </a:r>
            <a:endParaRPr lang="el-GR" dirty="0"/>
          </a:p>
        </p:txBody>
      </p:sp>
      <p:sp>
        <p:nvSpPr>
          <p:cNvPr id="2" name="1 - Τίτλος"/>
          <p:cNvSpPr>
            <a:spLocks noGrp="1"/>
          </p:cNvSpPr>
          <p:nvPr>
            <p:ph type="title"/>
          </p:nvPr>
        </p:nvSpPr>
        <p:spPr>
          <a:noFill/>
        </p:spPr>
        <p:style>
          <a:lnRef idx="1">
            <a:schemeClr val="accent1"/>
          </a:lnRef>
          <a:fillRef idx="2">
            <a:schemeClr val="accent1"/>
          </a:fillRef>
          <a:effectRef idx="1">
            <a:schemeClr val="accent1"/>
          </a:effectRef>
          <a:fontRef idx="minor">
            <a:schemeClr val="dk1"/>
          </a:fontRef>
        </p:style>
        <p:txBody>
          <a:bodyPr/>
          <a:lstStyle/>
          <a:p>
            <a:r>
              <a:rPr lang="el-GR" i="1" dirty="0">
                <a:solidFill>
                  <a:schemeClr val="tx1"/>
                </a:solidFill>
              </a:rPr>
              <a:t>ΑΣΤΡΟΝΟΜΙΑ</a:t>
            </a:r>
            <a:endParaRPr lang="el-GR" dirty="0">
              <a:solidFill>
                <a:schemeClr val="tx1"/>
              </a:solidFill>
            </a:endParaRPr>
          </a:p>
        </p:txBody>
      </p:sp>
    </p:spTree>
  </p:cSld>
  <p:clrMapOvr>
    <a:masterClrMapping/>
  </p:clrMapOvr>
  <p:transition>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Γαλαξίας</a:t>
            </a:r>
            <a:endParaRPr lang="el-GR" dirty="0"/>
          </a:p>
        </p:txBody>
      </p:sp>
      <p:sp>
        <p:nvSpPr>
          <p:cNvPr id="3" name="2 - Θέση περιεχομένου"/>
          <p:cNvSpPr>
            <a:spLocks noGrp="1"/>
          </p:cNvSpPr>
          <p:nvPr>
            <p:ph idx="1"/>
          </p:nvPr>
        </p:nvSpPr>
        <p:spPr/>
        <p:txBody>
          <a:bodyPr/>
          <a:lstStyle/>
          <a:p>
            <a:r>
              <a:rPr lang="el-GR" sz="2800" dirty="0" smtClean="0"/>
              <a:t>Ορισμός: Με τον όρο Γαλαξίας αναφερόμαστε, στο αστρικό σύστημα  στο οποίο ανήκει η Γη και όλο το Ηλιακό Σύστημα.</a:t>
            </a:r>
            <a:endParaRPr lang="el-GR" u="sng" dirty="0" smtClean="0"/>
          </a:p>
          <a:p>
            <a:endParaRPr lang="el-GR" u="sng" dirty="0" smtClean="0"/>
          </a:p>
          <a:p>
            <a:r>
              <a:rPr lang="el-GR" u="sng" dirty="0" smtClean="0"/>
              <a:t>Μυθολογία</a:t>
            </a:r>
            <a:r>
              <a:rPr lang="el-GR" dirty="0" smtClean="0"/>
              <a:t>: Σύμφωνα με την ελληνική μυθολογία , ο Γαλαξίας σχηματίστηκε από την Ήρα</a:t>
            </a:r>
          </a:p>
          <a:p>
            <a:endParaRPr lang="el-GR"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Ομάδες κα σμήνη γαλαξιών</a:t>
            </a:r>
            <a:endParaRPr lang="el-GR" dirty="0"/>
          </a:p>
        </p:txBody>
      </p:sp>
      <p:sp>
        <p:nvSpPr>
          <p:cNvPr id="3" name="2 - Θέση περιεχομένου"/>
          <p:cNvSpPr>
            <a:spLocks noGrp="1"/>
          </p:cNvSpPr>
          <p:nvPr>
            <p:ph idx="1"/>
          </p:nvPr>
        </p:nvSpPr>
        <p:spPr/>
        <p:txBody>
          <a:bodyPr>
            <a:normAutofit fontScale="70000" lnSpcReduction="20000"/>
          </a:bodyPr>
          <a:lstStyle/>
          <a:p>
            <a:pPr lvl="0"/>
            <a:r>
              <a:rPr lang="el-GR" sz="3200" b="1" u="sng" dirty="0" smtClean="0"/>
              <a:t>Ορισμός:</a:t>
            </a:r>
            <a:r>
              <a:rPr lang="el-GR" sz="3200" dirty="0" smtClean="0"/>
              <a:t> Η ομάδα η οποία αποτελείται από δεκάδες γαλαξίες, τουλάχιστον 35, ως επί το πλείστον νάνους. Μεταξύ των γαλαξιών αυτής της ομάδας, συγκαταλέγεται ο Γαλαξίας, ένας των αστέρων του οποίου είναι ο Ήλιος και μαζί του και η Γη.</a:t>
            </a:r>
          </a:p>
          <a:p>
            <a:pPr lvl="0"/>
            <a:endParaRPr lang="el-GR" b="1" u="sng" dirty="0" smtClean="0"/>
          </a:p>
          <a:p>
            <a:pPr>
              <a:buNone/>
            </a:pPr>
            <a:r>
              <a:rPr lang="el-GR" sz="3200" b="1" u="sng" dirty="0" smtClean="0"/>
              <a:t>Γαλαξιακά σμήνη</a:t>
            </a:r>
            <a:endParaRPr lang="el-GR" sz="3200" dirty="0" smtClean="0"/>
          </a:p>
          <a:p>
            <a:pPr>
              <a:buNone/>
            </a:pPr>
            <a:endParaRPr lang="el-GR" sz="3200" dirty="0" smtClean="0"/>
          </a:p>
          <a:p>
            <a:r>
              <a:rPr lang="el-GR" sz="3200" b="1" u="sng" dirty="0" smtClean="0"/>
              <a:t>Ορισμός:</a:t>
            </a:r>
            <a:r>
              <a:rPr lang="el-GR" sz="3200" dirty="0" smtClean="0"/>
              <a:t> Τα γαλαξιακά Σμήνη είναι μεγάλα συγκροτήματα Γαλαξιών. Συνήθως αποτελούνται από περισσότερους από χίλιους γαλαξίες. Το κοντινότερο γαλαξιακό σμήνος στη Γη είναι το σμήνος της Παρθένου</a:t>
            </a:r>
          </a:p>
          <a:p>
            <a:endParaRPr lang="el-GR"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8EE2FC"/>
                </a:solidFill>
              </a:rPr>
              <a:t/>
            </a:r>
            <a:br>
              <a:rPr lang="el-GR" b="1" dirty="0" smtClean="0">
                <a:solidFill>
                  <a:srgbClr val="8EE2FC"/>
                </a:solidFill>
              </a:rPr>
            </a:br>
            <a:r>
              <a:rPr lang="el-GR" b="1" dirty="0" smtClean="0">
                <a:solidFill>
                  <a:srgbClr val="8EE2FC"/>
                </a:solidFill>
              </a:rPr>
              <a:t>Ο γαλαξίας μας με το ηλιακό μας σύστημα.</a:t>
            </a:r>
            <a:r>
              <a:rPr lang="el-GR" b="1" dirty="0" smtClean="0"/>
              <a:t/>
            </a:r>
            <a:br>
              <a:rPr lang="el-GR" b="1" dirty="0" smtClean="0"/>
            </a:br>
            <a:endParaRPr lang="el-GR" dirty="0"/>
          </a:p>
        </p:txBody>
      </p:sp>
      <p:pic>
        <p:nvPicPr>
          <p:cNvPr id="4" name="7 - Εικόνα" descr="ceb3ceb1cebbceb1cebeceb9ceb1cf82.jpg"/>
          <p:cNvPicPr>
            <a:picLocks noGrp="1"/>
          </p:cNvPicPr>
          <p:nvPr>
            <p:ph idx="1"/>
          </p:nvPr>
        </p:nvPicPr>
        <p:blipFill>
          <a:blip r:embed="rId2" cstate="print"/>
          <a:stretch>
            <a:fillRect/>
          </a:stretch>
        </p:blipFill>
        <p:spPr>
          <a:xfrm>
            <a:off x="0" y="3429000"/>
            <a:ext cx="4464496" cy="3249563"/>
          </a:xfrm>
          <a:prstGeom prst="rect">
            <a:avLst/>
          </a:prstGeom>
        </p:spPr>
      </p:pic>
      <p:pic>
        <p:nvPicPr>
          <p:cNvPr id="5" name="8 - Εικόνα" descr="galface.jpg"/>
          <p:cNvPicPr/>
          <p:nvPr/>
        </p:nvPicPr>
        <p:blipFill>
          <a:blip r:embed="rId3" cstate="print"/>
          <a:stretch>
            <a:fillRect/>
          </a:stretch>
        </p:blipFill>
        <p:spPr>
          <a:xfrm>
            <a:off x="4427984" y="1196752"/>
            <a:ext cx="4457087" cy="35472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Antennae_galaxies_xl.jpg"/>
          <p:cNvPicPr>
            <a:picLocks noChangeAspect="1"/>
          </p:cNvPicPr>
          <p:nvPr/>
        </p:nvPicPr>
        <p:blipFill>
          <a:blip r:embed="rId2" cstate="print"/>
          <a:stretch>
            <a:fillRect/>
          </a:stretch>
        </p:blipFill>
        <p:spPr>
          <a:xfrm>
            <a:off x="4644008" y="2924944"/>
            <a:ext cx="4353376" cy="3686006"/>
          </a:xfrm>
          <a:prstGeom prst="rect">
            <a:avLst/>
          </a:prstGeom>
        </p:spPr>
      </p:pic>
      <p:sp>
        <p:nvSpPr>
          <p:cNvPr id="2" name="1 - Τίτλος"/>
          <p:cNvSpPr>
            <a:spLocks noGrp="1"/>
          </p:cNvSpPr>
          <p:nvPr>
            <p:ph type="title"/>
          </p:nvPr>
        </p:nvSpPr>
        <p:spPr/>
        <p:txBody>
          <a:bodyPr>
            <a:normAutofit fontScale="90000"/>
          </a:bodyPr>
          <a:lstStyle/>
          <a:p>
            <a:pPr algn="ctr"/>
            <a:r>
              <a:rPr lang="el-GR" dirty="0" smtClean="0">
                <a:solidFill>
                  <a:srgbClr val="8EE2FC"/>
                </a:solidFill>
                <a:latin typeface="Calibri" pitchFamily="34" charset="0"/>
              </a:rPr>
              <a:t>ΕΞΩΓΑΛΑΞΙΑΚΑ ΑΝΤΙΚΕΙΜΕΝΑ</a:t>
            </a:r>
            <a:r>
              <a:rPr lang="el-GR" b="1" dirty="0" smtClean="0"/>
              <a:t/>
            </a:r>
            <a:br>
              <a:rPr lang="el-GR" b="1" dirty="0" smtClean="0"/>
            </a:br>
            <a:endParaRPr lang="el-GR" dirty="0"/>
          </a:p>
        </p:txBody>
      </p:sp>
      <p:sp>
        <p:nvSpPr>
          <p:cNvPr id="3" name="2 - Θέση περιεχομένου"/>
          <p:cNvSpPr>
            <a:spLocks noGrp="1"/>
          </p:cNvSpPr>
          <p:nvPr>
            <p:ph idx="1"/>
          </p:nvPr>
        </p:nvSpPr>
        <p:spPr>
          <a:xfrm>
            <a:off x="323528" y="836712"/>
            <a:ext cx="8496944" cy="5760640"/>
          </a:xfrm>
        </p:spPr>
        <p:txBody>
          <a:bodyPr>
            <a:normAutofit/>
          </a:bodyPr>
          <a:lstStyle/>
          <a:p>
            <a:pPr>
              <a:buNone/>
            </a:pPr>
            <a:r>
              <a:rPr lang="el-GR" sz="2800" dirty="0" smtClean="0"/>
              <a:t>Οι γαλαξίες, χωρίζονται στους:</a:t>
            </a:r>
          </a:p>
          <a:p>
            <a:pPr>
              <a:buBlip>
                <a:blip r:embed="rId3"/>
              </a:buBlip>
            </a:pPr>
            <a:r>
              <a:rPr lang="el-GR" sz="2800" b="1" dirty="0" smtClean="0"/>
              <a:t>Ελλειπτικούς</a:t>
            </a:r>
            <a:r>
              <a:rPr lang="el-GR" sz="2800" dirty="0" smtClean="0"/>
              <a:t> </a:t>
            </a:r>
          </a:p>
          <a:p>
            <a:pPr>
              <a:buBlip>
                <a:blip r:embed="rId3"/>
              </a:buBlip>
            </a:pPr>
            <a:r>
              <a:rPr lang="el-GR" sz="2800" b="1" dirty="0" smtClean="0"/>
              <a:t>Οι σπειροειδείς </a:t>
            </a:r>
          </a:p>
          <a:p>
            <a:pPr>
              <a:buBlip>
                <a:blip r:embed="rId3"/>
              </a:buBlip>
            </a:pPr>
            <a:r>
              <a:rPr lang="el-GR" sz="2800" b="1" dirty="0" smtClean="0"/>
              <a:t>και στους ανώμαλους</a:t>
            </a:r>
          </a:p>
          <a:p>
            <a:pPr>
              <a:buBlip>
                <a:blip r:embed="rId3"/>
              </a:buBlip>
            </a:pPr>
            <a:endParaRPr lang="el-GR" sz="2800" b="1" dirty="0" smtClean="0"/>
          </a:p>
          <a:p>
            <a:pPr>
              <a:buNone/>
            </a:pPr>
            <a:endParaRPr lang="el-GR" sz="2800" dirty="0" smtClean="0"/>
          </a:p>
          <a:p>
            <a:pPr>
              <a:buNone/>
            </a:pPr>
            <a:endParaRPr lang="el-GR" sz="2800" dirty="0" smtClean="0"/>
          </a:p>
          <a:p>
            <a:pPr>
              <a:buNone/>
            </a:pPr>
            <a:endParaRPr lang="el-GR" dirty="0"/>
          </a:p>
        </p:txBody>
      </p:sp>
      <p:pic>
        <p:nvPicPr>
          <p:cNvPr id="5" name="4 - Εικόνα" descr="galaxies_smini.jpg"/>
          <p:cNvPicPr>
            <a:picLocks noChangeAspect="1"/>
          </p:cNvPicPr>
          <p:nvPr/>
        </p:nvPicPr>
        <p:blipFill>
          <a:blip r:embed="rId4" cstate="print"/>
          <a:stretch>
            <a:fillRect/>
          </a:stretch>
        </p:blipFill>
        <p:spPr>
          <a:xfrm>
            <a:off x="179512" y="3356992"/>
            <a:ext cx="4274816" cy="28498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77500" lnSpcReduction="20000"/>
          </a:bodyPr>
          <a:lstStyle/>
          <a:p>
            <a:r>
              <a:rPr lang="el-GR" dirty="0" smtClean="0"/>
              <a:t>Οι </a:t>
            </a:r>
            <a:r>
              <a:rPr lang="el-GR" b="1" dirty="0" smtClean="0"/>
              <a:t>ελλειπτικοί</a:t>
            </a:r>
            <a:r>
              <a:rPr lang="el-GR" dirty="0" smtClean="0"/>
              <a:t> γαλαξίες ονομάστηκαν έτσι, λόγω του ελλειπτικού σχήματος που έχει το είδωλο τους στο τηλεσκόπιο και στις φωτογραφικές πλάκες. </a:t>
            </a:r>
          </a:p>
          <a:p>
            <a:pPr>
              <a:buNone/>
            </a:pPr>
            <a:endParaRPr lang="el-GR" dirty="0" smtClean="0"/>
          </a:p>
          <a:p>
            <a:r>
              <a:rPr lang="el-GR" dirty="0" smtClean="0"/>
              <a:t>Οι </a:t>
            </a:r>
            <a:r>
              <a:rPr lang="el-GR" b="1" dirty="0" smtClean="0"/>
              <a:t>σπειροειδείς</a:t>
            </a:r>
            <a:r>
              <a:rPr lang="el-GR" dirty="0" smtClean="0"/>
              <a:t> γαλαξίες ) χωρίζονται σε δύο κατηγορίες. Σε αυτούς που η κεντρική τους περιοχή είναι σπειροειδούς μορφής (S) και σε αυτούς που η κεντρική τους περιοχή έχει τη μορφή ράβδου, από τα άκρα της οποίας αρχίζουν οι σπείρες (SB).</a:t>
            </a:r>
          </a:p>
          <a:p>
            <a:r>
              <a:rPr lang="el-GR" dirty="0" smtClean="0"/>
              <a:t>Οι </a:t>
            </a:r>
            <a:r>
              <a:rPr lang="el-GR" b="1" dirty="0" smtClean="0"/>
              <a:t>ανώμαλοι</a:t>
            </a:r>
            <a:r>
              <a:rPr lang="el-GR" dirty="0" smtClean="0"/>
              <a:t> γαλαξίες ονομάζονται έτσι από το ακαθόριστο σχήμα τους. Χωρίζονται και αυτοί σε δυο τύπους, τους </a:t>
            </a:r>
            <a:r>
              <a:rPr lang="el-GR" dirty="0" err="1" smtClean="0"/>
              <a:t>IrI</a:t>
            </a:r>
            <a:r>
              <a:rPr lang="el-GR" dirty="0" smtClean="0"/>
              <a:t> και </a:t>
            </a:r>
            <a:r>
              <a:rPr lang="el-GR" dirty="0" err="1" smtClean="0"/>
              <a:t>IrII</a:t>
            </a:r>
            <a:r>
              <a:rPr lang="el-GR" dirty="0" smtClean="0"/>
              <a:t>.</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Αστρικά Συστήματα </a:t>
            </a:r>
            <a:endParaRPr lang="el-GR" dirty="0"/>
          </a:p>
        </p:txBody>
      </p:sp>
      <p:sp>
        <p:nvSpPr>
          <p:cNvPr id="3" name="2 - Θέση περιεχομένου"/>
          <p:cNvSpPr>
            <a:spLocks noGrp="1"/>
          </p:cNvSpPr>
          <p:nvPr>
            <p:ph idx="1"/>
          </p:nvPr>
        </p:nvSpPr>
        <p:spPr>
          <a:xfrm>
            <a:off x="457200" y="1484784"/>
            <a:ext cx="8075240" cy="4896544"/>
          </a:xfrm>
        </p:spPr>
        <p:txBody>
          <a:bodyPr/>
          <a:lstStyle/>
          <a:p>
            <a:pPr>
              <a:buNone/>
            </a:pPr>
            <a:r>
              <a:rPr lang="el-GR" sz="2800" dirty="0" smtClean="0"/>
              <a:t>   </a:t>
            </a:r>
            <a:r>
              <a:rPr lang="el-GR" sz="2400" dirty="0" smtClean="0"/>
              <a:t>Ένα αστρικό σύστημα αποτελείται από δύο ή περισσότερους αστέρες που συνδέονται μεταξύ τους με δυνάμεις βαρύτητας. Τέτοια συστήματα είναι </a:t>
            </a:r>
            <a:r>
              <a:rPr lang="en-US" sz="2400" dirty="0" smtClean="0"/>
              <a:t>:</a:t>
            </a:r>
            <a:r>
              <a:rPr lang="el-GR" sz="2400" dirty="0" smtClean="0"/>
              <a:t> </a:t>
            </a:r>
            <a:endParaRPr lang="en-US" sz="2400" dirty="0" smtClean="0"/>
          </a:p>
          <a:p>
            <a:pPr>
              <a:buNone/>
            </a:pPr>
            <a:endParaRPr lang="el-GR" sz="2400" dirty="0" smtClean="0"/>
          </a:p>
          <a:p>
            <a:r>
              <a:rPr lang="el-GR" sz="2400" dirty="0" smtClean="0"/>
              <a:t>Οι διπλοί αστέρες </a:t>
            </a:r>
            <a:endParaRPr lang="en-US" sz="2400" dirty="0" smtClean="0"/>
          </a:p>
          <a:p>
            <a:endParaRPr lang="en-US" sz="2400" dirty="0" smtClean="0"/>
          </a:p>
          <a:p>
            <a:endParaRPr lang="en-US" sz="2400" dirty="0" smtClean="0"/>
          </a:p>
          <a:p>
            <a:pPr>
              <a:buNone/>
            </a:pPr>
            <a:endParaRPr lang="el-GR" sz="2400" dirty="0" smtClean="0"/>
          </a:p>
          <a:p>
            <a:r>
              <a:rPr lang="el-GR" sz="2400" dirty="0" smtClean="0"/>
              <a:t>Τα αστρικά σμήνη </a:t>
            </a:r>
          </a:p>
          <a:p>
            <a:endParaRPr lang="el-GR" dirty="0"/>
          </a:p>
        </p:txBody>
      </p:sp>
      <p:pic>
        <p:nvPicPr>
          <p:cNvPr id="4" name="3 - Εικόνα" descr="αστρικο σμηνος.JPG"/>
          <p:cNvPicPr>
            <a:picLocks noChangeAspect="1"/>
          </p:cNvPicPr>
          <p:nvPr/>
        </p:nvPicPr>
        <p:blipFill>
          <a:blip r:embed="rId2" cstate="print"/>
          <a:stretch>
            <a:fillRect/>
          </a:stretch>
        </p:blipFill>
        <p:spPr>
          <a:xfrm>
            <a:off x="4932040" y="4941168"/>
            <a:ext cx="2880320" cy="1548776"/>
          </a:xfrm>
          <a:prstGeom prst="rect">
            <a:avLst/>
          </a:prstGeom>
        </p:spPr>
      </p:pic>
      <p:pic>
        <p:nvPicPr>
          <p:cNvPr id="5" name="4 - Εικόνα" descr="διπλος αστερασδ.jpg"/>
          <p:cNvPicPr>
            <a:picLocks noChangeAspect="1"/>
          </p:cNvPicPr>
          <p:nvPr/>
        </p:nvPicPr>
        <p:blipFill>
          <a:blip r:embed="rId3" cstate="print"/>
          <a:stretch>
            <a:fillRect/>
          </a:stretch>
        </p:blipFill>
        <p:spPr>
          <a:xfrm>
            <a:off x="5004048" y="3068960"/>
            <a:ext cx="2857500" cy="1609725"/>
          </a:xfrm>
          <a:prstGeom prst="rect">
            <a:avLst/>
          </a:prstGeom>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dirty="0" smtClean="0"/>
              <a:t>Οι λαμπρότεροι αστέρες του ουρανού</a:t>
            </a:r>
            <a:endParaRPr lang="el-GR" dirty="0"/>
          </a:p>
        </p:txBody>
      </p:sp>
      <p:sp>
        <p:nvSpPr>
          <p:cNvPr id="3" name="2 - Θέση περιεχομένου"/>
          <p:cNvSpPr>
            <a:spLocks noGrp="1"/>
          </p:cNvSpPr>
          <p:nvPr>
            <p:ph idx="1"/>
          </p:nvPr>
        </p:nvSpPr>
        <p:spPr>
          <a:xfrm>
            <a:off x="457200" y="1196752"/>
            <a:ext cx="8229600" cy="4929411"/>
          </a:xfrm>
        </p:spPr>
        <p:txBody>
          <a:bodyPr/>
          <a:lstStyle/>
          <a:p>
            <a:r>
              <a:rPr lang="el-GR" sz="2000" dirty="0" smtClean="0"/>
              <a:t>Από τους αστέρες μόνο οι 30 λαμπρότεροι φέρουν ο καθένας ιδιαίτερο όνομα, συνήθως ελληνικής προέλευσης όπως ο Αρκτούρος ή αραβικής όπως ο Αλτάιρ (= αετός ιπτάμενος).</a:t>
            </a:r>
          </a:p>
          <a:p>
            <a:endParaRPr lang="el-GR" dirty="0" smtClean="0"/>
          </a:p>
        </p:txBody>
      </p:sp>
      <p:pic>
        <p:nvPicPr>
          <p:cNvPr id="4" name="3 - Εικόνα" descr="Αποτέλεσμα εικόνας για λαμπροτητα αστερων"/>
          <p:cNvPicPr/>
          <p:nvPr/>
        </p:nvPicPr>
        <p:blipFill>
          <a:blip r:embed="rId2" cstate="print"/>
          <a:srcRect/>
          <a:stretch>
            <a:fillRect/>
          </a:stretch>
        </p:blipFill>
        <p:spPr bwMode="auto">
          <a:xfrm>
            <a:off x="1259632" y="2204864"/>
            <a:ext cx="6482343" cy="4464496"/>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Παραδείγματα λαμπρότερων αστέρων είναι οι παρακάτω</a:t>
            </a:r>
            <a:endParaRPr lang="el-GR" dirty="0"/>
          </a:p>
        </p:txBody>
      </p:sp>
      <p:sp>
        <p:nvSpPr>
          <p:cNvPr id="3" name="2 - Θέση περιεχομένου"/>
          <p:cNvSpPr>
            <a:spLocks noGrp="1"/>
          </p:cNvSpPr>
          <p:nvPr>
            <p:ph idx="1"/>
          </p:nvPr>
        </p:nvSpPr>
        <p:spPr/>
        <p:txBody>
          <a:bodyPr>
            <a:normAutofit/>
          </a:bodyPr>
          <a:lstStyle/>
          <a:p>
            <a:r>
              <a:rPr lang="el-GR" sz="2400" dirty="0" smtClean="0"/>
              <a:t>Ο πολικός αστέρας </a:t>
            </a:r>
          </a:p>
          <a:p>
            <a:endParaRPr lang="el-GR" sz="2400" dirty="0" smtClean="0"/>
          </a:p>
          <a:p>
            <a:endParaRPr lang="el-GR" sz="2400" dirty="0" smtClean="0"/>
          </a:p>
          <a:p>
            <a:endParaRPr lang="el-GR" sz="2400" dirty="0" smtClean="0"/>
          </a:p>
          <a:p>
            <a:endParaRPr lang="el-GR" sz="2400" dirty="0" smtClean="0"/>
          </a:p>
          <a:p>
            <a:r>
              <a:rPr lang="el-GR" sz="2400" dirty="0" smtClean="0"/>
              <a:t>Ο Σείριος αστέρας </a:t>
            </a:r>
          </a:p>
        </p:txBody>
      </p:sp>
      <p:pic>
        <p:nvPicPr>
          <p:cNvPr id="4" name="3 - Εικόνα" descr="πολικο; αστερας.jpg"/>
          <p:cNvPicPr>
            <a:picLocks noChangeAspect="1"/>
          </p:cNvPicPr>
          <p:nvPr/>
        </p:nvPicPr>
        <p:blipFill>
          <a:blip r:embed="rId2" cstate="print"/>
          <a:stretch>
            <a:fillRect/>
          </a:stretch>
        </p:blipFill>
        <p:spPr>
          <a:xfrm>
            <a:off x="3563888" y="1700808"/>
            <a:ext cx="5004048" cy="2266969"/>
          </a:xfrm>
          <a:prstGeom prst="rect">
            <a:avLst/>
          </a:prstGeom>
        </p:spPr>
      </p:pic>
      <p:pic>
        <p:nvPicPr>
          <p:cNvPr id="5" name="4 - Εικόνα" descr="σειριος.jpg"/>
          <p:cNvPicPr>
            <a:picLocks noChangeAspect="1"/>
          </p:cNvPicPr>
          <p:nvPr/>
        </p:nvPicPr>
        <p:blipFill>
          <a:blip r:embed="rId3" cstate="print"/>
          <a:stretch>
            <a:fillRect/>
          </a:stretch>
        </p:blipFill>
        <p:spPr>
          <a:xfrm>
            <a:off x="3563888" y="4221088"/>
            <a:ext cx="5040560" cy="2132856"/>
          </a:xfrm>
          <a:prstGeom prst="rect">
            <a:avLst/>
          </a:prstGeom>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lstStyle/>
          <a:p>
            <a:r>
              <a:rPr lang="el-GR" dirty="0" smtClean="0"/>
              <a:t>Αστερισμοί </a:t>
            </a:r>
            <a:endParaRPr lang="el-GR" dirty="0"/>
          </a:p>
        </p:txBody>
      </p:sp>
      <p:sp>
        <p:nvSpPr>
          <p:cNvPr id="3" name="2 - Θέση περιεχομένου"/>
          <p:cNvSpPr>
            <a:spLocks noGrp="1"/>
          </p:cNvSpPr>
          <p:nvPr>
            <p:ph idx="1"/>
          </p:nvPr>
        </p:nvSpPr>
        <p:spPr>
          <a:xfrm>
            <a:off x="457200" y="1196752"/>
            <a:ext cx="8229600" cy="5544616"/>
          </a:xfrm>
        </p:spPr>
        <p:txBody>
          <a:bodyPr>
            <a:normAutofit/>
          </a:bodyPr>
          <a:lstStyle/>
          <a:p>
            <a:r>
              <a:rPr lang="el-GR" sz="1800" dirty="0" smtClean="0"/>
              <a:t>Αστερισμό ονομάζουμε το κάθε αυθαίρετο τμήμα της ουράνιας σφαίρας ή θόλου που περιέχει μια κάπως ξεχωριστή ομάδα άστρων. Αυτή η κατάτμηση στηρίχθηκε στα σχήματα που δημιουργούσαν οι πιο φωτεινοί αστέρες, στα οποία οι άνθρωποι διέκριναν ομοιότητες με ζώα (κυρίως), θεότητες και πράγματα του περιβάλλοντός τους. Οι αρχαιότεροι αστερισμοί ορίσθηκαν στην αρχαία Μεσοποταμία και υιοθετήθηκαν από τους αρχαίους Έλληνες, οι οποίοι τους εμπλούτισαν με τη μυθολογία τους, και μας παρέδωσαν σχεδόν όλους τους αστερισμούς που είναι ορατοί από τα βόρεια γεωγραφικά πλάτη</a:t>
            </a:r>
            <a:r>
              <a:rPr lang="el-GR" sz="1800" b="1" i="1" dirty="0" smtClean="0"/>
              <a:t>.</a:t>
            </a:r>
            <a:endParaRPr lang="el-GR" sz="1800" dirty="0" smtClean="0"/>
          </a:p>
          <a:p>
            <a:r>
              <a:rPr lang="el-GR" sz="2000" b="1" dirty="0" smtClean="0"/>
              <a:t>Η μεγάλη Άρκτος                                             Ο Ωρίωνας </a:t>
            </a:r>
            <a:endParaRPr lang="el-GR" sz="2000" b="1" dirty="0"/>
          </a:p>
        </p:txBody>
      </p:sp>
      <p:pic>
        <p:nvPicPr>
          <p:cNvPr id="4" name="3 - Εικόνα" descr="Ursa major 3D red-green.png"/>
          <p:cNvPicPr/>
          <p:nvPr/>
        </p:nvPicPr>
        <p:blipFill>
          <a:blip r:embed="rId2" cstate="print"/>
          <a:srcRect/>
          <a:stretch>
            <a:fillRect/>
          </a:stretch>
        </p:blipFill>
        <p:spPr bwMode="auto">
          <a:xfrm>
            <a:off x="755576" y="4077072"/>
            <a:ext cx="2733675" cy="2564904"/>
          </a:xfrm>
          <a:prstGeom prst="rect">
            <a:avLst/>
          </a:prstGeom>
          <a:noFill/>
          <a:ln w="9525">
            <a:noFill/>
            <a:miter lim="800000"/>
            <a:headEnd/>
            <a:tailEnd/>
          </a:ln>
        </p:spPr>
      </p:pic>
      <p:pic>
        <p:nvPicPr>
          <p:cNvPr id="5" name="4 - Εικόνα" descr="Orion 3D red-green.png"/>
          <p:cNvPicPr/>
          <p:nvPr/>
        </p:nvPicPr>
        <p:blipFill>
          <a:blip r:embed="rId3" cstate="print"/>
          <a:srcRect/>
          <a:stretch>
            <a:fillRect/>
          </a:stretch>
        </p:blipFill>
        <p:spPr bwMode="auto">
          <a:xfrm>
            <a:off x="5220072" y="4005064"/>
            <a:ext cx="2933700" cy="265519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ηλιακό μας σύστημα</a:t>
            </a:r>
            <a:endParaRPr lang="el-GR" dirty="0"/>
          </a:p>
        </p:txBody>
      </p:sp>
      <p:sp>
        <p:nvSpPr>
          <p:cNvPr id="3" name="2 - Θέση περιεχομένου"/>
          <p:cNvSpPr>
            <a:spLocks noGrp="1"/>
          </p:cNvSpPr>
          <p:nvPr>
            <p:ph idx="1"/>
          </p:nvPr>
        </p:nvSpPr>
        <p:spPr/>
        <p:txBody>
          <a:bodyPr>
            <a:normAutofit/>
          </a:bodyPr>
          <a:lstStyle/>
          <a:p>
            <a:r>
              <a:rPr lang="el-GR" b="1" dirty="0" smtClean="0">
                <a:solidFill>
                  <a:schemeClr val="accent1"/>
                </a:solidFill>
              </a:rPr>
              <a:t>Ηλιακό σύστημα</a:t>
            </a:r>
            <a:r>
              <a:rPr lang="el-GR" dirty="0" smtClean="0">
                <a:solidFill>
                  <a:schemeClr val="accent1"/>
                </a:solidFill>
              </a:rPr>
              <a:t> περιλαμβάνει τον Ήλιο και όλα τα αντικείμενα τα οποία κινούνται σε τροχιά γύρω από αυτόν.</a:t>
            </a:r>
          </a:p>
          <a:p>
            <a:pPr>
              <a:buNone/>
            </a:pPr>
            <a:r>
              <a:rPr lang="el-GR" u="sng" dirty="0" smtClean="0">
                <a:solidFill>
                  <a:schemeClr val="accent1"/>
                </a:solidFill>
              </a:rPr>
              <a:t>Πλανήτες</a:t>
            </a:r>
            <a:r>
              <a:rPr lang="el-GR" u="sng" dirty="0" smtClean="0"/>
              <a:t>:  </a:t>
            </a:r>
            <a:r>
              <a:rPr lang="el-GR" dirty="0" smtClean="0"/>
              <a:t>Ερμής, Αφροδίτη, Γη, Άρης , Δίας , Κρόνος, Ουρανός, Ποσειδώνας</a:t>
            </a:r>
          </a:p>
          <a:p>
            <a:pPr>
              <a:buNone/>
            </a:pPr>
            <a:endParaRPr lang="el-GR" dirty="0" smtClean="0"/>
          </a:p>
          <a:p>
            <a:endParaRPr lang="el-GR" u="sng"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229600" cy="1143000"/>
          </a:xfrm>
          <a:noFill/>
        </p:spPr>
        <p:style>
          <a:lnRef idx="1">
            <a:schemeClr val="accent4"/>
          </a:lnRef>
          <a:fillRef idx="2">
            <a:schemeClr val="accent4"/>
          </a:fillRef>
          <a:effectRef idx="1">
            <a:schemeClr val="accent4"/>
          </a:effectRef>
          <a:fontRef idx="minor">
            <a:schemeClr val="dk1"/>
          </a:fontRef>
        </p:style>
        <p:txBody>
          <a:bodyPr/>
          <a:lstStyle/>
          <a:p>
            <a:r>
              <a:rPr lang="el-GR" dirty="0" smtClean="0">
                <a:solidFill>
                  <a:schemeClr val="tx1"/>
                </a:solidFill>
              </a:rPr>
              <a:t>Κλάδοι Αστρονομίας</a:t>
            </a:r>
            <a:endParaRPr lang="el-GR" dirty="0">
              <a:solidFill>
                <a:schemeClr val="tx1"/>
              </a:solidFill>
            </a:endParaRPr>
          </a:p>
        </p:txBody>
      </p:sp>
      <p:sp>
        <p:nvSpPr>
          <p:cNvPr id="3" name="2 - Θέση περιεχομένου"/>
          <p:cNvSpPr>
            <a:spLocks noGrp="1"/>
          </p:cNvSpPr>
          <p:nvPr>
            <p:ph idx="1"/>
          </p:nvPr>
        </p:nvSpPr>
        <p:spPr>
          <a:xfrm>
            <a:off x="467544" y="1772816"/>
            <a:ext cx="8229600" cy="4525963"/>
          </a:xfrm>
          <a:noFill/>
        </p:spPr>
        <p:style>
          <a:lnRef idx="1">
            <a:schemeClr val="accent2"/>
          </a:lnRef>
          <a:fillRef idx="2">
            <a:schemeClr val="accent2"/>
          </a:fillRef>
          <a:effectRef idx="1">
            <a:schemeClr val="accent2"/>
          </a:effectRef>
          <a:fontRef idx="minor">
            <a:schemeClr val="dk1"/>
          </a:fontRef>
        </p:style>
        <p:txBody>
          <a:bodyPr>
            <a:normAutofit/>
          </a:bodyPr>
          <a:lstStyle/>
          <a:p>
            <a:r>
              <a:rPr lang="el-GR" dirty="0" smtClean="0">
                <a:solidFill>
                  <a:schemeClr val="tx1"/>
                </a:solidFill>
              </a:rPr>
              <a:t>Πρακτική Αστρονομία ή </a:t>
            </a:r>
            <a:r>
              <a:rPr lang="el-GR" dirty="0" err="1" smtClean="0">
                <a:solidFill>
                  <a:schemeClr val="tx1"/>
                </a:solidFill>
              </a:rPr>
              <a:t>Παρατηρησιακή</a:t>
            </a:r>
            <a:r>
              <a:rPr lang="el-GR" dirty="0" smtClean="0">
                <a:solidFill>
                  <a:schemeClr val="tx1"/>
                </a:solidFill>
              </a:rPr>
              <a:t> Αστρονομία.</a:t>
            </a:r>
          </a:p>
          <a:p>
            <a:r>
              <a:rPr lang="el-GR" dirty="0" smtClean="0">
                <a:solidFill>
                  <a:schemeClr val="tx1"/>
                </a:solidFill>
              </a:rPr>
              <a:t>Σφαιρική Αστρονομία </a:t>
            </a:r>
          </a:p>
          <a:p>
            <a:r>
              <a:rPr lang="el-GR" dirty="0" smtClean="0">
                <a:solidFill>
                  <a:schemeClr val="tx1"/>
                </a:solidFill>
              </a:rPr>
              <a:t>Ουράνια Μηχανική</a:t>
            </a:r>
          </a:p>
          <a:p>
            <a:r>
              <a:rPr lang="el-GR" dirty="0" smtClean="0">
                <a:solidFill>
                  <a:schemeClr val="tx1"/>
                </a:solidFill>
              </a:rPr>
              <a:t>Φυσική Αστρονομία ή Αστροφυσική</a:t>
            </a:r>
          </a:p>
          <a:p>
            <a:r>
              <a:rPr lang="el-GR" dirty="0" smtClean="0">
                <a:solidFill>
                  <a:schemeClr val="tx1"/>
                </a:solidFill>
              </a:rPr>
              <a:t>Ναυτική Αστρονομία</a:t>
            </a:r>
          </a:p>
          <a:p>
            <a:r>
              <a:rPr lang="el-GR" dirty="0" smtClean="0">
                <a:solidFill>
                  <a:schemeClr val="tx1"/>
                </a:solidFill>
              </a:rPr>
              <a:t>Περιγραφική Αστρονομία</a:t>
            </a:r>
          </a:p>
          <a:p>
            <a:r>
              <a:rPr lang="el-GR" dirty="0" smtClean="0">
                <a:solidFill>
                  <a:schemeClr val="tx1"/>
                </a:solidFill>
              </a:rPr>
              <a:t>Κοσμογονία</a:t>
            </a:r>
          </a:p>
          <a:p>
            <a:pPr>
              <a:buNone/>
            </a:pPr>
            <a:endParaRPr lang="el-GR" dirty="0" smtClean="0"/>
          </a:p>
          <a:p>
            <a:pPr>
              <a:buNone/>
            </a:pPr>
            <a:endParaRPr lang="el-GR" dirty="0" smtClean="0"/>
          </a:p>
          <a:p>
            <a:endParaRPr lang="el-GR" dirty="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Αστρονομία και τέχνες</a:t>
            </a:r>
            <a:endParaRPr lang="el-GR" dirty="0"/>
          </a:p>
        </p:txBody>
      </p:sp>
      <p:sp>
        <p:nvSpPr>
          <p:cNvPr id="3" name="2 - Θέση περιεχομένου"/>
          <p:cNvSpPr>
            <a:spLocks noGrp="1"/>
          </p:cNvSpPr>
          <p:nvPr>
            <p:ph idx="1"/>
          </p:nvPr>
        </p:nvSpPr>
        <p:spPr/>
        <p:txBody>
          <a:bodyPr/>
          <a:lstStyle/>
          <a:p>
            <a:pPr>
              <a:buNone/>
            </a:pPr>
            <a:r>
              <a:rPr lang="el-GR" dirty="0" smtClean="0"/>
              <a:t>Η αστρονομία επηρέασε σε μεγάλο βαθμό:</a:t>
            </a:r>
          </a:p>
          <a:p>
            <a:r>
              <a:rPr lang="el-GR" dirty="0" smtClean="0"/>
              <a:t>Λογοτεχνία</a:t>
            </a:r>
          </a:p>
          <a:p>
            <a:r>
              <a:rPr lang="el-GR" dirty="0" smtClean="0"/>
              <a:t>Ποίηση</a:t>
            </a:r>
          </a:p>
          <a:p>
            <a:r>
              <a:rPr lang="el-GR" dirty="0" smtClean="0"/>
              <a:t>Ζωγραφική</a:t>
            </a:r>
          </a:p>
          <a:p>
            <a:r>
              <a:rPr lang="el-GR" dirty="0" smtClean="0"/>
              <a:t>Κινηματογράφο</a:t>
            </a:r>
            <a:endParaRPr lang="el-GR" dirty="0"/>
          </a:p>
        </p:txBody>
      </p:sp>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μικροσ πριγκιπασ"/>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 Τίτλος"/>
          <p:cNvSpPr>
            <a:spLocks noGrp="1"/>
          </p:cNvSpPr>
          <p:nvPr>
            <p:ph type="title"/>
          </p:nvPr>
        </p:nvSpPr>
        <p:spPr>
          <a:xfrm>
            <a:off x="457200" y="260648"/>
            <a:ext cx="8229600" cy="1156990"/>
          </a:xfrm>
        </p:spPr>
        <p:txBody>
          <a:bodyPr/>
          <a:lstStyle/>
          <a:p>
            <a:r>
              <a:rPr lang="el-GR" b="1" dirty="0" smtClean="0">
                <a:solidFill>
                  <a:schemeClr val="bg1"/>
                </a:solidFill>
              </a:rPr>
              <a:t>Λογοτεχνία</a:t>
            </a:r>
            <a:endParaRPr lang="el-GR" b="1" dirty="0">
              <a:solidFill>
                <a:schemeClr val="bg1"/>
              </a:solidFill>
            </a:endParaRPr>
          </a:p>
        </p:txBody>
      </p:sp>
      <p:sp>
        <p:nvSpPr>
          <p:cNvPr id="3" name="2 - Θέση περιεχομένου"/>
          <p:cNvSpPr>
            <a:spLocks noGrp="1"/>
          </p:cNvSpPr>
          <p:nvPr>
            <p:ph idx="1"/>
          </p:nvPr>
        </p:nvSpPr>
        <p:spPr/>
        <p:txBody>
          <a:bodyPr/>
          <a:lstStyle/>
          <a:p>
            <a:pPr marL="514350" indent="-514350">
              <a:buFont typeface="+mj-lt"/>
              <a:buAutoNum type="arabicPeriod"/>
            </a:pPr>
            <a:r>
              <a:rPr lang="el-GR" dirty="0" smtClean="0">
                <a:solidFill>
                  <a:schemeClr val="bg1"/>
                </a:solidFill>
              </a:rPr>
              <a:t>Ο Μικρός Πρίγκιπας </a:t>
            </a:r>
            <a:r>
              <a:rPr lang="el-GR" sz="2400" dirty="0" smtClean="0">
                <a:solidFill>
                  <a:schemeClr val="bg1"/>
                </a:solidFill>
              </a:rPr>
              <a:t> (Αντουάν ντε Σαιντ-Εξυπερύ)</a:t>
            </a:r>
          </a:p>
          <a:p>
            <a:pPr marL="514350" indent="-514350">
              <a:buFont typeface="+mj-lt"/>
              <a:buAutoNum type="arabicPeriod"/>
            </a:pPr>
            <a:r>
              <a:rPr lang="el-GR" dirty="0" smtClean="0">
                <a:solidFill>
                  <a:schemeClr val="bg1"/>
                </a:solidFill>
              </a:rPr>
              <a:t>Από τη Γη στη Σελήνη </a:t>
            </a:r>
            <a:r>
              <a:rPr lang="el-GR" sz="2400" dirty="0" smtClean="0">
                <a:solidFill>
                  <a:schemeClr val="bg1"/>
                </a:solidFill>
              </a:rPr>
              <a:t>(Ιούλιος Βερν)</a:t>
            </a:r>
          </a:p>
          <a:p>
            <a:pPr marL="514350" indent="-514350">
              <a:buFont typeface="+mj-lt"/>
              <a:buAutoNum type="arabicPeriod"/>
            </a:pPr>
            <a:r>
              <a:rPr lang="el-GR" dirty="0" smtClean="0">
                <a:solidFill>
                  <a:schemeClr val="bg1"/>
                </a:solidFill>
              </a:rPr>
              <a:t>Γύρω από την Σελήνη </a:t>
            </a:r>
            <a:r>
              <a:rPr lang="el-GR" sz="2400" dirty="0" smtClean="0">
                <a:solidFill>
                  <a:schemeClr val="bg1"/>
                </a:solidFill>
              </a:rPr>
              <a:t>(Ιούλιος Βερν)</a:t>
            </a:r>
            <a:endParaRPr lang="en-US" sz="2400" dirty="0" smtClean="0">
              <a:solidFill>
                <a:schemeClr val="bg1"/>
              </a:solidFill>
            </a:endParaRPr>
          </a:p>
          <a:p>
            <a:pPr marL="514350" indent="-514350">
              <a:buFont typeface="+mj-lt"/>
              <a:buAutoNum type="arabicPeriod"/>
            </a:pPr>
            <a:r>
              <a:rPr lang="el-GR" dirty="0" smtClean="0">
                <a:solidFill>
                  <a:schemeClr val="bg1"/>
                </a:solidFill>
              </a:rPr>
              <a:t>Το μυστικό κλειδί του Τζορτζ για το σύμπαν</a:t>
            </a:r>
            <a:endParaRPr lang="en-US" dirty="0" smtClean="0">
              <a:solidFill>
                <a:schemeClr val="bg1"/>
              </a:solidFill>
            </a:endParaRPr>
          </a:p>
          <a:p>
            <a:pPr marL="514350" indent="-514350">
              <a:buNone/>
            </a:pPr>
            <a:r>
              <a:rPr lang="el-GR" sz="2400" dirty="0" smtClean="0">
                <a:solidFill>
                  <a:schemeClr val="bg1"/>
                </a:solidFill>
              </a:rPr>
              <a:t>(Στίβεν Χόκινγκ)</a:t>
            </a:r>
          </a:p>
          <a:p>
            <a:pPr marL="514350" indent="-514350">
              <a:buFont typeface="+mj-lt"/>
              <a:buAutoNum type="arabicPeriod"/>
            </a:pPr>
            <a:endParaRPr lang="el-GR" sz="2400" dirty="0" smtClean="0">
              <a:solidFill>
                <a:schemeClr val="bg1"/>
              </a:solidFill>
            </a:endParaRPr>
          </a:p>
          <a:p>
            <a:pPr marL="514350" indent="-514350">
              <a:buFont typeface="+mj-lt"/>
              <a:buAutoNum type="arabicPeriod"/>
            </a:pPr>
            <a:endParaRPr lang="el-GR" sz="2400" dirty="0">
              <a:solidFill>
                <a:schemeClr val="tx1">
                  <a:lumMod val="95000"/>
                  <a:lumOff val="5000"/>
                </a:schemeClr>
              </a:solidFill>
            </a:endParaRPr>
          </a:p>
        </p:txBody>
      </p:sp>
    </p:spTree>
  </p:cSld>
  <p:clrMapOvr>
    <a:masterClrMapping/>
  </p:clrMapOvr>
  <p:transition>
    <p:pull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2.wp.com/antikleidi.com/wp-content/uploads/2014/12/ilio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 Τίτλος"/>
          <p:cNvSpPr>
            <a:spLocks noGrp="1"/>
          </p:cNvSpPr>
          <p:nvPr>
            <p:ph type="ctrTitle"/>
          </p:nvPr>
        </p:nvSpPr>
        <p:spPr>
          <a:xfrm>
            <a:off x="685800" y="332656"/>
            <a:ext cx="7990656" cy="1080120"/>
          </a:xfrm>
        </p:spPr>
        <p:txBody>
          <a:bodyPr/>
          <a:lstStyle/>
          <a:p>
            <a:pPr algn="ctr"/>
            <a:r>
              <a:rPr lang="el-GR" b="1" dirty="0" smtClean="0">
                <a:solidFill>
                  <a:schemeClr val="bg1"/>
                </a:solidFill>
              </a:rPr>
              <a:t>Ζωγραφική</a:t>
            </a:r>
            <a:endParaRPr lang="el-GR" b="1" dirty="0">
              <a:solidFill>
                <a:schemeClr val="bg1"/>
              </a:solidFill>
            </a:endParaRPr>
          </a:p>
        </p:txBody>
      </p:sp>
      <p:sp>
        <p:nvSpPr>
          <p:cNvPr id="3" name="2 - Υπότιτλος"/>
          <p:cNvSpPr>
            <a:spLocks noGrp="1"/>
          </p:cNvSpPr>
          <p:nvPr>
            <p:ph type="subTitle" idx="1"/>
          </p:nvPr>
        </p:nvSpPr>
        <p:spPr>
          <a:xfrm>
            <a:off x="0" y="2708920"/>
            <a:ext cx="9144000" cy="2780928"/>
          </a:xfrm>
        </p:spPr>
        <p:txBody>
          <a:bodyPr>
            <a:noAutofit/>
          </a:bodyPr>
          <a:lstStyle/>
          <a:p>
            <a:pPr marL="514350" indent="-514350" algn="l">
              <a:buFont typeface="+mj-lt"/>
              <a:buAutoNum type="arabicParenR"/>
            </a:pPr>
            <a:r>
              <a:rPr lang="el-GR" sz="3000" dirty="0" smtClean="0"/>
              <a:t>Ο μεγάλος κομήτης του 1680 </a:t>
            </a:r>
            <a:r>
              <a:rPr lang="en-US" sz="3000" dirty="0" smtClean="0"/>
              <a:t>: Lieve </a:t>
            </a:r>
            <a:r>
              <a:rPr lang="en-US" sz="3000" dirty="0" err="1" smtClean="0"/>
              <a:t>Versheier</a:t>
            </a:r>
            <a:endParaRPr lang="el-GR" sz="3000" dirty="0" smtClean="0"/>
          </a:p>
          <a:p>
            <a:pPr marL="514350" indent="-514350" algn="l">
              <a:buFont typeface="+mj-lt"/>
              <a:buAutoNum type="arabicParenR" startAt="2"/>
            </a:pPr>
            <a:r>
              <a:rPr lang="el-GR" sz="3000" dirty="0" smtClean="0"/>
              <a:t>Σελήνη </a:t>
            </a:r>
            <a:r>
              <a:rPr lang="en-US" sz="3000" dirty="0" smtClean="0"/>
              <a:t>: Donato Creti</a:t>
            </a:r>
            <a:endParaRPr lang="el-GR" sz="3000" dirty="0" smtClean="0"/>
          </a:p>
          <a:p>
            <a:pPr marL="514350" indent="-514350" algn="l">
              <a:buFont typeface="+mj-lt"/>
              <a:buAutoNum type="arabicParenR" startAt="2"/>
            </a:pPr>
            <a:r>
              <a:rPr lang="el-GR" sz="3000" dirty="0" smtClean="0"/>
              <a:t>Ο Σταυρός του Σύμπαντος </a:t>
            </a:r>
            <a:r>
              <a:rPr lang="en-US" sz="3000" dirty="0" smtClean="0"/>
              <a:t>: </a:t>
            </a:r>
            <a:r>
              <a:rPr lang="el-GR" sz="3000" dirty="0" smtClean="0"/>
              <a:t>Λήδα Μητσώνη</a:t>
            </a:r>
          </a:p>
          <a:p>
            <a:pPr marL="514350" indent="-514350" algn="l">
              <a:buFont typeface="+mj-lt"/>
              <a:buAutoNum type="arabicParenR" startAt="2"/>
            </a:pPr>
            <a:r>
              <a:rPr lang="en-US" sz="3000" dirty="0" smtClean="0"/>
              <a:t>Contellation phila : </a:t>
            </a:r>
            <a:r>
              <a:rPr lang="el-GR" sz="3000" dirty="0" smtClean="0"/>
              <a:t>Ζούαν </a:t>
            </a:r>
            <a:r>
              <a:rPr lang="el-GR" sz="3000" dirty="0" err="1" smtClean="0"/>
              <a:t>Μιρό</a:t>
            </a:r>
            <a:endParaRPr lang="el-GR" sz="3000" dirty="0" smtClean="0"/>
          </a:p>
          <a:p>
            <a:pPr marL="514350" indent="-514350">
              <a:buFont typeface="+mj-lt"/>
              <a:buAutoNum type="arabicParenR" startAt="2"/>
            </a:pPr>
            <a:endParaRPr lang="el-GR" dirty="0">
              <a:solidFill>
                <a:schemeClr val="bg1">
                  <a:lumMod val="95000"/>
                </a:schemeClr>
              </a:solidFill>
            </a:endParaRPr>
          </a:p>
        </p:txBody>
      </p:sp>
    </p:spTree>
  </p:cSld>
  <p:clrMapOvr>
    <a:masterClrMapping/>
  </p:clrMapOvr>
  <p:transition>
    <p:split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C:\Users\user\Pictures\δαρκ.jpg"/>
          <p:cNvPicPr>
            <a:picLocks noChangeAspect="1" noChangeArrowheads="1"/>
          </p:cNvPicPr>
          <p:nvPr/>
        </p:nvPicPr>
        <p:blipFill>
          <a:blip r:embed="rId2" cstate="print"/>
          <a:srcRect/>
          <a:stretch>
            <a:fillRect/>
          </a:stretch>
        </p:blipFill>
        <p:spPr bwMode="auto">
          <a:xfrm>
            <a:off x="0" y="0"/>
            <a:ext cx="9144000" cy="7101407"/>
          </a:xfrm>
          <a:prstGeom prst="rect">
            <a:avLst/>
          </a:prstGeom>
          <a:noFill/>
        </p:spPr>
      </p:pic>
      <p:sp>
        <p:nvSpPr>
          <p:cNvPr id="2" name="1 - Τίτλος"/>
          <p:cNvSpPr>
            <a:spLocks noGrp="1"/>
          </p:cNvSpPr>
          <p:nvPr>
            <p:ph type="ctrTitle"/>
          </p:nvPr>
        </p:nvSpPr>
        <p:spPr>
          <a:xfrm>
            <a:off x="0" y="1"/>
            <a:ext cx="9144000" cy="1310184"/>
          </a:xfrm>
        </p:spPr>
        <p:txBody>
          <a:bodyPr/>
          <a:lstStyle/>
          <a:p>
            <a:pPr algn="ctr"/>
            <a:r>
              <a:rPr lang="el-GR" b="1" dirty="0" smtClean="0">
                <a:solidFill>
                  <a:schemeClr val="bg1"/>
                </a:solidFill>
              </a:rPr>
              <a:t>Ποίηση</a:t>
            </a:r>
            <a:endParaRPr lang="el-GR" b="1" dirty="0">
              <a:solidFill>
                <a:schemeClr val="bg1"/>
              </a:solidFill>
            </a:endParaRPr>
          </a:p>
        </p:txBody>
      </p:sp>
      <p:sp>
        <p:nvSpPr>
          <p:cNvPr id="3" name="2 - Υπότιτλος"/>
          <p:cNvSpPr>
            <a:spLocks noGrp="1"/>
          </p:cNvSpPr>
          <p:nvPr>
            <p:ph type="subTitle" idx="1"/>
          </p:nvPr>
        </p:nvSpPr>
        <p:spPr>
          <a:xfrm>
            <a:off x="0" y="3284984"/>
            <a:ext cx="9144000" cy="980728"/>
          </a:xfrm>
        </p:spPr>
        <p:txBody>
          <a:bodyPr>
            <a:noAutofit/>
          </a:bodyPr>
          <a:lstStyle/>
          <a:p>
            <a:pPr algn="l">
              <a:buFont typeface="Arial" pitchFamily="34" charset="0"/>
              <a:buChar char="•"/>
            </a:pPr>
            <a:r>
              <a:rPr lang="el-GR" sz="3000" dirty="0" smtClean="0"/>
              <a:t>Τζων </a:t>
            </a:r>
            <a:r>
              <a:rPr lang="el-GR" sz="3000" dirty="0" err="1" smtClean="0"/>
              <a:t>Κητς</a:t>
            </a:r>
            <a:r>
              <a:rPr lang="el-GR" sz="3000" dirty="0" smtClean="0"/>
              <a:t>, «</a:t>
            </a:r>
            <a:r>
              <a:rPr lang="el-GR" sz="3000" dirty="0" err="1" smtClean="0"/>
              <a:t>Bright</a:t>
            </a:r>
            <a:r>
              <a:rPr lang="el-GR" sz="3000" dirty="0" smtClean="0"/>
              <a:t> </a:t>
            </a:r>
            <a:r>
              <a:rPr lang="el-GR" sz="3000" dirty="0" err="1" smtClean="0"/>
              <a:t>Star</a:t>
            </a:r>
            <a:r>
              <a:rPr lang="el-GR" sz="3000" dirty="0" smtClean="0"/>
              <a:t>» (Λαμπρό αστέρι)</a:t>
            </a:r>
          </a:p>
          <a:p>
            <a:pPr algn="l">
              <a:buFont typeface="Arial" pitchFamily="34" charset="0"/>
              <a:buChar char="•"/>
            </a:pPr>
            <a:r>
              <a:rPr lang="el-GR" sz="3000" dirty="0" smtClean="0"/>
              <a:t>Τάσος Λειβαδίτης, «Αυτό το αστέρι είναι για όλους μας»</a:t>
            </a:r>
          </a:p>
          <a:p>
            <a:pPr algn="l">
              <a:buFont typeface="Arial" pitchFamily="34" charset="0"/>
              <a:buChar char="•"/>
            </a:pPr>
            <a:r>
              <a:rPr lang="el-GR" sz="3000" dirty="0" smtClean="0"/>
              <a:t>Γιάννης Ρίτσος, «Το ίδιο αστέρι»</a:t>
            </a:r>
          </a:p>
          <a:p>
            <a:pPr algn="l">
              <a:buFont typeface="Arial" pitchFamily="34" charset="0"/>
              <a:buChar char="•"/>
            </a:pPr>
            <a:endParaRPr lang="el-GR" sz="3000" dirty="0"/>
          </a:p>
        </p:txBody>
      </p:sp>
      <p:sp>
        <p:nvSpPr>
          <p:cNvPr id="4098" name="AutoShape 2" descr="data:image/jpeg;base64,/9j/4AAQSkZJRgABAQAAAQABAAD/2wCEAAkGBxISEhUSExMVFhUVFRUVFRUVFRcVFRcVFRUWFxcVFxUYHSggGBolGxUVITEhJSkrLi4uFx8zODMtNygtLisBCgoKDg0OFQ8QGCsZFR0tLS0tLS0rLS0tLSstLSsrLS0tLS0tKy0tLS0tLSstLS0rLTcrLSstLSstKy0tLS0tLf/AABEIAKgBLAMBIgACEQEDEQH/xAAbAAACAwEBAQAAAAAAAAAAAAAAAwECBAUGB//EADQQAAICAQIEBAUDAgcBAAAAAAABAhEDBCESMUFRE2Fx8AUikaGxBhSBwdEVFjJCUpLh8f/EABgBAQEBAQEAAAAAAAAAAAAAAAABAgME/8QAJBEBAQEAAgICAgEFAAAAAAAAAAERAhIDUQQTIUExFDJCUmH/2gAMAwEAAhEDEQA/APjy8/yWiiIlkj2OaWvf/n8Fk9q9HdK7SfJ9Fvy9OxEY32/H1sbCFvaLrd1zaVN9KvZX05GohaJouoN8lfpuCRYiXBrnt1p313X2pllJ+m1bbdK9+oRjz99S6SvZfXf8GpEUUeX2JSGvH6edb1v35P8AiyUjWBaiWUS8YF1AuIXFFkhijvsSoFkQmi0YmrFKUGnF00016rkyr39e5rEKUS3CNjEtwFwJongNKgq637+hHAXqaQkCiPeMrwjAtRKyV7jmiOAYExhbq6+v9CKNKxDXiT8tl/L92y9U1gcCjjubcmMplw17ozeLWskoiZQNs40ImjFgzziL4TS4WCxmbGtJUA4WNoHyBot00rd032pd16pCm21w+bdVvdVzq+nIsvK99tve4qaJRT+ffv8ABWhkqt9VvT5ejorObdW26VK3dJckvIw0VH0/v6e+5ZBwkpGFCLUTCF7JNvol+KLb+/M1ETOm9lS7EpExS63Xk6f13obJO6b7bKq8qrbq/qzSK8LJgi8Y+9i8F6dOntGoyrBPp35+fqMjF7+/qTX29/1LxiakRVR6l4x+/v36FowGKHQ1IFqBKiaMcKd/m/6EvF2NYik5OVXvSSXoiigaFjJjjNYhUYF1Afjh3GxxmpxTWZQ8iOA1+CQ8JrqmsriSsZtWEt4Behrn+EWWA3+B5ErEWcC1ljpw8A2xxkTN9IzrKse1My6qNGueTmZp429682cuTUYWmxUsZteNkTwnKx0ZccnF2nTpq12aaf2dFJodPGIyMxYETFSkMkmDwmGiGyrTNLxUQ4kxWairiPlAiUTOBCRZIEi6MNCMP599iyJSLRXv373NIFGufvqOqlVvvXS+9FUi9GolEENUPf8AbuRBDVH319ffY1ERGI2KCKHRRqIrGIyKQKBaGE3GVlEbFBHAPhhNxKTwF44jRDCOjhOk4ss0MQ1YjXDF5DY4DpOKWsSx7ExxHShpvIbHSm5wZ1z4YS/gHRWCuhWWI6dE1geAr4RtmhUsbHUYshkmdOenIjoG+hjlxqyuP4LZeGm7ncWkSEZ8Hl79DlfG12cp4uiVmecTpzwGfLiRz5cW5XMniTEzwo6E4Cp41+PXkc7GowSworKPOuvT/wCmqURMlsYsVlkKkaJoVOjFaJdi2MkUkzFUkvFiol4s5KahiExGxNRF4obAXEbE3EMjHr798hsYlIIbBGoi8Yj8UeXXff09ehTGjQnbt737s3EGOA2MCYRHQibiCMB0IEwiOhA6RmohA0Rxk48Zpx4jtxYpcMRqx4iYRNWNbf2O3HGbpcMA+OMvCSGxib/hMJcBcsFm6OIZ4Q7yL1cielIWlOu8BC047xOrnY9IkXenN3hC54x206srwbHP1GNHWlJr0OdqULPwY52eCq9kc3K0dLVV0Obnxnm8jpGTJJd0ZpzjTdrb6jc0EjDmfkea10kE8y7mbJmRTJMzZJnO8mpDMmoRnnmKSkJlI5WtLyyMpxFJMoY1cM40Mxz7Py+phjT6loyrqc1x0IsbFnN8V9xuPUtc9zWmOkmNgct6t9Niy1LNTkmOzAcpLyOJHUscs1q73277mux1dmGWPdGmDXVnnFNmnDnaTVJ3W7VtU7+V9OxZzOr0Ecq7j1livQ85DK+7Hxdmp5E6u69XHoMh8QS5r6HGxs1YjpOdTq6X+ISfJJfdjMepk+bf4Rlxxs3YMNnbjbWbxi2KUm+Z0cCk1V7FMGA6enwHp4RzquDD3NccLHafEpcqfNbb7p01/DTRuw6QvLySEmufjhJDm2dWOgfYiWgfY43z8bWujjSsXKUu52J6J9jNLTXuuT3TXJo3x8vGpeLnym+4nLqJVtV9zfLTGbLp2duPLjWLHLyaua57mfPrFRs1WE42rxl5/ifgkZdTr1/x+5iy6u1y+5TWM42pyV1PF5ObtOLbm1S5GLLmTOfm1L7mOeoZ5eXkb6uhkyJ8jPNmJ5mQtQ0crzXGmUhbkJnqeyFPK+5m8ouNDkV4hSz90D1C7GdXGUAA5qlMlTfcqADPGf2on9xL36igLo0x1jvkvQmOtfb3ZlAbRtXxCV8u/wCKQR+JzV8n/QxANHT/AMZlb+VV07r+RkPjsl/tT+pyCS9qOx/mHJW0Y33dv7DI/qfKv9kOvR/390cIC9r7R6L/ADfm6Qgtn3e/fmV/zhqqq4r/AE/Mo07i771v1OABfs5ezI9Fp/1trIVU06/5Ru/lUd79L9W+4r4l+rtZnUIzyUoSU48CUXxR5N1zp7nCAt8nOzNuHWenb0P6t1uHi8PPJcd2qTVuTk2k1s25Pddy2k/WOvxcPh6mceFSS5N1ObnK21v8zb3OEBntfZkemy/r74lKcp/uZpyiouqSpRUeXR7Jt99yNJ+vvieNVHV5Kpr5uGXOMY85JvlCP833d+aAm1Xpv8/fEuuryP5XFP5bScoydOufyJX2vuL0/wCt/iOOEIQ1M1GCjGKqGyjyW8d168zzoFnKz9mR3MP6v10d1qcl23bd23BY7d8/liufrzEy/U2scnJ6jI3JOLblzTcnVesn+DkgXvy9pkb9T8Z1GSfiSzZHK274mqb50ltHkuXYe/1Lq3V5pOlXSqV86W735+hyQHfl7pkaHrsvLxJVbdW+cuZRamdOPE6fvYSBnapss8n19oiWZv6ULAmizyPuHGyoAW42RZAEBYAAAAxQRPhouBQDlBDIYfIYMoUbOCiyj5FwY+B8qZKxvs+xuimMS2HUc1Y32fX7bkRxt8kzpqQ7HGTTkovhjSlJJ0nK+FN9Lp16MYOT+3ldcL28gjp5v/a/ozrrIMjlLg4j086T4XT8if20/wDhL/qzvwzGjHnNTgmvMy0mRc4T/wCrKeDKr4XXenW57LHqTVj1SezSfLn5bo1PFL+07PBLG+z+nlf4IcWuaPpGm1MY1SSrlS5bJfhJfwPzrFmUVkipKMlKN9Gv6eR0nxt/is93y8D678K0+DFxcMIvjb4m0m6cnPh9E5beiN/w/S6XHwqOKFRUlFNKSSnPjlV+b/B0nwrf8on2z0+JtBR97WLSuXG8WPi4VG+Ff6UuFL6behfCtPjVQxY0qapRW6ainffaEP8Aqi/0PL2fbHwJL7c/Lp/VEH3pywKqxY1ScV8keTcZNVXeMX/BmwPDjhDHGEagko2k2uHk7rnass+Bf9k+6enw6gPtGOGCLtYoJ3xL5Vs+HhtdttjFqcOnbcvBx21JP5VylxcX8vilv5i/Asn90T7p6fJAUWfS9fptPOXHLFByu7pbvz78jFnyR6RjsqWy2S5JeRy5fFz9tzyb+ngCaPUZsUN0ox3bb278zDkhFbJKmcb4rG9cQmjpTgu3tCpRMdVYQNTgV8MnUZwNDxMpwk6hQDViJ8HzGBnAi0UkUTLqf3Ki9kqQtMmy6HKRZCOIniCY0JomkIUyVMocooZSM6mWUwNCSLcKM/GSshQ/gJjFiVkLLIVDrki8MrELKWWU1KNUNQaserOapobHL0N8eSOzg1rNWP4jRwIzHQzo7cedZsd+PxFsd+8fc4EdVQ2Wtb3v6JJfRcjpPIzjqy1jFS1jOa9Wu5K1o+z/AKY6T1LEZckjKtUKnqxfImLznJiZx25lXnb5X+TNPOcrybiuXH5iJRLZMgmWU42xpWUBUki0sgqUjFqqtIq2EmVZlQyrIbKkVLIIbIsgmySlhZBeyVIXZNgM4ieIXYWA3iJUhVg2v7/Xp32oByl1LcTb6W7fRefoZ7JsaHKZPGI4ieIuh/GWWQz8RPENGjxCyyGXiJ4i6mNayFlkMfEW4y6Y2rMyyzMwqZPiGuyY3eMR+4MbykcZeyY2fuAWoMXGRxjuuOjHU+YPOc7xCfFHdOro/uH3EymZfFIlMl5LjRKYpyFcZDkZtXF2yE11V7PrW9bMXxApL8/+E1cSyGivERZBLRUGwsCCCWyCBdk2VAirWFkJkWBdMLDGlzadLnTSf8WVsC9hZSwsIvZNi7JsC7YFLCwGWFlEwsovZPELsLGhqkHELTCwG8QcQuwsuhvEHEKsLGhvEHELsLGi/ERZWwsaLcQcZQixoZZDZSwsmizYWUshsaGcRDYuw4gL2FlLCyC1hZWwsCAAAoAAAAAACwAABsAAACwAAsAAICbAACybAAosLJAIiwskACwsAALCwAAshskCithYAQRYAAUAAAAAAAAA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0" name="AutoShape 4" descr="data:image/jpeg;base64,/9j/4AAQSkZJRgABAQAAAQABAAD/2wCEAAkGBxISEhUSExMVFhUVFRUVFRUVFRcVFRcVFRUWFxcVFxUYHSggGBolGxUVITEhJSkrLi4uFx8zODMtNygtLisBCgoKDg0OFQ8QGCsZFR0tLS0tLS0rLS0tLSstLSsrLS0tLS0tKy0tLS0tLSstLS0rLTcrLSstLSstKy0tLS0tLf/AABEIAKgBLAMBIgACEQEDEQH/xAAbAAACAwEBAQAAAAAAAAAAAAAAAwECBAUGB//EADQQAAICAQIEBAUDAgcBAAAAAAABAhEDBCESMUFRE2Fx8AUikaGxBhSBwdEVFjJCUpLh8f/EABgBAQEBAQEAAAAAAAAAAAAAAAABAgME/8QAJBEBAQEAAgICAgEFAAAAAAAAAAERAhIDUQQTIUExFDJCUmH/2gAMAwEAAhEDEQA/APjy8/yWiiIlkj2OaWvf/n8Fk9q9HdK7SfJ9Fvy9OxEY32/H1sbCFvaLrd1zaVN9KvZX05GohaJouoN8lfpuCRYiXBrnt1p313X2pllJ+m1bbdK9+oRjz99S6SvZfXf8GpEUUeX2JSGvH6edb1v35P8AiyUjWBaiWUS8YF1AuIXFFkhijvsSoFkQmi0YmrFKUGnF00016rkyr39e5rEKUS3CNjEtwFwJongNKgq637+hHAXqaQkCiPeMrwjAtRKyV7jmiOAYExhbq6+v9CKNKxDXiT8tl/L92y9U1gcCjjubcmMplw17ozeLWskoiZQNs40ImjFgzziL4TS4WCxmbGtJUA4WNoHyBot00rd032pd16pCm21w+bdVvdVzq+nIsvK99tve4qaJRT+ffv8ABWhkqt9VvT5ejorObdW26VK3dJckvIw0VH0/v6e+5ZBwkpGFCLUTCF7JNvol+KLb+/M1ETOm9lS7EpExS63Xk6f13obJO6b7bKq8qrbq/qzSK8LJgi8Y+9i8F6dOntGoyrBPp35+fqMjF7+/qTX29/1LxiakRVR6l4x+/v36FowGKHQ1IFqBKiaMcKd/m/6EvF2NYik5OVXvSSXoiigaFjJjjNYhUYF1Afjh3GxxmpxTWZQ8iOA1+CQ8JrqmsriSsZtWEt4Behrn+EWWA3+B5ErEWcC1ljpw8A2xxkTN9IzrKse1My6qNGueTmZp429682cuTUYWmxUsZteNkTwnKx0ZccnF2nTpq12aaf2dFJodPGIyMxYETFSkMkmDwmGiGyrTNLxUQ4kxWairiPlAiUTOBCRZIEi6MNCMP599iyJSLRXv373NIFGufvqOqlVvvXS+9FUi9GolEENUPf8AbuRBDVH319ffY1ERGI2KCKHRRqIrGIyKQKBaGE3GVlEbFBHAPhhNxKTwF44jRDCOjhOk4ss0MQ1YjXDF5DY4DpOKWsSx7ExxHShpvIbHSm5wZ1z4YS/gHRWCuhWWI6dE1geAr4RtmhUsbHUYshkmdOenIjoG+hjlxqyuP4LZeGm7ncWkSEZ8Hl79DlfG12cp4uiVmecTpzwGfLiRz5cW5XMniTEzwo6E4Cp41+PXkc7GowSworKPOuvT/wCmqURMlsYsVlkKkaJoVOjFaJdi2MkUkzFUkvFiol4s5KahiExGxNRF4obAXEbE3EMjHr798hsYlIIbBGoi8Yj8UeXXff09ehTGjQnbt737s3EGOA2MCYRHQibiCMB0IEwiOhA6RmohA0Rxk48Zpx4jtxYpcMRqx4iYRNWNbf2O3HGbpcMA+OMvCSGxib/hMJcBcsFm6OIZ4Q7yL1cielIWlOu8BC047xOrnY9IkXenN3hC54x206srwbHP1GNHWlJr0OdqULPwY52eCq9kc3K0dLVV0Obnxnm8jpGTJJd0ZpzjTdrb6jc0EjDmfkea10kE8y7mbJmRTJMzZJnO8mpDMmoRnnmKSkJlI5WtLyyMpxFJMoY1cM40Mxz7Py+phjT6loyrqc1x0IsbFnN8V9xuPUtc9zWmOkmNgct6t9Niy1LNTkmOzAcpLyOJHUscs1q73277mux1dmGWPdGmDXVnnFNmnDnaTVJ3W7VtU7+V9OxZzOr0Ecq7j1livQ85DK+7Hxdmp5E6u69XHoMh8QS5r6HGxs1YjpOdTq6X+ISfJJfdjMepk+bf4Rlxxs3YMNnbjbWbxi2KUm+Z0cCk1V7FMGA6enwHp4RzquDD3NccLHafEpcqfNbb7p01/DTRuw6QvLySEmufjhJDm2dWOgfYiWgfY43z8bWujjSsXKUu52J6J9jNLTXuuT3TXJo3x8vGpeLnym+4nLqJVtV9zfLTGbLp2duPLjWLHLyaua57mfPrFRs1WE42rxl5/ifgkZdTr1/x+5iy6u1y+5TWM42pyV1PF5ObtOLbm1S5GLLmTOfm1L7mOeoZ5eXkb6uhkyJ8jPNmJ5mQtQ0crzXGmUhbkJnqeyFPK+5m8ouNDkV4hSz90D1C7GdXGUAA5qlMlTfcqADPGf2on9xL36igLo0x1jvkvQmOtfb3ZlAbRtXxCV8u/wCKQR+JzV8n/QxANHT/AMZlb+VV07r+RkPjsl/tT+pyCS9qOx/mHJW0Y33dv7DI/qfKv9kOvR/390cIC9r7R6L/ADfm6Qgtn3e/fmV/zhqqq4r/AE/Mo07i771v1OABfs5ezI9Fp/1trIVU06/5Ru/lUd79L9W+4r4l+rtZnUIzyUoSU48CUXxR5N1zp7nCAt8nOzNuHWenb0P6t1uHi8PPJcd2qTVuTk2k1s25Pddy2k/WOvxcPh6mceFSS5N1ObnK21v8zb3OEBntfZkemy/r74lKcp/uZpyiouqSpRUeXR7Jt99yNJ+vvieNVHV5Kpr5uGXOMY85JvlCP833d+aAm1Xpv8/fEuuryP5XFP5bScoydOufyJX2vuL0/wCt/iOOEIQ1M1GCjGKqGyjyW8d168zzoFnKz9mR3MP6v10d1qcl23bd23BY7d8/liufrzEy/U2scnJ6jI3JOLblzTcnVesn+DkgXvy9pkb9T8Z1GSfiSzZHK274mqb50ltHkuXYe/1Lq3V5pOlXSqV86W735+hyQHfl7pkaHrsvLxJVbdW+cuZRamdOPE6fvYSBnapss8n19oiWZv6ULAmizyPuHGyoAW42RZAEBYAAAAxQRPhouBQDlBDIYfIYMoUbOCiyj5FwY+B8qZKxvs+xuimMS2HUc1Y32fX7bkRxt8kzpqQ7HGTTkovhjSlJJ0nK+FN9Lp16MYOT+3ldcL28gjp5v/a/ozrrIMjlLg4j086T4XT8if20/wDhL/qzvwzGjHnNTgmvMy0mRc4T/wCrKeDKr4XXenW57LHqTVj1SezSfLn5bo1PFL+07PBLG+z+nlf4IcWuaPpGm1MY1SSrlS5bJfhJfwPzrFmUVkipKMlKN9Gv6eR0nxt/is93y8D678K0+DFxcMIvjb4m0m6cnPh9E5beiN/w/S6XHwqOKFRUlFNKSSnPjlV+b/B0nwrf8on2z0+JtBR97WLSuXG8WPi4VG+Ff6UuFL6behfCtPjVQxY0qapRW6ainffaEP8Aqi/0PL2fbHwJL7c/Lp/VEH3pywKqxY1ScV8keTcZNVXeMX/BmwPDjhDHGEagko2k2uHk7rnass+Bf9k+6enw6gPtGOGCLtYoJ3xL5Vs+HhtdttjFqcOnbcvBx21JP5VylxcX8vilv5i/Asn90T7p6fJAUWfS9fptPOXHLFByu7pbvz78jFnyR6RjsqWy2S5JeRy5fFz9tzyb+ngCaPUZsUN0ox3bb278zDkhFbJKmcb4rG9cQmjpTgu3tCpRMdVYQNTgV8MnUZwNDxMpwk6hQDViJ8HzGBnAi0UkUTLqf3Ki9kqQtMmy6HKRZCOIniCY0JomkIUyVMocooZSM6mWUwNCSLcKM/GSshQ/gJjFiVkLLIVDrki8MrELKWWU1KNUNQaserOapobHL0N8eSOzg1rNWP4jRwIzHQzo7cedZsd+PxFsd+8fc4EdVQ2Wtb3v6JJfRcjpPIzjqy1jFS1jOa9Wu5K1o+z/AKY6T1LEZckjKtUKnqxfImLznJiZx25lXnb5X+TNPOcrybiuXH5iJRLZMgmWU42xpWUBUki0sgqUjFqqtIq2EmVZlQyrIbKkVLIIbIsgmySlhZBeyVIXZNgM4ieIXYWA3iJUhVg2v7/Xp32oByl1LcTb6W7fRefoZ7JsaHKZPGI4ieIuh/GWWQz8RPENGjxCyyGXiJ4i6mNayFlkMfEW4y6Y2rMyyzMwqZPiGuyY3eMR+4MbykcZeyY2fuAWoMXGRxjuuOjHU+YPOc7xCfFHdOro/uH3EymZfFIlMl5LjRKYpyFcZDkZtXF2yE11V7PrW9bMXxApL8/+E1cSyGivERZBLRUGwsCCCWyCBdk2VAirWFkJkWBdMLDGlzadLnTSf8WVsC9hZSwsIvZNi7JsC7YFLCwGWFlEwsovZPELsLGhqkHELTCwG8QcQuwsuhvEHEKsLGhvEHELsLGi/ERZWwsaLcQcZQixoZZDZSwsmizYWUshsaGcRDYuw4gL2FlLCyC1hZWwsCAAAoAAAAAACwAABsAAACwAAsAAICbAACybAAosLJAIiwskACwsAALCwAAshskCithYAQRYAAUAAAAAAAAA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2" name="AutoShape 6" descr="data:image/jpeg;base64,/9j/4AAQSkZJRgABAQAAAQABAAD/2wCEAAkGBxISEhUSExMVFhUVFRUVFRUVFRcVFRcVFRUWFxcVFxUYHSggGBolGxUVITEhJSkrLi4uFx8zODMtNygtLisBCgoKDg0OFQ8QGCsZFR0tLS0tLS0rLS0tLSstLSsrLS0tLS0tKy0tLS0tLSstLS0rLTcrLSstLSstKy0tLS0tLf/AABEIAKgBLAMBIgACEQEDEQH/xAAbAAACAwEBAQAAAAAAAAAAAAAAAwECBAUGB//EADQQAAICAQIEBAUDAgcBAAAAAAABAhEDBCESMUFRE2Fx8AUikaGxBhSBwdEVFjJCUpLh8f/EABgBAQEBAQEAAAAAAAAAAAAAAAABAgME/8QAJBEBAQEAAgICAgEFAAAAAAAAAAERAhIDUQQTIUExFDJCUmH/2gAMAwEAAhEDEQA/APjy8/yWiiIlkj2OaWvf/n8Fk9q9HdK7SfJ9Fvy9OxEY32/H1sbCFvaLrd1zaVN9KvZX05GohaJouoN8lfpuCRYiXBrnt1p313X2pllJ+m1bbdK9+oRjz99S6SvZfXf8GpEUUeX2JSGvH6edb1v35P8AiyUjWBaiWUS8YF1AuIXFFkhijvsSoFkQmi0YmrFKUGnF00016rkyr39e5rEKUS3CNjEtwFwJongNKgq637+hHAXqaQkCiPeMrwjAtRKyV7jmiOAYExhbq6+v9CKNKxDXiT8tl/L92y9U1gcCjjubcmMplw17ozeLWskoiZQNs40ImjFgzziL4TS4WCxmbGtJUA4WNoHyBot00rd032pd16pCm21w+bdVvdVzq+nIsvK99tve4qaJRT+ffv8ABWhkqt9VvT5ejorObdW26VK3dJckvIw0VH0/v6e+5ZBwkpGFCLUTCF7JNvol+KLb+/M1ETOm9lS7EpExS63Xk6f13obJO6b7bKq8qrbq/qzSK8LJgi8Y+9i8F6dOntGoyrBPp35+fqMjF7+/qTX29/1LxiakRVR6l4x+/v36FowGKHQ1IFqBKiaMcKd/m/6EvF2NYik5OVXvSSXoiigaFjJjjNYhUYF1Afjh3GxxmpxTWZQ8iOA1+CQ8JrqmsriSsZtWEt4Behrn+EWWA3+B5ErEWcC1ljpw8A2xxkTN9IzrKse1My6qNGueTmZp429682cuTUYWmxUsZteNkTwnKx0ZccnF2nTpq12aaf2dFJodPGIyMxYETFSkMkmDwmGiGyrTNLxUQ4kxWairiPlAiUTOBCRZIEi6MNCMP599iyJSLRXv373NIFGufvqOqlVvvXS+9FUi9GolEENUPf8AbuRBDVH319ffY1ERGI2KCKHRRqIrGIyKQKBaGE3GVlEbFBHAPhhNxKTwF44jRDCOjhOk4ss0MQ1YjXDF5DY4DpOKWsSx7ExxHShpvIbHSm5wZ1z4YS/gHRWCuhWWI6dE1geAr4RtmhUsbHUYshkmdOenIjoG+hjlxqyuP4LZeGm7ncWkSEZ8Hl79DlfG12cp4uiVmecTpzwGfLiRz5cW5XMniTEzwo6E4Cp41+PXkc7GowSworKPOuvT/wCmqURMlsYsVlkKkaJoVOjFaJdi2MkUkzFUkvFiol4s5KahiExGxNRF4obAXEbE3EMjHr798hsYlIIbBGoi8Yj8UeXXff09ehTGjQnbt737s3EGOA2MCYRHQibiCMB0IEwiOhA6RmohA0Rxk48Zpx4jtxYpcMRqx4iYRNWNbf2O3HGbpcMA+OMvCSGxib/hMJcBcsFm6OIZ4Q7yL1cielIWlOu8BC047xOrnY9IkXenN3hC54x206srwbHP1GNHWlJr0OdqULPwY52eCq9kc3K0dLVV0Obnxnm8jpGTJJd0ZpzjTdrb6jc0EjDmfkea10kE8y7mbJmRTJMzZJnO8mpDMmoRnnmKSkJlI5WtLyyMpxFJMoY1cM40Mxz7Py+phjT6loyrqc1x0IsbFnN8V9xuPUtc9zWmOkmNgct6t9Niy1LNTkmOzAcpLyOJHUscs1q73277mux1dmGWPdGmDXVnnFNmnDnaTVJ3W7VtU7+V9OxZzOr0Ecq7j1livQ85DK+7Hxdmp5E6u69XHoMh8QS5r6HGxs1YjpOdTq6X+ISfJJfdjMepk+bf4Rlxxs3YMNnbjbWbxi2KUm+Z0cCk1V7FMGA6enwHp4RzquDD3NccLHafEpcqfNbb7p01/DTRuw6QvLySEmufjhJDm2dWOgfYiWgfY43z8bWujjSsXKUu52J6J9jNLTXuuT3TXJo3x8vGpeLnym+4nLqJVtV9zfLTGbLp2duPLjWLHLyaua57mfPrFRs1WE42rxl5/ifgkZdTr1/x+5iy6u1y+5TWM42pyV1PF5ObtOLbm1S5GLLmTOfm1L7mOeoZ5eXkb6uhkyJ8jPNmJ5mQtQ0crzXGmUhbkJnqeyFPK+5m8ouNDkV4hSz90D1C7GdXGUAA5qlMlTfcqADPGf2on9xL36igLo0x1jvkvQmOtfb3ZlAbRtXxCV8u/wCKQR+JzV8n/QxANHT/AMZlb+VV07r+RkPjsl/tT+pyCS9qOx/mHJW0Y33dv7DI/qfKv9kOvR/390cIC9r7R6L/ADfm6Qgtn3e/fmV/zhqqq4r/AE/Mo07i771v1OABfs5ezI9Fp/1trIVU06/5Ru/lUd79L9W+4r4l+rtZnUIzyUoSU48CUXxR5N1zp7nCAt8nOzNuHWenb0P6t1uHi8PPJcd2qTVuTk2k1s25Pddy2k/WOvxcPh6mceFSS5N1ObnK21v8zb3OEBntfZkemy/r74lKcp/uZpyiouqSpRUeXR7Jt99yNJ+vvieNVHV5Kpr5uGXOMY85JvlCP833d+aAm1Xpv8/fEuuryP5XFP5bScoydOufyJX2vuL0/wCt/iOOEIQ1M1GCjGKqGyjyW8d168zzoFnKz9mR3MP6v10d1qcl23bd23BY7d8/liufrzEy/U2scnJ6jI3JOLblzTcnVesn+DkgXvy9pkb9T8Z1GSfiSzZHK274mqb50ltHkuXYe/1Lq3V5pOlXSqV86W735+hyQHfl7pkaHrsvLxJVbdW+cuZRamdOPE6fvYSBnapss8n19oiWZv6ULAmizyPuHGyoAW42RZAEBYAAAAxQRPhouBQDlBDIYfIYMoUbOCiyj5FwY+B8qZKxvs+xuimMS2HUc1Y32fX7bkRxt8kzpqQ7HGTTkovhjSlJJ0nK+FN9Lp16MYOT+3ldcL28gjp5v/a/ozrrIMjlLg4j086T4XT8if20/wDhL/qzvwzGjHnNTgmvMy0mRc4T/wCrKeDKr4XXenW57LHqTVj1SezSfLn5bo1PFL+07PBLG+z+nlf4IcWuaPpGm1MY1SSrlS5bJfhJfwPzrFmUVkipKMlKN9Gv6eR0nxt/is93y8D678K0+DFxcMIvjb4m0m6cnPh9E5beiN/w/S6XHwqOKFRUlFNKSSnPjlV+b/B0nwrf8on2z0+JtBR97WLSuXG8WPi4VG+Ff6UuFL6behfCtPjVQxY0qapRW6ainffaEP8Aqi/0PL2fbHwJL7c/Lp/VEH3pywKqxY1ScV8keTcZNVXeMX/BmwPDjhDHGEagko2k2uHk7rnass+Bf9k+6enw6gPtGOGCLtYoJ3xL5Vs+HhtdttjFqcOnbcvBx21JP5VylxcX8vilv5i/Asn90T7p6fJAUWfS9fptPOXHLFByu7pbvz78jFnyR6RjsqWy2S5JeRy5fFz9tzyb+ngCaPUZsUN0ox3bb278zDkhFbJKmcb4rG9cQmjpTgu3tCpRMdVYQNTgV8MnUZwNDxMpwk6hQDViJ8HzGBnAi0UkUTLqf3Ki9kqQtMmy6HKRZCOIniCY0JomkIUyVMocooZSM6mWUwNCSLcKM/GSshQ/gJjFiVkLLIVDrki8MrELKWWU1KNUNQaserOapobHL0N8eSOzg1rNWP4jRwIzHQzo7cedZsd+PxFsd+8fc4EdVQ2Wtb3v6JJfRcjpPIzjqy1jFS1jOa9Wu5K1o+z/AKY6T1LEZckjKtUKnqxfImLznJiZx25lXnb5X+TNPOcrybiuXH5iJRLZMgmWU42xpWUBUki0sgqUjFqqtIq2EmVZlQyrIbKkVLIIbIsgmySlhZBeyVIXZNgM4ieIXYWA3iJUhVg2v7/Xp32oByl1LcTb6W7fRefoZ7JsaHKZPGI4ieIuh/GWWQz8RPENGjxCyyGXiJ4i6mNayFlkMfEW4y6Y2rMyyzMwqZPiGuyY3eMR+4MbykcZeyY2fuAWoMXGRxjuuOjHU+YPOc7xCfFHdOro/uH3EymZfFIlMl5LjRKYpyFcZDkZtXF2yE11V7PrW9bMXxApL8/+E1cSyGivERZBLRUGwsCCCWyCBdk2VAirWFkJkWBdMLDGlzadLnTSf8WVsC9hZSwsIvZNi7JsC7YFLCwGWFlEwsovZPELsLGhqkHELTCwG8QcQuwsuhvEHEKsLGhvEHELsLGi/ERZWwsaLcQcZQixoZZDZSwsmizYWUshsaGcRDYuw4gL2FlLCyC1hZWwsCAAAoAAAAAACwAABsAAACwAAsAAICbAACybAAosLJAIiwskACwsAALCwAAshskCithYAQRYAAUAAAAAAAAA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ransition>
    <p:wheel spokes="8"/>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Pictures\Εικόνα1.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 Τίτλος"/>
          <p:cNvSpPr>
            <a:spLocks noGrp="1"/>
          </p:cNvSpPr>
          <p:nvPr>
            <p:ph type="title"/>
          </p:nvPr>
        </p:nvSpPr>
        <p:spPr/>
        <p:txBody>
          <a:bodyPr>
            <a:normAutofit/>
          </a:bodyPr>
          <a:lstStyle/>
          <a:p>
            <a:pPr algn="ctr"/>
            <a:r>
              <a:rPr lang="el-GR" sz="4800" b="1" dirty="0" smtClean="0"/>
              <a:t>Κινηματογράφος</a:t>
            </a:r>
            <a:endParaRPr lang="el-GR" sz="4800" b="1" dirty="0"/>
          </a:p>
        </p:txBody>
      </p:sp>
      <p:sp>
        <p:nvSpPr>
          <p:cNvPr id="3" name="2 - Θέση περιεχομένου"/>
          <p:cNvSpPr>
            <a:spLocks noGrp="1"/>
          </p:cNvSpPr>
          <p:nvPr>
            <p:ph idx="1"/>
          </p:nvPr>
        </p:nvSpPr>
        <p:spPr>
          <a:xfrm>
            <a:off x="0" y="1916832"/>
            <a:ext cx="9144000" cy="4941168"/>
          </a:xfrm>
        </p:spPr>
        <p:txBody>
          <a:bodyPr>
            <a:normAutofit/>
          </a:bodyPr>
          <a:lstStyle/>
          <a:p>
            <a:r>
              <a:rPr lang="en-US" dirty="0" smtClean="0"/>
              <a:t>Star wars (George Lucas)</a:t>
            </a:r>
          </a:p>
          <a:p>
            <a:r>
              <a:rPr lang="en-US" dirty="0" smtClean="0"/>
              <a:t>Star Trek (Justin Lin)</a:t>
            </a:r>
          </a:p>
          <a:p>
            <a:r>
              <a:rPr lang="en-US" dirty="0" smtClean="0"/>
              <a:t>Gravity (Alfonso Cuarón)</a:t>
            </a:r>
          </a:p>
          <a:p>
            <a:r>
              <a:rPr lang="en-US" dirty="0" smtClean="0"/>
              <a:t>Interstellar (Christopher Nolan)</a:t>
            </a:r>
          </a:p>
          <a:p>
            <a:r>
              <a:rPr lang="en-US" dirty="0" smtClean="0"/>
              <a:t>A Space Odyssey  (Stanley Kubrick)</a:t>
            </a:r>
          </a:p>
          <a:p>
            <a:pPr>
              <a:buNone/>
            </a:pPr>
            <a:r>
              <a:rPr lang="en-US" dirty="0" smtClean="0"/>
              <a:t> </a:t>
            </a:r>
            <a:endParaRPr lang="el-GR" dirty="0"/>
          </a:p>
        </p:txBody>
      </p:sp>
      <p:sp>
        <p:nvSpPr>
          <p:cNvPr id="1026" name="AutoShape 2" descr="data:image/png;base64,iVBORw0KGgoAAAANSUhEUgAAASEAAACuCAMAAABOUkuQAAAAolBMVEUAAAD/6B//7SD/6h//8CD/8iD/7CD/8yCqmxVsYg324B7eyhuThhLLuRnbyBvEshiIfBF+cw9QSQpWTwtlXAwREAKXihPt2B3n0hy8qxfv2R3UwRphWAz34R6woBWdjxOmlxRzaQ4oJAVDPQi+rRcjIARyaA6CdhA7NgcsKAU0LwZqYQ0XFQO1pRaLfhFJQwkdGgT/+yELCgE5MwcxLQYqJgXYov4mAAAT80lEQVR4nO1dh3LqyrJFGgVyMJgcDTY44Lz//9dut0RQT/dIGsD3Vb2rVadObaO8NNPTWaVSgQIFChQoUKBAgQIFChQoUKBAgQIFChQoUKBAgQIFChQoUKBAgf9F7NaID0D0P8BdEt0kpkn0IrzGeIpQeXpaPf9fP9BN0WnMQj8dniXCp9PZm7OqCc6d4Y6U8ZBqdTweDwbDWnMyaY3Kncf/Aj8L5QXKuTG8yvH0/0JlhLs33FPKMQcEEVwvHPb/mJ/uzFOOcr2MMWSD0E8ytHCdQB5nrqNmJoYcxxUPSQIYgjerPLX4S4LqoXICv7bo7Z5/nx8iPEb4fIvwjbi3PaufYGiogua2LWHhOf5UPkHouGW2//v7ex3RXwCW5f2mNRl6XgAcjdeXM5CBPrwsv/lx69MmGNqFjrcy7DZTwUbeAgf18l1qNfGBI79je4s50QnhBbRvf94EQ0tXuabd5q5y5C1hYhBmYV2DWR2+W91gXvx4ICy7f3DiBENjFbRMu334JiJsGIKZ4CsnNA3UqzAMHD/nYLbD+cnNJCCM9NkxVOrBq/b+QBZ14O6Xtz9tKcmQeSIhYAoG4gZLhkqvvqOqNgfkw1ip8e3PijgzBMJ4ZN5v5xvEuC1DpYXvGJWri9Ez3d71ODHU9fUFnf4FqkBDOoE1Q6UJSIxbWzqb4C8GZoQTQyNXVwqrv8m/QJ0UVzp7hj49x53bHZKJmXLLNz7lESeGHN2w2H0RBfgZ9twKJ7Bn6A9e+KOfWyuzxpEhmMg+NU7L3oD8DdNsIpyAMzQ/mo4zQHXYqOuH9LxbT7MpnPEtz47f9/f3n5+faIo8/6Ob7mWcGGqx9zpT4S75d911PMGoERhyqeHqKX3swUWfSrfEynM84efu0Dd7QkJNqDiGXY+Wq9In8hSWnGXyhzd4LjYcZIZA/T/br2BphNpxIDWEM12BrScJyV0YpPg0dO2gavSaRA8IL8Gnetwm0M/RDIIavw1xDA1XHcB2237vL5v4Fugew1vLVXkMjZiv4jwyXIkhVx5FXzjgG4GiUqeE7gqfGMptYPGB3YbEEBVYICQ8aq5OgjTV6wLcgRTdsV/hlU4iL+vJ5Yo+2I8P+G8NGjBjyF1Sb+3Ja4u+PzBaqesG3oqjL8owlLkPTGSoSX4YKDpfkSGDp+BSgCrCXU8b+PXFcEBdYihl6ndgeNBzgVoX6ObBJFBDdmgOhmr6pKoFt1aI4Na4i+8XDJyBsDPCliH+7J4TNED3Je4E5PFHPzR7lj3Dq6TXBkl9Y4fsNJS00AWMesNgtWWIzZ86kMGVyECfLiWTpN6+H1DvLx3lhET9Qf3u1XwzF6EZOCH3gtbgJUtqrjVDKINpJKKmYKbsdUME5DkzoFNW+4OTWjk+nWTvrqi9XIUHVMJYNOUN3o7sa7FkiK3jMIO9NjdmnzxteSvl0BhVEGoLF/rDjfdyKTqhE3D/B2h1cgzCjiHUBalrdBG/ZZAX9OFAr9RnO2eoHJkbkclRrY4Hw4bmlugZLLwrsQdRwYlHX4v0OuwY4vbEIHZ17HWnmmBz2luuVWUMLV2FJjwG94NOXNH5aMcQs0k/DoYTTjNiMqN9q3nLrRlquc4fxTvGIJeX7FfQlQUZbsUQ92ugJDkcpal2MxZ8tWVo6Tt/IIUioFwOWTwIgyCKmdxWDHHf2Mkhy3zXbN7ZMjQH0el8Wxxggx2um8xPhDKcGZRWDDH/6vQ0l9bwL6K5sHlnx9B30wMl6+/Crrh08dNvBFFkwxAPtYI8dl5XgE5lpgeB2LyzYagegCXj3jxunMA2lFb3sdLdg1YM8TiPUicHD/xLkW1lV/shP0PTAZzOrf5tuhKIOZe5Ql985uuwYYjFCp98ovD5hIAP3T+Ym6FJiP6UG9v0HC0wP1iuUx3uWjOr8jPEQ60tzYtK+RtrUosz1JF96vB2HffCZb7Xr+fF0mUKSQkNNE2Rs2AoPdTKsdRWPs7Q6kumqAVSWu33+/m8vFws+vjQ7+1tZ/VUeX3t9abdO/MSNw/d3NDlQgQMHmhe99wMmfNeZPyE1GMoMOT5cvizBeIgoI+TdJF+cS/hEWAMO5m5biczULq6q/k58zPEQ61Z0DRwiSEnlO2uZRhn7GnPdHCYC37UI5ChcT5Uh2LG5VhzSeVniHk4MtGnvguRIUePbhxQmUwmzVqtNgQMxlUwbjHoEGDmoaOHEpJgbktrDDXXVn6GmJcsE4+RZ+QEztATurhDy4xFOCtzrJwBDAlhFhtcPIZ4qDUbtSD5Qg0MOaFdvOct9UauZ8jT1OLcDF0SQq+TELCBIdBirQI+3zAyzTl2VzPU1cNFuRliodYcgIdJnIszVPGcYA2Gi2/M+ZMADJlXjKsZKuviNi9D8LpDeztyEqjz/YoMuaUdeoilTAgTUr37VzPEdJq8DPFQax60k7kbBoZKz7PAcS0eKzWL8lqG8I7pHM7LEAu1NpqTCI0YrSPosV4iwskZeo3TDN6qQNEgtyvITcsHuZYhUDe1eGBOhjowyUio9fmg0ulwqWHSSAQgjQyBDuI6wey3lA+BSklEvJKhhsscsTkZYqFW0AZVXIZBoLQxukpYOZyh3ikRowaWWJAzC9xRntmsvY6hMiwteg5mToZYqLUJlO33owgbQDTDGi1HX/ESwVeRoaNt2/BzlykAQ+YQ0VUMbaSYWT6GeKiVqsvna+gCvXUOvqaNITTKQXfMlcUwSyvKuIKh6RjnBUs3yMcQC7W2DemAaIsSeQLL1VEDTmcoqmjyajlKllLz0i60yx679ZqvnEBxjSYXQ6Dou3RgN8Qss1KUnkOno3MKvoZM0+uShLCpGzhB0M8U2Klh8zkofM1U1E6IrOLBeDwLPN/DHEG/Jrz1uus49AyOnqES7aRqSTSVlKeEQJG+fW+3t9ttp7NarV7P+Tqho4bkLLWhIsb/czTMfS+YjQeDAdx+TQLeoDljBpMl5FWWgTpVVOA54uRFhuiBAkNDLBvUdgrlnK1375y8GQF2PSxvoX4STO+jqR2jKOOSF3bqN5jCkJ/fx5hwzvm+MzHUavUFr2Wo3cCLsI9nqB55E6pZD0kPX9LdhfTwu4nn64WdwkFmh8lqXs6LJWKx6Nfbncrdp/GMU+GM816OfUxKW5Mm2uIwcGN3sHjvfPX6qHTa9f4iuv+l/Gxz29z+AgUssFr0NdTrCanR1rf2+4uzx3Ld46icDcZo9RMxsHFOXIVdZ7FvZaLB1LozOpJgPXlLvoWtCe9UlXdp8M+G5jSlY0BoChDXsvpCxAUPw02eVLLuZgZ6CbP1OMK0gH5Ur08jJOdQJy61evzkHDVbh7wQIWFFjUBfk5cOo/ITJVPnABa1eI0Mw7Q7DAOmVUhIjXVEwWY1HJyDPoOqOqcb1EA7G1AEZ2dKWS9eUORacG+ThYR+TRm9Z5huLjdvoG0Z4FJB2EyZHKVNiNkevjs4epyMCNJiHZE31CNDHvPCDjbxPyExMpGNwNJVWkkz89UcZOHFLidMgqD10c1Ab1uu+S72kTDrMUPUNGflHA6Qbz99DHGP+jmyuRCyj88ZLTzlyU3GzlpCBrTxmidMgpxBtLeFA9q7bxL5YxiLKl8DgucshtiT9F3HjxekgVCC+3PKimJpc7S0IEiJZfCiuyNyM1TClA4QaPJ0bYLBO8zphs1k6FUPqH0e693WYp30KbOOxUyJ3zBlJqVFE20YKu2qMFIkiuqGVGYRmQwl3AkHHJ03LOkrwjE7k6fvJr3sGbEMY0TaiiFYSlwh7wunu0WTgN9Mhkb6kG97cb1IVWwn8RzG4pvFTGmZnFh2dYIxq8GSIaSIi2tYZFNXJ4qXTIambDDET8clcYyDJGfSdpJ0gm2BLuq6Ik5XY2aMLUNRKqWe2+IYWhjIyGaI53LHhTi8UUCMOEeFyxkSMWaxjPuMxNbTcZYM7TyWsmyZM/Ei1mESsCEfF+KYZEWco8LKmd6Jp9nXvVJtmlo+F2XcBQyVeJMrkJ82ORM/2QzxIY8zaGp8E7UAphmLmZLMFaSL+pCaIZmxLLH1AF6p+/ixXu92Py8vzw+Pn5Kzf6bXhqDWKd64jBwM8d4tILzHI6PGV4dFq+1q5amfpA6qGWgRggdfm1WSrlWSGOp8JW1WL6jqYwz1N8LcQH956cjDEEtKhVEFNiqvm4xxjwUSDo+ZnvVvqWxMu4Se2HoAZygqnU4are6MOgbuPS3UNrZj6CEHQ3ds1Yq6CPDa2wMiA1xzz5MszD4zV3DJISkoL75eCn84tcCQOg8h9OQHmpSpabNKZmgtRDkAk0lTWA0Z2MpSdtkgSWCLr5WO7KOWFIOVjcE7cLRLyO1OhFnmKeft9+XlZ7db33WnTw1XT3LH+l96ZomhgZbNngyQZDPEtOddmBoiwYgPlTPEyKV0IfZRVjL5iY8zRENkiPxQ0xWJurZ2iZIan8jgrnLdMJMhXj8wVPpiRJ9Dj7KTOiheNgaCS2mX+GSyKj5zJkNbT+O67VFtRVztwfwMGuXynGEPGP1j++tgNSj91HA1XI5SQOug2DoFCpZi1VBsvUPkYGihq28LLRA+FRX2QF3VnInVMX2GqU0qZ1pWDGk5ycvGMC9qoV+C60ylPAx1lc7/JNAk2kyqGd8KqTwW4A/V9NP2L4dU3SNjsMzKxtDqf2E6ItO7SxFDmjWCy0JjM9pHyUWtyQAbT1IzMtAlM6rZXB2dSEZufrCJ0dYWGqqn/VL+qBxjU/Y9svrZJaR2JzJDsOKgQI1XHhUuyQ4dvfgmSh4Uqo5mYulyXjDhek+H1EobFVSuEyvrTq9QjRtV8OavLJexJDH0HpJ4juspbfqztQ3knlSBW1pj5h5vY5QTL6GowJ0wSWWf6FNMQ3+JF/8fpiO6XG3nDL28L/etxiFPtrUp617PrrQmtkCV4L4Duf1EXhj61R3w7bkplQDUk8SsvPJh8LDKaMEPyRnKQlWcUYNAb4qCmHtXSGsprnFGXV9yCYhPn6+1R18lu4TQ7qRhZ5dHPntfiGl8YnkHl8vY8+ZSaf2Q2jRkqJtVBMQFN9J7Ok2PI4x3aOBRIVuGJrKjGoQOyHShGg+l9aUNJmsp0+wHzSrjnVM3LgsMnB3a7BK8PsiSIcwsN0iWD+yiwITnGhTyS6V1PWWalblZlQB5ThZcQmW2GXWt72PjWrKJx0usGJo6YOiPTWGxqIsCc0+gtL6goAQh20kxZpFZZcoSI6OGBQthTY+y7VGfcXRzTnCR52bofoMRRaMDwtRFAaS1d2EL5ppkJ0WI2jEZ4wcVEqBnoqVJvA5aoI/FbXMz9L3HD1WkF5KVpS4K2LT9QsURCwDl/GyYRuO+sdk/CWuzEMhnlKl7RpVMChZx4gwZ3HiYcq9mGWUJDald22dgTj1Jx7fcfbUUh+AfZZ9gSWtzZ1s2pkctOUOvBoschoKq3a3NLhrA24zVLpXi0OdlDfUmhrx4tA52RpVyRcyi9FArh+674wz1wpm89mA6uXd0zsY2W8KF6EadVpVkfRiDdZng5SgxYgtT9glqo4aHWjOgZ08IDHmBI7sAa57SU9P0VgNg5grrC7yWC5czsfsqhjbw50dD9Q4ZNWJ30lRoFr8wy7Czkhy4Kys//YNXMIik6iBDT+kckJ/vmE8kr3UdMmpkjtOgORU4QxXUFozFzLuP7vS1UqngF9FWSTxVKq9dg5TqGiZLNrZij/SjAKqLBU6EVdFtmA7NFJEZcrRWRFcC/TMXdmvyBDm7PvpF7j1ewqKNGtH1nAG6ArQCXe1ChtzbfhYJG95ceGhDmGbzk0+VFLsfQKR7mlpuBFg7CTVMZCjYYr3h7T7uVLdsfJSA1OT4XFGPk1APm5BiQ1zurNv50Sb4nCFM1i110Dt9s7bJjQuG+hEua3KcNC65snNPHi/dC2cCIdnAEHZIs+14Yoat0pYEV4mTlijfSvq6/ur+n6dmssPAZjMaRZ225nuiMpHsPpEhXOx6nm3HEyNg+bRT2pLgmWXJUbWKlOskaslQFYsGNDy9QOAQBKbzJbk+iAxFcrAbKMe7IuB1hrpoqJ+Ppqb5lsQj9E7jj2FSi2ThHqwR4WCWQHJ94AytDgyV1o5dOw8TJlJTwPzQ88+bZHXTtxJLhH1FC79MAjMLmwscSygwYIEeXaJXJQNeEkPHtfQfdjwZX/ttVmwbbecKp6hQ5/ojtfe1rVQ0swSSuSFVlOkEiaEpMnQ87ffAhXF0xfsv4ccCzZ8/zQfqZtbDE3TrLwmysfTrseHDbU09zp4YmqkMwaGYbnXN9yKxz8SVnwqkznVdtNBAxiLpVbvTW0H9mvr61HWJ3jsPTc4QzWzYYOe7ifW3Yw/oDtwUGy8nsJX8+8EIfGrrXc5ogizhbw4zYIQr+ghbZ5aXCxDAslfyGb+cFF2iE33kp7MKTp+8kNYyogDX0efj7p/u1j+f+bXTh3V3VR+N8dgrZ2kpSoY69bsExjX1PPLpHxEk+ZupYysC9+i3Ny2qQ6V97tg5yYZWVIEXZzEcvDxaTPVuho0Yzp8qCrGBRMIjNKO1jK4bfyYLnWxw7/4w18fGUjEidZR6/vc+2QTUSWTBTLUOS7jdZKQtXe7zOoS2WgHbxN7SKHTNrjNWdXreKXB95xaf5pp+hQl8aUV+d1/Jdx+eRfM2qjmOMxDidiHDYdUQulvDJfClusdxgh0241fRCAVHmP6x0p99NTymxuYD7lxt/ncaD2w7CWwzMyRt0X2KnGEHQXi4ihQt/35Zf9x1pz10niX2pYiE6VNl2v1Iq4gtUKBAgQIFChQoUKBAgQIFChQoUKBAgQIFChQoUKBAgQIFChQo8P8H/wH8IH7hlYP/j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data:image/png;base64,iVBORw0KGgoAAAANSUhEUgAAASEAAACuCAMAAABOUkuQAAAAolBMVEUAAAD/6B//7SD/6h//8CD/8iD/7CD/8yCqmxVsYg324B7eyhuThhLLuRnbyBvEshiIfBF+cw9QSQpWTwtlXAwREAKXihPt2B3n0hy8qxfv2R3UwRphWAz34R6woBWdjxOmlxRzaQ4oJAVDPQi+rRcjIARyaA6CdhA7NgcsKAU0LwZqYQ0XFQO1pRaLfhFJQwkdGgT/+yELCgE5MwcxLQYqJgXYov4mAAAT80lEQVR4nO1dh3LqyrJFGgVyMJgcDTY44Lz//9dut0RQT/dIGsD3Vb2rVadObaO8NNPTWaVSgQIFChQoUKBAgQIFChQoUKBAgQIFChQoUKBAgQIFChQoUKBAgf9F7NaID0D0P8BdEt0kpkn0IrzGeIpQeXpaPf9fP9BN0WnMQj8dniXCp9PZm7OqCc6d4Y6U8ZBqdTweDwbDWnMyaY3Kncf/Aj8L5QXKuTG8yvH0/0JlhLs33FPKMQcEEVwvHPb/mJ/uzFOOcr2MMWSD0E8ytHCdQB5nrqNmJoYcxxUPSQIYgjerPLX4S4LqoXICv7bo7Z5/nx8iPEb4fIvwjbi3PaufYGiogua2LWHhOf5UPkHouGW2//v7ex3RXwCW5f2mNRl6XgAcjdeXM5CBPrwsv/lx69MmGNqFjrcy7DZTwUbeAgf18l1qNfGBI79je4s50QnhBbRvf94EQ0tXuabd5q5y5C1hYhBmYV2DWR2+W91gXvx4ICy7f3DiBENjFbRMu334JiJsGIKZ4CsnNA3UqzAMHD/nYLbD+cnNJCCM9NkxVOrBq/b+QBZ14O6Xtz9tKcmQeSIhYAoG4gZLhkqvvqOqNgfkw1ip8e3PijgzBMJ4ZN5v5xvEuC1DpYXvGJWri9Ez3d71ODHU9fUFnf4FqkBDOoE1Q6UJSIxbWzqb4C8GZoQTQyNXVwqrv8m/QJ0UVzp7hj49x53bHZKJmXLLNz7lESeGHN2w2H0RBfgZ9twKJ7Bn6A9e+KOfWyuzxpEhmMg+NU7L3oD8DdNsIpyAMzQ/mo4zQHXYqOuH9LxbT7MpnPEtz47f9/f3n5+faIo8/6Ob7mWcGGqx9zpT4S75d911PMGoERhyqeHqKX3swUWfSrfEynM84efu0Dd7QkJNqDiGXY+Wq9In8hSWnGXyhzd4LjYcZIZA/T/br2BphNpxIDWEM12BrScJyV0YpPg0dO2gavSaRA8IL8Gnetwm0M/RDIIavw1xDA1XHcB2237vL5v4Fugew1vLVXkMjZiv4jwyXIkhVx5FXzjgG4GiUqeE7gqfGMptYPGB3YbEEBVYICQ8aq5OgjTV6wLcgRTdsV/hlU4iL+vJ5Yo+2I8P+G8NGjBjyF1Sb+3Ja4u+PzBaqesG3oqjL8owlLkPTGSoSX4YKDpfkSGDp+BSgCrCXU8b+PXFcEBdYihl6ndgeNBzgVoX6ObBJFBDdmgOhmr6pKoFt1aI4Na4i+8XDJyBsDPCliH+7J4TNED3Je4E5PFHPzR7lj3Dq6TXBkl9Y4fsNJS00AWMesNgtWWIzZ86kMGVyECfLiWTpN6+H1DvLx3lhET9Qf3u1XwzF6EZOCH3gtbgJUtqrjVDKINpJKKmYKbsdUME5DkzoFNW+4OTWjk+nWTvrqi9XIUHVMJYNOUN3o7sa7FkiK3jMIO9NjdmnzxteSvl0BhVEGoLF/rDjfdyKTqhE3D/B2h1cgzCjiHUBalrdBG/ZZAX9OFAr9RnO2eoHJkbkclRrY4Hw4bmlugZLLwrsQdRwYlHX4v0OuwY4vbEIHZ17HWnmmBz2luuVWUMLV2FJjwG94NOXNH5aMcQs0k/DoYTTjNiMqN9q3nLrRlquc4fxTvGIJeX7FfQlQUZbsUQ92ugJDkcpal2MxZ8tWVo6Tt/IIUioFwOWTwIgyCKmdxWDHHf2Mkhy3zXbN7ZMjQH0el8Wxxggx2um8xPhDKcGZRWDDH/6vQ0l9bwL6K5sHlnx9B30wMl6+/Crrh08dNvBFFkwxAPtYI8dl5XgE5lpgeB2LyzYagegCXj3jxunMA2lFb3sdLdg1YM8TiPUicHD/xLkW1lV/shP0PTAZzOrf5tuhKIOZe5Ql985uuwYYjFCp98ovD5hIAP3T+Ym6FJiP6UG9v0HC0wP1iuUx3uWjOr8jPEQ60tzYtK+RtrUosz1JF96vB2HffCZb7Xr+fF0mUKSQkNNE2Rs2AoPdTKsdRWPs7Q6kumqAVSWu33+/m8vFws+vjQ7+1tZ/VUeX3t9abdO/MSNw/d3NDlQgQMHmhe99wMmfNeZPyE1GMoMOT5cvizBeIgoI+TdJF+cS/hEWAMO5m5biczULq6q/k58zPEQ61Z0DRwiSEnlO2uZRhn7GnPdHCYC37UI5ChcT5Uh2LG5VhzSeVniHk4MtGnvguRIUePbhxQmUwmzVqtNgQMxlUwbjHoEGDmoaOHEpJgbktrDDXXVn6GmJcsE4+RZ+QEztATurhDy4xFOCtzrJwBDAlhFhtcPIZ4qDUbtSD5Qg0MOaFdvOct9UauZ8jT1OLcDF0SQq+TELCBIdBirQI+3zAyzTl2VzPU1cNFuRliodYcgIdJnIszVPGcYA2Gi2/M+ZMADJlXjKsZKuviNi9D8LpDeztyEqjz/YoMuaUdeoilTAgTUr37VzPEdJq8DPFQax60k7kbBoZKz7PAcS0eKzWL8lqG8I7pHM7LEAu1NpqTCI0YrSPosV4iwskZeo3TDN6qQNEgtyvITcsHuZYhUDe1eGBOhjowyUio9fmg0ulwqWHSSAQgjQyBDuI6wey3lA+BSklEvJKhhsscsTkZYqFW0AZVXIZBoLQxukpYOZyh3ikRowaWWJAzC9xRntmsvY6hMiwteg5mToZYqLUJlO33owgbQDTDGi1HX/ESwVeRoaNt2/BzlykAQ+YQ0VUMbaSYWT6GeKiVqsvna+gCvXUOvqaNITTKQXfMlcUwSyvKuIKh6RjnBUs3yMcQC7W2DemAaIsSeQLL1VEDTmcoqmjyajlKllLz0i60yx679ZqvnEBxjSYXQ6Dou3RgN8Qss1KUnkOno3MKvoZM0+uShLCpGzhB0M8U2Klh8zkofM1U1E6IrOLBeDwLPN/DHEG/Jrz1uus49AyOnqES7aRqSTSVlKeEQJG+fW+3t9ttp7NarV7P+Tqho4bkLLWhIsb/czTMfS+YjQeDAdx+TQLeoDljBpMl5FWWgTpVVOA54uRFhuiBAkNDLBvUdgrlnK1375y8GQF2PSxvoX4STO+jqR2jKOOSF3bqN5jCkJ/fx5hwzvm+MzHUavUFr2Wo3cCLsI9nqB55E6pZD0kPX9LdhfTwu4nn64WdwkFmh8lqXs6LJWKx6Nfbncrdp/GMU+GM816OfUxKW5Mm2uIwcGN3sHjvfPX6qHTa9f4iuv+l/Gxz29z+AgUssFr0NdTrCanR1rf2+4uzx3Ld46icDcZo9RMxsHFOXIVdZ7FvZaLB1LozOpJgPXlLvoWtCe9UlXdp8M+G5jSlY0BoChDXsvpCxAUPw02eVLLuZgZ6CbP1OMK0gH5Ur08jJOdQJy61evzkHDVbh7wQIWFFjUBfk5cOo/ITJVPnABa1eI0Mw7Q7DAOmVUhIjXVEwWY1HJyDPoOqOqcb1EA7G1AEZ2dKWS9eUORacG+ThYR+TRm9Z5huLjdvoG0Z4FJB2EyZHKVNiNkevjs4epyMCNJiHZE31CNDHvPCDjbxPyExMpGNwNJVWkkz89UcZOHFLidMgqD10c1Ab1uu+S72kTDrMUPUNGflHA6Qbz99DHGP+jmyuRCyj88ZLTzlyU3GzlpCBrTxmidMgpxBtLeFA9q7bxL5YxiLKl8DgucshtiT9F3HjxekgVCC+3PKimJpc7S0IEiJZfCiuyNyM1TClA4QaPJ0bYLBO8zphs1k6FUPqH0e693WYp30KbOOxUyJ3zBlJqVFE20YKu2qMFIkiuqGVGYRmQwl3AkHHJ03LOkrwjE7k6fvJr3sGbEMY0TaiiFYSlwh7wunu0WTgN9Mhkb6kG97cb1IVWwn8RzG4pvFTGmZnFh2dYIxq8GSIaSIi2tYZFNXJ4qXTIambDDET8clcYyDJGfSdpJ0gm2BLuq6Ik5XY2aMLUNRKqWe2+IYWhjIyGaI53LHhTi8UUCMOEeFyxkSMWaxjPuMxNbTcZYM7TyWsmyZM/Ei1mESsCEfF+KYZEWco8LKmd6Jp9nXvVJtmlo+F2XcBQyVeJMrkJ82ORM/2QzxIY8zaGp8E7UAphmLmZLMFaSL+pCaIZmxLLH1AF6p+/ixXu92Py8vzw+Pn5Kzf6bXhqDWKd64jBwM8d4tILzHI6PGV4dFq+1q5amfpA6qGWgRggdfm1WSrlWSGOp8JW1WL6jqYwz1N8LcQH956cjDEEtKhVEFNiqvm4xxjwUSDo+ZnvVvqWxMu4Se2HoAZygqnU4are6MOgbuPS3UNrZj6CEHQ3ds1Yq6CPDa2wMiA1xzz5MszD4zV3DJISkoL75eCn84tcCQOg8h9OQHmpSpabNKZmgtRDkAk0lTWA0Z2MpSdtkgSWCLr5WO7KOWFIOVjcE7cLRLyO1OhFnmKeft9+XlZ7db33WnTw1XT3LH+l96ZomhgZbNngyQZDPEtOddmBoiwYgPlTPEyKV0IfZRVjL5iY8zRENkiPxQ0xWJurZ2iZIan8jgrnLdMJMhXj8wVPpiRJ9Dj7KTOiheNgaCS2mX+GSyKj5zJkNbT+O67VFtRVztwfwMGuXynGEPGP1j++tgNSj91HA1XI5SQOug2DoFCpZi1VBsvUPkYGihq28LLRA+FRX2QF3VnInVMX2GqU0qZ1pWDGk5ycvGMC9qoV+C60ylPAx1lc7/JNAk2kyqGd8KqTwW4A/V9NP2L4dU3SNjsMzKxtDqf2E6ItO7SxFDmjWCy0JjM9pHyUWtyQAbT1IzMtAlM6rZXB2dSEZufrCJ0dYWGqqn/VL+qBxjU/Y9svrZJaR2JzJDsOKgQI1XHhUuyQ4dvfgmSh4Uqo5mYulyXjDhek+H1EobFVSuEyvrTq9QjRtV8OavLJexJDH0HpJ4juspbfqztQ3knlSBW1pj5h5vY5QTL6GowJ0wSWWf6FNMQ3+JF/8fpiO6XG3nDL28L/etxiFPtrUp617PrrQmtkCV4L4Duf1EXhj61R3w7bkplQDUk8SsvPJh8LDKaMEPyRnKQlWcUYNAb4qCmHtXSGsprnFGXV9yCYhPn6+1R18lu4TQ7qRhZ5dHPntfiGl8YnkHl8vY8+ZSaf2Q2jRkqJtVBMQFN9J7Ok2PI4x3aOBRIVuGJrKjGoQOyHShGg+l9aUNJmsp0+wHzSrjnVM3LgsMnB3a7BK8PsiSIcwsN0iWD+yiwITnGhTyS6V1PWWalblZlQB5ThZcQmW2GXWt72PjWrKJx0usGJo6YOiPTWGxqIsCc0+gtL6goAQh20kxZpFZZcoSI6OGBQthTY+y7VGfcXRzTnCR52bofoMRRaMDwtRFAaS1d2EL5ppkJ0WI2jEZ4wcVEqBnoqVJvA5aoI/FbXMz9L3HD1WkF5KVpS4K2LT9QsURCwDl/GyYRuO+sdk/CWuzEMhnlKl7RpVMChZx4gwZ3HiYcq9mGWUJDald22dgTj1Jx7fcfbUUh+AfZZ9gSWtzZ1s2pkctOUOvBoschoKq3a3NLhrA24zVLpXi0OdlDfUmhrx4tA52RpVyRcyi9FArh+674wz1wpm89mA6uXd0zsY2W8KF6EadVpVkfRiDdZng5SgxYgtT9glqo4aHWjOgZ08IDHmBI7sAa57SU9P0VgNg5grrC7yWC5czsfsqhjbw50dD9Q4ZNWJ30lRoFr8wy7Czkhy4Kys//YNXMIik6iBDT+kckJ/vmE8kr3UdMmpkjtOgORU4QxXUFozFzLuP7vS1UqngF9FWSTxVKq9dg5TqGiZLNrZij/SjAKqLBU6EVdFtmA7NFJEZcrRWRFcC/TMXdmvyBDm7PvpF7j1ewqKNGtH1nAG6ArQCXe1ChtzbfhYJG95ceGhDmGbzk0+VFLsfQKR7mlpuBFg7CTVMZCjYYr3h7T7uVLdsfJSA1OT4XFGPk1APm5BiQ1zurNv50Sb4nCFM1i110Dt9s7bJjQuG+hEua3KcNC65snNPHi/dC2cCIdnAEHZIs+14Yoat0pYEV4mTlijfSvq6/ur+n6dmssPAZjMaRZ225nuiMpHsPpEhXOx6nm3HEyNg+bRT2pLgmWXJUbWKlOskaslQFYsGNDy9QOAQBKbzJbk+iAxFcrAbKMe7IuB1hrpoqJ+Ppqb5lsQj9E7jj2FSi2ThHqwR4WCWQHJ94AytDgyV1o5dOw8TJlJTwPzQ88+bZHXTtxJLhH1FC79MAjMLmwscSygwYIEeXaJXJQNeEkPHtfQfdjwZX/ttVmwbbecKp6hQ5/ojtfe1rVQ0swSSuSFVlOkEiaEpMnQ87ffAhXF0xfsv4ccCzZ8/zQfqZtbDE3TrLwmysfTrseHDbU09zp4YmqkMwaGYbnXN9yKxz8SVnwqkznVdtNBAxiLpVbvTW0H9mvr61HWJ3jsPTc4QzWzYYOe7ifW3Yw/oDtwUGy8nsJX8+8EIfGrrXc5ogizhbw4zYIQr+ghbZ5aXCxDAslfyGb+cFF2iE33kp7MKTp+8kNYyogDX0efj7p/u1j+f+bXTh3V3VR+N8dgrZ2kpSoY69bsExjX1PPLpHxEk+ZupYysC9+i3Ny2qQ6V97tg5yYZWVIEXZzEcvDxaTPVuho0Yzp8qCrGBRMIjNKO1jK4bfyYLnWxw7/4w18fGUjEidZR6/vc+2QTUSWTBTLUOS7jdZKQtXe7zOoS2WgHbxN7SKHTNrjNWdXreKXB95xaf5pp+hQl8aUV+d1/Jdx+eRfM2qjmOMxDidiHDYdUQulvDJfClusdxgh0241fRCAVHmP6x0p99NTymxuYD7lxt/ncaD2w7CWwzMyRt0X2KnGEHQXi4ihQt/35Zf9x1pz10niX2pYiE6VNl2v1Iq4gtUKBAgQIFChQoUKBAgQIFChQoUKBAgQIFChQoUKBAgQIFChQo8P8H/wH8IH7hlYP/j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data:image/png;base64,iVBORw0KGgoAAAANSUhEUgAAASEAAACuCAMAAABOUkuQAAAAolBMVEUAAAD/6B//7SD/6h//8CD/8iD/7CD/8yCqmxVsYg324B7eyhuThhLLuRnbyBvEshiIfBF+cw9QSQpWTwtlXAwREAKXihPt2B3n0hy8qxfv2R3UwRphWAz34R6woBWdjxOmlxRzaQ4oJAVDPQi+rRcjIARyaA6CdhA7NgcsKAU0LwZqYQ0XFQO1pRaLfhFJQwkdGgT/+yELCgE5MwcxLQYqJgXYov4mAAAT80lEQVR4nO1dh3LqyrJFGgVyMJgcDTY44Lz//9dut0RQT/dIGsD3Vb2rVadObaO8NNPTWaVSgQIFChQoUKBAgQIFChQoUKBAgQIFChQoUKBAgQIFChQoUKBAgf9F7NaID0D0P8BdEt0kpkn0IrzGeIpQeXpaPf9fP9BN0WnMQj8dniXCp9PZm7OqCc6d4Y6U8ZBqdTweDwbDWnMyaY3Kncf/Aj8L5QXKuTG8yvH0/0JlhLs33FPKMQcEEVwvHPb/mJ/uzFOOcr2MMWSD0E8ytHCdQB5nrqNmJoYcxxUPSQIYgjerPLX4S4LqoXICv7bo7Z5/nx8iPEb4fIvwjbi3PaufYGiogua2LWHhOf5UPkHouGW2//v7ex3RXwCW5f2mNRl6XgAcjdeXM5CBPrwsv/lx69MmGNqFjrcy7DZTwUbeAgf18l1qNfGBI79je4s50QnhBbRvf94EQ0tXuabd5q5y5C1hYhBmYV2DWR2+W91gXvx4ICy7f3DiBENjFbRMu334JiJsGIKZ4CsnNA3UqzAMHD/nYLbD+cnNJCCM9NkxVOrBq/b+QBZ14O6Xtz9tKcmQeSIhYAoG4gZLhkqvvqOqNgfkw1ip8e3PijgzBMJ4ZN5v5xvEuC1DpYXvGJWri9Ez3d71ODHU9fUFnf4FqkBDOoE1Q6UJSIxbWzqb4C8GZoQTQyNXVwqrv8m/QJ0UVzp7hj49x53bHZKJmXLLNz7lESeGHN2w2H0RBfgZ9twKJ7Bn6A9e+KOfWyuzxpEhmMg+NU7L3oD8DdNsIpyAMzQ/mo4zQHXYqOuH9LxbT7MpnPEtz47f9/f3n5+faIo8/6Ob7mWcGGqx9zpT4S75d911PMGoERhyqeHqKX3swUWfSrfEynM84efu0Dd7QkJNqDiGXY+Wq9In8hSWnGXyhzd4LjYcZIZA/T/br2BphNpxIDWEM12BrScJyV0YpPg0dO2gavSaRA8IL8Gnetwm0M/RDIIavw1xDA1XHcB2237vL5v4Fugew1vLVXkMjZiv4jwyXIkhVx5FXzjgG4GiUqeE7gqfGMptYPGB3YbEEBVYICQ8aq5OgjTV6wLcgRTdsV/hlU4iL+vJ5Yo+2I8P+G8NGjBjyF1Sb+3Ja4u+PzBaqesG3oqjL8owlLkPTGSoSX4YKDpfkSGDp+BSgCrCXU8b+PXFcEBdYihl6ndgeNBzgVoX6ObBJFBDdmgOhmr6pKoFt1aI4Na4i+8XDJyBsDPCliH+7J4TNED3Je4E5PFHPzR7lj3Dq6TXBkl9Y4fsNJS00AWMesNgtWWIzZ86kMGVyECfLiWTpN6+H1DvLx3lhET9Qf3u1XwzF6EZOCH3gtbgJUtqrjVDKINpJKKmYKbsdUME5DkzoFNW+4OTWjk+nWTvrqi9XIUHVMJYNOUN3o7sa7FkiK3jMIO9NjdmnzxteSvl0BhVEGoLF/rDjfdyKTqhE3D/B2h1cgzCjiHUBalrdBG/ZZAX9OFAr9RnO2eoHJkbkclRrY4Hw4bmlugZLLwrsQdRwYlHX4v0OuwY4vbEIHZ17HWnmmBz2luuVWUMLV2FJjwG94NOXNH5aMcQs0k/DoYTTjNiMqN9q3nLrRlquc4fxTvGIJeX7FfQlQUZbsUQ92ugJDkcpal2MxZ8tWVo6Tt/IIUioFwOWTwIgyCKmdxWDHHf2Mkhy3zXbN7ZMjQH0el8Wxxggx2um8xPhDKcGZRWDDH/6vQ0l9bwL6K5sHlnx9B30wMl6+/Crrh08dNvBFFkwxAPtYI8dl5XgE5lpgeB2LyzYagegCXj3jxunMA2lFb3sdLdg1YM8TiPUicHD/xLkW1lV/shP0PTAZzOrf5tuhKIOZe5Ql985uuwYYjFCp98ovD5hIAP3T+Ym6FJiP6UG9v0HC0wP1iuUx3uWjOr8jPEQ60tzYtK+RtrUosz1JF96vB2HffCZb7Xr+fF0mUKSQkNNE2Rs2AoPdTKsdRWPs7Q6kumqAVSWu33+/m8vFws+vjQ7+1tZ/VUeX3t9abdO/MSNw/d3NDlQgQMHmhe99wMmfNeZPyE1GMoMOT5cvizBeIgoI+TdJF+cS/hEWAMO5m5biczULq6q/k58zPEQ61Z0DRwiSEnlO2uZRhn7GnPdHCYC37UI5ChcT5Uh2LG5VhzSeVniHk4MtGnvguRIUePbhxQmUwmzVqtNgQMxlUwbjHoEGDmoaOHEpJgbktrDDXXVn6GmJcsE4+RZ+QEztATurhDy4xFOCtzrJwBDAlhFhtcPIZ4qDUbtSD5Qg0MOaFdvOct9UauZ8jT1OLcDF0SQq+TELCBIdBirQI+3zAyzTl2VzPU1cNFuRliodYcgIdJnIszVPGcYA2Gi2/M+ZMADJlXjKsZKuviNi9D8LpDeztyEqjz/YoMuaUdeoilTAgTUr37VzPEdJq8DPFQax60k7kbBoZKz7PAcS0eKzWL8lqG8I7pHM7LEAu1NpqTCI0YrSPosV4iwskZeo3TDN6qQNEgtyvITcsHuZYhUDe1eGBOhjowyUio9fmg0ulwqWHSSAQgjQyBDuI6wey3lA+BSklEvJKhhsscsTkZYqFW0AZVXIZBoLQxukpYOZyh3ikRowaWWJAzC9xRntmsvY6hMiwteg5mToZYqLUJlO33owgbQDTDGi1HX/ESwVeRoaNt2/BzlykAQ+YQ0VUMbaSYWT6GeKiVqsvna+gCvXUOvqaNITTKQXfMlcUwSyvKuIKh6RjnBUs3yMcQC7W2DemAaIsSeQLL1VEDTmcoqmjyajlKllLz0i60yx679ZqvnEBxjSYXQ6Dou3RgN8Qss1KUnkOno3MKvoZM0+uShLCpGzhB0M8U2Klh8zkofM1U1E6IrOLBeDwLPN/DHEG/Jrz1uus49AyOnqES7aRqSTSVlKeEQJG+fW+3t9ttp7NarV7P+Tqho4bkLLWhIsb/czTMfS+YjQeDAdx+TQLeoDljBpMl5FWWgTpVVOA54uRFhuiBAkNDLBvUdgrlnK1375y8GQF2PSxvoX4STO+jqR2jKOOSF3bqN5jCkJ/fx5hwzvm+MzHUavUFr2Wo3cCLsI9nqB55E6pZD0kPX9LdhfTwu4nn64WdwkFmh8lqXs6LJWKx6Nfbncrdp/GMU+GM816OfUxKW5Mm2uIwcGN3sHjvfPX6qHTa9f4iuv+l/Gxz29z+AgUssFr0NdTrCanR1rf2+4uzx3Ld46icDcZo9RMxsHFOXIVdZ7FvZaLB1LozOpJgPXlLvoWtCe9UlXdp8M+G5jSlY0BoChDXsvpCxAUPw02eVLLuZgZ6CbP1OMK0gH5Ur08jJOdQJy61evzkHDVbh7wQIWFFjUBfk5cOo/ITJVPnABa1eI0Mw7Q7DAOmVUhIjXVEwWY1HJyDPoOqOqcb1EA7G1AEZ2dKWS9eUORacG+ThYR+TRm9Z5huLjdvoG0Z4FJB2EyZHKVNiNkevjs4epyMCNJiHZE31CNDHvPCDjbxPyExMpGNwNJVWkkz89UcZOHFLidMgqD10c1Ab1uu+S72kTDrMUPUNGflHA6Qbz99DHGP+jmyuRCyj88ZLTzlyU3GzlpCBrTxmidMgpxBtLeFA9q7bxL5YxiLKl8DgucshtiT9F3HjxekgVCC+3PKimJpc7S0IEiJZfCiuyNyM1TClA4QaPJ0bYLBO8zphs1k6FUPqH0e693WYp30KbOOxUyJ3zBlJqVFE20YKu2qMFIkiuqGVGYRmQwl3AkHHJ03LOkrwjE7k6fvJr3sGbEMY0TaiiFYSlwh7wunu0WTgN9Mhkb6kG97cb1IVWwn8RzG4pvFTGmZnFh2dYIxq8GSIaSIi2tYZFNXJ4qXTIambDDET8clcYyDJGfSdpJ0gm2BLuq6Ik5XY2aMLUNRKqWe2+IYWhjIyGaI53LHhTi8UUCMOEeFyxkSMWaxjPuMxNbTcZYM7TyWsmyZM/Ei1mESsCEfF+KYZEWco8LKmd6Jp9nXvVJtmlo+F2XcBQyVeJMrkJ82ORM/2QzxIY8zaGp8E7UAphmLmZLMFaSL+pCaIZmxLLH1AF6p+/ixXu92Py8vzw+Pn5Kzf6bXhqDWKd64jBwM8d4tILzHI6PGV4dFq+1q5amfpA6qGWgRggdfm1WSrlWSGOp8JW1WL6jqYwz1N8LcQH956cjDEEtKhVEFNiqvm4xxjwUSDo+ZnvVvqWxMu4Se2HoAZygqnU4are6MOgbuPS3UNrZj6CEHQ3ds1Yq6CPDa2wMiA1xzz5MszD4zV3DJISkoL75eCn84tcCQOg8h9OQHmpSpabNKZmgtRDkAk0lTWA0Z2MpSdtkgSWCLr5WO7KOWFIOVjcE7cLRLyO1OhFnmKeft9+XlZ7db33WnTw1XT3LH+l96ZomhgZbNngyQZDPEtOddmBoiwYgPlTPEyKV0IfZRVjL5iY8zRENkiPxQ0xWJurZ2iZIan8jgrnLdMJMhXj8wVPpiRJ9Dj7KTOiheNgaCS2mX+GSyKj5zJkNbT+O67VFtRVztwfwMGuXynGEPGP1j++tgNSj91HA1XI5SQOug2DoFCpZi1VBsvUPkYGihq28LLRA+FRX2QF3VnInVMX2GqU0qZ1pWDGk5ycvGMC9qoV+C60ylPAx1lc7/JNAk2kyqGd8KqTwW4A/V9NP2L4dU3SNjsMzKxtDqf2E6ItO7SxFDmjWCy0JjM9pHyUWtyQAbT1IzMtAlM6rZXB2dSEZufrCJ0dYWGqqn/VL+qBxjU/Y9svrZJaR2JzJDsOKgQI1XHhUuyQ4dvfgmSh4Uqo5mYulyXjDhek+H1EobFVSuEyvrTq9QjRtV8OavLJexJDH0HpJ4juspbfqztQ3knlSBW1pj5h5vY5QTL6GowJ0wSWWf6FNMQ3+JF/8fpiO6XG3nDL28L/etxiFPtrUp617PrrQmtkCV4L4Duf1EXhj61R3w7bkplQDUk8SsvPJh8LDKaMEPyRnKQlWcUYNAb4qCmHtXSGsprnFGXV9yCYhPn6+1R18lu4TQ7qRhZ5dHPntfiGl8YnkHl8vY8+ZSaf2Q2jRkqJtVBMQFN9J7Ok2PI4x3aOBRIVuGJrKjGoQOyHShGg+l9aUNJmsp0+wHzSrjnVM3LgsMnB3a7BK8PsiSIcwsN0iWD+yiwITnGhTyS6V1PWWalblZlQB5ThZcQmW2GXWt72PjWrKJx0usGJo6YOiPTWGxqIsCc0+gtL6goAQh20kxZpFZZcoSI6OGBQthTY+y7VGfcXRzTnCR52bofoMRRaMDwtRFAaS1d2EL5ppkJ0WI2jEZ4wcVEqBnoqVJvA5aoI/FbXMz9L3HD1WkF5KVpS4K2LT9QsURCwDl/GyYRuO+sdk/CWuzEMhnlKl7RpVMChZx4gwZ3HiYcq9mGWUJDald22dgTj1Jx7fcfbUUh+AfZZ9gSWtzZ1s2pkctOUOvBoschoKq3a3NLhrA24zVLpXi0OdlDfUmhrx4tA52RpVyRcyi9FArh+674wz1wpm89mA6uXd0zsY2W8KF6EadVpVkfRiDdZng5SgxYgtT9glqo4aHWjOgZ08IDHmBI7sAa57SU9P0VgNg5grrC7yWC5czsfsqhjbw50dD9Q4ZNWJ30lRoFr8wy7Czkhy4Kys//YNXMIik6iBDT+kckJ/vmE8kr3UdMmpkjtOgORU4QxXUFozFzLuP7vS1UqngF9FWSTxVKq9dg5TqGiZLNrZij/SjAKqLBU6EVdFtmA7NFJEZcrRWRFcC/TMXdmvyBDm7PvpF7j1ewqKNGtH1nAG6ArQCXe1ChtzbfhYJG95ceGhDmGbzk0+VFLsfQKR7mlpuBFg7CTVMZCjYYr3h7T7uVLdsfJSA1OT4XFGPk1APm5BiQ1zurNv50Sb4nCFM1i110Dt9s7bJjQuG+hEua3KcNC65snNPHi/dC2cCIdnAEHZIs+14Yoat0pYEV4mTlijfSvq6/ur+n6dmssPAZjMaRZ225nuiMpHsPpEhXOx6nm3HEyNg+bRT2pLgmWXJUbWKlOskaslQFYsGNDy9QOAQBKbzJbk+iAxFcrAbKMe7IuB1hrpoqJ+Ppqb5lsQj9E7jj2FSi2ThHqwR4WCWQHJ94AytDgyV1o5dOw8TJlJTwPzQ88+bZHXTtxJLhH1FC79MAjMLmwscSygwYIEeXaJXJQNeEkPHtfQfdjwZX/ttVmwbbecKp6hQ5/ojtfe1rVQ0swSSuSFVlOkEiaEpMnQ87ffAhXF0xfsv4ccCzZ8/zQfqZtbDE3TrLwmysfTrseHDbU09zp4YmqkMwaGYbnXN9yKxz8SVnwqkznVdtNBAxiLpVbvTW0H9mvr61HWJ3jsPTc4QzWzYYOe7ifW3Yw/oDtwUGy8nsJX8+8EIfGrrXc5ogizhbw4zYIQr+ghbZ5aXCxDAslfyGb+cFF2iE33kp7MKTp+8kNYyogDX0efj7p/u1j+f+bXTh3V3VR+N8dgrZ2kpSoY69bsExjX1PPLpHxEk+ZupYysC9+i3Ny2qQ6V97tg5yYZWVIEXZzEcvDxaTPVuho0Yzp8qCrGBRMIjNKO1jK4bfyYLnWxw7/4w18fGUjEidZR6/vc+2QTUSWTBTLUOS7jdZKQtXe7zOoS2WgHbxN7SKHTNrjNWdXreKXB95xaf5pp+hQl8aUV+d1/Jdx+eRfM2qjmOMxDidiHDYdUQulvDJfClusdxgh0241fRCAVHmP6x0p99NTymxuYD7lxt/ncaD2w7CWwzMyRt0X2KnGEHQXi4ihQt/35Zf9x1pz10niX2pYiE6VNl2v1Iq4gtUKBAgQIFChQoUKBAgQIFChQoUKBAgQIFChQoUKBAgQIFChQo8P8H/wH8IH7hlYP/j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2" name="AutoShape 8" descr="data:image/png;base64,iVBORw0KGgoAAAANSUhEUgAAASEAAACuCAMAAABOUkuQAAAAolBMVEUAAAD/6B//7SD/6h//8CD/8iD/7CD/8yCqmxVsYg324B7eyhuThhLLuRnbyBvEshiIfBF+cw9QSQpWTwtlXAwREAKXihPt2B3n0hy8qxfv2R3UwRphWAz34R6woBWdjxOmlxRzaQ4oJAVDPQi+rRcjIARyaA6CdhA7NgcsKAU0LwZqYQ0XFQO1pRaLfhFJQwkdGgT/+yELCgE5MwcxLQYqJgXYov4mAAAT80lEQVR4nO1dh3LqyrJFGgVyMJgcDTY44Lz//9dut0RQT/dIGsD3Vb2rVadObaO8NNPTWaVSgQIFChQoUKBAgQIFChQoUKBAgQIFChQoUKBAgQIFChQoUKBAgf9F7NaID0D0P8BdEt0kpkn0IrzGeIpQeXpaPf9fP9BN0WnMQj8dniXCp9PZm7OqCc6d4Y6U8ZBqdTweDwbDWnMyaY3Kncf/Aj8L5QXKuTG8yvH0/0JlhLs33FPKMQcEEVwvHPb/mJ/uzFOOcr2MMWSD0E8ytHCdQB5nrqNmJoYcxxUPSQIYgjerPLX4S4LqoXICv7bo7Z5/nx8iPEb4fIvwjbi3PaufYGiogua2LWHhOf5UPkHouGW2//v7ex3RXwCW5f2mNRl6XgAcjdeXM5CBPrwsv/lx69MmGNqFjrcy7DZTwUbeAgf18l1qNfGBI79je4s50QnhBbRvf94EQ0tXuabd5q5y5C1hYhBmYV2DWR2+W91gXvx4ICy7f3DiBENjFbRMu334JiJsGIKZ4CsnNA3UqzAMHD/nYLbD+cnNJCCM9NkxVOrBq/b+QBZ14O6Xtz9tKcmQeSIhYAoG4gZLhkqvvqOqNgfkw1ip8e3PijgzBMJ4ZN5v5xvEuC1DpYXvGJWri9Ez3d71ODHU9fUFnf4FqkBDOoE1Q6UJSIxbWzqb4C8GZoQTQyNXVwqrv8m/QJ0UVzp7hj49x53bHZKJmXLLNz7lESeGHN2w2H0RBfgZ9twKJ7Bn6A9e+KOfWyuzxpEhmMg+NU7L3oD8DdNsIpyAMzQ/mo4zQHXYqOuH9LxbT7MpnPEtz47f9/f3n5+faIo8/6Ob7mWcGGqx9zpT4S75d911PMGoERhyqeHqKX3swUWfSrfEynM84efu0Dd7QkJNqDiGXY+Wq9In8hSWnGXyhzd4LjYcZIZA/T/br2BphNpxIDWEM12BrScJyV0YpPg0dO2gavSaRA8IL8Gnetwm0M/RDIIavw1xDA1XHcB2237vL5v4Fugew1vLVXkMjZiv4jwyXIkhVx5FXzjgG4GiUqeE7gqfGMptYPGB3YbEEBVYICQ8aq5OgjTV6wLcgRTdsV/hlU4iL+vJ5Yo+2I8P+G8NGjBjyF1Sb+3Ja4u+PzBaqesG3oqjL8owlLkPTGSoSX4YKDpfkSGDp+BSgCrCXU8b+PXFcEBdYihl6ndgeNBzgVoX6ObBJFBDdmgOhmr6pKoFt1aI4Na4i+8XDJyBsDPCliH+7J4TNED3Je4E5PFHPzR7lj3Dq6TXBkl9Y4fsNJS00AWMesNgtWWIzZ86kMGVyECfLiWTpN6+H1DvLx3lhET9Qf3u1XwzF6EZOCH3gtbgJUtqrjVDKINpJKKmYKbsdUME5DkzoFNW+4OTWjk+nWTvrqi9XIUHVMJYNOUN3o7sa7FkiK3jMIO9NjdmnzxteSvl0BhVEGoLF/rDjfdyKTqhE3D/B2h1cgzCjiHUBalrdBG/ZZAX9OFAr9RnO2eoHJkbkclRrY4Hw4bmlugZLLwrsQdRwYlHX4v0OuwY4vbEIHZ17HWnmmBz2luuVWUMLV2FJjwG94NOXNH5aMcQs0k/DoYTTjNiMqN9q3nLrRlquc4fxTvGIJeX7FfQlQUZbsUQ92ugJDkcpal2MxZ8tWVo6Tt/IIUioFwOWTwIgyCKmdxWDHHf2Mkhy3zXbN7ZMjQH0el8Wxxggx2um8xPhDKcGZRWDDH/6vQ0l9bwL6K5sHlnx9B30wMl6+/Crrh08dNvBFFkwxAPtYI8dl5XgE5lpgeB2LyzYagegCXj3jxunMA2lFb3sdLdg1YM8TiPUicHD/xLkW1lV/shP0PTAZzOrf5tuhKIOZe5Ql985uuwYYjFCp98ovD5hIAP3T+Ym6FJiP6UG9v0HC0wP1iuUx3uWjOr8jPEQ60tzYtK+RtrUosz1JF96vB2HffCZb7Xr+fF0mUKSQkNNE2Rs2AoPdTKsdRWPs7Q6kumqAVSWu33+/m8vFws+vjQ7+1tZ/VUeX3t9abdO/MSNw/d3NDlQgQMHmhe99wMmfNeZPyE1GMoMOT5cvizBeIgoI+TdJF+cS/hEWAMO5m5biczULq6q/k58zPEQ61Z0DRwiSEnlO2uZRhn7GnPdHCYC37UI5ChcT5Uh2LG5VhzSeVniHk4MtGnvguRIUePbhxQmUwmzVqtNgQMxlUwbjHoEGDmoaOHEpJgbktrDDXXVn6GmJcsE4+RZ+QEztATurhDy4xFOCtzrJwBDAlhFhtcPIZ4qDUbtSD5Qg0MOaFdvOct9UauZ8jT1OLcDF0SQq+TELCBIdBirQI+3zAyzTl2VzPU1cNFuRliodYcgIdJnIszVPGcYA2Gi2/M+ZMADJlXjKsZKuviNi9D8LpDeztyEqjz/YoMuaUdeoilTAgTUr37VzPEdJq8DPFQax60k7kbBoZKz7PAcS0eKzWL8lqG8I7pHM7LEAu1NpqTCI0YrSPosV4iwskZeo3TDN6qQNEgtyvITcsHuZYhUDe1eGBOhjowyUio9fmg0ulwqWHSSAQgjQyBDuI6wey3lA+BSklEvJKhhsscsTkZYqFW0AZVXIZBoLQxukpYOZyh3ikRowaWWJAzC9xRntmsvY6hMiwteg5mToZYqLUJlO33owgbQDTDGi1HX/ESwVeRoaNt2/BzlykAQ+YQ0VUMbaSYWT6GeKiVqsvna+gCvXUOvqaNITTKQXfMlcUwSyvKuIKh6RjnBUs3yMcQC7W2DemAaIsSeQLL1VEDTmcoqmjyajlKllLz0i60yx679ZqvnEBxjSYXQ6Dou3RgN8Qss1KUnkOno3MKvoZM0+uShLCpGzhB0M8U2Klh8zkofM1U1E6IrOLBeDwLPN/DHEG/Jrz1uus49AyOnqES7aRqSTSVlKeEQJG+fW+3t9ttp7NarV7P+Tqho4bkLLWhIsb/czTMfS+YjQeDAdx+TQLeoDljBpMl5FWWgTpVVOA54uRFhuiBAkNDLBvUdgrlnK1375y8GQF2PSxvoX4STO+jqR2jKOOSF3bqN5jCkJ/fx5hwzvm+MzHUavUFr2Wo3cCLsI9nqB55E6pZD0kPX9LdhfTwu4nn64WdwkFmh8lqXs6LJWKx6Nfbncrdp/GMU+GM816OfUxKW5Mm2uIwcGN3sHjvfPX6qHTa9f4iuv+l/Gxz29z+AgUssFr0NdTrCanR1rf2+4uzx3Ld46icDcZo9RMxsHFOXIVdZ7FvZaLB1LozOpJgPXlLvoWtCe9UlXdp8M+G5jSlY0BoChDXsvpCxAUPw02eVLLuZgZ6CbP1OMK0gH5Ur08jJOdQJy61evzkHDVbh7wQIWFFjUBfk5cOo/ITJVPnABa1eI0Mw7Q7DAOmVUhIjXVEwWY1HJyDPoOqOqcb1EA7G1AEZ2dKWS9eUORacG+ThYR+TRm9Z5huLjdvoG0Z4FJB2EyZHKVNiNkevjs4epyMCNJiHZE31CNDHvPCDjbxPyExMpGNwNJVWkkz89UcZOHFLidMgqD10c1Ab1uu+S72kTDrMUPUNGflHA6Qbz99DHGP+jmyuRCyj88ZLTzlyU3GzlpCBrTxmidMgpxBtLeFA9q7bxL5YxiLKl8DgucshtiT9F3HjxekgVCC+3PKimJpc7S0IEiJZfCiuyNyM1TClA4QaPJ0bYLBO8zphs1k6FUPqH0e693WYp30KbOOxUyJ3zBlJqVFE20YKu2qMFIkiuqGVGYRmQwl3AkHHJ03LOkrwjE7k6fvJr3sGbEMY0TaiiFYSlwh7wunu0WTgN9Mhkb6kG97cb1IVWwn8RzG4pvFTGmZnFh2dYIxq8GSIaSIi2tYZFNXJ4qXTIambDDET8clcYyDJGfSdpJ0gm2BLuq6Ik5XY2aMLUNRKqWe2+IYWhjIyGaI53LHhTi8UUCMOEeFyxkSMWaxjPuMxNbTcZYM7TyWsmyZM/Ei1mESsCEfF+KYZEWco8LKmd6Jp9nXvVJtmlo+F2XcBQyVeJMrkJ82ORM/2QzxIY8zaGp8E7UAphmLmZLMFaSL+pCaIZmxLLH1AF6p+/ixXu92Py8vzw+Pn5Kzf6bXhqDWKd64jBwM8d4tILzHI6PGV4dFq+1q5amfpA6qGWgRggdfm1WSrlWSGOp8JW1WL6jqYwz1N8LcQH956cjDEEtKhVEFNiqvm4xxjwUSDo+ZnvVvqWxMu4Se2HoAZygqnU4are6MOgbuPS3UNrZj6CEHQ3ds1Yq6CPDa2wMiA1xzz5MszD4zV3DJISkoL75eCn84tcCQOg8h9OQHmpSpabNKZmgtRDkAk0lTWA0Z2MpSdtkgSWCLr5WO7KOWFIOVjcE7cLRLyO1OhFnmKeft9+XlZ7db33WnTw1XT3LH+l96ZomhgZbNngyQZDPEtOddmBoiwYgPlTPEyKV0IfZRVjL5iY8zRENkiPxQ0xWJurZ2iZIan8jgrnLdMJMhXj8wVPpiRJ9Dj7KTOiheNgaCS2mX+GSyKj5zJkNbT+O67VFtRVztwfwMGuXynGEPGP1j++tgNSj91HA1XI5SQOug2DoFCpZi1VBsvUPkYGihq28LLRA+FRX2QF3VnInVMX2GqU0qZ1pWDGk5ycvGMC9qoV+C60ylPAx1lc7/JNAk2kyqGd8KqTwW4A/V9NP2L4dU3SNjsMzKxtDqf2E6ItO7SxFDmjWCy0JjM9pHyUWtyQAbT1IzMtAlM6rZXB2dSEZufrCJ0dYWGqqn/VL+qBxjU/Y9svrZJaR2JzJDsOKgQI1XHhUuyQ4dvfgmSh4Uqo5mYulyXjDhek+H1EobFVSuEyvrTq9QjRtV8OavLJexJDH0HpJ4juspbfqztQ3knlSBW1pj5h5vY5QTL6GowJ0wSWWf6FNMQ3+JF/8fpiO6XG3nDL28L/etxiFPtrUp617PrrQmtkCV4L4Duf1EXhj61R3w7bkplQDUk8SsvPJh8LDKaMEPyRnKQlWcUYNAb4qCmHtXSGsprnFGXV9yCYhPn6+1R18lu4TQ7qRhZ5dHPntfiGl8YnkHl8vY8+ZSaf2Q2jRkqJtVBMQFN9J7Ok2PI4x3aOBRIVuGJrKjGoQOyHShGg+l9aUNJmsp0+wHzSrjnVM3LgsMnB3a7BK8PsiSIcwsN0iWD+yiwITnGhTyS6V1PWWalblZlQB5ThZcQmW2GXWt72PjWrKJx0usGJo6YOiPTWGxqIsCc0+gtL6goAQh20kxZpFZZcoSI6OGBQthTY+y7VGfcXRzTnCR52bofoMRRaMDwtRFAaS1d2EL5ppkJ0WI2jEZ4wcVEqBnoqVJvA5aoI/FbXMz9L3HD1WkF5KVpS4K2LT9QsURCwDl/GyYRuO+sdk/CWuzEMhnlKl7RpVMChZx4gwZ3HiYcq9mGWUJDald22dgTj1Jx7fcfbUUh+AfZZ9gSWtzZ1s2pkctOUOvBoschoKq3a3NLhrA24zVLpXi0OdlDfUmhrx4tA52RpVyRcyi9FArh+674wz1wpm89mA6uXd0zsY2W8KF6EadVpVkfRiDdZng5SgxYgtT9glqo4aHWjOgZ08IDHmBI7sAa57SU9P0VgNg5grrC7yWC5czsfsqhjbw50dD9Q4ZNWJ30lRoFr8wy7Czkhy4Kys//YNXMIik6iBDT+kckJ/vmE8kr3UdMmpkjtOgORU4QxXUFozFzLuP7vS1UqngF9FWSTxVKq9dg5TqGiZLNrZij/SjAKqLBU6EVdFtmA7NFJEZcrRWRFcC/TMXdmvyBDm7PvpF7j1ewqKNGtH1nAG6ArQCXe1ChtzbfhYJG95ceGhDmGbzk0+VFLsfQKR7mlpuBFg7CTVMZCjYYr3h7T7uVLdsfJSA1OT4XFGPk1APm5BiQ1zurNv50Sb4nCFM1i110Dt9s7bJjQuG+hEua3KcNC65snNPHi/dC2cCIdnAEHZIs+14Yoat0pYEV4mTlijfSvq6/ur+n6dmssPAZjMaRZ225nuiMpHsPpEhXOx6nm3HEyNg+bRT2pLgmWXJUbWKlOskaslQFYsGNDy9QOAQBKbzJbk+iAxFcrAbKMe7IuB1hrpoqJ+Ppqb5lsQj9E7jj2FSi2ThHqwR4WCWQHJ94AytDgyV1o5dOw8TJlJTwPzQ88+bZHXTtxJLhH1FC79MAjMLmwscSygwYIEeXaJXJQNeEkPHtfQfdjwZX/ttVmwbbecKp6hQ5/ojtfe1rVQ0swSSuSFVlOkEiaEpMnQ87ffAhXF0xfsv4ccCzZ8/zQfqZtbDE3TrLwmysfTrseHDbU09zp4YmqkMwaGYbnXN9yKxz8SVnwqkznVdtNBAxiLpVbvTW0H9mvr61HWJ3jsPTc4QzWzYYOe7ifW3Yw/oDtwUGy8nsJX8+8EIfGrrXc5ogizhbw4zYIQr+ghbZ5aXCxDAslfyGb+cFF2iE33kp7MKTp+8kNYyogDX0efj7p/u1j+f+bXTh3V3VR+N8dgrZ2kpSoY69bsExjX1PPLpHxEk+ZupYysC9+i3Ny2qQ6V97tg5yYZWVIEXZzEcvDxaTPVuho0Yzp8qCrGBRMIjNKO1jK4bfyYLnWxw7/4w18fGUjEidZR6/vc+2QTUSWTBTLUOS7jdZKQtXe7zOoS2WgHbxN7SKHTNrjNWdXreKXB95xaf5pp+hQl8aUV+d1/Jdx+eRfM2qjmOMxDidiHDYdUQulvDJfClusdxgh0241fRCAVHmP6x0p99NTymxuYD7lxt/ncaD2w7CWwzMyRt0X2KnGEHQXi4ihQt/35Zf9x1pz10niX2pYiE6VNl2v1Iq4gtUKBAgQIFChQoUKBAgQIFChQoUKBAgQIFChQoUKBAgQIFChQo8P8H/wH8IH7hlYP/j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4" name="AutoShape 10" descr="data:image/png;base64,iVBORw0KGgoAAAANSUhEUgAAASEAAACuCAMAAABOUkuQAAAAolBMVEUAAAD/6B//7SD/6h//8CD/8iD/7CD/8yCqmxVsYg324B7eyhuThhLLuRnbyBvEshiIfBF+cw9QSQpWTwtlXAwREAKXihPt2B3n0hy8qxfv2R3UwRphWAz34R6woBWdjxOmlxRzaQ4oJAVDPQi+rRcjIARyaA6CdhA7NgcsKAU0LwZqYQ0XFQO1pRaLfhFJQwkdGgT/+yELCgE5MwcxLQYqJgXYov4mAAAT80lEQVR4nO1dh3LqyrJFGgVyMJgcDTY44Lz//9dut0RQT/dIGsD3Vb2rVadObaO8NNPTWaVSgQIFChQoUKBAgQIFChQoUKBAgQIFChQoUKBAgQIFChQoUKBAgf9F7NaID0D0P8BdEt0kpkn0IrzGeIpQeXpaPf9fP9BN0WnMQj8dniXCp9PZm7OqCc6d4Y6U8ZBqdTweDwbDWnMyaY3Kncf/Aj8L5QXKuTG8yvH0/0JlhLs33FPKMQcEEVwvHPb/mJ/uzFOOcr2MMWSD0E8ytHCdQB5nrqNmJoYcxxUPSQIYgjerPLX4S4LqoXICv7bo7Z5/nx8iPEb4fIvwjbi3PaufYGiogua2LWHhOf5UPkHouGW2//v7ex3RXwCW5f2mNRl6XgAcjdeXM5CBPrwsv/lx69MmGNqFjrcy7DZTwUbeAgf18l1qNfGBI79je4s50QnhBbRvf94EQ0tXuabd5q5y5C1hYhBmYV2DWR2+W91gXvx4ICy7f3DiBENjFbRMu334JiJsGIKZ4CsnNA3UqzAMHD/nYLbD+cnNJCCM9NkxVOrBq/b+QBZ14O6Xtz9tKcmQeSIhYAoG4gZLhkqvvqOqNgfkw1ip8e3PijgzBMJ4ZN5v5xvEuC1DpYXvGJWri9Ez3d71ODHU9fUFnf4FqkBDOoE1Q6UJSIxbWzqb4C8GZoQTQyNXVwqrv8m/QJ0UVzp7hj49x53bHZKJmXLLNz7lESeGHN2w2H0RBfgZ9twKJ7Bn6A9e+KOfWyuzxpEhmMg+NU7L3oD8DdNsIpyAMzQ/mo4zQHXYqOuH9LxbT7MpnPEtz47f9/f3n5+faIo8/6Ob7mWcGGqx9zpT4S75d911PMGoERhyqeHqKX3swUWfSrfEynM84efu0Dd7QkJNqDiGXY+Wq9In8hSWnGXyhzd4LjYcZIZA/T/br2BphNpxIDWEM12BrScJyV0YpPg0dO2gavSaRA8IL8Gnetwm0M/RDIIavw1xDA1XHcB2237vL5v4Fugew1vLVXkMjZiv4jwyXIkhVx5FXzjgG4GiUqeE7gqfGMptYPGB3YbEEBVYICQ8aq5OgjTV6wLcgRTdsV/hlU4iL+vJ5Yo+2I8P+G8NGjBjyF1Sb+3Ja4u+PzBaqesG3oqjL8owlLkPTGSoSX4YKDpfkSGDp+BSgCrCXU8b+PXFcEBdYihl6ndgeNBzgVoX6ObBJFBDdmgOhmr6pKoFt1aI4Na4i+8XDJyBsDPCliH+7J4TNED3Je4E5PFHPzR7lj3Dq6TXBkl9Y4fsNJS00AWMesNgtWWIzZ86kMGVyECfLiWTpN6+H1DvLx3lhET9Qf3u1XwzF6EZOCH3gtbgJUtqrjVDKINpJKKmYKbsdUME5DkzoFNW+4OTWjk+nWTvrqi9XIUHVMJYNOUN3o7sa7FkiK3jMIO9NjdmnzxteSvl0BhVEGoLF/rDjfdyKTqhE3D/B2h1cgzCjiHUBalrdBG/ZZAX9OFAr9RnO2eoHJkbkclRrY4Hw4bmlugZLLwrsQdRwYlHX4v0OuwY4vbEIHZ17HWnmmBz2luuVWUMLV2FJjwG94NOXNH5aMcQs0k/DoYTTjNiMqN9q3nLrRlquc4fxTvGIJeX7FfQlQUZbsUQ92ugJDkcpal2MxZ8tWVo6Tt/IIUioFwOWTwIgyCKmdxWDHHf2Mkhy3zXbN7ZMjQH0el8Wxxggx2um8xPhDKcGZRWDDH/6vQ0l9bwL6K5sHlnx9B30wMl6+/Crrh08dNvBFFkwxAPtYI8dl5XgE5lpgeB2LyzYagegCXj3jxunMA2lFb3sdLdg1YM8TiPUicHD/xLkW1lV/shP0PTAZzOrf5tuhKIOZe5Ql985uuwYYjFCp98ovD5hIAP3T+Ym6FJiP6UG9v0HC0wP1iuUx3uWjOr8jPEQ60tzYtK+RtrUosz1JF96vB2HffCZb7Xr+fF0mUKSQkNNE2Rs2AoPdTKsdRWPs7Q6kumqAVSWu33+/m8vFws+vjQ7+1tZ/VUeX3t9abdO/MSNw/d3NDlQgQMHmhe99wMmfNeZPyE1GMoMOT5cvizBeIgoI+TdJF+cS/hEWAMO5m5biczULq6q/k58zPEQ61Z0DRwiSEnlO2uZRhn7GnPdHCYC37UI5ChcT5Uh2LG5VhzSeVniHk4MtGnvguRIUePbhxQmUwmzVqtNgQMxlUwbjHoEGDmoaOHEpJgbktrDDXXVn6GmJcsE4+RZ+QEztATurhDy4xFOCtzrJwBDAlhFhtcPIZ4qDUbtSD5Qg0MOaFdvOct9UauZ8jT1OLcDF0SQq+TELCBIdBirQI+3zAyzTl2VzPU1cNFuRliodYcgIdJnIszVPGcYA2Gi2/M+ZMADJlXjKsZKuviNi9D8LpDeztyEqjz/YoMuaUdeoilTAgTUr37VzPEdJq8DPFQax60k7kbBoZKz7PAcS0eKzWL8lqG8I7pHM7LEAu1NpqTCI0YrSPosV4iwskZeo3TDN6qQNEgtyvITcsHuZYhUDe1eGBOhjowyUio9fmg0ulwqWHSSAQgjQyBDuI6wey3lA+BSklEvJKhhsscsTkZYqFW0AZVXIZBoLQxukpYOZyh3ikRowaWWJAzC9xRntmsvY6hMiwteg5mToZYqLUJlO33owgbQDTDGi1HX/ESwVeRoaNt2/BzlykAQ+YQ0VUMbaSYWT6GeKiVqsvna+gCvXUOvqaNITTKQXfMlcUwSyvKuIKh6RjnBUs3yMcQC7W2DemAaIsSeQLL1VEDTmcoqmjyajlKllLz0i60yx679ZqvnEBxjSYXQ6Dou3RgN8Qss1KUnkOno3MKvoZM0+uShLCpGzhB0M8U2Klh8zkofM1U1E6IrOLBeDwLPN/DHEG/Jrz1uus49AyOnqES7aRqSTSVlKeEQJG+fW+3t9ttp7NarV7P+Tqho4bkLLWhIsb/czTMfS+YjQeDAdx+TQLeoDljBpMl5FWWgTpVVOA54uRFhuiBAkNDLBvUdgrlnK1375y8GQF2PSxvoX4STO+jqR2jKOOSF3bqN5jCkJ/fx5hwzvm+MzHUavUFr2Wo3cCLsI9nqB55E6pZD0kPX9LdhfTwu4nn64WdwkFmh8lqXs6LJWKx6Nfbncrdp/GMU+GM816OfUxKW5Mm2uIwcGN3sHjvfPX6qHTa9f4iuv+l/Gxz29z+AgUssFr0NdTrCanR1rf2+4uzx3Ld46icDcZo9RMxsHFOXIVdZ7FvZaLB1LozOpJgPXlLvoWtCe9UlXdp8M+G5jSlY0BoChDXsvpCxAUPw02eVLLuZgZ6CbP1OMK0gH5Ur08jJOdQJy61evzkHDVbh7wQIWFFjUBfk5cOo/ITJVPnABa1eI0Mw7Q7DAOmVUhIjXVEwWY1HJyDPoOqOqcb1EA7G1AEZ2dKWS9eUORacG+ThYR+TRm9Z5huLjdvoG0Z4FJB2EyZHKVNiNkevjs4epyMCNJiHZE31CNDHvPCDjbxPyExMpGNwNJVWkkz89UcZOHFLidMgqD10c1Ab1uu+S72kTDrMUPUNGflHA6Qbz99DHGP+jmyuRCyj88ZLTzlyU3GzlpCBrTxmidMgpxBtLeFA9q7bxL5YxiLKl8DgucshtiT9F3HjxekgVCC+3PKimJpc7S0IEiJZfCiuyNyM1TClA4QaPJ0bYLBO8zphs1k6FUPqH0e693WYp30KbOOxUyJ3zBlJqVFE20YKu2qMFIkiuqGVGYRmQwl3AkHHJ03LOkrwjE7k6fvJr3sGbEMY0TaiiFYSlwh7wunu0WTgN9Mhkb6kG97cb1IVWwn8RzG4pvFTGmZnFh2dYIxq8GSIaSIi2tYZFNXJ4qXTIambDDET8clcYyDJGfSdpJ0gm2BLuq6Ik5XY2aMLUNRKqWe2+IYWhjIyGaI53LHhTi8UUCMOEeFyxkSMWaxjPuMxNbTcZYM7TyWsmyZM/Ei1mESsCEfF+KYZEWco8LKmd6Jp9nXvVJtmlo+F2XcBQyVeJMrkJ82ORM/2QzxIY8zaGp8E7UAphmLmZLMFaSL+pCaIZmxLLH1AF6p+/ixXu92Py8vzw+Pn5Kzf6bXhqDWKd64jBwM8d4tILzHI6PGV4dFq+1q5amfpA6qGWgRggdfm1WSrlWSGOp8JW1WL6jqYwz1N8LcQH956cjDEEtKhVEFNiqvm4xxjwUSDo+ZnvVvqWxMu4Se2HoAZygqnU4are6MOgbuPS3UNrZj6CEHQ3ds1Yq6CPDa2wMiA1xzz5MszD4zV3DJISkoL75eCn84tcCQOg8h9OQHmpSpabNKZmgtRDkAk0lTWA0Z2MpSdtkgSWCLr5WO7KOWFIOVjcE7cLRLyO1OhFnmKeft9+XlZ7db33WnTw1XT3LH+l96ZomhgZbNngyQZDPEtOddmBoiwYgPlTPEyKV0IfZRVjL5iY8zRENkiPxQ0xWJurZ2iZIan8jgrnLdMJMhXj8wVPpiRJ9Dj7KTOiheNgaCS2mX+GSyKj5zJkNbT+O67VFtRVztwfwMGuXynGEPGP1j++tgNSj91HA1XI5SQOug2DoFCpZi1VBsvUPkYGihq28LLRA+FRX2QF3VnInVMX2GqU0qZ1pWDGk5ycvGMC9qoV+C60ylPAx1lc7/JNAk2kyqGd8KqTwW4A/V9NP2L4dU3SNjsMzKxtDqf2E6ItO7SxFDmjWCy0JjM9pHyUWtyQAbT1IzMtAlM6rZXB2dSEZufrCJ0dYWGqqn/VL+qBxjU/Y9svrZJaR2JzJDsOKgQI1XHhUuyQ4dvfgmSh4Uqo5mYulyXjDhek+H1EobFVSuEyvrTq9QjRtV8OavLJexJDH0HpJ4juspbfqztQ3knlSBW1pj5h5vY5QTL6GowJ0wSWWf6FNMQ3+JF/8fpiO6XG3nDL28L/etxiFPtrUp617PrrQmtkCV4L4Duf1EXhj61R3w7bkplQDUk8SsvPJh8LDKaMEPyRnKQlWcUYNAb4qCmHtXSGsprnFGXV9yCYhPn6+1R18lu4TQ7qRhZ5dHPntfiGl8YnkHl8vY8+ZSaf2Q2jRkqJtVBMQFN9J7Ok2PI4x3aOBRIVuGJrKjGoQOyHShGg+l9aUNJmsp0+wHzSrjnVM3LgsMnB3a7BK8PsiSIcwsN0iWD+yiwITnGhTyS6V1PWWalblZlQB5ThZcQmW2GXWt72PjWrKJx0usGJo6YOiPTWGxqIsCc0+gtL6goAQh20kxZpFZZcoSI6OGBQthTY+y7VGfcXRzTnCR52bofoMRRaMDwtRFAaS1d2EL5ppkJ0WI2jEZ4wcVEqBnoqVJvA5aoI/FbXMz9L3HD1WkF5KVpS4K2LT9QsURCwDl/GyYRuO+sdk/CWuzEMhnlKl7RpVMChZx4gwZ3HiYcq9mGWUJDald22dgTj1Jx7fcfbUUh+AfZZ9gSWtzZ1s2pkctOUOvBoschoKq3a3NLhrA24zVLpXi0OdlDfUmhrx4tA52RpVyRcyi9FArh+674wz1wpm89mA6uXd0zsY2W8KF6EadVpVkfRiDdZng5SgxYgtT9glqo4aHWjOgZ08IDHmBI7sAa57SU9P0VgNg5grrC7yWC5czsfsqhjbw50dD9Q4ZNWJ30lRoFr8wy7Czkhy4Kys//YNXMIik6iBDT+kckJ/vmE8kr3UdMmpkjtOgORU4QxXUFozFzLuP7vS1UqngF9FWSTxVKq9dg5TqGiZLNrZij/SjAKqLBU6EVdFtmA7NFJEZcrRWRFcC/TMXdmvyBDm7PvpF7j1ewqKNGtH1nAG6ArQCXe1ChtzbfhYJG95ceGhDmGbzk0+VFLsfQKR7mlpuBFg7CTVMZCjYYr3h7T7uVLdsfJSA1OT4XFGPk1APm5BiQ1zurNv50Sb4nCFM1i110Dt9s7bJjQuG+hEua3KcNC65snNPHi/dC2cCIdnAEHZIs+14Yoat0pYEV4mTlijfSvq6/ur+n6dmssPAZjMaRZ225nuiMpHsPpEhXOx6nm3HEyNg+bRT2pLgmWXJUbWKlOskaslQFYsGNDy9QOAQBKbzJbk+iAxFcrAbKMe7IuB1hrpoqJ+Ppqb5lsQj9E7jj2FSi2ThHqwR4WCWQHJ94AytDgyV1o5dOw8TJlJTwPzQ88+bZHXTtxJLhH1FC79MAjMLmwscSygwYIEeXaJXJQNeEkPHtfQfdjwZX/ttVmwbbecKp6hQ5/ojtfe1rVQ0swSSuSFVlOkEiaEpMnQ87ffAhXF0xfsv4ccCzZ8/zQfqZtbDE3TrLwmysfTrseHDbU09zp4YmqkMwaGYbnXN9yKxz8SVnwqkznVdtNBAxiLpVbvTW0H9mvr61HWJ3jsPTc4QzWzYYOe7ifW3Yw/oDtwUGy8nsJX8+8EIfGrrXc5ogizhbw4zYIQr+ghbZ5aXCxDAslfyGb+cFF2iE33kp7MKTp+8kNYyogDX0efj7p/u1j+f+bXTh3V3VR+N8dgrZ2kpSoY69bsExjX1PPLpHxEk+ZupYysC9+i3Ny2qQ6V97tg5yYZWVIEXZzEcvDxaTPVuho0Yzp8qCrGBRMIjNKO1jK4bfyYLnWxw7/4w18fGUjEidZR6/vc+2QTUSWTBTLUOS7jdZKQtXe7zOoS2WgHbxN7SKHTNrjNWdXreKXB95xaf5pp+hQl8aUV+d1/Jdx+eRfM2qjmOMxDidiHDYdUQulvDJfClusdxgh0241fRCAVHmP6x0p99NTymxuYD7lxt/ncaD2w7CWwzMyRt0X2KnGEHQXi4ihQt/35Zf9x1pz10niX2pYiE6VNl2v1Iq4gtUKBAgQIFChQoUKBAgQIFChQoUKBAgQIFChQoUKBAgQIFChQo8P8H/wH8IH7hlYP/j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ransition>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ewsbeast.gr/files/1/2015/12/%CE%91%CE%A3%CE%A4%CE%A1%CE%9F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 Τίτλος"/>
          <p:cNvSpPr>
            <a:spLocks noGrp="1"/>
          </p:cNvSpPr>
          <p:nvPr>
            <p:ph type="ctrTitle"/>
          </p:nvPr>
        </p:nvSpPr>
        <p:spPr>
          <a:xfrm>
            <a:off x="1115616" y="404664"/>
            <a:ext cx="7772400" cy="1152128"/>
          </a:xfrm>
        </p:spPr>
        <p:txBody>
          <a:bodyPr>
            <a:normAutofit/>
          </a:bodyPr>
          <a:lstStyle/>
          <a:p>
            <a:pPr algn="ctr"/>
            <a:r>
              <a:rPr lang="el-GR" sz="4800" b="1" cap="none" dirty="0" smtClean="0">
                <a:solidFill>
                  <a:schemeClr val="tx1"/>
                </a:solidFill>
              </a:rPr>
              <a:t>Το άστρο της </a:t>
            </a:r>
            <a:r>
              <a:rPr lang="el-GR" sz="4800" cap="none" dirty="0" smtClean="0">
                <a:solidFill>
                  <a:schemeClr val="tx1"/>
                </a:solidFill>
              </a:rPr>
              <a:t>Β</a:t>
            </a:r>
            <a:r>
              <a:rPr lang="el-GR" sz="4800" b="1" cap="none" dirty="0" smtClean="0">
                <a:solidFill>
                  <a:schemeClr val="tx1"/>
                </a:solidFill>
              </a:rPr>
              <a:t>ηθλεέμ</a:t>
            </a:r>
            <a:endParaRPr lang="el-GR" sz="4800" b="1" cap="none" dirty="0">
              <a:solidFill>
                <a:schemeClr val="tx1"/>
              </a:solidFill>
            </a:endParaRPr>
          </a:p>
        </p:txBody>
      </p:sp>
      <p:sp>
        <p:nvSpPr>
          <p:cNvPr id="3" name="2 - Υπότιτλος"/>
          <p:cNvSpPr>
            <a:spLocks noGrp="1"/>
          </p:cNvSpPr>
          <p:nvPr>
            <p:ph type="subTitle" idx="1"/>
          </p:nvPr>
        </p:nvSpPr>
        <p:spPr>
          <a:xfrm>
            <a:off x="0" y="2564904"/>
            <a:ext cx="9144000" cy="3212976"/>
          </a:xfrm>
        </p:spPr>
        <p:txBody>
          <a:bodyPr/>
          <a:lstStyle/>
          <a:p>
            <a:pPr marL="514350" indent="-514350" algn="l">
              <a:buFont typeface="+mj-lt"/>
              <a:buAutoNum type="arabicParenR"/>
            </a:pPr>
            <a:r>
              <a:rPr lang="el-GR" sz="3000" dirty="0" smtClean="0"/>
              <a:t>Θεωρία του καινοφανούς αστέρος</a:t>
            </a:r>
          </a:p>
          <a:p>
            <a:pPr marL="514350" indent="-514350" algn="l">
              <a:buFont typeface="+mj-lt"/>
              <a:buAutoNum type="arabicParenR"/>
            </a:pPr>
            <a:r>
              <a:rPr lang="el-GR" sz="3000" dirty="0" smtClean="0"/>
              <a:t>Θεωρία του κομήτη               </a:t>
            </a:r>
          </a:p>
          <a:p>
            <a:pPr marL="514350" indent="-514350" algn="l">
              <a:buFont typeface="+mj-lt"/>
              <a:buAutoNum type="arabicParenR"/>
            </a:pPr>
            <a:r>
              <a:rPr lang="el-GR" sz="3000" dirty="0" smtClean="0"/>
              <a:t>Θεωρία συνόδου των πλανητών</a:t>
            </a:r>
          </a:p>
          <a:p>
            <a:pPr marL="514350" indent="-514350" algn="l">
              <a:buFont typeface="+mj-lt"/>
              <a:buAutoNum type="arabicParenR"/>
            </a:pPr>
            <a:r>
              <a:rPr lang="el-GR" sz="3000" dirty="0" smtClean="0"/>
              <a:t>Θεωρία τριπλής συνόδου Δία και Κρόνου</a:t>
            </a:r>
          </a:p>
          <a:p>
            <a:pPr marL="514350" indent="-514350" algn="l">
              <a:buFont typeface="+mj-lt"/>
              <a:buAutoNum type="arabicParenR"/>
            </a:pPr>
            <a:r>
              <a:rPr lang="el-GR" sz="3000" dirty="0" smtClean="0"/>
              <a:t>Θεωρία του πύρινου τριγώνου του Κέπλερ</a:t>
            </a:r>
          </a:p>
          <a:p>
            <a:pPr marL="514350" indent="-514350">
              <a:buFont typeface="+mj-lt"/>
              <a:buAutoNum type="arabicParenR"/>
            </a:pPr>
            <a:endParaRPr lang="el-GR" dirty="0" smtClean="0">
              <a:solidFill>
                <a:schemeClr val="bg1">
                  <a:lumMod val="95000"/>
                </a:schemeClr>
              </a:solidFill>
            </a:endParaRPr>
          </a:p>
        </p:txBody>
      </p:sp>
      <p:sp>
        <p:nvSpPr>
          <p:cNvPr id="8" name="7 - TextBox"/>
          <p:cNvSpPr txBox="1"/>
          <p:nvPr/>
        </p:nvSpPr>
        <p:spPr>
          <a:xfrm>
            <a:off x="0" y="3429000"/>
            <a:ext cx="9144000" cy="369332"/>
          </a:xfrm>
          <a:prstGeom prst="rect">
            <a:avLst/>
          </a:prstGeom>
          <a:noFill/>
        </p:spPr>
        <p:txBody>
          <a:bodyPr wrap="square" rtlCol="0">
            <a:spAutoFit/>
          </a:bodyPr>
          <a:lstStyle/>
          <a:p>
            <a:endParaRPr lang="el-GR" dirty="0"/>
          </a:p>
        </p:txBody>
      </p:sp>
      <p:sp>
        <p:nvSpPr>
          <p:cNvPr id="9" name="8 - TextBox"/>
          <p:cNvSpPr txBox="1"/>
          <p:nvPr/>
        </p:nvSpPr>
        <p:spPr>
          <a:xfrm>
            <a:off x="0" y="2060848"/>
            <a:ext cx="9144000" cy="707886"/>
          </a:xfrm>
          <a:prstGeom prst="rect">
            <a:avLst/>
          </a:prstGeom>
          <a:noFill/>
        </p:spPr>
        <p:txBody>
          <a:bodyPr wrap="square" rtlCol="0">
            <a:spAutoFit/>
          </a:bodyPr>
          <a:lstStyle/>
          <a:p>
            <a:r>
              <a:rPr lang="el-GR" dirty="0" smtClean="0">
                <a:solidFill>
                  <a:schemeClr val="bg1">
                    <a:lumMod val="95000"/>
                  </a:schemeClr>
                </a:solidFill>
              </a:rPr>
              <a:t>                                                                       </a:t>
            </a:r>
            <a:r>
              <a:rPr lang="el-GR" sz="4000" b="1" dirty="0" smtClean="0">
                <a:solidFill>
                  <a:schemeClr val="bg1">
                    <a:lumMod val="95000"/>
                  </a:schemeClr>
                </a:solidFill>
              </a:rPr>
              <a:t>Θεωρίες</a:t>
            </a:r>
            <a:r>
              <a:rPr lang="en-US" sz="4000" b="1" dirty="0" smtClean="0">
                <a:solidFill>
                  <a:schemeClr val="bg1">
                    <a:lumMod val="95000"/>
                  </a:schemeClr>
                </a:solidFill>
              </a:rPr>
              <a:t>:</a:t>
            </a:r>
            <a:endParaRPr lang="el-GR" sz="4000" b="1" dirty="0">
              <a:solidFill>
                <a:schemeClr val="bg1">
                  <a:lumMod val="95000"/>
                </a:schemeClr>
              </a:solidFill>
            </a:endParaRPr>
          </a:p>
        </p:txBody>
      </p:sp>
    </p:spTree>
  </p:cSld>
  <p:clrMapOvr>
    <a:masterClrMapping/>
  </p:clrMapOvr>
  <p:transition>
    <p:plu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αστεροσκοπείο"/>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6" name="5 - Ορθογώνιο"/>
          <p:cNvSpPr/>
          <p:nvPr/>
        </p:nvSpPr>
        <p:spPr>
          <a:xfrm>
            <a:off x="278819" y="188640"/>
            <a:ext cx="8865181" cy="1754326"/>
          </a:xfrm>
          <a:prstGeom prst="rect">
            <a:avLst/>
          </a:prstGeom>
          <a:noFill/>
        </p:spPr>
        <p:txBody>
          <a:bodyPr wrap="square" lIns="91440" tIns="45720" rIns="91440" bIns="45720">
            <a:spAutoFit/>
          </a:bodyPr>
          <a:lstStyle/>
          <a:p>
            <a:pPr algn="ctr"/>
            <a:r>
              <a:rPr lang="el-G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Η επίσκεψη μας στο Αστεροσκοπείο Αθηνών</a:t>
            </a:r>
            <a:endParaRPr lang="el-G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20161209_115222.jpg"/>
          <p:cNvPicPr>
            <a:picLocks noChangeAspect="1" noChangeArrowheads="1"/>
          </p:cNvPicPr>
          <p:nvPr/>
        </p:nvPicPr>
        <p:blipFill>
          <a:blip r:embed="rId2" cstate="print"/>
          <a:srcRect/>
          <a:stretch>
            <a:fillRect/>
          </a:stretch>
        </p:blipFill>
        <p:spPr bwMode="auto">
          <a:xfrm>
            <a:off x="1043608" y="0"/>
            <a:ext cx="72008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20161209_113222.jpg"/>
          <p:cNvPicPr>
            <a:picLocks noChangeAspect="1" noChangeArrowheads="1"/>
          </p:cNvPicPr>
          <p:nvPr/>
        </p:nvPicPr>
        <p:blipFill>
          <a:blip r:embed="rId2" cstate="print"/>
          <a:srcRect/>
          <a:stretch>
            <a:fillRect/>
          </a:stretch>
        </p:blipFill>
        <p:spPr bwMode="auto">
          <a:xfrm>
            <a:off x="1547664" y="0"/>
            <a:ext cx="5976664"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20161209_12184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229600" cy="1143000"/>
          </a:xfrm>
        </p:spPr>
        <p:style>
          <a:lnRef idx="0">
            <a:schemeClr val="accent2"/>
          </a:lnRef>
          <a:fillRef idx="3">
            <a:schemeClr val="accent2"/>
          </a:fillRef>
          <a:effectRef idx="3">
            <a:schemeClr val="accent2"/>
          </a:effectRef>
          <a:fontRef idx="minor">
            <a:schemeClr val="lt1"/>
          </a:fontRef>
        </p:style>
        <p:txBody>
          <a:bodyPr/>
          <a:lstStyle/>
          <a:p>
            <a:r>
              <a:rPr lang="el-GR" b="1" i="1" dirty="0" smtClean="0"/>
              <a:t>ΙΣΤΟΡΙΑ ΤΗΣ ΑΣΤΡΟΝΟΜΙΑΣ</a:t>
            </a:r>
            <a:endParaRPr lang="el-GR" b="1" i="1" dirty="0"/>
          </a:p>
        </p:txBody>
      </p:sp>
      <p:sp>
        <p:nvSpPr>
          <p:cNvPr id="9" name="8 - Θέση περιεχομένου"/>
          <p:cNvSpPr>
            <a:spLocks noGrp="1"/>
          </p:cNvSpPr>
          <p:nvPr>
            <p:ph idx="1"/>
          </p:nvPr>
        </p:nvSpPr>
        <p:spPr>
          <a:xfrm>
            <a:off x="467544" y="1844824"/>
            <a:ext cx="8229600" cy="4525963"/>
          </a:xfrm>
          <a:noFill/>
        </p:spPr>
        <p:style>
          <a:lnRef idx="1">
            <a:schemeClr val="accent2"/>
          </a:lnRef>
          <a:fillRef idx="2">
            <a:schemeClr val="accent2"/>
          </a:fillRef>
          <a:effectRef idx="1">
            <a:schemeClr val="accent2"/>
          </a:effectRef>
          <a:fontRef idx="minor">
            <a:schemeClr val="dk1"/>
          </a:fontRef>
        </p:style>
        <p:txBody>
          <a:bodyPr/>
          <a:lstStyle/>
          <a:p>
            <a:pPr lvl="0"/>
            <a:r>
              <a:rPr lang="el-GR" dirty="0" smtClean="0">
                <a:solidFill>
                  <a:schemeClr val="tx1"/>
                </a:solidFill>
              </a:rPr>
              <a:t>Η αστρονομία θεωρείται </a:t>
            </a:r>
            <a:r>
              <a:rPr lang="el-GR" dirty="0" err="1" smtClean="0">
                <a:solidFill>
                  <a:schemeClr val="tx1"/>
                </a:solidFill>
              </a:rPr>
              <a:t>κατ’εξοχήν</a:t>
            </a:r>
            <a:r>
              <a:rPr lang="el-GR" dirty="0" smtClean="0">
                <a:solidFill>
                  <a:schemeClr val="tx1"/>
                </a:solidFill>
              </a:rPr>
              <a:t> ελληνική επιστήμη αφού θεμελιώθηκε από τους Αρχαίους Έλληνες Φιλοσόφους.</a:t>
            </a:r>
          </a:p>
          <a:p>
            <a:pPr lvl="0"/>
            <a:r>
              <a:rPr lang="el-GR" dirty="0" smtClean="0">
                <a:solidFill>
                  <a:schemeClr val="tx1"/>
                </a:solidFill>
              </a:rPr>
              <a:t>Τις θεωρίες και τις παρατηρήσεις των Αρχαίων Ελλήνων Φιλοσόφων συγκέντρωσε ο Κοπέρνικος το 16</a:t>
            </a:r>
            <a:r>
              <a:rPr lang="el-GR" baseline="30000" dirty="0" smtClean="0">
                <a:solidFill>
                  <a:schemeClr val="tx1"/>
                </a:solidFill>
              </a:rPr>
              <a:t>ο</a:t>
            </a:r>
            <a:r>
              <a:rPr lang="el-GR" dirty="0" smtClean="0">
                <a:solidFill>
                  <a:schemeClr val="tx1"/>
                </a:solidFill>
              </a:rPr>
              <a:t> αιώνα και τις εμφάνισε σαν δικό του σύστημα.</a:t>
            </a:r>
          </a:p>
          <a:p>
            <a:pPr lvl="0"/>
            <a:endParaRPr lang="el-GR" sz="2400" dirty="0" smtClean="0">
              <a:solidFill>
                <a:schemeClr val="tx1"/>
              </a:solidFill>
            </a:endParaRPr>
          </a:p>
          <a:p>
            <a:endParaRPr lang="el-GR" dirty="0">
              <a:noFill/>
            </a:endParaRPr>
          </a:p>
        </p:txBody>
      </p:sp>
    </p:spTree>
  </p:cSld>
  <p:clrMapOvr>
    <a:masterClrMapping/>
  </p:clrMapOvr>
  <p:transition>
    <p:cut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20161209_12092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ΕΠΙΛΟΓΟΣ</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Ο άνθρωπος από πάντα κοιτά στ’ αστέρια, ψάχνοντας για απαντήσεις, κι όταν δεν τις βρίσκει, τις επινοεί. Η ανθρώπινη φαντασία έχει επιτελέσει πραγματικά ένα από τα πιο αξιόλογά της έργα εμπνευσμένη από τα άστρα. Γιατί ο άνθρωπος σαγηνεύεται από τα άγνωστα, και λίγα πράγματα κάνουν τον άνθρωπο ν’ αναρωτιέται όσο τα ουράνια. Είναι προφανής λοιπόν η πολιτιστική επιρροή και συνεισφορά της αστρονομίας στη σύγχρονη κοινωνία.  Βιβλία, ταινίες, πίνακες, ποιήματα και ακόμη περισσότερα, είναι οι αποδείξεις της σαγηνευτικότητας που ασκεί η αστρονομία.</a:t>
            </a:r>
          </a:p>
          <a:p>
            <a:endParaRPr lang="el-GR" dirty="0"/>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060848"/>
            <a:ext cx="7467600" cy="1791072"/>
          </a:xfrm>
        </p:spPr>
        <p:txBody>
          <a:bodyPr>
            <a:normAutofit fontScale="90000"/>
          </a:bodyPr>
          <a:lstStyle/>
          <a:p>
            <a:r>
              <a:rPr lang="el-GR" dirty="0" smtClean="0"/>
              <a:t>ΕΥΧΑΡΙΣΤΟΎΜΕ  ΓΙΑ ΤΗΝ ΠΡΟΣΟΧΉ ΣΑΣ</a:t>
            </a:r>
            <a:br>
              <a:rPr lang="el-GR" dirty="0" smtClean="0"/>
            </a:br>
            <a:endParaRPr lang="el-GR"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229600" cy="1143000"/>
          </a:xfrm>
          <a:ln/>
        </p:spPr>
        <p:style>
          <a:lnRef idx="0">
            <a:schemeClr val="accent4"/>
          </a:lnRef>
          <a:fillRef idx="3">
            <a:schemeClr val="accent4"/>
          </a:fillRef>
          <a:effectRef idx="3">
            <a:schemeClr val="accent4"/>
          </a:effectRef>
          <a:fontRef idx="minor">
            <a:schemeClr val="lt1"/>
          </a:fontRef>
        </p:style>
        <p:txBody>
          <a:bodyPr/>
          <a:lstStyle/>
          <a:p>
            <a:r>
              <a:rPr lang="el-GR" b="1" i="1" dirty="0" smtClean="0"/>
              <a:t>ΜΕΣΑΙΩΝΑΣ</a:t>
            </a:r>
            <a:endParaRPr lang="el-GR" b="1" i="1" dirty="0"/>
          </a:p>
        </p:txBody>
      </p:sp>
      <p:sp>
        <p:nvSpPr>
          <p:cNvPr id="3" name="2 - Θέση περιεχομένου"/>
          <p:cNvSpPr>
            <a:spLocks noGrp="1"/>
          </p:cNvSpPr>
          <p:nvPr>
            <p:ph idx="1"/>
          </p:nvPr>
        </p:nvSpPr>
        <p:spPr>
          <a:xfrm>
            <a:off x="467544" y="1916833"/>
            <a:ext cx="8229600" cy="3600399"/>
          </a:xfrm>
          <a:noFill/>
        </p:spPr>
        <p:style>
          <a:lnRef idx="1">
            <a:schemeClr val="accent4"/>
          </a:lnRef>
          <a:fillRef idx="2">
            <a:schemeClr val="accent4"/>
          </a:fillRef>
          <a:effectRef idx="1">
            <a:schemeClr val="accent4"/>
          </a:effectRef>
          <a:fontRef idx="minor">
            <a:schemeClr val="dk1"/>
          </a:fontRef>
        </p:style>
        <p:txBody>
          <a:bodyPr/>
          <a:lstStyle/>
          <a:p>
            <a:r>
              <a:rPr lang="el-GR" dirty="0" smtClean="0">
                <a:solidFill>
                  <a:schemeClr val="tx1"/>
                </a:solidFill>
              </a:rPr>
              <a:t>Οπισθοδρόμηση των επιστημών</a:t>
            </a:r>
          </a:p>
          <a:p>
            <a:r>
              <a:rPr lang="el-GR" dirty="0" smtClean="0">
                <a:solidFill>
                  <a:schemeClr val="tx1"/>
                </a:solidFill>
              </a:rPr>
              <a:t>Ο φόβος της Ιεράς εξέτασης, ο σκοταδισμός απέτρεπε κάθε πρόοδο</a:t>
            </a:r>
          </a:p>
          <a:p>
            <a:r>
              <a:rPr lang="el-GR" dirty="0" smtClean="0">
                <a:solidFill>
                  <a:schemeClr val="tx1"/>
                </a:solidFill>
              </a:rPr>
              <a:t>Πρόοδο </a:t>
            </a:r>
            <a:r>
              <a:rPr lang="el-GR" dirty="0" err="1" smtClean="0">
                <a:solidFill>
                  <a:schemeClr val="tx1"/>
                </a:solidFill>
              </a:rPr>
              <a:t>σ’αυτή</a:t>
            </a:r>
            <a:r>
              <a:rPr lang="el-GR" dirty="0" smtClean="0">
                <a:solidFill>
                  <a:schemeClr val="tx1"/>
                </a:solidFill>
              </a:rPr>
              <a:t> την περίοδο από Άραβες Αστρονόμους</a:t>
            </a:r>
          </a:p>
          <a:p>
            <a:endParaRPr lang="el-GR" dirty="0" smtClean="0">
              <a:solidFill>
                <a:schemeClr val="bg1"/>
              </a:solidFill>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l-GR" i="1" dirty="0" smtClean="0"/>
              <a:t>Αναγέννηση</a:t>
            </a:r>
            <a:endParaRPr lang="el-GR" i="1" dirty="0"/>
          </a:p>
        </p:txBody>
      </p:sp>
      <p:sp>
        <p:nvSpPr>
          <p:cNvPr id="3" name="2 - Θέση περιεχομένου"/>
          <p:cNvSpPr>
            <a:spLocks noGrp="1"/>
          </p:cNvSpPr>
          <p:nvPr>
            <p:ph idx="1"/>
          </p:nvPr>
        </p:nvSpPr>
        <p:spPr>
          <a:xfrm>
            <a:off x="251520" y="1628800"/>
            <a:ext cx="8712968" cy="4525963"/>
          </a:xfrm>
          <a:noFill/>
        </p:spPr>
        <p:style>
          <a:lnRef idx="1">
            <a:schemeClr val="accent5"/>
          </a:lnRef>
          <a:fillRef idx="2">
            <a:schemeClr val="accent5"/>
          </a:fillRef>
          <a:effectRef idx="1">
            <a:schemeClr val="accent5"/>
          </a:effectRef>
          <a:fontRef idx="minor">
            <a:schemeClr val="dk1"/>
          </a:fontRef>
        </p:style>
        <p:txBody>
          <a:bodyPr/>
          <a:lstStyle/>
          <a:p>
            <a:r>
              <a:rPr lang="el-GR" dirty="0" smtClean="0">
                <a:solidFill>
                  <a:schemeClr val="tx1"/>
                </a:solidFill>
              </a:rPr>
              <a:t>Περίοδος εκρηκτικής εξέλιξης της Αστρονομίας </a:t>
            </a:r>
          </a:p>
          <a:p>
            <a:r>
              <a:rPr lang="el-GR" dirty="0" smtClean="0">
                <a:solidFill>
                  <a:schemeClr val="tx1"/>
                </a:solidFill>
              </a:rPr>
              <a:t>Διατύπωση ηλιοκεντρικού συστήματος του Κοπέρνικου</a:t>
            </a:r>
          </a:p>
          <a:p>
            <a:r>
              <a:rPr lang="el-GR" dirty="0" smtClean="0">
                <a:solidFill>
                  <a:schemeClr val="tx1"/>
                </a:solidFill>
              </a:rPr>
              <a:t>Νόμοι κίνησης του Κέπλερ</a:t>
            </a:r>
          </a:p>
          <a:p>
            <a:r>
              <a:rPr lang="el-GR" dirty="0" smtClean="0">
                <a:solidFill>
                  <a:schemeClr val="tx1"/>
                </a:solidFill>
              </a:rPr>
              <a:t>Εργασίες του Γαλιλαίου</a:t>
            </a:r>
          </a:p>
          <a:p>
            <a:r>
              <a:rPr lang="el-GR" dirty="0" smtClean="0">
                <a:solidFill>
                  <a:schemeClr val="tx1"/>
                </a:solidFill>
              </a:rPr>
              <a:t>Νόμοι  Δυναμικής του Νεύτωνα</a:t>
            </a:r>
          </a:p>
          <a:p>
            <a:r>
              <a:rPr lang="el-GR" dirty="0" smtClean="0">
                <a:solidFill>
                  <a:schemeClr val="tx1"/>
                </a:solidFill>
              </a:rPr>
              <a:t>Εισαγωγή του Τηλεσκοπίου από Γαλιλαίο</a:t>
            </a:r>
            <a:endParaRPr lang="el-GR"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8229600" cy="5069160"/>
          </a:xfrm>
          <a:noFill/>
        </p:spPr>
        <p:style>
          <a:lnRef idx="1">
            <a:schemeClr val="accent2"/>
          </a:lnRef>
          <a:fillRef idx="2">
            <a:schemeClr val="accent2"/>
          </a:fillRef>
          <a:effectRef idx="1">
            <a:schemeClr val="accent2"/>
          </a:effectRef>
          <a:fontRef idx="minor">
            <a:schemeClr val="dk1"/>
          </a:fontRef>
        </p:style>
        <p:txBody>
          <a:bodyPr>
            <a:normAutofit/>
          </a:bodyPr>
          <a:lstStyle/>
          <a:p>
            <a:r>
              <a:rPr lang="el-GR" dirty="0" smtClean="0">
                <a:solidFill>
                  <a:schemeClr val="tx1"/>
                </a:solidFill>
              </a:rPr>
              <a:t>Η </a:t>
            </a:r>
            <a:r>
              <a:rPr lang="el-GR" dirty="0" err="1" smtClean="0">
                <a:solidFill>
                  <a:schemeClr val="tx1"/>
                </a:solidFill>
              </a:rPr>
              <a:t>παρατηρησιακή</a:t>
            </a:r>
            <a:r>
              <a:rPr lang="el-GR" dirty="0" smtClean="0">
                <a:solidFill>
                  <a:schemeClr val="tx1"/>
                </a:solidFill>
              </a:rPr>
              <a:t>  Αστρονομία εξακολούθησε να δίνει υλικό με την κατασκευή ισχυρότερων τηλεσκοπίων</a:t>
            </a:r>
          </a:p>
          <a:p>
            <a:r>
              <a:rPr lang="el-GR" dirty="0" smtClean="0">
                <a:solidFill>
                  <a:schemeClr val="tx1"/>
                </a:solidFill>
              </a:rPr>
              <a:t>Η εξέλιξη συνέχισε με επιταχυνόμενα</a:t>
            </a:r>
            <a:r>
              <a:rPr lang="en-US" dirty="0" smtClean="0">
                <a:solidFill>
                  <a:schemeClr val="tx1"/>
                </a:solidFill>
              </a:rPr>
              <a:t> </a:t>
            </a:r>
            <a:r>
              <a:rPr lang="el-GR" dirty="0" smtClean="0">
                <a:solidFill>
                  <a:schemeClr val="tx1"/>
                </a:solidFill>
              </a:rPr>
              <a:t>βήματα</a:t>
            </a:r>
            <a:r>
              <a:rPr lang="en-US" dirty="0" smtClean="0">
                <a:solidFill>
                  <a:schemeClr val="tx1"/>
                </a:solidFill>
              </a:rPr>
              <a:t> </a:t>
            </a:r>
            <a:r>
              <a:rPr lang="el-GR" dirty="0">
                <a:solidFill>
                  <a:schemeClr val="tx1"/>
                </a:solidFill>
              </a:rPr>
              <a:t>στην σύγχρονη εποχή του Διαστημικού Τηλεσκοπίου </a:t>
            </a:r>
            <a:r>
              <a:rPr lang="el-GR" dirty="0" err="1">
                <a:solidFill>
                  <a:schemeClr val="tx1"/>
                </a:solidFill>
              </a:rPr>
              <a:t>Hubble</a:t>
            </a:r>
            <a:r>
              <a:rPr lang="el-GR" dirty="0">
                <a:solidFill>
                  <a:schemeClr val="tx1"/>
                </a:solidFill>
              </a:rPr>
              <a:t>. </a:t>
            </a:r>
            <a:endParaRPr lang="en-US" dirty="0" smtClean="0">
              <a:solidFill>
                <a:schemeClr val="tx1"/>
              </a:solidFill>
            </a:endParaRPr>
          </a:p>
          <a:p>
            <a:r>
              <a:rPr lang="el-GR" dirty="0" smtClean="0">
                <a:solidFill>
                  <a:schemeClr val="tx1"/>
                </a:solidFill>
              </a:rPr>
              <a:t>Θεωρίες </a:t>
            </a:r>
            <a:r>
              <a:rPr lang="el-GR" dirty="0">
                <a:solidFill>
                  <a:schemeClr val="tx1"/>
                </a:solidFill>
              </a:rPr>
              <a:t>της σχετικότητας (ειδική και γενική) του </a:t>
            </a:r>
            <a:r>
              <a:rPr lang="el-GR" dirty="0" err="1">
                <a:solidFill>
                  <a:schemeClr val="tx1"/>
                </a:solidFill>
              </a:rPr>
              <a:t>Άλμπερτ</a:t>
            </a:r>
            <a:r>
              <a:rPr lang="el-GR" dirty="0">
                <a:solidFill>
                  <a:schemeClr val="tx1"/>
                </a:solidFill>
              </a:rPr>
              <a:t> </a:t>
            </a:r>
            <a:r>
              <a:rPr lang="el-GR" dirty="0" err="1">
                <a:solidFill>
                  <a:schemeClr val="tx1"/>
                </a:solidFill>
              </a:rPr>
              <a:t>Αινστάιν</a:t>
            </a:r>
            <a:r>
              <a:rPr lang="el-GR" dirty="0">
                <a:solidFill>
                  <a:schemeClr val="tx1"/>
                </a:solidFill>
              </a:rPr>
              <a:t> (1879-1955), την εφεύρεση του </a:t>
            </a:r>
            <a:r>
              <a:rPr lang="el-GR" dirty="0" err="1">
                <a:solidFill>
                  <a:schemeClr val="tx1"/>
                </a:solidFill>
              </a:rPr>
              <a:t>ραδιοτηλεσκοπίου</a:t>
            </a:r>
            <a:r>
              <a:rPr lang="el-GR" dirty="0">
                <a:solidFill>
                  <a:schemeClr val="tx1"/>
                </a:solidFill>
              </a:rPr>
              <a:t> και την έναρξη της εξερεύνησης του διαστήματος. </a:t>
            </a:r>
          </a:p>
        </p:txBody>
      </p:sp>
      <p:sp>
        <p:nvSpPr>
          <p:cNvPr id="6" name="1 - Τίτλος"/>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l-GR" i="1" dirty="0" smtClean="0"/>
              <a:t>Σύγχρονη ιστορία</a:t>
            </a:r>
            <a:endParaRPr lang="el-GR" i="1"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σπουδαιότεροι αρχαίοι αστρονόμοι</a:t>
            </a:r>
          </a:p>
        </p:txBody>
      </p:sp>
      <p:sp>
        <p:nvSpPr>
          <p:cNvPr id="3" name="Θέση περιεχομένου 2"/>
          <p:cNvSpPr>
            <a:spLocks noGrp="1"/>
          </p:cNvSpPr>
          <p:nvPr>
            <p:ph idx="1"/>
          </p:nvPr>
        </p:nvSpPr>
        <p:spPr>
          <a:xfrm>
            <a:off x="395536" y="1700808"/>
            <a:ext cx="8229600" cy="4525963"/>
          </a:xfrm>
        </p:spPr>
        <p:txBody>
          <a:bodyPr>
            <a:normAutofit fontScale="92500" lnSpcReduction="10000"/>
          </a:bodyPr>
          <a:lstStyle/>
          <a:p>
            <a:r>
              <a:rPr lang="el-GR" b="1" dirty="0"/>
              <a:t>Ο </a:t>
            </a:r>
            <a:r>
              <a:rPr lang="el-GR" b="1" dirty="0" smtClean="0"/>
              <a:t>Θαλής</a:t>
            </a:r>
            <a:r>
              <a:rPr lang="el-GR" dirty="0" smtClean="0"/>
              <a:t> </a:t>
            </a:r>
            <a:r>
              <a:rPr lang="en-US" dirty="0" smtClean="0"/>
              <a:t>(</a:t>
            </a:r>
            <a:r>
              <a:rPr lang="el-GR" dirty="0" smtClean="0"/>
              <a:t>624 </a:t>
            </a:r>
            <a:r>
              <a:rPr lang="el-GR" dirty="0"/>
              <a:t>ως το 564 </a:t>
            </a:r>
            <a:r>
              <a:rPr lang="el-GR" dirty="0" err="1"/>
              <a:t>π.Χ</a:t>
            </a:r>
            <a:r>
              <a:rPr lang="el-GR" dirty="0" err="1" smtClean="0"/>
              <a:t>.</a:t>
            </a:r>
            <a:r>
              <a:rPr lang="en-US" dirty="0" smtClean="0"/>
              <a:t>):</a:t>
            </a:r>
            <a:r>
              <a:rPr lang="el-GR" dirty="0" smtClean="0"/>
              <a:t> Θεωρείται </a:t>
            </a:r>
            <a:r>
              <a:rPr lang="el-GR" dirty="0"/>
              <a:t>ο πατέρας της ελληνικής και παγκόσμιας </a:t>
            </a:r>
            <a:r>
              <a:rPr lang="el-GR" dirty="0" smtClean="0"/>
              <a:t>φιλοσοφίας</a:t>
            </a:r>
            <a:r>
              <a:rPr lang="en-US" dirty="0" smtClean="0"/>
              <a:t>,</a:t>
            </a:r>
            <a:r>
              <a:rPr lang="el-GR" dirty="0" smtClean="0"/>
              <a:t> </a:t>
            </a:r>
            <a:r>
              <a:rPr lang="el-GR" dirty="0"/>
              <a:t>έζησε στη </a:t>
            </a:r>
            <a:r>
              <a:rPr lang="el-GR" dirty="0" smtClean="0"/>
              <a:t>Μίλητο</a:t>
            </a:r>
          </a:p>
          <a:p>
            <a:r>
              <a:rPr lang="el-GR" b="1" dirty="0"/>
              <a:t>Ο Αναξίμανδρος </a:t>
            </a:r>
            <a:r>
              <a:rPr lang="el-GR" dirty="0"/>
              <a:t>(610-545 </a:t>
            </a:r>
            <a:r>
              <a:rPr lang="el-GR" dirty="0" err="1"/>
              <a:t>π.Χ</a:t>
            </a:r>
            <a:r>
              <a:rPr lang="el-GR" dirty="0" err="1" smtClean="0"/>
              <a:t>.</a:t>
            </a:r>
            <a:r>
              <a:rPr lang="el-GR" dirty="0" smtClean="0"/>
              <a:t>)</a:t>
            </a:r>
            <a:r>
              <a:rPr lang="en-US" dirty="0" smtClean="0"/>
              <a:t> </a:t>
            </a:r>
            <a:r>
              <a:rPr lang="el-GR" dirty="0" smtClean="0"/>
              <a:t>σχεδίασε </a:t>
            </a:r>
            <a:r>
              <a:rPr lang="el-GR" dirty="0"/>
              <a:t>τον πρώτο χάρτη της έως τότε γνωστής </a:t>
            </a:r>
            <a:r>
              <a:rPr lang="el-GR" dirty="0" smtClean="0"/>
              <a:t>γης </a:t>
            </a:r>
            <a:r>
              <a:rPr lang="el-GR" dirty="0"/>
              <a:t>και ασχολήθηκε με αστρονομικά και κοσμολογικά ζητήματα. </a:t>
            </a:r>
            <a:endParaRPr lang="en-US" dirty="0" smtClean="0"/>
          </a:p>
          <a:p>
            <a:r>
              <a:rPr lang="el-GR" b="1" dirty="0"/>
              <a:t>Ο Αναξιμένης </a:t>
            </a:r>
            <a:r>
              <a:rPr lang="el-GR" dirty="0"/>
              <a:t>(585-528 </a:t>
            </a:r>
            <a:r>
              <a:rPr lang="el-GR" dirty="0" err="1"/>
              <a:t>π.Χ.</a:t>
            </a:r>
            <a:r>
              <a:rPr lang="el-GR" dirty="0"/>
              <a:t>) Πίστευε ότι η αρχή των όντων ήταν ο αέρας, που, με την κίνηση, αλλού γίνεται νερό και αλλού γίνεται αιθέρας και φωτιά. </a:t>
            </a:r>
          </a:p>
        </p:txBody>
      </p:sp>
    </p:spTree>
    <p:extLst>
      <p:ext uri="{BB962C8B-B14F-4D97-AF65-F5344CB8AC3E}">
        <p14:creationId xmlns:p14="http://schemas.microsoft.com/office/powerpoint/2010/main" xmlns="" val="1874154514"/>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52520" cy="68767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Ορθογώνιο 4"/>
          <p:cNvSpPr/>
          <p:nvPr/>
        </p:nvSpPr>
        <p:spPr>
          <a:xfrm>
            <a:off x="1619672" y="260648"/>
            <a:ext cx="6264696" cy="1323439"/>
          </a:xfrm>
          <a:prstGeom prst="rect">
            <a:avLst/>
          </a:prstGeom>
        </p:spPr>
        <p:txBody>
          <a:bodyPr wrap="square">
            <a:spAutoFit/>
          </a:bodyPr>
          <a:lstStyle/>
          <a:p>
            <a:pPr algn="ctr"/>
            <a:r>
              <a:rPr lang="el-GR" sz="4000" dirty="0"/>
              <a:t>Τα αστρονομικά μετρητικά όργανα των αρχαίων</a:t>
            </a:r>
          </a:p>
        </p:txBody>
      </p:sp>
      <p:sp>
        <p:nvSpPr>
          <p:cNvPr id="6" name="Ορθογώνιο 5"/>
          <p:cNvSpPr/>
          <p:nvPr/>
        </p:nvSpPr>
        <p:spPr>
          <a:xfrm>
            <a:off x="467544" y="1700808"/>
            <a:ext cx="8352928" cy="5170646"/>
          </a:xfrm>
          <a:prstGeom prst="rect">
            <a:avLst/>
          </a:prstGeom>
        </p:spPr>
        <p:txBody>
          <a:bodyPr wrap="square">
            <a:spAutoFit/>
          </a:bodyPr>
          <a:lstStyle/>
          <a:p>
            <a:pPr marL="457200" indent="-457200">
              <a:buFont typeface="Arial" panose="020B0604020202020204" pitchFamily="34" charset="0"/>
              <a:buChar char="•"/>
            </a:pPr>
            <a:r>
              <a:rPr lang="el-GR" sz="3000" b="1" u="sng" dirty="0"/>
              <a:t>Ουράνια σφαίρα: </a:t>
            </a:r>
            <a:r>
              <a:rPr lang="el-GR" sz="3000" dirty="0"/>
              <a:t>Μια απλή περιστρεφόμενη σφαίρα με τους κύριους κύκλους χαραγμένους πάνω της.</a:t>
            </a:r>
          </a:p>
          <a:p>
            <a:pPr marL="457200" indent="-457200">
              <a:buFont typeface="Arial" panose="020B0604020202020204" pitchFamily="34" charset="0"/>
              <a:buChar char="•"/>
            </a:pPr>
            <a:r>
              <a:rPr lang="el-GR" sz="3000" b="1" u="sng" dirty="0" err="1"/>
              <a:t>Aστρολάβος</a:t>
            </a:r>
            <a:r>
              <a:rPr lang="el-GR" sz="3000" dirty="0"/>
              <a:t>: Το χρησιμοποιούσαν οι αστρονόμοι για να υπολογίζουν τα ύψη των αστέρων από τον ορίζοντα και τις εκλειπτικές συντεταγμένες. </a:t>
            </a:r>
          </a:p>
          <a:p>
            <a:pPr marL="457200" indent="-457200">
              <a:buFont typeface="Arial" panose="020B0604020202020204" pitchFamily="34" charset="0"/>
              <a:buChar char="•"/>
            </a:pPr>
            <a:r>
              <a:rPr lang="el-GR" sz="3000" b="1" u="sng" dirty="0"/>
              <a:t>Γνώμονας</a:t>
            </a:r>
            <a:r>
              <a:rPr lang="el-GR" sz="3000" dirty="0"/>
              <a:t>: Ένα από τα πιο απλά και πιο πολύτιμα όργανα που χρησίμευε για τον καθορισμό πολλών αστρονομικών φαινομένων και γεωγραφικών </a:t>
            </a:r>
            <a:r>
              <a:rPr lang="el-GR" sz="3000" dirty="0" smtClean="0"/>
              <a:t>στοιχείων.</a:t>
            </a:r>
            <a:endParaRPr lang="el-GR" sz="3000" dirty="0"/>
          </a:p>
        </p:txBody>
      </p:sp>
    </p:spTree>
    <p:extLst>
      <p:ext uri="{BB962C8B-B14F-4D97-AF65-F5344CB8AC3E}">
        <p14:creationId xmlns:p14="http://schemas.microsoft.com/office/powerpoint/2010/main" xmlns="" val="1342903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Τεχνικό">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130</TotalTime>
  <Words>1580</Words>
  <Application>Microsoft Office PowerPoint</Application>
  <PresentationFormat>Προβολή στην οθόνη (4:3)</PresentationFormat>
  <Paragraphs>161</Paragraphs>
  <Slides>42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Τεχνικό</vt:lpstr>
      <vt:lpstr>ΕΝΑ ΤΑΞΙΔΙ ΣΤΑ ΑΣΤΕΡΙΑ</vt:lpstr>
      <vt:lpstr>ΑΣΤΡΟΝΟΜΙΑ</vt:lpstr>
      <vt:lpstr>Κλάδοι Αστρονομίας</vt:lpstr>
      <vt:lpstr>ΙΣΤΟΡΙΑ ΤΗΣ ΑΣΤΡΟΝΟΜΙΑΣ</vt:lpstr>
      <vt:lpstr>ΜΕΣΑΙΩΝΑΣ</vt:lpstr>
      <vt:lpstr>Αναγέννηση</vt:lpstr>
      <vt:lpstr>Σύγχρονη ιστορία</vt:lpstr>
      <vt:lpstr>Οι σπουδαιότεροι αρχαίοι αστρονόμοι</vt:lpstr>
      <vt:lpstr>Διαφάνεια 9</vt:lpstr>
      <vt:lpstr>Mαύρες Τρύπες</vt:lpstr>
      <vt:lpstr>Άσπρες Τρύπες</vt:lpstr>
      <vt:lpstr>Σκουληκότρυπες</vt:lpstr>
      <vt:lpstr>Οι πλανήτες Ερμής, Αφροδίτη και Γη </vt:lpstr>
      <vt:lpstr>Οι πλανήτες Άρης, Δίας και Κρόνος</vt:lpstr>
      <vt:lpstr>Οι πλανήτες Ουρανός και Ποσειδώνας</vt:lpstr>
      <vt:lpstr>Άστέρες</vt:lpstr>
      <vt:lpstr>Διαφάνεια 17</vt:lpstr>
      <vt:lpstr>Διάγραμμα Hertzsprung- Russell</vt:lpstr>
      <vt:lpstr>Διαφάνεια 19</vt:lpstr>
      <vt:lpstr>Ο Γαλαξίας</vt:lpstr>
      <vt:lpstr>Ομάδες κα σμήνη γαλαξιών</vt:lpstr>
      <vt:lpstr> Ο γαλαξίας μας με το ηλιακό μας σύστημα. </vt:lpstr>
      <vt:lpstr>ΕΞΩΓΑΛΑΞΙΑΚΑ ΑΝΤΙΚΕΙΜΕΝΑ </vt:lpstr>
      <vt:lpstr>Διαφάνεια 24</vt:lpstr>
      <vt:lpstr>Αστρικά Συστήματα </vt:lpstr>
      <vt:lpstr>Οι λαμπρότεροι αστέρες του ουρανού</vt:lpstr>
      <vt:lpstr>Παραδείγματα λαμπρότερων αστέρων είναι οι παρακάτω</vt:lpstr>
      <vt:lpstr>Αστερισμοί </vt:lpstr>
      <vt:lpstr>Το ηλιακό μας σύστημα</vt:lpstr>
      <vt:lpstr>Αστρονομία και τέχνες</vt:lpstr>
      <vt:lpstr>Λογοτεχνία</vt:lpstr>
      <vt:lpstr>Ζωγραφική</vt:lpstr>
      <vt:lpstr>Ποίηση</vt:lpstr>
      <vt:lpstr>Κινηματογράφος</vt:lpstr>
      <vt:lpstr>Το άστρο της Βηθλεέμ</vt:lpstr>
      <vt:lpstr>Διαφάνεια 36</vt:lpstr>
      <vt:lpstr>Διαφάνεια 37</vt:lpstr>
      <vt:lpstr>Διαφάνεια 38</vt:lpstr>
      <vt:lpstr>Διαφάνεια 39</vt:lpstr>
      <vt:lpstr>Διαφάνεια 40</vt:lpstr>
      <vt:lpstr>ΕΠΙΛΟΓΟΣ</vt:lpstr>
      <vt:lpstr>ΕΥΧΑΡΙΣΤΟΎΜΕ  ΓΙΑ ΤΗΝ ΠΡΟΣΟΧΉ ΣΑΣ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25</cp:revision>
  <dcterms:created xsi:type="dcterms:W3CDTF">2017-01-16T09:05:25Z</dcterms:created>
  <dcterms:modified xsi:type="dcterms:W3CDTF">2017-01-24T08:36:54Z</dcterms:modified>
</cp:coreProperties>
</file>