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67" d="100"/>
          <a:sy n="67" d="100"/>
        </p:scale>
        <p:origin x="643" y="3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7/8/2017</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t>7/8/2017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t>7/8/2017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t>7/8/2017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t>7/8/2017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t>7/8/2017</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0D5A53AF-48EA-489D-8260-9DCAB666386A}" type="datetimeFigureOut">
              <a:rPr lang="en-US" dirty="0"/>
              <a:t>7/8/2017</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7/8/2017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7/8/2017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7/8/2017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7/8/2017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7/8/2017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7/8/2017</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7/8/2017</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7/8/2017</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t>7/8/2017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t>7/8/2017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7/8/2017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r>
              <a:rPr lang="en-US" dirty="0"/>
              <a:t>
              </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447365"/>
            <a:ext cx="12191999" cy="4580963"/>
          </a:xfrm>
        </p:spPr>
        <p:txBody>
          <a:bodyPr>
            <a:noAutofit/>
          </a:bodyPr>
          <a:lstStyle/>
          <a:p>
            <a:pPr algn="ctr"/>
            <a:br>
              <a:rPr lang="en-US" sz="7100" dirty="0">
                <a:effectLst>
                  <a:outerShdw blurRad="38100" dist="38100" dir="2700000" algn="tl">
                    <a:srgbClr val="000000">
                      <a:alpha val="43137"/>
                    </a:srgbClr>
                  </a:outerShdw>
                </a:effectLst>
              </a:rPr>
            </a:br>
            <a:br>
              <a:rPr lang="en-US" sz="7100" dirty="0">
                <a:effectLst>
                  <a:outerShdw blurRad="38100" dist="38100" dir="2700000" algn="tl">
                    <a:srgbClr val="000000">
                      <a:alpha val="43137"/>
                    </a:srgbClr>
                  </a:outerShdw>
                </a:effectLst>
              </a:rPr>
            </a:br>
            <a:endParaRPr lang="en-US" sz="7100" dirty="0">
              <a:effectLst>
                <a:outerShdw blurRad="38100" dist="38100" dir="2700000" algn="tl">
                  <a:srgbClr val="000000">
                    <a:alpha val="43137"/>
                  </a:srgbClr>
                </a:outerShdw>
              </a:effectLst>
              <a:latin typeface="Adobe Song Std L" panose="02020300000000000000" pitchFamily="18" charset="-128"/>
              <a:ea typeface="Adobe Song Std L" panose="02020300000000000000" pitchFamily="18" charset="-128"/>
            </a:endParaRPr>
          </a:p>
        </p:txBody>
      </p:sp>
      <p:sp>
        <p:nvSpPr>
          <p:cNvPr id="3" name="Subtitle 2"/>
          <p:cNvSpPr>
            <a:spLocks noGrp="1"/>
          </p:cNvSpPr>
          <p:nvPr>
            <p:ph type="subTitle" idx="1"/>
          </p:nvPr>
        </p:nvSpPr>
        <p:spPr>
          <a:xfrm>
            <a:off x="0" y="2447365"/>
            <a:ext cx="12191999" cy="1111623"/>
          </a:xfrm>
        </p:spPr>
        <p:txBody>
          <a:bodyPr>
            <a:normAutofit/>
          </a:bodyPr>
          <a:lstStyle/>
          <a:p>
            <a:pPr algn="ctr"/>
            <a:r>
              <a:rPr lang="el-GR" sz="6600" dirty="0">
                <a:solidFill>
                  <a:schemeClr val="tx1"/>
                </a:solidFill>
                <a:latin typeface="Brush Script Std" panose="03060802040607070404" pitchFamily="66" charset="0"/>
              </a:rPr>
              <a:t>ΜΟΥΣΙΚΗ ΚΑΙ ΨΥΧΟΛΟΓΙΑ </a:t>
            </a:r>
            <a:endParaRPr lang="en-US" sz="6600" dirty="0">
              <a:solidFill>
                <a:schemeClr val="tx1"/>
              </a:solidFill>
              <a:latin typeface="Brush Script Std" panose="03060802040607070404" pitchFamily="66" charset="0"/>
            </a:endParaRPr>
          </a:p>
        </p:txBody>
      </p:sp>
    </p:spTree>
    <p:extLst>
      <p:ext uri="{BB962C8B-B14F-4D97-AF65-F5344CB8AC3E}">
        <p14:creationId xmlns:p14="http://schemas.microsoft.com/office/powerpoint/2010/main" val="1260964481"/>
      </p:ext>
    </p:extLst>
  </p:cSld>
  <p:clrMapOvr>
    <a:masterClrMapping/>
  </p:clrMapOvr>
  <mc:AlternateContent xmlns:mc="http://schemas.openxmlformats.org/markup-compatibility/2006" xmlns:p14="http://schemas.microsoft.com/office/powerpoint/2010/main">
    <mc:Choice Requires="p14">
      <p:transition spd="slow" p14:dur="2000" advTm="1000">
        <p:blinds/>
      </p:transition>
    </mc:Choice>
    <mc:Fallback xmlns="">
      <p:transition spd="slow" advTm="1000">
        <p:blind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515600" cy="1325563"/>
          </a:xfrm>
        </p:spPr>
        <p:txBody>
          <a:bodyPr>
            <a:normAutofit fontScale="90000"/>
          </a:bodyPr>
          <a:lstStyle/>
          <a:p>
            <a:r>
              <a:rPr lang="el-GR" dirty="0"/>
              <a:t>ΜΟΥΣΙΚΗ</a:t>
            </a:r>
            <a:r>
              <a:rPr lang="en-US" dirty="0"/>
              <a:t> </a:t>
            </a:r>
            <a:r>
              <a:rPr lang="el-GR" dirty="0"/>
              <a:t> ΚΑΙ</a:t>
            </a:r>
            <a:r>
              <a:rPr lang="en-US" dirty="0"/>
              <a:t> </a:t>
            </a:r>
            <a:r>
              <a:rPr lang="el-GR" dirty="0"/>
              <a:t> ΨΥΧΟΣΩΜΑΤΙΚΗ </a:t>
            </a:r>
            <a:r>
              <a:rPr lang="en-US" dirty="0"/>
              <a:t> </a:t>
            </a:r>
            <a:r>
              <a:rPr lang="el-GR" dirty="0"/>
              <a:t>ΥΓΕΙΑ</a:t>
            </a:r>
            <a:endParaRPr lang="en-US" dirty="0">
              <a:latin typeface="Brush Script Std" panose="03060802040607070404" pitchFamily="66" charset="0"/>
            </a:endParaRPr>
          </a:p>
        </p:txBody>
      </p:sp>
      <p:sp>
        <p:nvSpPr>
          <p:cNvPr id="3" name="Content Placeholder 2"/>
          <p:cNvSpPr>
            <a:spLocks noGrp="1"/>
          </p:cNvSpPr>
          <p:nvPr>
            <p:ph idx="1"/>
          </p:nvPr>
        </p:nvSpPr>
        <p:spPr>
          <a:xfrm>
            <a:off x="979100" y="2094566"/>
            <a:ext cx="10233800" cy="4351338"/>
          </a:xfrm>
        </p:spPr>
        <p:txBody>
          <a:bodyPr>
            <a:normAutofit lnSpcReduction="10000"/>
          </a:bodyPr>
          <a:lstStyle/>
          <a:p>
            <a:r>
              <a:rPr lang="el-GR" spc="100" dirty="0"/>
              <a:t>Η θεραπευτική δράση της μουσικής έχει τις ιστορικές της ρίζες στην αρχαία</a:t>
            </a:r>
            <a:r>
              <a:rPr lang="en-US" spc="100" dirty="0"/>
              <a:t> </a:t>
            </a:r>
            <a:r>
              <a:rPr lang="el-GR" spc="100" dirty="0"/>
              <a:t>ελληνική παράδοση, αλλά και στις παραδόσεις άλλων μεγάλων λαών της Ανατολής.</a:t>
            </a:r>
          </a:p>
          <a:p>
            <a:r>
              <a:rPr lang="el-GR" spc="100" dirty="0"/>
              <a:t>Πρώτοι οι Πυθαγόρειοι εξέτασαν τη σχέση μουσικών ήχων και αριθμών και</a:t>
            </a:r>
            <a:r>
              <a:rPr lang="en-US" spc="100" dirty="0"/>
              <a:t> </a:t>
            </a:r>
            <a:r>
              <a:rPr lang="el-GR" spc="100" dirty="0"/>
              <a:t>διαπίστωσαν ότι οι αριθμοί που διέπουν την αρμονία ενός διατεταγμένου υλικού</a:t>
            </a:r>
            <a:r>
              <a:rPr lang="en-US" spc="100" dirty="0"/>
              <a:t> </a:t>
            </a:r>
            <a:r>
              <a:rPr lang="el-GR" spc="100" dirty="0"/>
              <a:t>κόσμου παίζουν τον ίδιο ρόλο και στην τέχνη της μουσικής. </a:t>
            </a:r>
            <a:endParaRPr lang="en-US" spc="100" dirty="0"/>
          </a:p>
          <a:p>
            <a:r>
              <a:rPr lang="el-GR" spc="100" dirty="0"/>
              <a:t>Στον Πυθαγόρα</a:t>
            </a:r>
            <a:r>
              <a:rPr lang="en-US" spc="100" dirty="0"/>
              <a:t> </a:t>
            </a:r>
            <a:r>
              <a:rPr lang="el-GR" spc="100" dirty="0"/>
              <a:t>οφείλεται η ανακάλυψη των μαθηματικών αρχών που διέπουν τα βασικά μουσικά</a:t>
            </a:r>
            <a:r>
              <a:rPr lang="en-US" spc="100" dirty="0"/>
              <a:t> </a:t>
            </a:r>
            <a:r>
              <a:rPr lang="el-GR" spc="100" dirty="0"/>
              <a:t>διαστήματα και η προέλευσή τους μέσω της διαίρεσης του μονόχορδου σε απλούς</a:t>
            </a:r>
            <a:r>
              <a:rPr lang="en-US" spc="100" dirty="0"/>
              <a:t> </a:t>
            </a:r>
            <a:r>
              <a:rPr lang="el-GR" spc="100" dirty="0"/>
              <a:t>λόγους.</a:t>
            </a:r>
          </a:p>
          <a:p>
            <a:endParaRPr lang="en-US" dirty="0"/>
          </a:p>
        </p:txBody>
      </p:sp>
    </p:spTree>
    <p:extLst>
      <p:ext uri="{BB962C8B-B14F-4D97-AF65-F5344CB8AC3E}">
        <p14:creationId xmlns:p14="http://schemas.microsoft.com/office/powerpoint/2010/main" val="3592329746"/>
      </p:ext>
    </p:extLst>
  </p:cSld>
  <p:clrMapOvr>
    <a:masterClrMapping/>
  </p:clrMapOvr>
  <p:transition spd="slow" advTm="10000">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2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650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1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650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1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half" idx="1"/>
          </p:nvPr>
        </p:nvSpPr>
        <p:spPr>
          <a:xfrm>
            <a:off x="560384" y="923365"/>
            <a:ext cx="5535616" cy="5280210"/>
          </a:xfrm>
        </p:spPr>
        <p:txBody>
          <a:bodyPr>
            <a:normAutofit lnSpcReduction="10000"/>
          </a:bodyPr>
          <a:lstStyle/>
          <a:p>
            <a:r>
              <a:rPr lang="el-GR" dirty="0"/>
              <a:t>Στις μέρες μας, για την πλειοψηφία των ακροατών, ο στόχος της μουσικής</a:t>
            </a:r>
            <a:r>
              <a:rPr lang="en-US" dirty="0"/>
              <a:t> </a:t>
            </a:r>
            <a:r>
              <a:rPr lang="el-GR" dirty="0"/>
              <a:t>είναι περισσότερο η διασκέδαση. Εκείνος που διασκεδάζει προσπαθεί να μη</a:t>
            </a:r>
            <a:r>
              <a:rPr lang="en-US" dirty="0"/>
              <a:t> </a:t>
            </a:r>
            <a:r>
              <a:rPr lang="el-GR" dirty="0"/>
              <a:t>συγκεντρώνεται, αλλά να αποκεντρώνει την προσοχή του. Η σημασία της</a:t>
            </a:r>
            <a:r>
              <a:rPr lang="en-US" dirty="0"/>
              <a:t> </a:t>
            </a:r>
            <a:r>
              <a:rPr lang="el-GR" dirty="0"/>
              <a:t>διασκέδασης είναι εντελώς διαφορετική από τη σημασία της ψυχαγωγίας, δηλαδή,</a:t>
            </a:r>
            <a:r>
              <a:rPr lang="en-US" dirty="0"/>
              <a:t> </a:t>
            </a:r>
            <a:r>
              <a:rPr lang="el-GR" dirty="0"/>
              <a:t>της αγωγής της ψυχής, ενός όρου που πλησιάζει περισσότερο στην αρχαία σημασία</a:t>
            </a:r>
            <a:r>
              <a:rPr lang="en-US" dirty="0"/>
              <a:t> </a:t>
            </a:r>
            <a:r>
              <a:rPr lang="el-GR" dirty="0"/>
              <a:t>και αξία της μουσικής.</a:t>
            </a:r>
            <a:endParaRPr lang="en-US" dirty="0"/>
          </a:p>
        </p:txBody>
      </p:sp>
      <p:pic>
        <p:nvPicPr>
          <p:cNvPr id="5" name="Content Placeholder 4"/>
          <p:cNvPicPr>
            <a:picLocks noGrp="1" noChangeAspect="1"/>
          </p:cNvPicPr>
          <p:nvPr>
            <p:ph sz="half" idx="2"/>
          </p:nvPr>
        </p:nvPicPr>
        <p:blipFill>
          <a:blip r:embed="rId2"/>
          <a:stretch>
            <a:fillRect/>
          </a:stretch>
        </p:blipFill>
        <p:spPr>
          <a:xfrm>
            <a:off x="6319838" y="2453330"/>
            <a:ext cx="5033962" cy="3095927"/>
          </a:xfrm>
          <a:prstGeom prst="rect">
            <a:avLst/>
          </a:prstGeom>
        </p:spPr>
      </p:pic>
    </p:spTree>
    <p:extLst>
      <p:ext uri="{BB962C8B-B14F-4D97-AF65-F5344CB8AC3E}">
        <p14:creationId xmlns:p14="http://schemas.microsoft.com/office/powerpoint/2010/main" val="1974470206"/>
      </p:ext>
    </p:extLst>
  </p:cSld>
  <p:clrMapOvr>
    <a:masterClrMapping/>
  </p:clrMapOvr>
  <mc:AlternateContent xmlns:mc="http://schemas.openxmlformats.org/markup-compatibility/2006" xmlns:p14="http://schemas.microsoft.com/office/powerpoint/2010/main">
    <mc:Choice Requires="p14">
      <p:transition spd="slow" p14:dur="3000" advTm="5500">
        <p:checker/>
      </p:transition>
    </mc:Choice>
    <mc:Fallback xmlns="">
      <p:transition spd="slow" advTm="5500">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500"/>
                                        <p:tgtEl>
                                          <p:spTgt spid="3">
                                            <p:txEl>
                                              <p:pRg st="0" end="0"/>
                                            </p:txEl>
                                          </p:spTgt>
                                        </p:tgtEl>
                                      </p:cBhvr>
                                    </p:animEffect>
                                    <p:anim calcmode="lin" valueType="num">
                                      <p:cBhvr>
                                        <p:cTn id="8" dur="1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4000"/>
                                  </p:stCondLst>
                                  <p:childTnLst>
                                    <p:set>
                                      <p:cBhvr>
                                        <p:cTn id="13" dur="1" fill="hold">
                                          <p:stCondLst>
                                            <p:cond delay="0"/>
                                          </p:stCondLst>
                                        </p:cTn>
                                        <p:tgtEl>
                                          <p:spTgt spid="5"/>
                                        </p:tgtEl>
                                        <p:attrNameLst>
                                          <p:attrName>style.visibility</p:attrName>
                                        </p:attrNameLst>
                                      </p:cBhvr>
                                      <p:to>
                                        <p:strVal val="visible"/>
                                      </p:to>
                                    </p:set>
                                    <p:animEffect transition="in" filter="wheel(1)">
                                      <p:cBhvr>
                                        <p:cTn id="14"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7518" y="365125"/>
            <a:ext cx="10515600" cy="1325563"/>
          </a:xfrm>
        </p:spPr>
        <p:txBody>
          <a:bodyPr/>
          <a:lstStyle/>
          <a:p>
            <a:r>
              <a:rPr lang="el-GR" dirty="0"/>
              <a:t>ΟΙ ΙΔΙΟΤΗΤΕΣ ΤΗΣ ΜΟΥΣΙΚΗΣ</a:t>
            </a:r>
            <a:endParaRPr lang="en-US" dirty="0"/>
          </a:p>
        </p:txBody>
      </p:sp>
      <p:sp>
        <p:nvSpPr>
          <p:cNvPr id="3" name="Content Placeholder 2"/>
          <p:cNvSpPr>
            <a:spLocks noGrp="1"/>
          </p:cNvSpPr>
          <p:nvPr>
            <p:ph idx="1"/>
          </p:nvPr>
        </p:nvSpPr>
        <p:spPr>
          <a:xfrm>
            <a:off x="958636" y="1690688"/>
            <a:ext cx="10722376" cy="4853547"/>
          </a:xfrm>
        </p:spPr>
        <p:txBody>
          <a:bodyPr>
            <a:normAutofit/>
          </a:bodyPr>
          <a:lstStyle/>
          <a:p>
            <a:r>
              <a:rPr lang="el-GR" dirty="0"/>
              <a:t>Η μουσική είναι μια ουσιαστικά συναισθηματική εμπειρία που μπορεί να</a:t>
            </a:r>
            <a:r>
              <a:rPr lang="en-US" dirty="0"/>
              <a:t> </a:t>
            </a:r>
            <a:r>
              <a:rPr lang="el-GR" dirty="0"/>
              <a:t>συνοδεύσει τον άνθρωπο σε όλες τις εκδηλώσεις της ζωής του, να καθρεφτίσει όλες</a:t>
            </a:r>
            <a:r>
              <a:rPr lang="en-US" dirty="0"/>
              <a:t> </a:t>
            </a:r>
            <a:r>
              <a:rPr lang="el-GR" dirty="0"/>
              <a:t>τις ψυχοσωματικές του καταστάσεις και να τον οδηγήσει ακόμη και σε βαθύτερες και</a:t>
            </a:r>
            <a:r>
              <a:rPr lang="en-US" dirty="0"/>
              <a:t> </a:t>
            </a:r>
            <a:r>
              <a:rPr lang="el-GR" dirty="0"/>
              <a:t>ιδιαίτερα προσωπικές συγκινήσεις. Είναι γεγονός ότι η ακρόαση μουσικής, όπως και</a:t>
            </a:r>
            <a:r>
              <a:rPr lang="en-US" dirty="0"/>
              <a:t> </a:t>
            </a:r>
            <a:r>
              <a:rPr lang="el-GR" dirty="0"/>
              <a:t>ο χορός, βοηθούν στην έκκριση των λεγόμενων ορμονών της ευτυχίας».</a:t>
            </a:r>
            <a:endParaRPr lang="en-US" dirty="0"/>
          </a:p>
          <a:p>
            <a:r>
              <a:rPr lang="el-GR" dirty="0"/>
              <a:t>Ο θεραπευτής ακούει τη μουσική του ανθρώπου, δηλαδή την αναπνοή του, τη</a:t>
            </a:r>
            <a:r>
              <a:rPr lang="en-US" dirty="0"/>
              <a:t> </a:t>
            </a:r>
            <a:r>
              <a:rPr lang="el-GR" dirty="0"/>
              <a:t>χροιά της φωνής του, τον ρυθμό των κινήσεών του και την αντανακλά συνήθως σε</a:t>
            </a:r>
            <a:r>
              <a:rPr lang="en-US" dirty="0"/>
              <a:t> </a:t>
            </a:r>
            <a:r>
              <a:rPr lang="el-GR" dirty="0"/>
              <a:t>πολυφωνικό όργανο, δημιουργώντας έτσι μια οικεία ατμόσφαιρα. </a:t>
            </a:r>
          </a:p>
          <a:p>
            <a:endParaRPr lang="en-US" dirty="0"/>
          </a:p>
        </p:txBody>
      </p:sp>
    </p:spTree>
    <p:extLst>
      <p:ext uri="{BB962C8B-B14F-4D97-AF65-F5344CB8AC3E}">
        <p14:creationId xmlns:p14="http://schemas.microsoft.com/office/powerpoint/2010/main" val="1364733219"/>
      </p:ext>
    </p:extLst>
  </p:cSld>
  <p:clrMapOvr>
    <a:masterClrMapping/>
  </p:clrMapOvr>
  <mc:AlternateContent xmlns:mc="http://schemas.openxmlformats.org/markup-compatibility/2006" xmlns:p14="http://schemas.microsoft.com/office/powerpoint/2010/main">
    <mc:Choice Requires="p14">
      <p:transition spd="slow" p14:dur="3400" advTm="20000">
        <p14:reveal/>
      </p:transition>
    </mc:Choice>
    <mc:Fallback xmlns="">
      <p:transition spd="slow" advTm="20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grpId="0" nodeType="clickEffect">
                                  <p:stCondLst>
                                    <p:cond delay="500"/>
                                  </p:stCondLst>
                                  <p:iterate type="lt">
                                    <p:tmAbs val="0"/>
                                  </p:iterate>
                                  <p:childTnLst>
                                    <p:set>
                                      <p:cBhvr override="childStyle">
                                        <p:cTn id="6" dur="indefinite"/>
                                        <p:tgtEl>
                                          <p:spTgt spid="2"/>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63389" y="618565"/>
            <a:ext cx="5562510" cy="5961530"/>
          </a:xfrm>
        </p:spPr>
        <p:txBody>
          <a:bodyPr>
            <a:normAutofit fontScale="85000" lnSpcReduction="20000"/>
          </a:bodyPr>
          <a:lstStyle/>
          <a:p>
            <a:r>
              <a:rPr lang="el-GR" dirty="0"/>
              <a:t>Ως πλήρεις και ολοκληρωμένοι οργανισμοί, αποτελούμε συνισταμένη του</a:t>
            </a:r>
            <a:r>
              <a:rPr lang="en-US" dirty="0"/>
              <a:t> </a:t>
            </a:r>
            <a:r>
              <a:rPr lang="el-GR" dirty="0"/>
              <a:t>βιολογικού μας σώματος, των συναισθημάτων μας, των διανοητικών μας λειτουργιών</a:t>
            </a:r>
            <a:r>
              <a:rPr lang="en-US" dirty="0"/>
              <a:t> </a:t>
            </a:r>
            <a:r>
              <a:rPr lang="el-GR" dirty="0"/>
              <a:t>και της πνευματικής μας ζωής. Είναι αδύνατο να επηρεαστεί κάποιο απ’ αυτά, χωρίς</a:t>
            </a:r>
            <a:r>
              <a:rPr lang="en-US" dirty="0"/>
              <a:t> </a:t>
            </a:r>
            <a:r>
              <a:rPr lang="el-GR" dirty="0"/>
              <a:t>να επηρεάσει και τα υπόλοιπα με κάποιο τρόπο. Παρ’ ότι οι ψυχολόγοι δεν έχουν</a:t>
            </a:r>
            <a:r>
              <a:rPr lang="en-US" dirty="0"/>
              <a:t> </a:t>
            </a:r>
            <a:r>
              <a:rPr lang="el-GR" dirty="0"/>
              <a:t>καταλήξει αν τα συναισθήματα επηρεάζουν τη διανοητική μας κατάσταση ή αν</a:t>
            </a:r>
            <a:r>
              <a:rPr lang="en-US" dirty="0"/>
              <a:t> </a:t>
            </a:r>
            <a:r>
              <a:rPr lang="el-GR" dirty="0"/>
              <a:t>αντίθετα ο νους επηρεάζει τη συναισθηματική μας ζωή. Κατά γενική συναίνεση και</a:t>
            </a:r>
            <a:r>
              <a:rPr lang="en-US" dirty="0"/>
              <a:t> </a:t>
            </a:r>
            <a:r>
              <a:rPr lang="el-GR" dirty="0"/>
              <a:t>τα δύο επηρεάζουν τη σωματική μας υγεία και αυτή, με τη σειρά της, επηρεάζει τη</a:t>
            </a:r>
            <a:r>
              <a:rPr lang="en-US" dirty="0"/>
              <a:t> </a:t>
            </a:r>
            <a:r>
              <a:rPr lang="el-GR" dirty="0"/>
              <a:t>διανοητική και συναισθηματική μας ζωή, οπότε οι δύο αυτές επιδράσεις τείνουν να δημιουργήσουν έναν φαύλο κύκλο, όπου κάθε αίτιο προκαλεί μια αντίδραση, η οποία  γίνεται με τη σειρά της αίτιο που ενισχύει το αρχικό. </a:t>
            </a:r>
          </a:p>
          <a:p>
            <a:endParaRPr lang="en-US" dirty="0"/>
          </a:p>
        </p:txBody>
      </p:sp>
      <p:pic>
        <p:nvPicPr>
          <p:cNvPr id="5" name="Content Placeholder 4"/>
          <p:cNvPicPr>
            <a:picLocks noGrp="1" noChangeAspect="1"/>
          </p:cNvPicPr>
          <p:nvPr>
            <p:ph sz="half" idx="2"/>
          </p:nvPr>
        </p:nvPicPr>
        <p:blipFill>
          <a:blip r:embed="rId2"/>
          <a:stretch>
            <a:fillRect/>
          </a:stretch>
        </p:blipFill>
        <p:spPr>
          <a:xfrm>
            <a:off x="6766430" y="1220736"/>
            <a:ext cx="3964323" cy="4757187"/>
          </a:xfrm>
          <a:prstGeom prst="rect">
            <a:avLst/>
          </a:prstGeom>
        </p:spPr>
      </p:pic>
    </p:spTree>
    <p:extLst>
      <p:ext uri="{BB962C8B-B14F-4D97-AF65-F5344CB8AC3E}">
        <p14:creationId xmlns:p14="http://schemas.microsoft.com/office/powerpoint/2010/main" val="2032105445"/>
      </p:ext>
    </p:extLst>
  </p:cSld>
  <p:clrMapOvr>
    <a:masterClrMapping/>
  </p:clrMapOvr>
  <p:transition spd="slow" advTm="15000">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Horizontal)">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450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315" y="365125"/>
            <a:ext cx="10515600" cy="1325563"/>
          </a:xfrm>
        </p:spPr>
        <p:txBody>
          <a:bodyPr>
            <a:normAutofit fontScale="90000"/>
          </a:bodyPr>
          <a:lstStyle/>
          <a:p>
            <a:r>
              <a:rPr lang="el-GR" dirty="0"/>
              <a:t>Η ΜΟΥΣΙΚΟΘΕΡΑΠΕΙΑ ΣΑΝ ΜΙΑ ΞΕΧΩΡΙΣΤΗ ΜΟΡΦΗ ΘΕΡΑΠΕΙΑΣ</a:t>
            </a:r>
            <a:endParaRPr lang="en-US" dirty="0"/>
          </a:p>
        </p:txBody>
      </p:sp>
      <p:sp>
        <p:nvSpPr>
          <p:cNvPr id="3" name="Content Placeholder 2"/>
          <p:cNvSpPr>
            <a:spLocks noGrp="1"/>
          </p:cNvSpPr>
          <p:nvPr>
            <p:ph idx="1"/>
          </p:nvPr>
        </p:nvSpPr>
        <p:spPr>
          <a:xfrm>
            <a:off x="979322" y="1816833"/>
            <a:ext cx="10872709" cy="4351338"/>
          </a:xfrm>
        </p:spPr>
        <p:txBody>
          <a:bodyPr>
            <a:normAutofit fontScale="85000" lnSpcReduction="10000"/>
          </a:bodyPr>
          <a:lstStyle/>
          <a:p>
            <a:r>
              <a:rPr lang="el-GR" dirty="0"/>
              <a:t>Ξεκινάμε από το δεδομένο ότι η ικανότητα για δημιουργία είναι έμφυτη σε όλους τους ανθρώπους και ο άνθρωπος είναι μουσικός. Αναγκαία συνθήκη είναι η σχέση εμπιστοσύνης ανάμεσα στο </a:t>
            </a:r>
            <a:r>
              <a:rPr lang="el-GR" dirty="0" err="1"/>
              <a:t>μουσικοθεραπευτή</a:t>
            </a:r>
            <a:r>
              <a:rPr lang="el-GR" dirty="0"/>
              <a:t> και τον ενδιαφερόμενο, η οποία επιτυγχάνεται με ιδιαίτερη χρήση της μουσικής. Ο πελάτης γίνεται ενεργητικός σύντροφος στη θεραπεία, γι’ αυτό και δεν του ταιριάζει ο όρος «</a:t>
            </a:r>
            <a:r>
              <a:rPr lang="el-GR" dirty="0" err="1"/>
              <a:t>θεραπευόμενος</a:t>
            </a:r>
            <a:r>
              <a:rPr lang="el-GR" dirty="0"/>
              <a:t>» που έχει παθητική έννοια.</a:t>
            </a:r>
          </a:p>
          <a:p>
            <a:r>
              <a:rPr lang="el-GR" dirty="0"/>
              <a:t>Η αναπνοή, οι σφυγμοί της καρδιάς, η χροιά, η τοποθέτηση και ένταση της φωνής και των κινήσεων καθώς και οι ήχοι των σκέψεων και των συναισθημάτων συνθέτουν αυτή τη μουσική ταυτότητα του ανθρώπου, προσφέροντας έτσι υλικό στο θεραπευτή για το μουσικό «θέμα» του κλινικού αυτοσχεδιασμού. Ο πελάτης ακούει την οικεία σε αυτόν ηχητική εικόνα που δημιουργεί ο </a:t>
            </a:r>
            <a:r>
              <a:rPr lang="el-GR" dirty="0" err="1"/>
              <a:t>μουσικοθεραπευτής</a:t>
            </a:r>
            <a:r>
              <a:rPr lang="el-GR" dirty="0"/>
              <a:t>, αισθάνεται ότι ένας άνθρωπος που νιώθει, τον καταλαβαίνει και μπορεί να συνυπάρξει στο δικό του «θέμα», με αποτέλεσμα να εμπλέκεται στη θεραπευτική σχέση χτίζοντας εμπιστοσύνη.</a:t>
            </a:r>
          </a:p>
          <a:p>
            <a:endParaRPr lang="en-US" dirty="0"/>
          </a:p>
        </p:txBody>
      </p:sp>
    </p:spTree>
    <p:extLst>
      <p:ext uri="{BB962C8B-B14F-4D97-AF65-F5344CB8AC3E}">
        <p14:creationId xmlns:p14="http://schemas.microsoft.com/office/powerpoint/2010/main" val="413200868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7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750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125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52854" y="641838"/>
            <a:ext cx="5292362" cy="5535125"/>
          </a:xfrm>
        </p:spPr>
        <p:txBody>
          <a:bodyPr>
            <a:normAutofit fontScale="92500" lnSpcReduction="20000"/>
          </a:bodyPr>
          <a:lstStyle/>
          <a:p>
            <a:r>
              <a:rPr lang="el-GR" dirty="0"/>
              <a:t>Η μουσική αγγίζει την ανθρώπινη ψυχή, έχοντας την δύναμη να ξεπερνά τις αντιστάσεις της διανόησης και της λογικής σκέψης. . Στα συμπεράσματά τους βλέπουμε ότι μεγαλύτερη συγγένεια έχει η μελωδία με την σκέψη και αποδίδεται με πνευστά όργανα, η αρμονία με τον κόσμο των </a:t>
            </a:r>
            <a:r>
              <a:rPr lang="el-GR" dirty="0" err="1"/>
              <a:t>συναισθημάτων,αποδίδεται</a:t>
            </a:r>
            <a:r>
              <a:rPr lang="el-GR" dirty="0"/>
              <a:t> με έγχορδα όργανα. Μελετώντας την επίδραση του ήχου στην έκκριση των ορμονών , από την υπόφυση, </a:t>
            </a:r>
            <a:r>
              <a:rPr lang="el-GR" dirty="0" err="1"/>
              <a:t>αντιλαμβανόμεθα</a:t>
            </a:r>
            <a:r>
              <a:rPr lang="el-GR" dirty="0"/>
              <a:t> πόσο σημαντικό ρόλο παίζει η αύξηση των επιπέδων της </a:t>
            </a:r>
            <a:r>
              <a:rPr lang="el-GR" dirty="0" err="1"/>
              <a:t>κορτιζόλης</a:t>
            </a:r>
            <a:r>
              <a:rPr lang="el-GR" dirty="0"/>
              <a:t> στο αίμα ως προς τον βαθμό του άγχους, κατάθλιψης, ελλείμματα μνήμης κλπ.</a:t>
            </a:r>
            <a:endParaRPr lang="en-US" dirty="0"/>
          </a:p>
        </p:txBody>
      </p:sp>
      <p:pic>
        <p:nvPicPr>
          <p:cNvPr id="5" name="Content Placeholder 4"/>
          <p:cNvPicPr>
            <a:picLocks noGrp="1" noChangeAspect="1"/>
          </p:cNvPicPr>
          <p:nvPr>
            <p:ph sz="half" idx="2"/>
          </p:nvPr>
        </p:nvPicPr>
        <p:blipFill>
          <a:blip r:embed="rId2"/>
          <a:stretch>
            <a:fillRect/>
          </a:stretch>
        </p:blipFill>
        <p:spPr>
          <a:xfrm>
            <a:off x="6555866" y="2101294"/>
            <a:ext cx="4561905" cy="3800000"/>
          </a:xfrm>
          <a:prstGeom prst="rect">
            <a:avLst/>
          </a:prstGeom>
        </p:spPr>
      </p:pic>
    </p:spTree>
    <p:extLst>
      <p:ext uri="{BB962C8B-B14F-4D97-AF65-F5344CB8AC3E}">
        <p14:creationId xmlns:p14="http://schemas.microsoft.com/office/powerpoint/2010/main" val="3490478234"/>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425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fltVal val="0"/>
                                          </p:val>
                                        </p:tav>
                                        <p:tav tm="100000">
                                          <p:val>
                                            <p:strVal val="#ppt_w"/>
                                          </p:val>
                                        </p:tav>
                                      </p:tavLst>
                                    </p:anim>
                                    <p:anim calcmode="lin" valueType="num">
                                      <p:cBhvr>
                                        <p:cTn id="13" dur="1000" fill="hold"/>
                                        <p:tgtEl>
                                          <p:spTgt spid="5"/>
                                        </p:tgtEl>
                                        <p:attrNameLst>
                                          <p:attrName>ppt_h</p:attrName>
                                        </p:attrNameLst>
                                      </p:cBhvr>
                                      <p:tavLst>
                                        <p:tav tm="0">
                                          <p:val>
                                            <p:fltVal val="0"/>
                                          </p:val>
                                        </p:tav>
                                        <p:tav tm="100000">
                                          <p:val>
                                            <p:strVal val="#ppt_h"/>
                                          </p:val>
                                        </p:tav>
                                      </p:tavLst>
                                    </p:anim>
                                    <p:anim calcmode="lin" valueType="num">
                                      <p:cBhvr>
                                        <p:cTn id="14" dur="1000" fill="hold"/>
                                        <p:tgtEl>
                                          <p:spTgt spid="5"/>
                                        </p:tgtEl>
                                        <p:attrNameLst>
                                          <p:attrName>style.rotation</p:attrName>
                                        </p:attrNameLst>
                                      </p:cBhvr>
                                      <p:tavLst>
                                        <p:tav tm="0">
                                          <p:val>
                                            <p:fltVal val="90"/>
                                          </p:val>
                                        </p:tav>
                                        <p:tav tm="100000">
                                          <p:val>
                                            <p:fltVal val="0"/>
                                          </p:val>
                                        </p:tav>
                                      </p:tavLst>
                                    </p:anim>
                                    <p:animEffect transition="in" filter="fade">
                                      <p:cBhvr>
                                        <p:cTn id="15"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TM04033923[[fn=Depth]]</Template>
  <TotalTime>123</TotalTime>
  <Words>659</Words>
  <Application>Microsoft Office PowerPoint</Application>
  <PresentationFormat>Ευρεία οθόνη</PresentationFormat>
  <Paragraphs>15</Paragraphs>
  <Slides>7</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7</vt:i4>
      </vt:variant>
    </vt:vector>
  </HeadingPairs>
  <TitlesOfParts>
    <vt:vector size="12" baseType="lpstr">
      <vt:lpstr>Adobe Song Std L</vt:lpstr>
      <vt:lpstr>Arial</vt:lpstr>
      <vt:lpstr>Brush Script Std</vt:lpstr>
      <vt:lpstr>Corbel</vt:lpstr>
      <vt:lpstr>Depth</vt:lpstr>
      <vt:lpstr>  </vt:lpstr>
      <vt:lpstr>ΜΟΥΣΙΚΗ  ΚΑΙ  ΨΥΧΟΣΩΜΑΤΙΚΗ  ΥΓΕΙΑ</vt:lpstr>
      <vt:lpstr>Παρουσίαση του PowerPoint</vt:lpstr>
      <vt:lpstr>ΟΙ ΙΔΙΟΤΗΤΕΣ ΤΗΣ ΜΟΥΣΙΚΗΣ</vt:lpstr>
      <vt:lpstr>Παρουσίαση του PowerPoint</vt:lpstr>
      <vt:lpstr>Η ΜΟΥΣΙΚΟΘΕΡΑΠΕΙΑ ΣΑΝ ΜΙΑ ΞΕΧΩΡΙΣΤΗ ΜΟΡΦΗ ΘΕΡΑΠΕΙΑΣ</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ANTONIOS SKOUMPOURIS</dc:creator>
  <cp:lastModifiedBy>gkok65 gkok65</cp:lastModifiedBy>
  <cp:revision>8</cp:revision>
  <dcterms:created xsi:type="dcterms:W3CDTF">2017-04-27T17:21:08Z</dcterms:created>
  <dcterms:modified xsi:type="dcterms:W3CDTF">2017-07-08T20:32:58Z</dcterms:modified>
</cp:coreProperties>
</file>