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7" r:id="rId2"/>
    <p:sldId id="269" r:id="rId3"/>
    <p:sldId id="258" r:id="rId4"/>
    <p:sldId id="260" r:id="rId5"/>
    <p:sldId id="261" r:id="rId6"/>
    <p:sldId id="262" r:id="rId7"/>
    <p:sldId id="263" r:id="rId8"/>
    <p:sldId id="264" r:id="rId9"/>
    <p:sldId id="270" r:id="rId10"/>
    <p:sldId id="265" r:id="rId11"/>
    <p:sldId id="266" r:id="rId12"/>
    <p:sldId id="271" r:id="rId13"/>
    <p:sldId id="268"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69" d="100"/>
          <a:sy n="69" d="100"/>
        </p:scale>
        <p:origin x="-544" y="-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720726" y="776289"/>
            <a:ext cx="10750549"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828800" y="6012657"/>
            <a:ext cx="7721600" cy="365125"/>
          </a:xfrm>
        </p:spPr>
        <p:txBody>
          <a:bodyPr tIns="0" bIns="0" anchor="t"/>
          <a:lstStyle>
            <a:lvl1pPr algn="r">
              <a:defRPr sz="1000"/>
            </a:lvl1pPr>
          </a:lstStyle>
          <a:p>
            <a:endParaRPr lang="el-GR">
              <a:solidFill>
                <a:prstClr val="black"/>
              </a:solidFill>
            </a:endParaRPr>
          </a:p>
        </p:txBody>
      </p:sp>
      <p:sp>
        <p:nvSpPr>
          <p:cNvPr id="17" name="Footer Placeholder 16"/>
          <p:cNvSpPr>
            <a:spLocks noGrp="1"/>
          </p:cNvSpPr>
          <p:nvPr>
            <p:ph type="ftr" sz="quarter" idx="11"/>
          </p:nvPr>
        </p:nvSpPr>
        <p:spPr>
          <a:xfrm>
            <a:off x="1828800" y="5650705"/>
            <a:ext cx="7721600" cy="365125"/>
          </a:xfrm>
        </p:spPr>
        <p:txBody>
          <a:bodyPr tIns="0" bIns="0" anchor="b"/>
          <a:lstStyle>
            <a:lvl1pPr algn="r">
              <a:defRPr sz="1100"/>
            </a:lvl1pPr>
          </a:lstStyle>
          <a:p>
            <a:endParaRPr lang="el-GR">
              <a:solidFill>
                <a:prstClr val="black"/>
              </a:solidFill>
            </a:endParaRPr>
          </a:p>
        </p:txBody>
      </p:sp>
      <p:sp>
        <p:nvSpPr>
          <p:cNvPr id="29" name="Slide Number Placeholder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B6C8EE0F-32D1-448A-B834-4111E576F9FC}" type="slidenum">
              <a:rPr lang="el-GR" smtClean="0">
                <a:solidFill>
                  <a:prstClr val="black"/>
                </a:solidFill>
              </a:rPr>
              <a:pPr/>
              <a:t>‹#›</a:t>
            </a:fld>
            <a:endParaRPr lang="el-GR">
              <a:solidFill>
                <a:prstClr val="black"/>
              </a:solidFill>
            </a:endParaRPr>
          </a:p>
        </p:txBody>
      </p:sp>
    </p:spTree>
  </p:cSld>
  <p:clrMapOvr>
    <a:masterClrMapping/>
  </p:clrMapOvr>
  <p:transition spd="slow" advClick="0" advTm="12000">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l-GR">
              <a:solidFill>
                <a:prstClr val="black"/>
              </a:solidFill>
            </a:endParaRPr>
          </a:p>
        </p:txBody>
      </p:sp>
      <p:sp>
        <p:nvSpPr>
          <p:cNvPr id="5" name="Footer Placeholder 4"/>
          <p:cNvSpPr>
            <a:spLocks noGrp="1"/>
          </p:cNvSpPr>
          <p:nvPr>
            <p:ph type="ftr" sz="quarter" idx="11"/>
          </p:nvPr>
        </p:nvSpPr>
        <p:spPr/>
        <p:txBody>
          <a:bodyPr/>
          <a:lstStyle/>
          <a:p>
            <a:endParaRPr lang="el-GR">
              <a:solidFill>
                <a:prstClr val="black"/>
              </a:solidFill>
            </a:endParaRPr>
          </a:p>
        </p:txBody>
      </p:sp>
      <p:sp>
        <p:nvSpPr>
          <p:cNvPr id="6" name="Slide Number Placeholder 5"/>
          <p:cNvSpPr>
            <a:spLocks noGrp="1"/>
          </p:cNvSpPr>
          <p:nvPr>
            <p:ph type="sldNum" sz="quarter" idx="12"/>
          </p:nvPr>
        </p:nvSpPr>
        <p:spPr/>
        <p:txBody>
          <a:bodyPr/>
          <a:lstStyle/>
          <a:p>
            <a:fld id="{B6C8EE0F-32D1-448A-B834-4111E576F9FC}" type="slidenum">
              <a:rPr lang="el-GR" smtClean="0">
                <a:solidFill>
                  <a:prstClr val="black"/>
                </a:solidFill>
              </a:rPr>
              <a:pPr/>
              <a:t>‹#›</a:t>
            </a:fld>
            <a:endParaRPr lang="el-GR">
              <a:solidFill>
                <a:prstClr val="black"/>
              </a:solidFill>
            </a:endParaRPr>
          </a:p>
        </p:txBody>
      </p:sp>
    </p:spTree>
  </p:cSld>
  <p:clrMapOvr>
    <a:masterClrMapping/>
  </p:clrMapOvr>
  <p:transition spd="slow" advClick="0" advTm="12000">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81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l-GR">
              <a:solidFill>
                <a:prstClr val="black"/>
              </a:solidFill>
            </a:endParaRPr>
          </a:p>
        </p:txBody>
      </p:sp>
      <p:sp>
        <p:nvSpPr>
          <p:cNvPr id="5" name="Footer Placeholder 4"/>
          <p:cNvSpPr>
            <a:spLocks noGrp="1"/>
          </p:cNvSpPr>
          <p:nvPr>
            <p:ph type="ftr" sz="quarter" idx="11"/>
          </p:nvPr>
        </p:nvSpPr>
        <p:spPr/>
        <p:txBody>
          <a:bodyPr/>
          <a:lstStyle/>
          <a:p>
            <a:endParaRPr lang="el-GR">
              <a:solidFill>
                <a:prstClr val="black"/>
              </a:solidFill>
            </a:endParaRPr>
          </a:p>
        </p:txBody>
      </p:sp>
      <p:sp>
        <p:nvSpPr>
          <p:cNvPr id="6" name="Slide Number Placeholder 5"/>
          <p:cNvSpPr>
            <a:spLocks noGrp="1"/>
          </p:cNvSpPr>
          <p:nvPr>
            <p:ph type="sldNum" sz="quarter" idx="12"/>
          </p:nvPr>
        </p:nvSpPr>
        <p:spPr/>
        <p:txBody>
          <a:bodyPr/>
          <a:lstStyle/>
          <a:p>
            <a:fld id="{B6C8EE0F-32D1-448A-B834-4111E576F9FC}" type="slidenum">
              <a:rPr lang="el-GR" smtClean="0">
                <a:solidFill>
                  <a:prstClr val="black"/>
                </a:solidFill>
              </a:rPr>
              <a:pPr/>
              <a:t>‹#›</a:t>
            </a:fld>
            <a:endParaRPr lang="el-GR">
              <a:solidFill>
                <a:prstClr val="black"/>
              </a:solidFill>
            </a:endParaRPr>
          </a:p>
        </p:txBody>
      </p:sp>
    </p:spTree>
  </p:cSld>
  <p:clrMapOvr>
    <a:masterClrMapping/>
  </p:clrMapOvr>
  <p:transition spd="slow" advClick="0" advTm="12000">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0" y="1882808"/>
            <a:ext cx="10972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endParaRPr lang="el-GR">
              <a:solidFill>
                <a:prstClr val="black"/>
              </a:solidFill>
            </a:endParaRPr>
          </a:p>
        </p:txBody>
      </p:sp>
      <p:sp>
        <p:nvSpPr>
          <p:cNvPr id="5" name="Footer Placeholder 4"/>
          <p:cNvSpPr>
            <a:spLocks noGrp="1"/>
          </p:cNvSpPr>
          <p:nvPr>
            <p:ph type="ftr" sz="quarter" idx="11"/>
          </p:nvPr>
        </p:nvSpPr>
        <p:spPr>
          <a:xfrm>
            <a:off x="609600" y="6480970"/>
            <a:ext cx="5680075" cy="300831"/>
          </a:xfrm>
        </p:spPr>
        <p:txBody>
          <a:bodyPr/>
          <a:lstStyle/>
          <a:p>
            <a:endParaRPr lang="el-GR">
              <a:solidFill>
                <a:prstClr val="black"/>
              </a:solidFill>
            </a:endParaRPr>
          </a:p>
        </p:txBody>
      </p:sp>
      <p:sp>
        <p:nvSpPr>
          <p:cNvPr id="6" name="Slide Number Placeholder 5"/>
          <p:cNvSpPr>
            <a:spLocks noGrp="1"/>
          </p:cNvSpPr>
          <p:nvPr>
            <p:ph type="sldNum" sz="quarter" idx="12"/>
          </p:nvPr>
        </p:nvSpPr>
        <p:spPr/>
        <p:txBody>
          <a:bodyPr/>
          <a:lstStyle/>
          <a:p>
            <a:fld id="{B6C8EE0F-32D1-448A-B834-4111E576F9FC}" type="slidenum">
              <a:rPr lang="el-GR" smtClean="0">
                <a:solidFill>
                  <a:prstClr val="black"/>
                </a:solidFill>
              </a:rPr>
              <a:pPr/>
              <a:t>‹#›</a:t>
            </a:fld>
            <a:endParaRPr lang="el-GR">
              <a:solidFill>
                <a:prstClr val="black"/>
              </a:solidFill>
            </a:endParaRPr>
          </a:p>
        </p:txBody>
      </p:sp>
    </p:spTree>
  </p:cSld>
  <p:clrMapOvr>
    <a:masterClrMapping/>
  </p:clrMapOvr>
  <p:transition spd="slow" advClick="0" advTm="12000">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9274176" y="6477000"/>
            <a:ext cx="2844800" cy="304800"/>
          </a:xfrm>
        </p:spPr>
        <p:txBody>
          <a:bodyPr/>
          <a:lstStyle/>
          <a:p>
            <a:endParaRPr lang="el-GR">
              <a:solidFill>
                <a:prstClr val="black"/>
              </a:solidFill>
            </a:endParaRPr>
          </a:p>
        </p:txBody>
      </p:sp>
      <p:sp>
        <p:nvSpPr>
          <p:cNvPr id="5" name="Footer Placeholder 4"/>
          <p:cNvSpPr>
            <a:spLocks noGrp="1"/>
          </p:cNvSpPr>
          <p:nvPr>
            <p:ph type="ftr" sz="quarter" idx="11"/>
          </p:nvPr>
        </p:nvSpPr>
        <p:spPr>
          <a:xfrm>
            <a:off x="3492501" y="6480970"/>
            <a:ext cx="5680075" cy="300831"/>
          </a:xfrm>
        </p:spPr>
        <p:txBody>
          <a:bodyPr/>
          <a:lstStyle/>
          <a:p>
            <a:endParaRPr lang="el-GR">
              <a:solidFill>
                <a:prstClr val="black"/>
              </a:solidFill>
            </a:endParaRPr>
          </a:p>
        </p:txBody>
      </p:sp>
      <p:sp>
        <p:nvSpPr>
          <p:cNvPr id="6" name="Slide Number Placeholder 5"/>
          <p:cNvSpPr>
            <a:spLocks noGrp="1"/>
          </p:cNvSpPr>
          <p:nvPr>
            <p:ph type="sldNum" sz="quarter" idx="12"/>
          </p:nvPr>
        </p:nvSpPr>
        <p:spPr>
          <a:xfrm>
            <a:off x="11268075" y="809625"/>
            <a:ext cx="670560" cy="300831"/>
          </a:xfrm>
        </p:spPr>
        <p:txBody>
          <a:bodyPr/>
          <a:lstStyle/>
          <a:p>
            <a:fld id="{B6C8EE0F-32D1-448A-B834-4111E576F9FC}" type="slidenum">
              <a:rPr lang="el-GR" smtClean="0">
                <a:solidFill>
                  <a:prstClr val="black"/>
                </a:solidFill>
              </a:rPr>
              <a:pPr/>
              <a:t>‹#›</a:t>
            </a:fld>
            <a:endParaRPr lang="el-GR">
              <a:solidFill>
                <a:prstClr val="black"/>
              </a:solidFill>
            </a:endParaRPr>
          </a:p>
        </p:txBody>
      </p:sp>
      <p:cxnSp>
        <p:nvCxnSpPr>
          <p:cNvPr id="11" name="Straight Connector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slow" advClick="0" advTm="12000">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endParaRPr lang="el-GR">
              <a:solidFill>
                <a:prstClr val="black"/>
              </a:solidFill>
            </a:endParaRPr>
          </a:p>
        </p:txBody>
      </p:sp>
      <p:sp>
        <p:nvSpPr>
          <p:cNvPr id="6" name="Footer Placeholder 5"/>
          <p:cNvSpPr>
            <a:spLocks noGrp="1"/>
          </p:cNvSpPr>
          <p:nvPr>
            <p:ph type="ftr" sz="quarter" idx="11"/>
          </p:nvPr>
        </p:nvSpPr>
        <p:spPr>
          <a:xfrm>
            <a:off x="609600" y="6480969"/>
            <a:ext cx="5680075" cy="301752"/>
          </a:xfrm>
        </p:spPr>
        <p:txBody>
          <a:bodyPr/>
          <a:lstStyle/>
          <a:p>
            <a:endParaRPr lang="el-GR">
              <a:solidFill>
                <a:prstClr val="black"/>
              </a:solidFill>
            </a:endParaRPr>
          </a:p>
        </p:txBody>
      </p:sp>
      <p:sp>
        <p:nvSpPr>
          <p:cNvPr id="7" name="Slide Number Placeholder 6"/>
          <p:cNvSpPr>
            <a:spLocks noGrp="1"/>
          </p:cNvSpPr>
          <p:nvPr>
            <p:ph type="sldNum" sz="quarter" idx="12"/>
          </p:nvPr>
        </p:nvSpPr>
        <p:spPr>
          <a:xfrm>
            <a:off x="10119360" y="6480969"/>
            <a:ext cx="670560" cy="301752"/>
          </a:xfrm>
        </p:spPr>
        <p:txBody>
          <a:bodyPr/>
          <a:lstStyle/>
          <a:p>
            <a:fld id="{B6C8EE0F-32D1-448A-B834-4111E576F9FC}" type="slidenum">
              <a:rPr lang="el-GR" smtClean="0">
                <a:solidFill>
                  <a:prstClr val="black"/>
                </a:solidFill>
              </a:rPr>
              <a:pPr/>
              <a:t>‹#›</a:t>
            </a:fld>
            <a:endParaRPr lang="el-GR">
              <a:solidFill>
                <a:prstClr val="black"/>
              </a:solidFill>
            </a:endParaRPr>
          </a:p>
        </p:txBody>
      </p:sp>
    </p:spTree>
  </p:cSld>
  <p:clrMapOvr>
    <a:masterClrMapping/>
  </p:clrMapOvr>
  <p:transition spd="slow" advClick="0" advTm="12000">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388608" y="6480969"/>
            <a:ext cx="2840736" cy="301752"/>
          </a:xfrm>
        </p:spPr>
        <p:txBody>
          <a:bodyPr/>
          <a:lstStyle/>
          <a:p>
            <a:endParaRPr lang="el-GR">
              <a:solidFill>
                <a:prstClr val="black"/>
              </a:solidFill>
            </a:endParaRPr>
          </a:p>
        </p:txBody>
      </p:sp>
      <p:sp>
        <p:nvSpPr>
          <p:cNvPr id="8" name="Footer Placeholder 7"/>
          <p:cNvSpPr>
            <a:spLocks noGrp="1"/>
          </p:cNvSpPr>
          <p:nvPr>
            <p:ph type="ftr" sz="quarter" idx="11"/>
          </p:nvPr>
        </p:nvSpPr>
        <p:spPr>
          <a:xfrm>
            <a:off x="609600" y="6480969"/>
            <a:ext cx="5681472" cy="301752"/>
          </a:xfrm>
        </p:spPr>
        <p:txBody>
          <a:bodyPr/>
          <a:lstStyle/>
          <a:p>
            <a:endParaRPr lang="el-GR">
              <a:solidFill>
                <a:prstClr val="black"/>
              </a:solidFill>
            </a:endParaRPr>
          </a:p>
        </p:txBody>
      </p:sp>
      <p:sp>
        <p:nvSpPr>
          <p:cNvPr id="9" name="Slide Number Placeholder 8"/>
          <p:cNvSpPr>
            <a:spLocks noGrp="1"/>
          </p:cNvSpPr>
          <p:nvPr>
            <p:ph type="sldNum" sz="quarter" idx="12"/>
          </p:nvPr>
        </p:nvSpPr>
        <p:spPr>
          <a:xfrm>
            <a:off x="10119360" y="6483096"/>
            <a:ext cx="670560" cy="301752"/>
          </a:xfrm>
        </p:spPr>
        <p:txBody>
          <a:bodyPr/>
          <a:lstStyle>
            <a:lvl1pPr algn="ctr">
              <a:defRPr/>
            </a:lvl1pPr>
          </a:lstStyle>
          <a:p>
            <a:fld id="{B6C8EE0F-32D1-448A-B834-4111E576F9FC}" type="slidenum">
              <a:rPr lang="el-GR" smtClean="0">
                <a:solidFill>
                  <a:prstClr val="black"/>
                </a:solidFill>
              </a:rPr>
              <a:pPr/>
              <a:t>‹#›</a:t>
            </a:fld>
            <a:endParaRPr lang="el-GR">
              <a:solidFill>
                <a:prstClr val="black"/>
              </a:solidFill>
            </a:endParaRPr>
          </a:p>
        </p:txBody>
      </p:sp>
    </p:spTree>
  </p:cSld>
  <p:clrMapOvr>
    <a:overrideClrMapping bg1="dk1" tx1="lt1" bg2="dk2" tx2="lt2" accent1="accent1" accent2="accent2" accent3="accent3" accent4="accent4" accent5="accent5" accent6="accent6" hlink="hlink" folHlink="folHlink"/>
  </p:clrMapOvr>
  <p:transition spd="slow" advClick="0" advTm="12000">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l-GR">
              <a:solidFill>
                <a:prstClr val="black"/>
              </a:solidFill>
            </a:endParaRPr>
          </a:p>
        </p:txBody>
      </p:sp>
      <p:sp>
        <p:nvSpPr>
          <p:cNvPr id="4" name="Footer Placeholder 3"/>
          <p:cNvSpPr>
            <a:spLocks noGrp="1"/>
          </p:cNvSpPr>
          <p:nvPr>
            <p:ph type="ftr" sz="quarter" idx="11"/>
          </p:nvPr>
        </p:nvSpPr>
        <p:spPr/>
        <p:txBody>
          <a:bodyPr/>
          <a:lstStyle/>
          <a:p>
            <a:endParaRPr lang="el-GR">
              <a:solidFill>
                <a:prstClr val="black"/>
              </a:solidFill>
            </a:endParaRPr>
          </a:p>
        </p:txBody>
      </p:sp>
      <p:sp>
        <p:nvSpPr>
          <p:cNvPr id="5" name="Slide Number Placeholder 4"/>
          <p:cNvSpPr>
            <a:spLocks noGrp="1"/>
          </p:cNvSpPr>
          <p:nvPr>
            <p:ph type="sldNum" sz="quarter" idx="12"/>
          </p:nvPr>
        </p:nvSpPr>
        <p:spPr/>
        <p:txBody>
          <a:bodyPr/>
          <a:lstStyle/>
          <a:p>
            <a:fld id="{B6C8EE0F-32D1-448A-B834-4111E576F9FC}" type="slidenum">
              <a:rPr lang="el-GR" smtClean="0">
                <a:solidFill>
                  <a:prstClr val="black"/>
                </a:solidFill>
              </a:rPr>
              <a:pPr/>
              <a:t>‹#›</a:t>
            </a:fld>
            <a:endParaRPr lang="el-GR">
              <a:solidFill>
                <a:prstClr val="black"/>
              </a:solidFill>
            </a:endParaRPr>
          </a:p>
        </p:txBody>
      </p:sp>
    </p:spTree>
  </p:cSld>
  <p:clrMapOvr>
    <a:masterClrMapping/>
  </p:clrMapOvr>
  <p:transition spd="slow" advClick="0" advTm="12000">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endParaRPr lang="el-GR">
              <a:solidFill>
                <a:prstClr val="black"/>
              </a:solidFill>
            </a:endParaRPr>
          </a:p>
        </p:txBody>
      </p:sp>
      <p:sp>
        <p:nvSpPr>
          <p:cNvPr id="3" name="Footer Placeholder 2"/>
          <p:cNvSpPr>
            <a:spLocks noGrp="1"/>
          </p:cNvSpPr>
          <p:nvPr>
            <p:ph type="ftr" sz="quarter" idx="11"/>
          </p:nvPr>
        </p:nvSpPr>
        <p:spPr>
          <a:xfrm>
            <a:off x="609600" y="6481891"/>
            <a:ext cx="5680075" cy="300831"/>
          </a:xfrm>
        </p:spPr>
        <p:txBody>
          <a:bodyPr/>
          <a:lstStyle/>
          <a:p>
            <a:endParaRPr lang="el-GR">
              <a:solidFill>
                <a:prstClr val="black"/>
              </a:solidFill>
            </a:endParaRPr>
          </a:p>
        </p:txBody>
      </p:sp>
      <p:sp>
        <p:nvSpPr>
          <p:cNvPr id="4" name="Slide Number Placeholder 3"/>
          <p:cNvSpPr>
            <a:spLocks noGrp="1"/>
          </p:cNvSpPr>
          <p:nvPr>
            <p:ph type="sldNum" sz="quarter" idx="12"/>
          </p:nvPr>
        </p:nvSpPr>
        <p:spPr>
          <a:xfrm>
            <a:off x="10119360" y="6480969"/>
            <a:ext cx="670560" cy="301752"/>
          </a:xfrm>
        </p:spPr>
        <p:txBody>
          <a:bodyPr/>
          <a:lstStyle/>
          <a:p>
            <a:fld id="{B6C8EE0F-32D1-448A-B834-4111E576F9FC}" type="slidenum">
              <a:rPr lang="el-GR" smtClean="0">
                <a:solidFill>
                  <a:prstClr val="black"/>
                </a:solidFill>
              </a:rPr>
              <a:pPr/>
              <a:t>‹#›</a:t>
            </a:fld>
            <a:endParaRPr lang="el-GR">
              <a:solidFill>
                <a:prstClr val="black"/>
              </a:solidFill>
            </a:endParaRPr>
          </a:p>
        </p:txBody>
      </p:sp>
    </p:spTree>
  </p:cSld>
  <p:clrMapOvr>
    <a:masterClrMapping/>
  </p:clrMapOvr>
  <p:transition spd="slow" advClick="0" advTm="12000">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371968" y="6556248"/>
            <a:ext cx="2844800" cy="301752"/>
          </a:xfrm>
        </p:spPr>
        <p:txBody>
          <a:bodyPr/>
          <a:lstStyle>
            <a:lvl1pPr>
              <a:defRPr sz="900"/>
            </a:lvl1pPr>
          </a:lstStyle>
          <a:p>
            <a:endParaRPr lang="el-GR">
              <a:solidFill>
                <a:prstClr val="black"/>
              </a:solidFill>
            </a:endParaRPr>
          </a:p>
        </p:txBody>
      </p:sp>
      <p:sp>
        <p:nvSpPr>
          <p:cNvPr id="6" name="Footer Placeholder 5"/>
          <p:cNvSpPr>
            <a:spLocks noGrp="1"/>
          </p:cNvSpPr>
          <p:nvPr>
            <p:ph type="ftr" sz="quarter" idx="11"/>
          </p:nvPr>
        </p:nvSpPr>
        <p:spPr>
          <a:xfrm>
            <a:off x="1514475" y="6556248"/>
            <a:ext cx="6857493" cy="301752"/>
          </a:xfrm>
        </p:spPr>
        <p:txBody>
          <a:bodyPr/>
          <a:lstStyle>
            <a:lvl1pPr>
              <a:defRPr sz="900"/>
            </a:lvl1pPr>
          </a:lstStyle>
          <a:p>
            <a:endParaRPr lang="el-GR">
              <a:solidFill>
                <a:prstClr val="black"/>
              </a:solidFill>
            </a:endParaRPr>
          </a:p>
        </p:txBody>
      </p:sp>
      <p:sp>
        <p:nvSpPr>
          <p:cNvPr id="7" name="Slide Number Placeholder 6"/>
          <p:cNvSpPr>
            <a:spLocks noGrp="1"/>
          </p:cNvSpPr>
          <p:nvPr>
            <p:ph type="sldNum" sz="quarter" idx="12"/>
          </p:nvPr>
        </p:nvSpPr>
        <p:spPr>
          <a:xfrm>
            <a:off x="11214101" y="6556248"/>
            <a:ext cx="670560" cy="301752"/>
          </a:xfrm>
        </p:spPr>
        <p:txBody>
          <a:bodyPr/>
          <a:lstStyle>
            <a:lvl1pPr>
              <a:defRPr sz="900"/>
            </a:lvl1pPr>
          </a:lstStyle>
          <a:p>
            <a:fld id="{B6C8EE0F-32D1-448A-B834-4111E576F9FC}" type="slidenum">
              <a:rPr lang="el-GR" smtClean="0">
                <a:solidFill>
                  <a:prstClr val="black"/>
                </a:solidFill>
              </a:rPr>
              <a:pPr/>
              <a:t>‹#›</a:t>
            </a:fld>
            <a:endParaRPr lang="el-GR">
              <a:solidFill>
                <a:prstClr val="black"/>
              </a:solidFill>
            </a:endParaRPr>
          </a:p>
        </p:txBody>
      </p:sp>
    </p:spTree>
  </p:cSld>
  <p:clrMapOvr>
    <a:overrideClrMapping bg1="dk1" tx1="lt1" bg2="dk2" tx2="lt2" accent1="accent1" accent2="accent2" accent3="accent3" accent4="accent4" accent5="accent5" accent6="accent6" hlink="hlink" folHlink="folHlink"/>
  </p:clrMapOvr>
  <p:transition spd="slow" advClick="0" advTm="12000">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144256" y="6556248"/>
            <a:ext cx="2804160" cy="301752"/>
          </a:xfrm>
        </p:spPr>
        <p:txBody>
          <a:bodyPr/>
          <a:lstStyle>
            <a:lvl1pPr>
              <a:defRPr sz="900"/>
            </a:lvl1pPr>
          </a:lstStyle>
          <a:p>
            <a:endParaRPr lang="el-GR">
              <a:solidFill>
                <a:prstClr val="black"/>
              </a:solidFill>
            </a:endParaRPr>
          </a:p>
        </p:txBody>
      </p:sp>
      <p:sp>
        <p:nvSpPr>
          <p:cNvPr id="6" name="Footer Placeholder 5"/>
          <p:cNvSpPr>
            <a:spLocks noGrp="1"/>
          </p:cNvSpPr>
          <p:nvPr>
            <p:ph type="ftr" sz="quarter" idx="11"/>
          </p:nvPr>
        </p:nvSpPr>
        <p:spPr>
          <a:xfrm>
            <a:off x="1560576" y="6557169"/>
            <a:ext cx="6597429" cy="301752"/>
          </a:xfrm>
        </p:spPr>
        <p:txBody>
          <a:bodyPr/>
          <a:lstStyle>
            <a:lvl1pPr>
              <a:defRPr sz="900"/>
            </a:lvl1pPr>
          </a:lstStyle>
          <a:p>
            <a:endParaRPr lang="el-GR">
              <a:solidFill>
                <a:prstClr val="black"/>
              </a:solidFill>
            </a:endParaRPr>
          </a:p>
        </p:txBody>
      </p:sp>
      <p:sp>
        <p:nvSpPr>
          <p:cNvPr id="7" name="Slide Number Placeholder 6"/>
          <p:cNvSpPr>
            <a:spLocks noGrp="1"/>
          </p:cNvSpPr>
          <p:nvPr>
            <p:ph type="sldNum" sz="quarter" idx="12"/>
          </p:nvPr>
        </p:nvSpPr>
        <p:spPr>
          <a:xfrm>
            <a:off x="10956256" y="6556248"/>
            <a:ext cx="487680" cy="301752"/>
          </a:xfrm>
        </p:spPr>
        <p:txBody>
          <a:bodyPr/>
          <a:lstStyle>
            <a:lvl1pPr algn="ctr">
              <a:defRPr sz="900"/>
            </a:lvl1pPr>
          </a:lstStyle>
          <a:p>
            <a:fld id="{B6C8EE0F-32D1-448A-B834-4111E576F9FC}" type="slidenum">
              <a:rPr lang="el-GR" smtClean="0">
                <a:solidFill>
                  <a:prstClr val="black"/>
                </a:solidFill>
              </a:rPr>
              <a:pPr/>
              <a:t>‹#›</a:t>
            </a:fld>
            <a:endParaRPr lang="el-GR">
              <a:solidFill>
                <a:prstClr val="black"/>
              </a:solidFill>
            </a:endParaRPr>
          </a:p>
        </p:txBody>
      </p:sp>
    </p:spTree>
  </p:cSld>
  <p:clrMapOvr>
    <a:overrideClrMapping bg1="dk1" tx1="lt1" bg2="dk2" tx2="lt2" accent1="accent1" accent2="accent2" accent3="accent3" accent4="accent4" accent5="accent5" accent6="accent6" hlink="hlink" folHlink="folHlink"/>
  </p:clrMapOvr>
  <p:transition spd="slow" advClick="0" advTm="12000">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7494"/>
            <a:ext cx="109728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endParaRPr lang="el-GR">
              <a:solidFill>
                <a:prstClr val="black"/>
              </a:solidFill>
            </a:endParaRPr>
          </a:p>
        </p:txBody>
      </p:sp>
      <p:sp>
        <p:nvSpPr>
          <p:cNvPr id="3" name="Footer Placeholder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el-GR">
              <a:solidFill>
                <a:prstClr val="black"/>
              </a:solidFill>
            </a:endParaRPr>
          </a:p>
        </p:txBody>
      </p:sp>
      <p:sp>
        <p:nvSpPr>
          <p:cNvPr id="23"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B6C8EE0F-32D1-448A-B834-4111E576F9FC}" type="slidenum">
              <a:rPr lang="el-GR" smtClean="0">
                <a:solidFill>
                  <a:prstClr val="black"/>
                </a:solidFill>
              </a:rPr>
              <a:pPr/>
              <a:t>‹#›</a:t>
            </a:fld>
            <a:endParaRPr lang="el-GR">
              <a:solidFill>
                <a:prstClr val="black"/>
              </a:solidFill>
            </a:endParaRPr>
          </a:p>
        </p:txBody>
      </p:sp>
    </p:spTree>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spd="slow" advClick="0" advTm="12000">
    <p:fade thruBlk="1"/>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E:\&#928;&#913;&#929;&#927;&#933;&#931;&#921;&#913;&#931;&#919;\&#967;&#945;&#953;&#948;&#940;&#961;&#953;.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39126" y="0"/>
            <a:ext cx="8552873" cy="6299199"/>
          </a:xfrm>
        </p:spPr>
        <p:txBody>
          <a:bodyPr>
            <a:noAutofit/>
          </a:bodyPr>
          <a:lstStyle/>
          <a:p>
            <a:r>
              <a:rPr lang="el-GR" sz="3200" dirty="0" smtClean="0">
                <a:latin typeface="Calibri" panose="020F0502020204030204" pitchFamily="34" charset="0"/>
                <a:ea typeface="Calibri" panose="020F0502020204030204" pitchFamily="34" charset="0"/>
                <a:cs typeface="Times New Roman" panose="02020603050405020304" pitchFamily="18" charset="0"/>
              </a:rPr>
              <a:t/>
            </a:r>
            <a:br>
              <a:rPr lang="el-GR" sz="3200" dirty="0" smtClean="0">
                <a:latin typeface="Calibri" panose="020F0502020204030204" pitchFamily="34" charset="0"/>
                <a:ea typeface="Calibri" panose="020F0502020204030204" pitchFamily="34" charset="0"/>
                <a:cs typeface="Times New Roman" panose="02020603050405020304" pitchFamily="18" charset="0"/>
              </a:rPr>
            </a:br>
            <a:r>
              <a:rPr lang="el-GR" sz="3200" dirty="0" smtClean="0">
                <a:latin typeface="Calibri" panose="020F0502020204030204" pitchFamily="34" charset="0"/>
                <a:ea typeface="Calibri" panose="020F0502020204030204" pitchFamily="34" charset="0"/>
                <a:cs typeface="Times New Roman" panose="02020603050405020304" pitchFamily="18" charset="0"/>
              </a:rPr>
              <a:t/>
            </a:r>
            <a:br>
              <a:rPr lang="el-GR" sz="3200" dirty="0" smtClean="0">
                <a:latin typeface="Calibri" panose="020F0502020204030204" pitchFamily="34" charset="0"/>
                <a:ea typeface="Calibri" panose="020F0502020204030204" pitchFamily="34" charset="0"/>
                <a:cs typeface="Times New Roman" panose="02020603050405020304" pitchFamily="18" charset="0"/>
              </a:rPr>
            </a:br>
            <a:r>
              <a:rPr lang="el-GR" sz="3200" dirty="0" smtClean="0">
                <a:latin typeface="Calibri" panose="020F0502020204030204" pitchFamily="34" charset="0"/>
                <a:ea typeface="Calibri" panose="020F0502020204030204" pitchFamily="34" charset="0"/>
                <a:cs typeface="Times New Roman" panose="02020603050405020304" pitchFamily="18" charset="0"/>
              </a:rPr>
              <a:t/>
            </a:r>
            <a:br>
              <a:rPr lang="el-GR" sz="3200" dirty="0" smtClean="0">
                <a:latin typeface="Calibri" panose="020F0502020204030204" pitchFamily="34" charset="0"/>
                <a:ea typeface="Calibri" panose="020F0502020204030204" pitchFamily="34" charset="0"/>
                <a:cs typeface="Times New Roman" panose="02020603050405020304" pitchFamily="18" charset="0"/>
              </a:rPr>
            </a:br>
            <a:r>
              <a:rPr lang="el-GR" sz="3200" dirty="0" smtClean="0">
                <a:latin typeface="Calibri" panose="020F0502020204030204" pitchFamily="34" charset="0"/>
                <a:ea typeface="Calibri" panose="020F0502020204030204" pitchFamily="34" charset="0"/>
                <a:cs typeface="Times New Roman" panose="02020603050405020304" pitchFamily="18" charset="0"/>
              </a:rPr>
              <a:t/>
            </a:r>
            <a:br>
              <a:rPr lang="el-GR" sz="3200" dirty="0" smtClean="0">
                <a:latin typeface="Calibri" panose="020F0502020204030204" pitchFamily="34" charset="0"/>
                <a:ea typeface="Calibri" panose="020F0502020204030204" pitchFamily="34" charset="0"/>
                <a:cs typeface="Times New Roman" panose="02020603050405020304" pitchFamily="18" charset="0"/>
              </a:rPr>
            </a:br>
            <a:r>
              <a:rPr lang="el-GR" sz="32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«Χαϊδάρι</a:t>
            </a:r>
            <a:r>
              <a:rPr lang="el-GR" sz="3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Πώς ν΄ ανιστορήσει κανείς τα ανιστόρητα;» </a:t>
            </a:r>
            <a:r>
              <a:rPr lang="el-GR" sz="32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a:r>
            <a:br>
              <a:rPr lang="el-GR" sz="32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br>
            <a:r>
              <a:rPr lang="el-GR" sz="32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Θανάσης </a:t>
            </a:r>
            <a:r>
              <a:rPr lang="el-GR" sz="3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Μερεμέτης, εκπαιδευτικός, </a:t>
            </a:r>
            <a:r>
              <a:rPr lang="el-GR" sz="32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8/4/1944. </a:t>
            </a:r>
            <a:br>
              <a:rPr lang="el-GR" sz="32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br>
            <a:r>
              <a:rPr lang="el-GR" sz="32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Επισκεφθήκαμε </a:t>
            </a:r>
            <a:r>
              <a:rPr lang="el-GR" sz="32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το Μπλογκ 15, την απομόνωση της φυλακής του Χαϊδαρίου, στις 29 Ιανουαρίου 2016. Το τραγούδι του Μάρκου Βαμβακάρη είναι χαρακτηριστικό</a:t>
            </a:r>
            <a:r>
              <a:rPr lang="el-GR" sz="32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a:t>
            </a:r>
            <a:r>
              <a:rPr lang="el-GR" sz="3200" dirty="0" smtClean="0">
                <a:solidFill>
                  <a:srgbClr val="FFFF00"/>
                </a:solidFill>
                <a:latin typeface="Calibri" pitchFamily="34" charset="0"/>
              </a:rPr>
              <a:t> </a:t>
            </a:r>
            <a:r>
              <a:rPr lang="el-GR" sz="3200" dirty="0" smtClean="0">
                <a:solidFill>
                  <a:srgbClr val="FFFF00"/>
                </a:solidFill>
                <a:latin typeface="Calibri" pitchFamily="34" charset="0"/>
              </a:rPr>
              <a:t>Ξενάγηση: ο Διοικητής </a:t>
            </a:r>
            <a:r>
              <a:rPr lang="el-GR" sz="3200" dirty="0" smtClean="0">
                <a:solidFill>
                  <a:srgbClr val="FFFF00"/>
                </a:solidFill>
                <a:latin typeface="Calibri" pitchFamily="34" charset="0"/>
              </a:rPr>
              <a:t>του Στρατοπέδου και οι μαθητές/τριες: Ναταλία Γκολφινοπούλου, Κωνσταντίνος Δενιόζος, Πέτρος Ελευθεριάδης, Άννα Ελευθερίου, Σωτήρης Ζώγας, Νεφέλη Μαλανδράκη</a:t>
            </a:r>
            <a:br>
              <a:rPr lang="el-GR" sz="3200" dirty="0" smtClean="0">
                <a:solidFill>
                  <a:srgbClr val="FFFF00"/>
                </a:solidFill>
                <a:latin typeface="Calibri" pitchFamily="34" charset="0"/>
              </a:rPr>
            </a:br>
            <a:r>
              <a:rPr lang="el-GR" sz="3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r>
            <a:br>
              <a:rPr lang="el-GR" sz="3200" dirty="0">
                <a:solidFill>
                  <a:srgbClr val="FFFF00"/>
                </a:solidFill>
                <a:latin typeface="Calibri" panose="020F0502020204030204" pitchFamily="34" charset="0"/>
                <a:ea typeface="Calibri" panose="020F0502020204030204" pitchFamily="34" charset="0"/>
                <a:cs typeface="Times New Roman" panose="02020603050405020304" pitchFamily="18" charset="0"/>
              </a:rPr>
            </a:br>
            <a:endParaRPr lang="el-GR" sz="3200" dirty="0">
              <a:solidFill>
                <a:srgbClr val="FFFF00"/>
              </a:solidFill>
            </a:endParaRPr>
          </a:p>
        </p:txBody>
      </p:sp>
      <p:pic>
        <p:nvPicPr>
          <p:cNvPr id="6" name="Θέση περιεχομένου 5"/>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 y="2833889"/>
            <a:ext cx="4378036" cy="3778135"/>
          </a:xfrm>
          <a:prstGeom prst="ellipse">
            <a:avLst/>
          </a:prstGeom>
          <a:ln>
            <a:noFill/>
          </a:ln>
          <a:effectLst>
            <a:softEdge rad="112500"/>
          </a:effectLst>
        </p:spPr>
      </p:pic>
      <p:pic>
        <p:nvPicPr>
          <p:cNvPr id="7" name="χαιδάρι.mp3">
            <a:hlinkClick r:id="" action="ppaction://media"/>
          </p:cNvPr>
          <p:cNvPicPr>
            <a:picLocks noRot="1" noChangeAspect="1"/>
          </p:cNvPicPr>
          <p:nvPr>
            <a:audioFile r:link="rId1"/>
          </p:nvPr>
        </p:nvPicPr>
        <p:blipFill>
          <a:blip r:embed="rId4"/>
          <a:stretch>
            <a:fillRect/>
          </a:stretch>
        </p:blipFill>
        <p:spPr>
          <a:xfrm>
            <a:off x="1930400" y="2098964"/>
            <a:ext cx="203200" cy="203200"/>
          </a:xfrm>
          <a:prstGeom prst="rect">
            <a:avLst/>
          </a:prstGeom>
        </p:spPr>
      </p:pic>
    </p:spTree>
    <p:extLst>
      <p:ext uri="{BB962C8B-B14F-4D97-AF65-F5344CB8AC3E}">
        <p14:creationId xmlns="" xmlns:p14="http://schemas.microsoft.com/office/powerpoint/2010/main" val="2024708076"/>
      </p:ext>
    </p:extLst>
  </p:cSld>
  <p:clrMapOvr>
    <a:masterClrMapping/>
  </p:clrMapOvr>
  <p:transition spd="slow" advClick="0" advTm="12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96654" y="191655"/>
            <a:ext cx="8506691" cy="6380018"/>
          </a:xfrm>
          <a:prstGeom prst="rect">
            <a:avLst/>
          </a:prstGeom>
        </p:spPr>
      </p:pic>
    </p:spTree>
    <p:extLst>
      <p:ext uri="{BB962C8B-B14F-4D97-AF65-F5344CB8AC3E}">
        <p14:creationId xmlns="" xmlns:p14="http://schemas.microsoft.com/office/powerpoint/2010/main" val="1312989150"/>
      </p:ext>
    </p:extLst>
  </p:cSld>
  <p:clrMapOvr>
    <a:masterClrMapping/>
  </p:clrMapOvr>
  <p:transition spd="slow" advClick="0" advTm="8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96654" y="219365"/>
            <a:ext cx="8321963" cy="6241472"/>
          </a:xfrm>
          <a:prstGeom prst="rect">
            <a:avLst/>
          </a:prstGeom>
        </p:spPr>
      </p:pic>
    </p:spTree>
    <p:extLst>
      <p:ext uri="{BB962C8B-B14F-4D97-AF65-F5344CB8AC3E}">
        <p14:creationId xmlns="" xmlns:p14="http://schemas.microsoft.com/office/powerpoint/2010/main" val="1732404187"/>
      </p:ext>
    </p:extLst>
  </p:cSld>
  <p:clrMapOvr>
    <a:masterClrMapping/>
  </p:clrMapOvr>
  <p:transition spd="slow" advClick="0" advTm="8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40145" y="157018"/>
            <a:ext cx="11776364" cy="6883936"/>
          </a:xfrm>
          <a:prstGeom prst="rect">
            <a:avLst/>
          </a:prstGeom>
        </p:spPr>
        <p:txBody>
          <a:bodyPr wrap="square">
            <a:spAutoFit/>
          </a:bodyPr>
          <a:lstStyle/>
          <a:p>
            <a:pPr>
              <a:lnSpc>
                <a:spcPct val="107000"/>
              </a:lnSpc>
              <a:spcAft>
                <a:spcPts val="800"/>
              </a:spcAft>
            </a:pPr>
            <a:r>
              <a:rPr lang="el-GR" sz="4000" dirty="0">
                <a:solidFill>
                  <a:srgbClr val="FFFF00"/>
                </a:solidFill>
                <a:latin typeface="Calibri" pitchFamily="34" charset="0"/>
                <a:ea typeface="Calibri" panose="020F0502020204030204" pitchFamily="34" charset="0"/>
                <a:cs typeface="Times New Roman" panose="02020603050405020304" pitchFamily="18" charset="0"/>
              </a:rPr>
              <a:t>Όταν έβλεπα τα δένδρα που είχαν φυτευτεί και το καταπράσινο γρασίδι και ενώ διάβαζα τα εμψυχωτικά σημειώματα που έστελναν οι μελλοθάνατοι στους δικούς τους, μου δημιουργήθηκαν θετικά συναισθήματα. Όταν όμως μπαίνεις στο κτίριο και ακούς τις φρικτές ιστορίες και τα βασανιστήρια, τα συναισθήματα μετατρέπονται κατευθείαν σε τρόμο και στεναχώρια.</a:t>
            </a:r>
          </a:p>
          <a:p>
            <a:pPr>
              <a:lnSpc>
                <a:spcPct val="107000"/>
              </a:lnSpc>
              <a:spcAft>
                <a:spcPts val="800"/>
              </a:spcAft>
            </a:pPr>
            <a:r>
              <a:rPr lang="el-GR" sz="4000" dirty="0">
                <a:solidFill>
                  <a:srgbClr val="FFFF00"/>
                </a:solidFill>
                <a:latin typeface="Calibri" pitchFamily="34" charset="0"/>
                <a:ea typeface="Calibri" panose="020F0502020204030204" pitchFamily="34" charset="0"/>
                <a:cs typeface="Times New Roman" panose="02020603050405020304" pitchFamily="18" charset="0"/>
              </a:rPr>
              <a:t>Σωτήρης Ζώγας, </a:t>
            </a:r>
            <a:r>
              <a:rPr lang="el-GR" sz="4000" dirty="0" smtClean="0">
                <a:solidFill>
                  <a:srgbClr val="FFFF00"/>
                </a:solidFill>
                <a:latin typeface="Calibri" pitchFamily="34" charset="0"/>
                <a:ea typeface="Calibri" panose="020F0502020204030204" pitchFamily="34" charset="0"/>
                <a:cs typeface="Times New Roman" panose="02020603050405020304" pitchFamily="18" charset="0"/>
              </a:rPr>
              <a:t>Β1</a:t>
            </a:r>
          </a:p>
          <a:p>
            <a:pPr>
              <a:lnSpc>
                <a:spcPct val="107000"/>
              </a:lnSpc>
              <a:spcAft>
                <a:spcPts val="800"/>
              </a:spcAft>
            </a:pPr>
            <a:endParaRPr lang="el-GR" sz="4000" dirty="0">
              <a:solidFill>
                <a:srgbClr val="FFFF00"/>
              </a:solidFill>
              <a:effectLst/>
              <a:latin typeface="Calibri"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167007326"/>
      </p:ext>
    </p:extLst>
  </p:cSld>
  <p:clrMapOvr>
    <a:masterClrMapping/>
  </p:clrMapOvr>
  <p:transition spd="slow" advClick="0" advTm="16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50761" y="502275"/>
            <a:ext cx="11410681" cy="6247864"/>
          </a:xfrm>
          <a:prstGeom prst="rect">
            <a:avLst/>
          </a:prstGeom>
        </p:spPr>
        <p:txBody>
          <a:bodyPr wrap="square">
            <a:spAutoFit/>
          </a:bodyPr>
          <a:lstStyle/>
          <a:p>
            <a:r>
              <a:rPr lang="el-GR" sz="4000" b="1" dirty="0">
                <a:solidFill>
                  <a:srgbClr val="FFFF00"/>
                </a:solidFill>
                <a:latin typeface="Calibri" pitchFamily="34" charset="0"/>
                <a:ea typeface="Microsoft YaHei UI" pitchFamily="34" charset="-122"/>
                <a:cs typeface="Times New Roman" panose="02020603050405020304" pitchFamily="18" charset="0"/>
              </a:rPr>
              <a:t>Από αυτήν την επίσκεψη μάθαμε πολλά για τη φύση του ανθρώπου και για το πόσο απάνθρωπος και βίαιος μπορεί να γίνει</a:t>
            </a:r>
            <a:r>
              <a:rPr lang="el-GR" sz="4000" dirty="0">
                <a:solidFill>
                  <a:srgbClr val="FFFF00"/>
                </a:solidFill>
                <a:latin typeface="Calibri" pitchFamily="34" charset="0"/>
                <a:ea typeface="Microsoft YaHei UI" pitchFamily="34" charset="-122"/>
                <a:cs typeface="Times New Roman" panose="02020603050405020304" pitchFamily="18" charset="0"/>
              </a:rPr>
              <a:t>. Από τη άλλη, συνειδητοποιήσαμε ότι οι απάνθρωπες συνθήκες συχνά κάνουν τον άνθρωπο πιο δυνατό και του δίνουν το κουράγιο να οδηγηθεί στο θάνατο με ελεύθερη ψυχή, «ελεύθερος </a:t>
            </a:r>
            <a:r>
              <a:rPr lang="el-GR" sz="4000" dirty="0" err="1" smtClean="0">
                <a:solidFill>
                  <a:srgbClr val="FFFF00"/>
                </a:solidFill>
                <a:latin typeface="Calibri" pitchFamily="34" charset="0"/>
                <a:ea typeface="Microsoft YaHei UI" pitchFamily="34" charset="-122"/>
                <a:cs typeface="Times New Roman" panose="02020603050405020304" pitchFamily="18" charset="0"/>
              </a:rPr>
              <a:t>πολιορκημένος</a:t>
            </a:r>
            <a:r>
              <a:rPr lang="el-GR" sz="4000" dirty="0" smtClean="0">
                <a:solidFill>
                  <a:srgbClr val="FFFF00"/>
                </a:solidFill>
                <a:latin typeface="Calibri" pitchFamily="34" charset="0"/>
                <a:ea typeface="Microsoft YaHei UI" pitchFamily="34" charset="-122"/>
                <a:cs typeface="Times New Roman" panose="02020603050405020304" pitchFamily="18" charset="0"/>
              </a:rPr>
              <a:t>».</a:t>
            </a:r>
          </a:p>
          <a:p>
            <a:endParaRPr lang="el-GR" sz="4000" dirty="0">
              <a:solidFill>
                <a:srgbClr val="FFFF00"/>
              </a:solidFill>
              <a:latin typeface="Calibri" pitchFamily="34" charset="0"/>
              <a:ea typeface="Microsoft YaHei UI" pitchFamily="34" charset="-122"/>
              <a:cs typeface="Times New Roman" panose="02020603050405020304" pitchFamily="18" charset="0"/>
            </a:endParaRPr>
          </a:p>
          <a:p>
            <a:r>
              <a:rPr lang="el-GR" sz="4000" dirty="0" smtClean="0">
                <a:solidFill>
                  <a:srgbClr val="FFFF00"/>
                </a:solidFill>
                <a:latin typeface="Calibri" pitchFamily="34" charset="0"/>
                <a:ea typeface="Microsoft YaHei UI" pitchFamily="34" charset="-122"/>
                <a:cs typeface="Times New Roman" panose="02020603050405020304" pitchFamily="18" charset="0"/>
              </a:rPr>
              <a:t>Στέλλα </a:t>
            </a:r>
            <a:r>
              <a:rPr lang="el-GR" sz="4000" dirty="0" err="1" smtClean="0">
                <a:solidFill>
                  <a:srgbClr val="FFFF00"/>
                </a:solidFill>
                <a:latin typeface="Calibri" pitchFamily="34" charset="0"/>
                <a:ea typeface="Microsoft YaHei UI" pitchFamily="34" charset="-122"/>
                <a:cs typeface="Times New Roman" panose="02020603050405020304" pitchFamily="18" charset="0"/>
              </a:rPr>
              <a:t>Καπάι</a:t>
            </a:r>
            <a:r>
              <a:rPr lang="el-GR" sz="4000" dirty="0" smtClean="0">
                <a:solidFill>
                  <a:srgbClr val="FFFF00"/>
                </a:solidFill>
                <a:latin typeface="Calibri" pitchFamily="34" charset="0"/>
                <a:ea typeface="Microsoft YaHei UI" pitchFamily="34" charset="-122"/>
                <a:cs typeface="Times New Roman" panose="02020603050405020304" pitchFamily="18" charset="0"/>
              </a:rPr>
              <a:t>, Α2</a:t>
            </a:r>
          </a:p>
          <a:p>
            <a:endParaRPr lang="el-GR" sz="4000" dirty="0">
              <a:solidFill>
                <a:srgbClr val="FFFF00"/>
              </a:solidFill>
              <a:latin typeface="Calibri" pitchFamily="34" charset="0"/>
              <a:ea typeface="Microsoft YaHei UI" pitchFamily="34" charset="-122"/>
            </a:endParaRPr>
          </a:p>
        </p:txBody>
      </p:sp>
    </p:spTree>
    <p:extLst>
      <p:ext uri="{BB962C8B-B14F-4D97-AF65-F5344CB8AC3E}">
        <p14:creationId xmlns="" xmlns:p14="http://schemas.microsoft.com/office/powerpoint/2010/main" val="3343876523"/>
      </p:ext>
    </p:extLst>
  </p:cSld>
  <p:clrMapOvr>
    <a:masterClrMapping/>
  </p:clrMapOvr>
  <p:transition spd="slow" advClick="0" advTm="17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400" b="1" dirty="0" smtClean="0">
                <a:solidFill>
                  <a:srgbClr val="C00000"/>
                </a:solidFill>
                <a:latin typeface="Monotype Corsiva" panose="03010101010201010101" pitchFamily="66" charset="0"/>
              </a:rPr>
              <a:t>ΧΑΪΔΑΡΙ</a:t>
            </a:r>
            <a:endParaRPr lang="el-GR" sz="4400" b="1" dirty="0">
              <a:solidFill>
                <a:srgbClr val="C00000"/>
              </a:solidFill>
              <a:latin typeface="Monotype Corsiva" panose="03010101010201010101" pitchFamily="66" charset="0"/>
            </a:endParaRPr>
          </a:p>
        </p:txBody>
      </p:sp>
      <p:sp>
        <p:nvSpPr>
          <p:cNvPr id="3" name="Θέση περιεχομένου 2"/>
          <p:cNvSpPr>
            <a:spLocks noGrp="1"/>
          </p:cNvSpPr>
          <p:nvPr>
            <p:ph idx="1"/>
          </p:nvPr>
        </p:nvSpPr>
        <p:spPr>
          <a:xfrm>
            <a:off x="1056068" y="1442434"/>
            <a:ext cx="10448544" cy="5164428"/>
          </a:xfrm>
        </p:spPr>
        <p:txBody>
          <a:bodyPr>
            <a:normAutofit/>
          </a:bodyPr>
          <a:lstStyle/>
          <a:p>
            <a:r>
              <a:rPr lang="el-GR" sz="2600" dirty="0" smtClean="0">
                <a:solidFill>
                  <a:srgbClr val="FFFF00"/>
                </a:solidFill>
                <a:latin typeface="Calibri" pitchFamily="34" charset="0"/>
              </a:rPr>
              <a:t>3 Σεπτέμβρη 1943, οι Ιταλοί έφεραν τους πρώτους κρατούμενους στο Χαϊδάρι, διότι οι άλλες φυλακές είχαν γεμίσει. Το 1944 υπολογίζεται ότι οι κρατούμενοι έφτασαν τις 15000</a:t>
            </a:r>
          </a:p>
          <a:p>
            <a:r>
              <a:rPr lang="el-GR" sz="2600" dirty="0">
                <a:solidFill>
                  <a:srgbClr val="FFFF00"/>
                </a:solidFill>
                <a:latin typeface="Calibri" pitchFamily="34" charset="0"/>
              </a:rPr>
              <a:t>Το στρατόπεδο του Χαϊδαρίου, στην αρχή ήταν ιταλικό και έπειτα </a:t>
            </a:r>
            <a:r>
              <a:rPr lang="el-GR" sz="2600" dirty="0" smtClean="0">
                <a:solidFill>
                  <a:srgbClr val="FFFF00"/>
                </a:solidFill>
                <a:latin typeface="Calibri" pitchFamily="34" charset="0"/>
              </a:rPr>
              <a:t>εξελίχτηκε </a:t>
            </a:r>
            <a:r>
              <a:rPr lang="el-GR" sz="2600" dirty="0">
                <a:solidFill>
                  <a:srgbClr val="FFFF00"/>
                </a:solidFill>
                <a:latin typeface="Calibri" pitchFamily="34" charset="0"/>
              </a:rPr>
              <a:t>στο φριχτό στρατόπεδο των γερμανικών </a:t>
            </a:r>
            <a:r>
              <a:rPr lang="en-US" sz="2600" dirty="0" err="1">
                <a:solidFill>
                  <a:srgbClr val="FFFF00"/>
                </a:solidFill>
                <a:latin typeface="Calibri" pitchFamily="34" charset="0"/>
              </a:rPr>
              <a:t>Es</a:t>
            </a:r>
            <a:r>
              <a:rPr lang="el-GR" sz="2600" dirty="0">
                <a:solidFill>
                  <a:srgbClr val="FFFF00"/>
                </a:solidFill>
                <a:latin typeface="Calibri" pitchFamily="34" charset="0"/>
              </a:rPr>
              <a:t>-</a:t>
            </a:r>
            <a:r>
              <a:rPr lang="en-US" sz="2600" dirty="0" err="1">
                <a:solidFill>
                  <a:srgbClr val="FFFF00"/>
                </a:solidFill>
                <a:latin typeface="Calibri" pitchFamily="34" charset="0"/>
              </a:rPr>
              <a:t>Es</a:t>
            </a:r>
            <a:r>
              <a:rPr lang="el-GR" sz="2600" dirty="0">
                <a:solidFill>
                  <a:srgbClr val="FFFF00"/>
                </a:solidFill>
                <a:latin typeface="Calibri" pitchFamily="34" charset="0"/>
              </a:rPr>
              <a:t>, (</a:t>
            </a:r>
            <a:r>
              <a:rPr lang="en-US" sz="2600" dirty="0">
                <a:solidFill>
                  <a:srgbClr val="FFFF00"/>
                </a:solidFill>
                <a:latin typeface="Calibri" pitchFamily="34" charset="0"/>
              </a:rPr>
              <a:t>SS</a:t>
            </a:r>
            <a:r>
              <a:rPr lang="el-GR" sz="2600" dirty="0">
                <a:solidFill>
                  <a:srgbClr val="FFFF00"/>
                </a:solidFill>
                <a:latin typeface="Calibri" pitchFamily="34" charset="0"/>
              </a:rPr>
              <a:t>), το </a:t>
            </a:r>
            <a:r>
              <a:rPr lang="el-GR" sz="2600" dirty="0" smtClean="0">
                <a:solidFill>
                  <a:srgbClr val="FFFF00"/>
                </a:solidFill>
                <a:latin typeface="Calibri" pitchFamily="34" charset="0"/>
              </a:rPr>
              <a:t>φοβερότερο </a:t>
            </a:r>
            <a:r>
              <a:rPr lang="el-GR" sz="2600" dirty="0">
                <a:solidFill>
                  <a:srgbClr val="FFFF00"/>
                </a:solidFill>
                <a:latin typeface="Calibri" pitchFamily="34" charset="0"/>
              </a:rPr>
              <a:t>στην Ελλάδα κέντρο βασανιστηρίων και εξόντωσης των αγωνιστών της αντίστασης</a:t>
            </a:r>
            <a:r>
              <a:rPr lang="el-GR" sz="2600" dirty="0" smtClean="0">
                <a:solidFill>
                  <a:srgbClr val="FFFF00"/>
                </a:solidFill>
                <a:latin typeface="Calibri" pitchFamily="34" charset="0"/>
              </a:rPr>
              <a:t>.</a:t>
            </a:r>
          </a:p>
          <a:p>
            <a:r>
              <a:rPr lang="el-GR" sz="2600" dirty="0" smtClean="0">
                <a:solidFill>
                  <a:srgbClr val="FFFF00"/>
                </a:solidFill>
                <a:latin typeface="Calibri" pitchFamily="34" charset="0"/>
              </a:rPr>
              <a:t>Από εδώ πέρασαν όλες οι αποστολές Ελλήνων Εβραίων, εκτός από τους Θεσσαλονικείς, στην πορεία τους για το Άουσβιτς</a:t>
            </a:r>
          </a:p>
          <a:p>
            <a:r>
              <a:rPr lang="el-GR" sz="2600" dirty="0" smtClean="0">
                <a:solidFill>
                  <a:srgbClr val="FFFF00"/>
                </a:solidFill>
                <a:latin typeface="Calibri" pitchFamily="34" charset="0"/>
              </a:rPr>
              <a:t>Από εδώ επέλεξαν οι ναζί κατακτητές, 200 κομμουνιστές κρατούμενους που εκτέλεσαν την Πρωτομαγιά 1944 στο Σκοπευτήριο της Καισαριανής</a:t>
            </a:r>
          </a:p>
          <a:p>
            <a:r>
              <a:rPr lang="el-GR" sz="2600" dirty="0" smtClean="0">
                <a:solidFill>
                  <a:srgbClr val="FFFF00"/>
                </a:solidFill>
                <a:latin typeface="Calibri" pitchFamily="34" charset="0"/>
              </a:rPr>
              <a:t>Σήμερα σώζεται το κτίριο της απομόνωσης, το φοβερό </a:t>
            </a:r>
            <a:r>
              <a:rPr lang="el-GR" sz="2600" dirty="0" err="1" smtClean="0">
                <a:solidFill>
                  <a:srgbClr val="FFFF00"/>
                </a:solidFill>
                <a:latin typeface="Calibri" pitchFamily="34" charset="0"/>
              </a:rPr>
              <a:t>Μπλογκ</a:t>
            </a:r>
            <a:r>
              <a:rPr lang="el-GR" sz="2600" dirty="0" smtClean="0">
                <a:solidFill>
                  <a:srgbClr val="FFFF00"/>
                </a:solidFill>
                <a:latin typeface="Calibri" pitchFamily="34" charset="0"/>
              </a:rPr>
              <a:t> 15</a:t>
            </a:r>
          </a:p>
          <a:p>
            <a:endParaRPr lang="el-GR" dirty="0"/>
          </a:p>
          <a:p>
            <a:endParaRPr lang="el-GR" dirty="0"/>
          </a:p>
        </p:txBody>
      </p:sp>
    </p:spTree>
    <p:extLst>
      <p:ext uri="{BB962C8B-B14F-4D97-AF65-F5344CB8AC3E}">
        <p14:creationId xmlns="" xmlns:p14="http://schemas.microsoft.com/office/powerpoint/2010/main" val="1935697372"/>
      </p:ext>
    </p:extLst>
  </p:cSld>
  <p:clrMapOvr>
    <a:masterClrMapping/>
  </p:clrMapOvr>
  <p:transition spd="slow" advClick="0" advTm="14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sz="4000" dirty="0"/>
              <a:t>ΣΚΕΨΕΙΣ ΚΑΙ ΣΥΝΑΙΣΘΗΜΑΤΑ ΑΠΟ ΑΥΤΗΝ ΤΗΝ ΕΠΙΣΚΕΨΗ</a:t>
            </a:r>
            <a:endParaRPr lang="el-GR" dirty="0"/>
          </a:p>
        </p:txBody>
      </p:sp>
      <p:sp>
        <p:nvSpPr>
          <p:cNvPr id="6" name="Θέση περιεχομένου 5"/>
          <p:cNvSpPr>
            <a:spLocks noGrp="1"/>
          </p:cNvSpPr>
          <p:nvPr>
            <p:ph idx="1"/>
          </p:nvPr>
        </p:nvSpPr>
        <p:spPr/>
        <p:txBody>
          <a:bodyPr>
            <a:noAutofit/>
          </a:bodyPr>
          <a:lstStyle/>
          <a:p>
            <a:pPr>
              <a:lnSpc>
                <a:spcPct val="107000"/>
              </a:lnSpc>
              <a:spcAft>
                <a:spcPts val="800"/>
              </a:spcAft>
            </a:pPr>
            <a:r>
              <a:rPr lang="el-GR" sz="2800" dirty="0">
                <a:solidFill>
                  <a:srgbClr val="FFFF00"/>
                </a:solidFill>
                <a:latin typeface="Calibri" pitchFamily="34" charset="0"/>
                <a:ea typeface="Calibri" panose="020F0502020204030204" pitchFamily="34" charset="0"/>
                <a:cs typeface="Times New Roman" panose="02020603050405020304" pitchFamily="18" charset="0"/>
              </a:rPr>
              <a:t>Δεν ήταν μια ιστορία που μου έκανε εντύπωση αλλά η αντίθεση ανάμεσα σε δύο. Στην πρώτη, Γερμανοί στρατιώτες καίνε μια νεαρή κοπέλα από τους γοφούς μέχρι τη μέση, διότι εξέδιδε φυλλάδια σχετικά με την Αντίσταση. Στη δεύτερη, ένας ηλικιωμένος άνδρας παίρνει τη θέση ενός άγνωστου νεαρού άνδρα και εκτελείται. </a:t>
            </a:r>
            <a:r>
              <a:rPr lang="el-GR" sz="2800" b="1" dirty="0">
                <a:solidFill>
                  <a:srgbClr val="FFFF00"/>
                </a:solidFill>
                <a:latin typeface="Calibri" pitchFamily="34" charset="0"/>
                <a:ea typeface="Calibri" panose="020F0502020204030204" pitchFamily="34" charset="0"/>
                <a:cs typeface="Times New Roman" panose="02020603050405020304" pitchFamily="18" charset="0"/>
              </a:rPr>
              <a:t>Διαφαίνονται οι δυο ακραίες «αποχρώσεις» του ανθρώπου: η μαύρη, η βαρβαρότητα και η κτηνωδία και στον αντίποδα η άσπρη, η αρετή και η αγνότητα, οι οποίες στη συγκεκριμένη περίπτωση εκφράζονται μέσω της αυτοθυσίας.</a:t>
            </a:r>
            <a:endParaRPr lang="el-GR" sz="2800" dirty="0">
              <a:solidFill>
                <a:srgbClr val="FFFF00"/>
              </a:solidFill>
              <a:latin typeface="Calibri"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800" dirty="0">
                <a:solidFill>
                  <a:srgbClr val="FFFF00"/>
                </a:solidFill>
                <a:latin typeface="Calibri" pitchFamily="34" charset="0"/>
                <a:ea typeface="Calibri" panose="020F0502020204030204" pitchFamily="34" charset="0"/>
                <a:cs typeface="Times New Roman" panose="02020603050405020304" pitchFamily="18" charset="0"/>
              </a:rPr>
              <a:t>Δήμητρα Φίλιππα, Β3</a:t>
            </a:r>
          </a:p>
        </p:txBody>
      </p:sp>
    </p:spTree>
    <p:extLst>
      <p:ext uri="{BB962C8B-B14F-4D97-AF65-F5344CB8AC3E}">
        <p14:creationId xmlns="" xmlns:p14="http://schemas.microsoft.com/office/powerpoint/2010/main" val="4014260071"/>
      </p:ext>
    </p:extLst>
  </p:cSld>
  <p:clrMapOvr>
    <a:masterClrMapping/>
  </p:clrMapOvr>
  <p:transition spd="slow" advClick="0" advTm="14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half" idx="1"/>
          </p:nvPr>
        </p:nvSpPr>
        <p:spPr>
          <a:xfrm>
            <a:off x="110837" y="306010"/>
            <a:ext cx="5891084" cy="5409951"/>
          </a:xfrm>
        </p:spPr>
        <p:txBody>
          <a:bodyPr>
            <a:normAutofit fontScale="70000" lnSpcReduction="20000"/>
          </a:bodyPr>
          <a:lstStyle/>
          <a:p>
            <a:pPr>
              <a:lnSpc>
                <a:spcPct val="107000"/>
              </a:lnSpc>
              <a:spcAft>
                <a:spcPts val="800"/>
              </a:spcAft>
            </a:pPr>
            <a:r>
              <a:rPr lang="el-GR" sz="4000" dirty="0">
                <a:solidFill>
                  <a:srgbClr val="FFFF00"/>
                </a:solidFill>
                <a:latin typeface="Calibri" pitchFamily="34" charset="0"/>
                <a:ea typeface="Calibri" panose="020F0502020204030204" pitchFamily="34" charset="0"/>
                <a:cs typeface="Times New Roman" panose="02020603050405020304" pitchFamily="18" charset="0"/>
              </a:rPr>
              <a:t>Αν και δεν θυμάμαι το όνομα της κοπέλας, δεν πρόκειται να ξεχάσω ποτέ το βασανιστήριό της: οι Γερμανοί της έκαψαν τα γεννητικά όργανα. Την απάνθρωπη αυτή πράξη θα τη θυμάμαι ως μια φρικαλέα ανάμνηση, </a:t>
            </a:r>
            <a:r>
              <a:rPr lang="el-GR" sz="4000" b="1" dirty="0">
                <a:solidFill>
                  <a:srgbClr val="FFFF00"/>
                </a:solidFill>
                <a:latin typeface="Calibri" pitchFamily="34" charset="0"/>
                <a:ea typeface="Calibri" panose="020F0502020204030204" pitchFamily="34" charset="0"/>
                <a:cs typeface="Times New Roman" panose="02020603050405020304" pitchFamily="18" charset="0"/>
              </a:rPr>
              <a:t>γιατί είναι πέρα από τα όρια της λογικής. </a:t>
            </a:r>
            <a:endParaRPr lang="el-GR" sz="4000" dirty="0">
              <a:solidFill>
                <a:srgbClr val="FFFF00"/>
              </a:solidFill>
              <a:latin typeface="Calibri"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4000" dirty="0">
                <a:solidFill>
                  <a:srgbClr val="FFFF00"/>
                </a:solidFill>
                <a:latin typeface="Calibri" pitchFamily="34" charset="0"/>
                <a:ea typeface="Calibri" panose="020F0502020204030204" pitchFamily="34" charset="0"/>
                <a:cs typeface="Times New Roman" panose="02020603050405020304" pitchFamily="18" charset="0"/>
              </a:rPr>
              <a:t>Παναγιώτης Αναγνωστόπουλος, Α1</a:t>
            </a:r>
          </a:p>
          <a:p>
            <a:endParaRPr lang="el-GR" dirty="0"/>
          </a:p>
        </p:txBody>
      </p:sp>
      <p:sp>
        <p:nvSpPr>
          <p:cNvPr id="4" name="Θέση περιεχομένου 3"/>
          <p:cNvSpPr>
            <a:spLocks noGrp="1"/>
          </p:cNvSpPr>
          <p:nvPr>
            <p:ph sz="half" idx="2"/>
          </p:nvPr>
        </p:nvSpPr>
        <p:spPr>
          <a:xfrm>
            <a:off x="6631708" y="306010"/>
            <a:ext cx="5560291" cy="5409951"/>
          </a:xfrm>
        </p:spPr>
        <p:txBody>
          <a:bodyPr>
            <a:normAutofit fontScale="70000" lnSpcReduction="20000"/>
          </a:bodyPr>
          <a:lstStyle/>
          <a:p>
            <a:pPr>
              <a:lnSpc>
                <a:spcPct val="107000"/>
              </a:lnSpc>
              <a:spcAft>
                <a:spcPts val="800"/>
              </a:spcAft>
            </a:pPr>
            <a:r>
              <a:rPr lang="el-GR" sz="4000" dirty="0">
                <a:solidFill>
                  <a:srgbClr val="FFFF00"/>
                </a:solidFill>
                <a:latin typeface="Calibri" pitchFamily="34" charset="0"/>
                <a:ea typeface="Calibri" panose="020F0502020204030204" pitchFamily="34" charset="0"/>
                <a:cs typeface="Times New Roman" panose="02020603050405020304" pitchFamily="18" charset="0"/>
              </a:rPr>
              <a:t>Το πρόσωπο που με εντυπωσίασε ήταν ο στρατιώτης </a:t>
            </a:r>
            <a:r>
              <a:rPr lang="el-GR" sz="4000" dirty="0" err="1">
                <a:solidFill>
                  <a:srgbClr val="FFFF00"/>
                </a:solidFill>
                <a:latin typeface="Calibri" pitchFamily="34" charset="0"/>
                <a:ea typeface="Calibri" panose="020F0502020204030204" pitchFamily="34" charset="0"/>
                <a:cs typeface="Times New Roman" panose="02020603050405020304" pitchFamily="18" charset="0"/>
              </a:rPr>
              <a:t>Κόβατς</a:t>
            </a:r>
            <a:r>
              <a:rPr lang="el-GR" sz="4000" dirty="0">
                <a:solidFill>
                  <a:srgbClr val="FFFF00"/>
                </a:solidFill>
                <a:latin typeface="Calibri" pitchFamily="34" charset="0"/>
                <a:ea typeface="Calibri" panose="020F0502020204030204" pitchFamily="34" charset="0"/>
                <a:cs typeface="Times New Roman" panose="02020603050405020304" pitchFamily="18" charset="0"/>
              </a:rPr>
              <a:t>, που ήταν μόνο 18 χρονών. </a:t>
            </a:r>
            <a:r>
              <a:rPr lang="el-GR" sz="4000" b="1" dirty="0">
                <a:solidFill>
                  <a:srgbClr val="FFFF00"/>
                </a:solidFill>
                <a:latin typeface="Calibri" pitchFamily="34" charset="0"/>
                <a:ea typeface="Calibri" panose="020F0502020204030204" pitchFamily="34" charset="0"/>
                <a:cs typeface="Times New Roman" panose="02020603050405020304" pitchFamily="18" charset="0"/>
              </a:rPr>
              <a:t>Απορώ πώς ένας έφηβος 18 χρονών είχε τόσο μίσος και μοχθηρία</a:t>
            </a:r>
            <a:r>
              <a:rPr lang="el-GR" sz="4000" dirty="0">
                <a:solidFill>
                  <a:srgbClr val="FFFF00"/>
                </a:solidFill>
                <a:latin typeface="Calibri" pitchFamily="34" charset="0"/>
                <a:ea typeface="Calibri" panose="020F0502020204030204" pitchFamily="34" charset="0"/>
                <a:cs typeface="Times New Roman" panose="02020603050405020304" pitchFamily="18" charset="0"/>
              </a:rPr>
              <a:t> και τόσο άγριους τρόπους, που τον φοβόντουσαν όχι μόνο οι αιχμάλωτοι αλλά και οι Γερμανοί </a:t>
            </a:r>
            <a:r>
              <a:rPr lang="el-GR" sz="4000" dirty="0" err="1">
                <a:solidFill>
                  <a:srgbClr val="FFFF00"/>
                </a:solidFill>
                <a:latin typeface="Calibri" pitchFamily="34" charset="0"/>
                <a:ea typeface="Calibri" panose="020F0502020204030204" pitchFamily="34" charset="0"/>
                <a:cs typeface="Times New Roman" panose="02020603050405020304" pitchFamily="18" charset="0"/>
              </a:rPr>
              <a:t>ανώτεροί</a:t>
            </a:r>
            <a:r>
              <a:rPr lang="el-GR" sz="4000" dirty="0">
                <a:solidFill>
                  <a:srgbClr val="FFFF00"/>
                </a:solidFill>
                <a:latin typeface="Calibri" pitchFamily="34" charset="0"/>
                <a:ea typeface="Calibri" panose="020F0502020204030204" pitchFamily="34" charset="0"/>
                <a:cs typeface="Times New Roman" panose="02020603050405020304" pitchFamily="18" charset="0"/>
              </a:rPr>
              <a:t> του. Φαίνεται πως αυτός ο άνθρωπος δεν δέχθηκε ποτέ αγάπη από τους δικούς του ανθρώπους.</a:t>
            </a:r>
          </a:p>
          <a:p>
            <a:pPr>
              <a:lnSpc>
                <a:spcPct val="107000"/>
              </a:lnSpc>
              <a:spcAft>
                <a:spcPts val="800"/>
              </a:spcAft>
            </a:pPr>
            <a:r>
              <a:rPr lang="el-GR" sz="4000" dirty="0">
                <a:solidFill>
                  <a:srgbClr val="FFFF00"/>
                </a:solidFill>
                <a:latin typeface="Calibri" pitchFamily="34" charset="0"/>
                <a:ea typeface="Calibri" panose="020F0502020204030204" pitchFamily="34" charset="0"/>
                <a:cs typeface="Times New Roman" panose="02020603050405020304" pitchFamily="18" charset="0"/>
              </a:rPr>
              <a:t>Βασιλική </a:t>
            </a:r>
            <a:r>
              <a:rPr lang="el-GR" sz="4000" dirty="0" err="1">
                <a:solidFill>
                  <a:srgbClr val="FFFF00"/>
                </a:solidFill>
                <a:latin typeface="Calibri" pitchFamily="34" charset="0"/>
                <a:ea typeface="Calibri" panose="020F0502020204030204" pitchFamily="34" charset="0"/>
                <a:cs typeface="Times New Roman" panose="02020603050405020304" pitchFamily="18" charset="0"/>
              </a:rPr>
              <a:t>Μισκεδάκη</a:t>
            </a:r>
            <a:r>
              <a:rPr lang="el-GR" sz="4000" dirty="0">
                <a:solidFill>
                  <a:srgbClr val="FFFF00"/>
                </a:solidFill>
                <a:latin typeface="Calibri" pitchFamily="34" charset="0"/>
                <a:ea typeface="Calibri" panose="020F0502020204030204" pitchFamily="34" charset="0"/>
                <a:cs typeface="Times New Roman" panose="02020603050405020304" pitchFamily="18" charset="0"/>
              </a:rPr>
              <a:t>, Α2</a:t>
            </a:r>
          </a:p>
          <a:p>
            <a:endParaRPr lang="el-GR" dirty="0"/>
          </a:p>
        </p:txBody>
      </p:sp>
    </p:spTree>
    <p:extLst>
      <p:ext uri="{BB962C8B-B14F-4D97-AF65-F5344CB8AC3E}">
        <p14:creationId xmlns="" xmlns:p14="http://schemas.microsoft.com/office/powerpoint/2010/main" val="3488982927"/>
      </p:ext>
    </p:extLst>
  </p:cSld>
  <p:clrMapOvr>
    <a:masterClrMapping/>
  </p:clrMapOvr>
  <p:transition spd="slow" advClick="0" advTm="14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87418" y="300181"/>
            <a:ext cx="8312727" cy="6234545"/>
          </a:xfrm>
          <a:prstGeom prst="rect">
            <a:avLst/>
          </a:prstGeom>
        </p:spPr>
      </p:pic>
    </p:spTree>
    <p:extLst>
      <p:ext uri="{BB962C8B-B14F-4D97-AF65-F5344CB8AC3E}">
        <p14:creationId xmlns="" xmlns:p14="http://schemas.microsoft.com/office/powerpoint/2010/main" val="1649017179"/>
      </p:ext>
    </p:extLst>
  </p:cSld>
  <p:clrMapOvr>
    <a:masterClrMapping/>
  </p:clrMapOvr>
  <p:transition spd="slow" advClick="0" advTm="6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sz="half" idx="1"/>
          </p:nvPr>
        </p:nvSpPr>
        <p:spPr>
          <a:xfrm>
            <a:off x="1" y="2133600"/>
            <a:ext cx="5190186" cy="4119418"/>
          </a:xfrm>
        </p:spPr>
        <p:txBody>
          <a:bodyPr>
            <a:noAutofit/>
          </a:bodyPr>
          <a:lstStyle/>
          <a:p>
            <a:pPr>
              <a:lnSpc>
                <a:spcPct val="107000"/>
              </a:lnSpc>
              <a:spcAft>
                <a:spcPts val="800"/>
              </a:spcAft>
            </a:pPr>
            <a:r>
              <a:rPr lang="el-GR" sz="2800" dirty="0">
                <a:solidFill>
                  <a:srgbClr val="FFFF00"/>
                </a:solidFill>
                <a:latin typeface="Calibri" pitchFamily="34" charset="0"/>
                <a:ea typeface="Calibri" panose="020F0502020204030204" pitchFamily="34" charset="0"/>
                <a:cs typeface="Times New Roman" panose="02020603050405020304" pitchFamily="18" charset="0"/>
              </a:rPr>
              <a:t>Μια από τις ιστορίες που με συγκλόνισε ήταν αυτή με το μικρό </a:t>
            </a:r>
            <a:r>
              <a:rPr lang="el-GR" sz="2800" dirty="0" err="1">
                <a:solidFill>
                  <a:srgbClr val="FFFF00"/>
                </a:solidFill>
                <a:latin typeface="Calibri" pitchFamily="34" charset="0"/>
                <a:ea typeface="Calibri" panose="020F0502020204030204" pitchFamily="34" charset="0"/>
                <a:cs typeface="Times New Roman" panose="02020603050405020304" pitchFamily="18" charset="0"/>
              </a:rPr>
              <a:t>εβραιόπουλο</a:t>
            </a:r>
            <a:r>
              <a:rPr lang="el-GR" sz="2800" dirty="0">
                <a:solidFill>
                  <a:srgbClr val="FFFF00"/>
                </a:solidFill>
                <a:latin typeface="Calibri" pitchFamily="34" charset="0"/>
                <a:ea typeface="Calibri" panose="020F0502020204030204" pitchFamily="34" charset="0"/>
                <a:cs typeface="Times New Roman" panose="02020603050405020304" pitchFamily="18" charset="0"/>
              </a:rPr>
              <a:t> που ζήτησε από το γιατρό που την φρόντιζε να γίνει πατέρας και θείος της, </a:t>
            </a:r>
            <a:r>
              <a:rPr lang="el-GR" sz="2800" b="1" dirty="0">
                <a:solidFill>
                  <a:srgbClr val="FFFF00"/>
                </a:solidFill>
                <a:latin typeface="Calibri" pitchFamily="34" charset="0"/>
                <a:ea typeface="Calibri" panose="020F0502020204030204" pitchFamily="34" charset="0"/>
                <a:cs typeface="Times New Roman" panose="02020603050405020304" pitchFamily="18" charset="0"/>
              </a:rPr>
              <a:t>κάτι που δείχνει τη μοναξιά των παιδιών σε πόλεμο.</a:t>
            </a:r>
            <a:endParaRPr lang="el-GR" sz="2800" dirty="0">
              <a:solidFill>
                <a:srgbClr val="FFFF00"/>
              </a:solidFill>
              <a:latin typeface="Calibri"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800" dirty="0">
                <a:solidFill>
                  <a:srgbClr val="FFFF00"/>
                </a:solidFill>
                <a:latin typeface="Calibri" pitchFamily="34" charset="0"/>
                <a:ea typeface="Calibri" panose="020F0502020204030204" pitchFamily="34" charset="0"/>
                <a:cs typeface="Times New Roman" panose="02020603050405020304" pitchFamily="18" charset="0"/>
              </a:rPr>
              <a:t>Άννα Ελευθερίου, Β1</a:t>
            </a:r>
          </a:p>
          <a:p>
            <a:endParaRPr lang="el-GR" sz="2800" dirty="0">
              <a:latin typeface="Calibri" pitchFamily="34" charset="0"/>
            </a:endParaRPr>
          </a:p>
        </p:txBody>
      </p:sp>
      <p:sp>
        <p:nvSpPr>
          <p:cNvPr id="4" name="Θέση περιεχομένου 3"/>
          <p:cNvSpPr>
            <a:spLocks noGrp="1"/>
          </p:cNvSpPr>
          <p:nvPr>
            <p:ph sz="half" idx="2"/>
          </p:nvPr>
        </p:nvSpPr>
        <p:spPr>
          <a:xfrm>
            <a:off x="5847008" y="306010"/>
            <a:ext cx="5898523" cy="5409951"/>
          </a:xfrm>
        </p:spPr>
        <p:txBody>
          <a:bodyPr>
            <a:noAutofit/>
          </a:bodyPr>
          <a:lstStyle/>
          <a:p>
            <a:pPr>
              <a:lnSpc>
                <a:spcPct val="107000"/>
              </a:lnSpc>
              <a:spcAft>
                <a:spcPts val="800"/>
              </a:spcAft>
            </a:pPr>
            <a:r>
              <a:rPr lang="el-GR" sz="2800" dirty="0">
                <a:solidFill>
                  <a:srgbClr val="FFFF00"/>
                </a:solidFill>
                <a:latin typeface="Calibri" pitchFamily="34" charset="0"/>
                <a:ea typeface="Calibri" panose="020F0502020204030204" pitchFamily="34" charset="0"/>
                <a:cs typeface="Times New Roman" panose="02020603050405020304" pitchFamily="18" charset="0"/>
              </a:rPr>
              <a:t>Όλες οι ιστορίες μου κίνησαν εξίσου το ενδιαφέρον, διότι η καθεμιά από αυτές χαρακτηρίζει την προσωπικότητα και τη θέληση των ανθρώπων για την ελευθερία. Αυτή που μου φάνηκε άκρως συγκινητική ήταν όταν ένα κοριτσάκι 10 χρονών ήταν μοναχό του και ένας άντρας το πρόσεξε και το φρόντισε, ώσπου έφυγε και μεταφέρθηκε σε άλλο μέρος.</a:t>
            </a:r>
          </a:p>
          <a:p>
            <a:pPr>
              <a:lnSpc>
                <a:spcPct val="107000"/>
              </a:lnSpc>
              <a:spcAft>
                <a:spcPts val="800"/>
              </a:spcAft>
            </a:pPr>
            <a:r>
              <a:rPr lang="el-GR" sz="2800" dirty="0">
                <a:solidFill>
                  <a:srgbClr val="FFFF00"/>
                </a:solidFill>
                <a:latin typeface="Calibri" pitchFamily="34" charset="0"/>
                <a:ea typeface="Calibri" panose="020F0502020204030204" pitchFamily="34" charset="0"/>
                <a:cs typeface="Times New Roman" panose="02020603050405020304" pitchFamily="18" charset="0"/>
              </a:rPr>
              <a:t>Νεφέλη Τσαγκάρη, Β3</a:t>
            </a:r>
          </a:p>
        </p:txBody>
      </p:sp>
    </p:spTree>
    <p:extLst>
      <p:ext uri="{BB962C8B-B14F-4D97-AF65-F5344CB8AC3E}">
        <p14:creationId xmlns="" xmlns:p14="http://schemas.microsoft.com/office/powerpoint/2010/main" val="3747421386"/>
      </p:ext>
    </p:extLst>
  </p:cSld>
  <p:clrMapOvr>
    <a:masterClrMapping/>
  </p:clrMapOvr>
  <p:transition spd="slow" advClick="0" advTm="16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67344" y="251689"/>
            <a:ext cx="8451273" cy="6338455"/>
          </a:xfrm>
          <a:prstGeom prst="rect">
            <a:avLst/>
          </a:prstGeom>
        </p:spPr>
      </p:pic>
    </p:spTree>
    <p:extLst>
      <p:ext uri="{BB962C8B-B14F-4D97-AF65-F5344CB8AC3E}">
        <p14:creationId xmlns="" xmlns:p14="http://schemas.microsoft.com/office/powerpoint/2010/main" val="3568883402"/>
      </p:ext>
    </p:extLst>
  </p:cSld>
  <p:clrMapOvr>
    <a:masterClrMapping/>
  </p:clrMapOvr>
  <p:transition spd="slow" advClick="0" advTm="6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46035" y="290944"/>
            <a:ext cx="7943273" cy="5957455"/>
          </a:xfrm>
          <a:prstGeom prst="rect">
            <a:avLst/>
          </a:prstGeom>
        </p:spPr>
      </p:pic>
    </p:spTree>
    <p:extLst>
      <p:ext uri="{BB962C8B-B14F-4D97-AF65-F5344CB8AC3E}">
        <p14:creationId xmlns="" xmlns:p14="http://schemas.microsoft.com/office/powerpoint/2010/main" val="3058162061"/>
      </p:ext>
    </p:extLst>
  </p:cSld>
  <p:clrMapOvr>
    <a:masterClrMapping/>
  </p:clrMapOvr>
  <p:transition spd="slow" advClick="0" advTm="6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15921" y="399244"/>
            <a:ext cx="9981127" cy="4887300"/>
          </a:xfrm>
          <a:prstGeom prst="rect">
            <a:avLst/>
          </a:prstGeom>
        </p:spPr>
        <p:txBody>
          <a:bodyPr wrap="square">
            <a:spAutoFit/>
          </a:bodyPr>
          <a:lstStyle/>
          <a:p>
            <a:pPr>
              <a:lnSpc>
                <a:spcPct val="107000"/>
              </a:lnSpc>
              <a:spcAft>
                <a:spcPts val="800"/>
              </a:spcAft>
            </a:pPr>
            <a:r>
              <a:rPr lang="el-GR" sz="2800" b="1" dirty="0">
                <a:solidFill>
                  <a:srgbClr val="FFFF00"/>
                </a:solidFill>
                <a:latin typeface="Calibri" pitchFamily="34" charset="0"/>
                <a:ea typeface="Calibri" panose="020F0502020204030204" pitchFamily="34" charset="0"/>
                <a:cs typeface="Times New Roman" panose="02020603050405020304" pitchFamily="18" charset="0"/>
              </a:rPr>
              <a:t>Στην αρχή ένιωσα μια ελαφριά λύπη και ψυχοπλάκωση στη θέα του ερειπίου, ιδιαίτερα με τα κάγκελα. Έκαναν το κτίριο να φαντάζει στοιχειωμένο, με γκρίζα, πληγωμένα χέρια να ξεχειλίζουν.</a:t>
            </a:r>
            <a:endParaRPr lang="el-GR" sz="2800" dirty="0">
              <a:solidFill>
                <a:srgbClr val="FFFF00"/>
              </a:solidFill>
              <a:latin typeface="Calibri"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800" dirty="0">
                <a:solidFill>
                  <a:srgbClr val="FFFF00"/>
                </a:solidFill>
                <a:latin typeface="Calibri" pitchFamily="34" charset="0"/>
                <a:ea typeface="Calibri" panose="020F0502020204030204" pitchFamily="34" charset="0"/>
                <a:cs typeface="Times New Roman" panose="02020603050405020304" pitchFamily="18" charset="0"/>
              </a:rPr>
              <a:t>Γνήσια και έντονη φρίκη μου προκάλεσε η ιστορία της γυναίκας που βασάνισαν, έγδυσαν και έκαψαν τα γεννητικά της όργανα. Ύστερα την πέταξαν σαν άψυχο μπετόν. Οι λόγοι που τρόμαξα είναι προφανείς: απλά, δεν θέλω να διανοηθώ τον πόνο και το κόστος της μετέπειτα απώλειας.</a:t>
            </a:r>
          </a:p>
          <a:p>
            <a:pPr>
              <a:lnSpc>
                <a:spcPct val="107000"/>
              </a:lnSpc>
              <a:spcAft>
                <a:spcPts val="800"/>
              </a:spcAft>
            </a:pPr>
            <a:r>
              <a:rPr lang="el-GR" sz="2800" dirty="0">
                <a:solidFill>
                  <a:srgbClr val="FFFF00"/>
                </a:solidFill>
                <a:latin typeface="Calibri" pitchFamily="34" charset="0"/>
                <a:ea typeface="Calibri" panose="020F0502020204030204" pitchFamily="34" charset="0"/>
                <a:cs typeface="Times New Roman" panose="02020603050405020304" pitchFamily="18" charset="0"/>
              </a:rPr>
              <a:t>Κέλλυ Πολυδώρου, Β3</a:t>
            </a:r>
            <a:endParaRPr lang="el-GR" sz="2800" dirty="0">
              <a:solidFill>
                <a:srgbClr val="FFFF00"/>
              </a:solidFill>
              <a:effectLst/>
              <a:latin typeface="Calibri"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037167949"/>
      </p:ext>
    </p:extLst>
  </p:cSld>
  <p:clrMapOvr>
    <a:masterClrMapping/>
  </p:clrMapOvr>
  <p:transition spd="slow" advClick="0" advTm="16000">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99</TotalTime>
  <Words>645</Words>
  <Application>Microsoft Office PowerPoint</Application>
  <PresentationFormat>Custom</PresentationFormat>
  <Paragraphs>26</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Verve</vt:lpstr>
      <vt:lpstr>    «Χαϊδάρι. Πώς ν΄ ανιστορήσει κανείς τα ανιστόρητα;»  Θανάσης Μερεμέτης, εκπαιδευτικός, 8/4/1944.  Επισκεφθήκαμε το Μπλογκ 15, την απομόνωση της φυλακής του Χαϊδαρίου, στις 29 Ιανουαρίου 2016. Το τραγούδι του Μάρκου Βαμβακάρη είναι χαρακτηριστικό. Ξενάγηση: ο Διοικητής του Στρατοπέδου και οι μαθητές/τριες: Ναταλία Γκολφινοπούλου, Κωνσταντίνος Δενιόζος, Πέτρος Ελευθεριάδης, Άννα Ελευθερίου, Σωτήρης Ζώγας, Νεφέλη Μαλανδράκη  </vt:lpstr>
      <vt:lpstr>ΧΑΪΔΑΡΙ</vt:lpstr>
      <vt:lpstr>ΣΚΕΨΕΙΣ ΚΑΙ ΣΥΝΑΙΣΘΗΜΑΤΑ ΑΠΟ ΑΥΤΗΝ ΤΗΝ ΕΠΙΣΚΕΨΗ</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Irma</dc:creator>
  <cp:lastModifiedBy>YIANNIS</cp:lastModifiedBy>
  <cp:revision>21</cp:revision>
  <dcterms:created xsi:type="dcterms:W3CDTF">2016-05-03T15:59:26Z</dcterms:created>
  <dcterms:modified xsi:type="dcterms:W3CDTF">2016-05-10T20:37:56Z</dcterms:modified>
</cp:coreProperties>
</file>