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9" r:id="rId3"/>
    <p:sldId id="261" r:id="rId4"/>
    <p:sldId id="262" r:id="rId5"/>
    <p:sldId id="264" r:id="rId6"/>
    <p:sldId id="265" r:id="rId7"/>
    <p:sldId id="266" r:id="rId8"/>
    <p:sldId id="268" r:id="rId9"/>
    <p:sldId id="269" r:id="rId10"/>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72" y="7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F28FE2-4C2A-48E4-92D4-114CB77C138E}" type="datetimeFigureOut">
              <a:rPr lang="el-GR" smtClean="0"/>
              <a:t>10/5/2016</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AFBC4-2FCC-4141-8398-8CC48DA52702}" type="slidenum">
              <a:rPr lang="el-GR" smtClean="0"/>
              <a:t>‹#›</a:t>
            </a:fld>
            <a:endParaRPr lang="el-GR"/>
          </a:p>
        </p:txBody>
      </p:sp>
    </p:spTree>
    <p:extLst>
      <p:ext uri="{BB962C8B-B14F-4D97-AF65-F5344CB8AC3E}">
        <p14:creationId xmlns:p14="http://schemas.microsoft.com/office/powerpoint/2010/main" val="131317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5CAFBC4-2FCC-4141-8398-8CC48DA52702}" type="slidenum">
              <a:rPr lang="el-GR" smtClean="0"/>
              <a:t>2</a:t>
            </a:fld>
            <a:endParaRPr lang="el-GR"/>
          </a:p>
        </p:txBody>
      </p:sp>
    </p:spTree>
    <p:extLst>
      <p:ext uri="{BB962C8B-B14F-4D97-AF65-F5344CB8AC3E}">
        <p14:creationId xmlns:p14="http://schemas.microsoft.com/office/powerpoint/2010/main" val="3569726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45923" y="3307356"/>
            <a:ext cx="9489573"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45923" y="4777380"/>
            <a:ext cx="9489573"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6F13A90F-5958-45E0-B089-7616D5090AC8}" type="datetime1">
              <a:rPr lang="el-GR" smtClean="0"/>
              <a:t>10/5/2016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ED686BA-38E1-42C5-8C70-EA1C23199430}"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45924" y="1807361"/>
            <a:ext cx="949744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DC16451-B098-4372-A250-3434D3C6E1F0}" type="datetime1">
              <a:rPr lang="el-GR" smtClean="0"/>
              <a:t>10/5/2016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BFCC833-F30F-4A3D-BEC4-3751078F11C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5" y="675723"/>
            <a:ext cx="1963949"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45923" y="675724"/>
            <a:ext cx="7290076"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A82001-0958-4C8C-AFC9-E3F3B2AF8BA0}" type="datetime1">
              <a:rPr lang="el-GR" smtClean="0"/>
              <a:t>10/5/2016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D357862-ADA3-4DF6-BD4C-2347ECD25AAC}"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5EB71385-DEF6-4045-B6D6-2AEC88FCA834}" type="datetime1">
              <a:rPr lang="el-GR" smtClean="0"/>
              <a:t>10/5/2016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FD89496-A31C-4979-A7C9-258C158D946D}"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45924" y="3308581"/>
            <a:ext cx="9489571"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345924" y="4777381"/>
            <a:ext cx="9489571"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17B7338-8BA4-458B-86E5-DF9D95C96FBF}" type="datetime1">
              <a:rPr lang="el-GR" smtClean="0"/>
              <a:t>10/5/2016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708CC90-214B-43A8-B062-3E53E09D8F3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45924" y="675725"/>
            <a:ext cx="949744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45924" y="1809750"/>
            <a:ext cx="4628369"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7708" y="1809749"/>
            <a:ext cx="4625656"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4A94743-3985-49A4-A833-9756048A599B}" type="datetime1">
              <a:rPr lang="el-GR" smtClean="0"/>
              <a:t>10/5/2016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4864F379-D8A5-4404-95D0-607443D33875}"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5924" y="1812927"/>
            <a:ext cx="462836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5924" y="2389190"/>
            <a:ext cx="4628369"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217707" y="1812927"/>
            <a:ext cx="462836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7" y="2389190"/>
            <a:ext cx="462836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684738A-F23E-457C-BDDD-6F685DA16895}" type="datetime1">
              <a:rPr lang="el-GR" smtClean="0"/>
              <a:t>10/5/2016</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BA076069-D396-4565-880D-57D695387A6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9FC02B1-47A8-4FEC-B699-01F565A01B4D}" type="datetime1">
              <a:rPr lang="el-GR" smtClean="0"/>
              <a:t>10/5/2016</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F4A1DD1F-0BC8-4F51-9CB5-EDE27640137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6BF35C8-CFF0-4139-987A-AB51E629532E}" type="datetime1">
              <a:rPr lang="el-GR" smtClean="0"/>
              <a:t>10/5/2016</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499E05F0-462E-402B-B755-1C1C8CDD751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5923" y="446088"/>
            <a:ext cx="3547533"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5136873" y="446088"/>
            <a:ext cx="5706492"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45923" y="1631950"/>
            <a:ext cx="3547533"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40FA14-3BE1-4EF6-B729-447893B50AF7}" type="datetime1">
              <a:rPr lang="el-GR" smtClean="0"/>
              <a:t>10/5/2016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C1EFE91F-E776-43F5-B9F1-51DB4070192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6021388" y="993775"/>
            <a:ext cx="2462212" cy="1530350"/>
            <a:chOff x="4718762" y="993075"/>
            <a:chExt cx="1847138" cy="1530439"/>
          </a:xfrm>
        </p:grpSpPr>
        <p:sp>
          <p:nvSpPr>
            <p:cNvPr id="6"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3"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grpSp>
      <p:sp>
        <p:nvSpPr>
          <p:cNvPr id="2" name="Title 1"/>
          <p:cNvSpPr>
            <a:spLocks noGrp="1"/>
          </p:cNvSpPr>
          <p:nvPr>
            <p:ph type="title"/>
          </p:nvPr>
        </p:nvSpPr>
        <p:spPr>
          <a:xfrm>
            <a:off x="1345925" y="1387058"/>
            <a:ext cx="4397271"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345924" y="2500312"/>
            <a:ext cx="4397272"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Picture Placeholder 17"/>
          <p:cNvSpPr>
            <a:spLocks noGrp="1"/>
          </p:cNvSpPr>
          <p:nvPr>
            <p:ph type="pic" sz="quarter" idx="14"/>
          </p:nvPr>
        </p:nvSpPr>
        <p:spPr>
          <a:xfrm>
            <a:off x="6232256" y="1601512"/>
            <a:ext cx="4572000" cy="3429000"/>
          </a:xfrm>
          <a:prstGeom prst="ellipse">
            <a:avLst/>
          </a:prstGeom>
          <a:ln w="76200">
            <a:solidFill>
              <a:schemeClr val="tx2">
                <a:lumMod val="75000"/>
              </a:schemeClr>
            </a:solidFill>
          </a:ln>
        </p:spPr>
        <p:txBody>
          <a:bodyPr rtlCol="0">
            <a:normAutofit/>
          </a:bodyPr>
          <a:lstStyle/>
          <a:p>
            <a:pPr lvl="0"/>
            <a:r>
              <a:rPr lang="en-US" noProof="0" smtClean="0"/>
              <a:t>Click icon to add picture</a:t>
            </a:r>
            <a:endParaRPr lang="en-US" noProof="0"/>
          </a:p>
        </p:txBody>
      </p:sp>
      <p:sp>
        <p:nvSpPr>
          <p:cNvPr id="14" name="Date Placeholder 4"/>
          <p:cNvSpPr>
            <a:spLocks noGrp="1"/>
          </p:cNvSpPr>
          <p:nvPr>
            <p:ph type="dt" sz="half" idx="15"/>
          </p:nvPr>
        </p:nvSpPr>
        <p:spPr/>
        <p:txBody>
          <a:bodyPr/>
          <a:lstStyle>
            <a:lvl1pPr>
              <a:defRPr/>
            </a:lvl1pPr>
          </a:lstStyle>
          <a:p>
            <a:pPr>
              <a:defRPr/>
            </a:pPr>
            <a:fld id="{4286D084-0B66-46B6-A4D4-AD3CD88C9822}" type="datetime1">
              <a:rPr lang="el-GR" smtClean="0"/>
              <a:t>10/5/2016</a:t>
            </a:fld>
            <a:endParaRPr lang="el-GR"/>
          </a:p>
        </p:txBody>
      </p:sp>
      <p:sp>
        <p:nvSpPr>
          <p:cNvPr id="15" name="Footer Placeholder 5"/>
          <p:cNvSpPr>
            <a:spLocks noGrp="1"/>
          </p:cNvSpPr>
          <p:nvPr>
            <p:ph type="ftr" sz="quarter" idx="16"/>
          </p:nvPr>
        </p:nvSpPr>
        <p:spPr/>
        <p:txBody>
          <a:bodyPr/>
          <a:lstStyle>
            <a:lvl1pPr>
              <a:defRPr/>
            </a:lvl1pPr>
          </a:lstStyle>
          <a:p>
            <a:pPr>
              <a:defRPr/>
            </a:pPr>
            <a:endParaRPr lang="el-GR"/>
          </a:p>
        </p:txBody>
      </p:sp>
      <p:sp>
        <p:nvSpPr>
          <p:cNvPr id="16" name="Slide Number Placeholder 6"/>
          <p:cNvSpPr>
            <a:spLocks noGrp="1"/>
          </p:cNvSpPr>
          <p:nvPr>
            <p:ph type="sldNum" sz="quarter" idx="17"/>
          </p:nvPr>
        </p:nvSpPr>
        <p:spPr/>
        <p:txBody>
          <a:bodyPr/>
          <a:lstStyle>
            <a:lvl1pPr>
              <a:defRPr/>
            </a:lvl1pPr>
          </a:lstStyle>
          <a:p>
            <a:pPr>
              <a:defRPr/>
            </a:pPr>
            <a:fld id="{8928BD78-B80F-4BA8-B62F-0AD45F2D324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92833" y="4042576"/>
            <a:ext cx="2325260"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53" name="Oval 52"/>
          <p:cNvSpPr>
            <a:spLocks noChangeAspect="1"/>
          </p:cNvSpPr>
          <p:nvPr/>
        </p:nvSpPr>
        <p:spPr>
          <a:xfrm>
            <a:off x="694185" y="1095311"/>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52" name="Oval 51"/>
          <p:cNvSpPr>
            <a:spLocks noChangeAspect="1"/>
          </p:cNvSpPr>
          <p:nvPr/>
        </p:nvSpPr>
        <p:spPr>
          <a:xfrm>
            <a:off x="2504973" y="282934"/>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54" name="Oval 53"/>
          <p:cNvSpPr>
            <a:spLocks noChangeAspect="1"/>
          </p:cNvSpPr>
          <p:nvPr/>
        </p:nvSpPr>
        <p:spPr>
          <a:xfrm>
            <a:off x="694183" y="5729135"/>
            <a:ext cx="2545645"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0" name="Oval 129"/>
          <p:cNvSpPr>
            <a:spLocks noChangeAspect="1"/>
          </p:cNvSpPr>
          <p:nvPr/>
        </p:nvSpPr>
        <p:spPr>
          <a:xfrm>
            <a:off x="-62281" y="-61709"/>
            <a:ext cx="1932143"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1" name="Oval 130"/>
          <p:cNvSpPr>
            <a:spLocks noChangeAspect="1"/>
          </p:cNvSpPr>
          <p:nvPr/>
        </p:nvSpPr>
        <p:spPr>
          <a:xfrm>
            <a:off x="1232151" y="-161623"/>
            <a:ext cx="2545644"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2" name="Oval 131"/>
          <p:cNvSpPr>
            <a:spLocks noChangeAspect="1"/>
          </p:cNvSpPr>
          <p:nvPr/>
        </p:nvSpPr>
        <p:spPr>
          <a:xfrm>
            <a:off x="1" y="66073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3" name="Oval 132"/>
          <p:cNvSpPr>
            <a:spLocks noChangeAspect="1"/>
          </p:cNvSpPr>
          <p:nvPr/>
        </p:nvSpPr>
        <p:spPr>
          <a:xfrm>
            <a:off x="9996709" y="-61709"/>
            <a:ext cx="2259289"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4" name="Oval 133"/>
          <p:cNvSpPr>
            <a:spLocks noChangeAspect="1"/>
          </p:cNvSpPr>
          <p:nvPr/>
        </p:nvSpPr>
        <p:spPr>
          <a:xfrm>
            <a:off x="8156670" y="-61708"/>
            <a:ext cx="2545645"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5" name="Oval 134"/>
          <p:cNvSpPr>
            <a:spLocks noChangeAspect="1"/>
          </p:cNvSpPr>
          <p:nvPr/>
        </p:nvSpPr>
        <p:spPr>
          <a:xfrm>
            <a:off x="9992605" y="1095309"/>
            <a:ext cx="2263392"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6" name="Oval 135"/>
          <p:cNvSpPr>
            <a:spLocks noChangeAspect="1"/>
          </p:cNvSpPr>
          <p:nvPr/>
        </p:nvSpPr>
        <p:spPr>
          <a:xfrm>
            <a:off x="10742232" y="5140347"/>
            <a:ext cx="1516259"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7" name="Oval 136"/>
          <p:cNvSpPr>
            <a:spLocks noChangeAspect="1"/>
          </p:cNvSpPr>
          <p:nvPr/>
        </p:nvSpPr>
        <p:spPr>
          <a:xfrm>
            <a:off x="8882282" y="4362913"/>
            <a:ext cx="2545644"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8" name="Oval 137"/>
          <p:cNvSpPr>
            <a:spLocks noChangeAspect="1"/>
          </p:cNvSpPr>
          <p:nvPr/>
        </p:nvSpPr>
        <p:spPr>
          <a:xfrm>
            <a:off x="-92833" y="4948766"/>
            <a:ext cx="1805147"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39" name="Oval 138"/>
          <p:cNvSpPr>
            <a:spLocks noChangeAspect="1"/>
          </p:cNvSpPr>
          <p:nvPr/>
        </p:nvSpPr>
        <p:spPr>
          <a:xfrm>
            <a:off x="944629" y="4790337"/>
            <a:ext cx="2545644"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40" name="Oval 139"/>
          <p:cNvSpPr>
            <a:spLocks noChangeAspect="1"/>
          </p:cNvSpPr>
          <p:nvPr/>
        </p:nvSpPr>
        <p:spPr>
          <a:xfrm>
            <a:off x="8156671" y="78398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41" name="Oval 140"/>
          <p:cNvSpPr>
            <a:spLocks noChangeAspect="1"/>
          </p:cNvSpPr>
          <p:nvPr/>
        </p:nvSpPr>
        <p:spPr>
          <a:xfrm>
            <a:off x="8612071" y="5140347"/>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118" name="Oval 117"/>
          <p:cNvSpPr>
            <a:spLocks noChangeAspect="1"/>
          </p:cNvSpPr>
          <p:nvPr/>
        </p:nvSpPr>
        <p:spPr>
          <a:xfrm>
            <a:off x="11197605" y="597861"/>
            <a:ext cx="1058392"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9" name="Oval 118"/>
          <p:cNvSpPr>
            <a:spLocks noChangeAspect="1"/>
          </p:cNvSpPr>
          <p:nvPr/>
        </p:nvSpPr>
        <p:spPr>
          <a:xfrm>
            <a:off x="8466800" y="206512"/>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0" name="Oval 119"/>
          <p:cNvSpPr>
            <a:spLocks noChangeAspect="1"/>
          </p:cNvSpPr>
          <p:nvPr/>
        </p:nvSpPr>
        <p:spPr>
          <a:xfrm>
            <a:off x="9162837" y="1450645"/>
            <a:ext cx="1624337"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1" name="Oval 120"/>
          <p:cNvSpPr>
            <a:spLocks noChangeAspect="1"/>
          </p:cNvSpPr>
          <p:nvPr/>
        </p:nvSpPr>
        <p:spPr>
          <a:xfrm>
            <a:off x="9625424" y="2049927"/>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2" name="Oval 121"/>
          <p:cNvSpPr>
            <a:spLocks noChangeAspect="1"/>
          </p:cNvSpPr>
          <p:nvPr/>
        </p:nvSpPr>
        <p:spPr>
          <a:xfrm>
            <a:off x="10332555" y="2661634"/>
            <a:ext cx="961744"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3" name="Oval 122"/>
          <p:cNvSpPr>
            <a:spLocks noChangeAspect="1"/>
          </p:cNvSpPr>
          <p:nvPr/>
        </p:nvSpPr>
        <p:spPr>
          <a:xfrm>
            <a:off x="913405" y="-100976"/>
            <a:ext cx="1591568"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4" name="Oval 123"/>
          <p:cNvSpPr>
            <a:spLocks noChangeAspect="1"/>
          </p:cNvSpPr>
          <p:nvPr/>
        </p:nvSpPr>
        <p:spPr>
          <a:xfrm>
            <a:off x="2003518" y="-100976"/>
            <a:ext cx="1372037"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5" name="Oval 124"/>
          <p:cNvSpPr>
            <a:spLocks noChangeAspect="1"/>
          </p:cNvSpPr>
          <p:nvPr/>
        </p:nvSpPr>
        <p:spPr>
          <a:xfrm>
            <a:off x="-92831" y="-100976"/>
            <a:ext cx="787017"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6" name="Oval 125"/>
          <p:cNvSpPr>
            <a:spLocks noChangeAspect="1"/>
          </p:cNvSpPr>
          <p:nvPr/>
        </p:nvSpPr>
        <p:spPr>
          <a:xfrm>
            <a:off x="369910" y="4321784"/>
            <a:ext cx="1862516"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7" name="Oval 126"/>
          <p:cNvSpPr>
            <a:spLocks noChangeAspect="1"/>
          </p:cNvSpPr>
          <p:nvPr/>
        </p:nvSpPr>
        <p:spPr>
          <a:xfrm>
            <a:off x="7722842" y="6489966"/>
            <a:ext cx="148791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8" name="Oval 127"/>
          <p:cNvSpPr>
            <a:spLocks noChangeAspect="1"/>
          </p:cNvSpPr>
          <p:nvPr/>
        </p:nvSpPr>
        <p:spPr>
          <a:xfrm>
            <a:off x="8170666" y="6408840"/>
            <a:ext cx="164935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9" name="Oval 128"/>
          <p:cNvSpPr>
            <a:spLocks noChangeAspect="1"/>
          </p:cNvSpPr>
          <p:nvPr/>
        </p:nvSpPr>
        <p:spPr>
          <a:xfrm>
            <a:off x="10103540" y="6408842"/>
            <a:ext cx="1615211"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7" name="Oval 96"/>
          <p:cNvSpPr>
            <a:spLocks noChangeAspect="1"/>
          </p:cNvSpPr>
          <p:nvPr/>
        </p:nvSpPr>
        <p:spPr>
          <a:xfrm>
            <a:off x="14288" y="4941888"/>
            <a:ext cx="815975" cy="611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8" name="Oval 97"/>
          <p:cNvSpPr>
            <a:spLocks noChangeAspect="1"/>
          </p:cNvSpPr>
          <p:nvPr/>
        </p:nvSpPr>
        <p:spPr>
          <a:xfrm>
            <a:off x="-92833" y="6172569"/>
            <a:ext cx="1037463"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9" name="Oval 98"/>
          <p:cNvSpPr>
            <a:spLocks noChangeAspect="1"/>
          </p:cNvSpPr>
          <p:nvPr/>
        </p:nvSpPr>
        <p:spPr>
          <a:xfrm>
            <a:off x="-92833" y="5158575"/>
            <a:ext cx="751365"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0" name="Oval 99"/>
          <p:cNvSpPr>
            <a:spLocks noChangeAspect="1"/>
          </p:cNvSpPr>
          <p:nvPr/>
        </p:nvSpPr>
        <p:spPr>
          <a:xfrm>
            <a:off x="-34925" y="482600"/>
            <a:ext cx="798513" cy="904875"/>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1" name="Oval 100"/>
          <p:cNvSpPr>
            <a:spLocks noChangeAspect="1"/>
          </p:cNvSpPr>
          <p:nvPr/>
        </p:nvSpPr>
        <p:spPr>
          <a:xfrm>
            <a:off x="632278" y="836794"/>
            <a:ext cx="1214423"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2" name="Oval 101"/>
          <p:cNvSpPr>
            <a:spLocks noChangeAspect="1"/>
          </p:cNvSpPr>
          <p:nvPr/>
        </p:nvSpPr>
        <p:spPr>
          <a:xfrm>
            <a:off x="425632" y="1452261"/>
            <a:ext cx="1030657"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3" name="Oval 102"/>
          <p:cNvSpPr>
            <a:spLocks noChangeAspect="1"/>
          </p:cNvSpPr>
          <p:nvPr/>
        </p:nvSpPr>
        <p:spPr>
          <a:xfrm>
            <a:off x="495300" y="1887538"/>
            <a:ext cx="812800" cy="60960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4" name="Oval 103"/>
          <p:cNvSpPr>
            <a:spLocks noChangeAspect="1"/>
          </p:cNvSpPr>
          <p:nvPr/>
        </p:nvSpPr>
        <p:spPr>
          <a:xfrm>
            <a:off x="206235" y="1919682"/>
            <a:ext cx="695685"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5" name="Oval 104"/>
          <p:cNvSpPr>
            <a:spLocks noChangeAspect="1"/>
          </p:cNvSpPr>
          <p:nvPr/>
        </p:nvSpPr>
        <p:spPr>
          <a:xfrm>
            <a:off x="9736689" y="-61709"/>
            <a:ext cx="1214424"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6" name="Oval 105"/>
          <p:cNvSpPr>
            <a:spLocks noChangeAspect="1"/>
          </p:cNvSpPr>
          <p:nvPr/>
        </p:nvSpPr>
        <p:spPr>
          <a:xfrm>
            <a:off x="11624165" y="-61709"/>
            <a:ext cx="631832"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7" name="Oval 106"/>
          <p:cNvSpPr>
            <a:spLocks noChangeAspect="1"/>
          </p:cNvSpPr>
          <p:nvPr/>
        </p:nvSpPr>
        <p:spPr>
          <a:xfrm>
            <a:off x="10331450" y="282575"/>
            <a:ext cx="1504950" cy="11287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8" name="Oval 107"/>
          <p:cNvSpPr>
            <a:spLocks noChangeAspect="1"/>
          </p:cNvSpPr>
          <p:nvPr/>
        </p:nvSpPr>
        <p:spPr>
          <a:xfrm>
            <a:off x="11886291" y="749603"/>
            <a:ext cx="369707"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9" name="Oval 108"/>
          <p:cNvSpPr>
            <a:spLocks noChangeAspect="1"/>
          </p:cNvSpPr>
          <p:nvPr/>
        </p:nvSpPr>
        <p:spPr>
          <a:xfrm>
            <a:off x="10121161" y="728498"/>
            <a:ext cx="1292979"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0" name="Oval 109"/>
          <p:cNvSpPr>
            <a:spLocks noChangeAspect="1"/>
          </p:cNvSpPr>
          <p:nvPr/>
        </p:nvSpPr>
        <p:spPr>
          <a:xfrm>
            <a:off x="9959975" y="1327150"/>
            <a:ext cx="811213" cy="60801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1" name="Oval 110"/>
          <p:cNvSpPr>
            <a:spLocks noChangeAspect="1"/>
          </p:cNvSpPr>
          <p:nvPr/>
        </p:nvSpPr>
        <p:spPr>
          <a:xfrm>
            <a:off x="10172700" y="5611813"/>
            <a:ext cx="984250" cy="7381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2" name="Oval 111"/>
          <p:cNvSpPr>
            <a:spLocks noChangeAspect="1"/>
          </p:cNvSpPr>
          <p:nvPr/>
        </p:nvSpPr>
        <p:spPr>
          <a:xfrm>
            <a:off x="9297177" y="5242255"/>
            <a:ext cx="984460"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3" name="Oval 112"/>
          <p:cNvSpPr>
            <a:spLocks noChangeAspect="1"/>
          </p:cNvSpPr>
          <p:nvPr/>
        </p:nvSpPr>
        <p:spPr>
          <a:xfrm>
            <a:off x="9993313" y="4927600"/>
            <a:ext cx="984250" cy="738188"/>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4" name="Oval 113"/>
          <p:cNvSpPr>
            <a:spLocks noChangeAspect="1"/>
          </p:cNvSpPr>
          <p:nvPr/>
        </p:nvSpPr>
        <p:spPr>
          <a:xfrm>
            <a:off x="10972045" y="5666511"/>
            <a:ext cx="807512"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5" name="Oval 114"/>
          <p:cNvSpPr>
            <a:spLocks noChangeAspect="1"/>
          </p:cNvSpPr>
          <p:nvPr/>
        </p:nvSpPr>
        <p:spPr>
          <a:xfrm>
            <a:off x="10770976" y="4097843"/>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6" name="Oval 115"/>
          <p:cNvSpPr>
            <a:spLocks noChangeAspect="1"/>
          </p:cNvSpPr>
          <p:nvPr/>
        </p:nvSpPr>
        <p:spPr>
          <a:xfrm>
            <a:off x="11215756" y="5057879"/>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7" name="Oval 116"/>
          <p:cNvSpPr>
            <a:spLocks noChangeAspect="1"/>
          </p:cNvSpPr>
          <p:nvPr/>
        </p:nvSpPr>
        <p:spPr>
          <a:xfrm>
            <a:off x="11584787" y="4790335"/>
            <a:ext cx="671211"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59" name="Title Placeholder 1"/>
          <p:cNvSpPr>
            <a:spLocks noGrp="1"/>
          </p:cNvSpPr>
          <p:nvPr>
            <p:ph type="title"/>
          </p:nvPr>
        </p:nvSpPr>
        <p:spPr bwMode="auto">
          <a:xfrm>
            <a:off x="1346200" y="676275"/>
            <a:ext cx="9499600" cy="923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60" name="Text Placeholder 2"/>
          <p:cNvSpPr>
            <a:spLocks noGrp="1"/>
          </p:cNvSpPr>
          <p:nvPr>
            <p:ph type="body" idx="1"/>
          </p:nvPr>
        </p:nvSpPr>
        <p:spPr bwMode="auto">
          <a:xfrm>
            <a:off x="1346200" y="1806575"/>
            <a:ext cx="9499600" cy="40528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583613" y="5951538"/>
            <a:ext cx="2844800" cy="365125"/>
          </a:xfrm>
          <a:prstGeom prst="rect">
            <a:avLst/>
          </a:prstGeom>
        </p:spPr>
        <p:txBody>
          <a:bodyPr vert="horz" lIns="91440" tIns="45720" rIns="91440" bIns="45720" rtlCol="0" anchor="b"/>
          <a:lstStyle>
            <a:lvl1pPr algn="r" fontAlgn="auto">
              <a:spcBef>
                <a:spcPts val="0"/>
              </a:spcBef>
              <a:spcAft>
                <a:spcPts val="0"/>
              </a:spcAft>
              <a:defRPr sz="900" smtClean="0">
                <a:solidFill>
                  <a:prstClr val="white">
                    <a:tint val="75000"/>
                  </a:prstClr>
                </a:solidFill>
                <a:latin typeface="+mn-lt"/>
              </a:defRPr>
            </a:lvl1pPr>
          </a:lstStyle>
          <a:p>
            <a:pPr>
              <a:defRPr/>
            </a:pPr>
            <a:fld id="{D6198B30-D31F-4FB5-9D0D-782B3A21C6A0}" type="datetime1">
              <a:rPr lang="el-GR" smtClean="0"/>
              <a:t>10/5/2016</a:t>
            </a:fld>
            <a:endParaRPr lang="el-GR"/>
          </a:p>
        </p:txBody>
      </p:sp>
      <p:sp>
        <p:nvSpPr>
          <p:cNvPr id="5" name="Footer Placeholder 4"/>
          <p:cNvSpPr>
            <a:spLocks noGrp="1"/>
          </p:cNvSpPr>
          <p:nvPr>
            <p:ph type="ftr" sz="quarter" idx="3"/>
          </p:nvPr>
        </p:nvSpPr>
        <p:spPr>
          <a:xfrm>
            <a:off x="1574800" y="5951538"/>
            <a:ext cx="7008813" cy="365125"/>
          </a:xfrm>
          <a:prstGeom prst="rect">
            <a:avLst/>
          </a:prstGeom>
        </p:spPr>
        <p:txBody>
          <a:bodyPr vert="horz" lIns="91440" tIns="45720" rIns="91440" bIns="45720" rtlCol="0" anchor="b"/>
          <a:lstStyle>
            <a:lvl1pPr algn="l" fontAlgn="auto">
              <a:spcBef>
                <a:spcPts val="0"/>
              </a:spcBef>
              <a:spcAft>
                <a:spcPts val="0"/>
              </a:spcAft>
              <a:defRPr sz="900">
                <a:solidFill>
                  <a:prstClr val="white">
                    <a:tint val="75000"/>
                  </a:prstClr>
                </a:solidFill>
                <a:latin typeface="+mn-lt"/>
              </a:defRPr>
            </a:lvl1pPr>
          </a:lstStyle>
          <a:p>
            <a:pPr>
              <a:defRPr/>
            </a:pPr>
            <a:endParaRPr lang="el-GR"/>
          </a:p>
        </p:txBody>
      </p:sp>
      <p:sp>
        <p:nvSpPr>
          <p:cNvPr id="6" name="Slide Number Placeholder 5"/>
          <p:cNvSpPr>
            <a:spLocks noGrp="1"/>
          </p:cNvSpPr>
          <p:nvPr>
            <p:ph type="sldNum" sz="quarter" idx="4"/>
          </p:nvPr>
        </p:nvSpPr>
        <p:spPr>
          <a:xfrm>
            <a:off x="763588" y="5951538"/>
            <a:ext cx="811212" cy="365125"/>
          </a:xfrm>
          <a:prstGeom prst="rect">
            <a:avLst/>
          </a:prstGeom>
        </p:spPr>
        <p:txBody>
          <a:bodyPr vert="horz" lIns="91440" tIns="45720" rIns="91440" bIns="45720" rtlCol="0" anchor="b"/>
          <a:lstStyle>
            <a:lvl1pPr algn="l" fontAlgn="auto">
              <a:spcBef>
                <a:spcPts val="0"/>
              </a:spcBef>
              <a:spcAft>
                <a:spcPts val="0"/>
              </a:spcAft>
              <a:defRPr sz="1800" smtClean="0">
                <a:solidFill>
                  <a:prstClr val="white">
                    <a:tint val="75000"/>
                  </a:prstClr>
                </a:solidFill>
                <a:latin typeface="+mn-lt"/>
              </a:defRPr>
            </a:lvl1pPr>
          </a:lstStyle>
          <a:p>
            <a:pPr>
              <a:defRPr/>
            </a:pPr>
            <a:fld id="{57B9890C-0D07-4BCB-8F64-8BFED3FC33F6}" type="slidenum">
              <a:rPr lang="el-GR"/>
              <a:pPr>
                <a:defRPr/>
              </a:pPr>
              <a:t>‹#›</a:t>
            </a:fld>
            <a:endParaRPr lang="el-GR"/>
          </a:p>
        </p:txBody>
      </p:sp>
      <p:sp>
        <p:nvSpPr>
          <p:cNvPr id="55" name="Oval 54"/>
          <p:cNvSpPr>
            <a:spLocks noChangeAspect="1"/>
          </p:cNvSpPr>
          <p:nvPr/>
        </p:nvSpPr>
        <p:spPr>
          <a:xfrm>
            <a:off x="2110896" y="5454223"/>
            <a:ext cx="2545645"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57" name="Oval 56"/>
          <p:cNvSpPr>
            <a:spLocks noChangeAspect="1"/>
          </p:cNvSpPr>
          <p:nvPr/>
        </p:nvSpPr>
        <p:spPr>
          <a:xfrm>
            <a:off x="11427926" y="3382942"/>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8" name="Oval 57"/>
          <p:cNvSpPr>
            <a:spLocks noChangeAspect="1"/>
          </p:cNvSpPr>
          <p:nvPr/>
        </p:nvSpPr>
        <p:spPr>
          <a:xfrm>
            <a:off x="11197606" y="35360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9" name="Oval 58"/>
          <p:cNvSpPr>
            <a:spLocks noChangeAspect="1"/>
          </p:cNvSpPr>
          <p:nvPr/>
        </p:nvSpPr>
        <p:spPr>
          <a:xfrm>
            <a:off x="11477878" y="36884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0" name="Oval 59"/>
          <p:cNvSpPr>
            <a:spLocks noChangeAspect="1"/>
          </p:cNvSpPr>
          <p:nvPr/>
        </p:nvSpPr>
        <p:spPr>
          <a:xfrm>
            <a:off x="206375" y="2698750"/>
            <a:ext cx="623888" cy="46831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1" name="Oval 60"/>
          <p:cNvSpPr>
            <a:spLocks noChangeAspect="1"/>
          </p:cNvSpPr>
          <p:nvPr/>
        </p:nvSpPr>
        <p:spPr>
          <a:xfrm>
            <a:off x="631825" y="3167063"/>
            <a:ext cx="612775" cy="45878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2" name="Oval 61"/>
          <p:cNvSpPr>
            <a:spLocks noChangeAspect="1"/>
          </p:cNvSpPr>
          <p:nvPr/>
        </p:nvSpPr>
        <p:spPr>
          <a:xfrm>
            <a:off x="360345" y="3382943"/>
            <a:ext cx="469393"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3" name="Oval 62"/>
          <p:cNvSpPr>
            <a:spLocks noChangeAspect="1"/>
          </p:cNvSpPr>
          <p:nvPr/>
        </p:nvSpPr>
        <p:spPr>
          <a:xfrm>
            <a:off x="-115467" y="2581479"/>
            <a:ext cx="181392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ln w="317500">
                <a:solidFill>
                  <a:prstClr val="white"/>
                </a:solidFill>
              </a:ln>
              <a:solidFill>
                <a:prstClr val="white"/>
              </a:solidFill>
            </a:endParaRPr>
          </a:p>
        </p:txBody>
      </p:sp>
      <p:sp>
        <p:nvSpPr>
          <p:cNvPr id="64" name="Oval 63"/>
          <p:cNvSpPr>
            <a:spLocks noChangeAspect="1"/>
          </p:cNvSpPr>
          <p:nvPr/>
        </p:nvSpPr>
        <p:spPr>
          <a:xfrm>
            <a:off x="8230832" y="2395417"/>
            <a:ext cx="1624337"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2" r:id="rId9"/>
    <p:sldLayoutId id="2147483670" r:id="rId10"/>
    <p:sldLayoutId id="2147483671" r:id="rId11"/>
  </p:sldLayoutIdLst>
  <p:timing>
    <p:tnLst>
      <p:par>
        <p:cTn id="1" dur="indefinite" restart="never" nodeType="tmRoot"/>
      </p:par>
    </p:tnLst>
  </p:timing>
  <p:hf hdr="0" ftr="0" dt="0"/>
  <p:txStyles>
    <p:titleStyle>
      <a:lvl1pPr algn="l" defTabSz="457200" rtl="0" fontAlgn="base">
        <a:spcBef>
          <a:spcPct val="0"/>
        </a:spcBef>
        <a:spcAft>
          <a:spcPct val="0"/>
        </a:spcAft>
        <a:defRPr sz="3200" kern="1200">
          <a:solidFill>
            <a:schemeClr val="tx1"/>
          </a:solidFill>
          <a:latin typeface="+mj-lt"/>
          <a:ea typeface="Trebuchet MS" pitchFamily="34" charset="0"/>
          <a:cs typeface="Trebuchet MS"/>
        </a:defRPr>
      </a:lvl1pPr>
      <a:lvl2pPr algn="l" defTabSz="457200" rtl="0" fontAlgn="base">
        <a:spcBef>
          <a:spcPct val="0"/>
        </a:spcBef>
        <a:spcAft>
          <a:spcPct val="0"/>
        </a:spcAft>
        <a:defRPr sz="3200">
          <a:solidFill>
            <a:schemeClr val="tx1"/>
          </a:solidFill>
          <a:latin typeface="Verdana" pitchFamily="34" charset="0"/>
          <a:ea typeface="Trebuchet MS" pitchFamily="34" charset="0"/>
          <a:cs typeface="Trebuchet MS" pitchFamily="34" charset="0"/>
        </a:defRPr>
      </a:lvl2pPr>
      <a:lvl3pPr algn="l" defTabSz="457200" rtl="0" fontAlgn="base">
        <a:spcBef>
          <a:spcPct val="0"/>
        </a:spcBef>
        <a:spcAft>
          <a:spcPct val="0"/>
        </a:spcAft>
        <a:defRPr sz="3200">
          <a:solidFill>
            <a:schemeClr val="tx1"/>
          </a:solidFill>
          <a:latin typeface="Verdana" pitchFamily="34" charset="0"/>
          <a:ea typeface="Trebuchet MS" pitchFamily="34" charset="0"/>
          <a:cs typeface="Trebuchet MS" pitchFamily="34" charset="0"/>
        </a:defRPr>
      </a:lvl3pPr>
      <a:lvl4pPr algn="l" defTabSz="457200" rtl="0" fontAlgn="base">
        <a:spcBef>
          <a:spcPct val="0"/>
        </a:spcBef>
        <a:spcAft>
          <a:spcPct val="0"/>
        </a:spcAft>
        <a:defRPr sz="3200">
          <a:solidFill>
            <a:schemeClr val="tx1"/>
          </a:solidFill>
          <a:latin typeface="Verdana" pitchFamily="34" charset="0"/>
          <a:ea typeface="Trebuchet MS" pitchFamily="34" charset="0"/>
          <a:cs typeface="Trebuchet MS" pitchFamily="34" charset="0"/>
        </a:defRPr>
      </a:lvl4pPr>
      <a:lvl5pPr algn="l" defTabSz="457200" rtl="0" fontAlgn="base">
        <a:spcBef>
          <a:spcPct val="0"/>
        </a:spcBef>
        <a:spcAft>
          <a:spcPct val="0"/>
        </a:spcAft>
        <a:defRPr sz="3200">
          <a:solidFill>
            <a:schemeClr val="tx1"/>
          </a:solidFill>
          <a:latin typeface="Verdana" pitchFamily="34" charset="0"/>
          <a:ea typeface="Trebuchet MS" pitchFamily="34" charset="0"/>
          <a:cs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fontAlgn="base">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fontAlgn="base">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fontAlgn="base">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fontAlgn="base">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991544" y="836713"/>
            <a:ext cx="7903126" cy="1538883"/>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l-GR" sz="4000" b="1" dirty="0">
                <a:ln/>
                <a:solidFill>
                  <a:srgbClr val="928B70"/>
                </a:solidFill>
                <a:latin typeface="+mn-lt"/>
              </a:rPr>
              <a:t>ΟΙ ΕΒΡΑΙΟΙ ΣΤΗΝ ΚΑΤΟΧΗ</a:t>
            </a:r>
          </a:p>
          <a:p>
            <a:pPr algn="ctr" fontAlgn="auto">
              <a:spcBef>
                <a:spcPts val="0"/>
              </a:spcBef>
              <a:spcAft>
                <a:spcPts val="0"/>
              </a:spcAft>
              <a:defRPr/>
            </a:pPr>
            <a:endParaRPr lang="el-GR" sz="5400" b="1" dirty="0">
              <a:ln/>
              <a:solidFill>
                <a:srgbClr val="928B70"/>
              </a:solidFill>
              <a:latin typeface="+mn-lt"/>
            </a:endParaRPr>
          </a:p>
        </p:txBody>
      </p:sp>
      <p:pic>
        <p:nvPicPr>
          <p:cNvPr id="1026" name="Picture 2" descr="C:\Users\gentjan\Desktop\schindlers-list.jpg"/>
          <p:cNvPicPr>
            <a:picLocks noChangeAspect="1" noChangeArrowheads="1"/>
          </p:cNvPicPr>
          <p:nvPr/>
        </p:nvPicPr>
        <p:blipFill>
          <a:blip r:embed="rId2">
            <a:extLst/>
          </a:blip>
          <a:srcRect/>
          <a:stretch>
            <a:fillRect/>
          </a:stretch>
        </p:blipFill>
        <p:spPr bwMode="auto">
          <a:xfrm>
            <a:off x="2999656" y="1916833"/>
            <a:ext cx="5715000" cy="3571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Θέση αριθμού διαφάνειας 1"/>
          <p:cNvSpPr>
            <a:spLocks noGrp="1"/>
          </p:cNvSpPr>
          <p:nvPr>
            <p:ph type="sldNum" sz="quarter" idx="12"/>
          </p:nvPr>
        </p:nvSpPr>
        <p:spPr/>
        <p:txBody>
          <a:bodyPr/>
          <a:lstStyle/>
          <a:p>
            <a:pPr>
              <a:defRPr/>
            </a:pPr>
            <a:fld id="{3ED686BA-38E1-42C5-8C70-EA1C23199430}" type="slidenum">
              <a:rPr lang="el-GR" smtClean="0"/>
              <a:pPr>
                <a:defRPr/>
              </a:pPr>
              <a:t>1</a:t>
            </a:fld>
            <a:endParaRPr lang="el-G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850" y="260350"/>
            <a:ext cx="11868150" cy="7017306"/>
          </a:xfrm>
          <a:prstGeom prst="rect">
            <a:avLst/>
          </a:prstGeom>
          <a:noFill/>
        </p:spPr>
        <p:txBody>
          <a:bodyPr wrap="square">
            <a:spAutoFit/>
          </a:bodyPr>
          <a:lstStyle/>
          <a:p>
            <a:pPr marL="285750" indent="-285750" fontAlgn="auto">
              <a:spcBef>
                <a:spcPts val="0"/>
              </a:spcBef>
              <a:spcAft>
                <a:spcPts val="0"/>
              </a:spcAft>
              <a:buFont typeface="Wingdings" pitchFamily="2" charset="2"/>
              <a:buChar char="Ø"/>
              <a:defRPr/>
            </a:pPr>
            <a:r>
              <a:rPr lang="el-GR" sz="2000" dirty="0">
                <a:solidFill>
                  <a:prstClr val="white"/>
                </a:solidFill>
                <a:latin typeface="+mn-lt"/>
              </a:rPr>
              <a:t>Στην κατεχόμενη Ελλάδα ο πρώτος διωγμός άρχισε στη Θεσσαλονίκη: στις 11 Ιουλίου 1942, όλοι οι άρρενες Εβραίοι διατάχθηκαν να συγκεντρωθούν στην Πλατεία Ελευθερίας. </a:t>
            </a:r>
          </a:p>
          <a:p>
            <a:pPr fontAlgn="auto">
              <a:spcBef>
                <a:spcPts val="0"/>
              </a:spcBef>
              <a:spcAft>
                <a:spcPts val="0"/>
              </a:spcAft>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r>
              <a:rPr lang="el-GR" sz="2000" dirty="0">
                <a:solidFill>
                  <a:prstClr val="white"/>
                </a:solidFill>
                <a:latin typeface="+mn-lt"/>
              </a:rPr>
              <a:t>Στις αρχές του 1943, όλοι οι Εβραίοι είχαν υποχρεωθεί να μετοικήσουν στα δύο γκέτο που είχαν ορίσει οι Γερμανοί.</a:t>
            </a:r>
          </a:p>
          <a:p>
            <a:pPr marL="285750" indent="-285750" fontAlgn="auto">
              <a:spcBef>
                <a:spcPts val="0"/>
              </a:spcBef>
              <a:spcAft>
                <a:spcPts val="0"/>
              </a:spcAft>
              <a:buFont typeface="Wingdings" pitchFamily="2" charset="2"/>
              <a:buChar char="Ø"/>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r>
              <a:rPr lang="el-GR" sz="2000" dirty="0">
                <a:solidFill>
                  <a:prstClr val="white"/>
                </a:solidFill>
                <a:latin typeface="+mn-lt"/>
              </a:rPr>
              <a:t>Από τον Μάρτιο μέχρι τον Αύγουστο του 1943, εκτοπίστηκαν στην Πολωνία, στοιβαγμένοι μέσα σε βαγόνια μεταφοράς ζώων, υπό αθλιότατες συνθήκες.</a:t>
            </a:r>
          </a:p>
          <a:p>
            <a:pPr marL="285750" indent="-285750" fontAlgn="auto">
              <a:spcBef>
                <a:spcPts val="0"/>
              </a:spcBef>
              <a:spcAft>
                <a:spcPts val="0"/>
              </a:spcAft>
              <a:buFont typeface="Wingdings" pitchFamily="2" charset="2"/>
              <a:buChar char="Ø"/>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sz="2000" dirty="0">
              <a:solidFill>
                <a:prstClr val="white"/>
              </a:solidFill>
              <a:latin typeface="+mn-lt"/>
            </a:endParaRPr>
          </a:p>
          <a:p>
            <a:pPr marL="285750" indent="-285750" fontAlgn="auto">
              <a:spcBef>
                <a:spcPts val="0"/>
              </a:spcBef>
              <a:spcAft>
                <a:spcPts val="0"/>
              </a:spcAft>
              <a:buFont typeface="Wingdings" pitchFamily="2" charset="2"/>
              <a:buChar char="Ø"/>
              <a:defRPr/>
            </a:pPr>
            <a:r>
              <a:rPr lang="el-GR" sz="2000" dirty="0">
                <a:solidFill>
                  <a:prstClr val="white"/>
                </a:solidFill>
                <a:latin typeface="+mn-lt"/>
              </a:rPr>
              <a:t>Άουσβιτς-Μπιρκενάου</a:t>
            </a:r>
            <a:r>
              <a:rPr lang="en-US" sz="2000" dirty="0">
                <a:solidFill>
                  <a:prstClr val="white"/>
                </a:solidFill>
                <a:latin typeface="+mn-lt"/>
              </a:rPr>
              <a:t>:</a:t>
            </a:r>
            <a:r>
              <a:rPr lang="el-GR" sz="2000" dirty="0">
                <a:solidFill>
                  <a:prstClr val="white"/>
                </a:solidFill>
                <a:latin typeface="+mn-lt"/>
              </a:rPr>
              <a:t>Βρήκαν θάνατο 1.100.000 άνθρωποι εκ  των οποίων 60.000 ήταν απ’την Ελλάδα.</a:t>
            </a:r>
            <a:endParaRPr lang="en-US" sz="2000" dirty="0">
              <a:solidFill>
                <a:prstClr val="white"/>
              </a:solidFill>
              <a:latin typeface="+mn-lt"/>
            </a:endParaRPr>
          </a:p>
          <a:p>
            <a:pPr marL="285750" indent="-285750" fontAlgn="auto">
              <a:spcBef>
                <a:spcPts val="0"/>
              </a:spcBef>
              <a:spcAft>
                <a:spcPts val="0"/>
              </a:spcAft>
              <a:buFont typeface="Wingdings" pitchFamily="2" charset="2"/>
              <a:buChar char="Ø"/>
              <a:defRPr/>
            </a:pPr>
            <a:endParaRPr lang="en-US" sz="2000" dirty="0">
              <a:solidFill>
                <a:prstClr val="white"/>
              </a:solidFill>
              <a:latin typeface="+mn-lt"/>
            </a:endParaRPr>
          </a:p>
          <a:p>
            <a:pPr marL="285750" indent="-285750" fontAlgn="auto">
              <a:spcBef>
                <a:spcPts val="0"/>
              </a:spcBef>
              <a:spcAft>
                <a:spcPts val="0"/>
              </a:spcAft>
              <a:buFont typeface="Wingdings" pitchFamily="2" charset="2"/>
              <a:buChar char="Ø"/>
              <a:defRPr/>
            </a:pPr>
            <a:endParaRPr lang="en-US" sz="2000" dirty="0">
              <a:solidFill>
                <a:prstClr val="white"/>
              </a:solidFill>
              <a:latin typeface="+mn-lt"/>
            </a:endParaRPr>
          </a:p>
          <a:p>
            <a:pPr marL="285750" indent="-285750" fontAlgn="auto">
              <a:spcBef>
                <a:spcPts val="0"/>
              </a:spcBef>
              <a:spcAft>
                <a:spcPts val="0"/>
              </a:spcAft>
              <a:buFont typeface="Wingdings" pitchFamily="2" charset="2"/>
              <a:buChar char="Ø"/>
              <a:defRPr/>
            </a:pPr>
            <a:r>
              <a:rPr lang="el-GR" sz="2000" dirty="0">
                <a:solidFill>
                  <a:prstClr val="white"/>
                </a:solidFill>
                <a:latin typeface="+mn-lt"/>
              </a:rPr>
              <a:t>Από το 1942-1945 στην Ελλάδα αφανίστηκε το 87% των Ελλήνων συμπολιτών μας εβραίων στο θρήσκευμα.</a:t>
            </a:r>
          </a:p>
          <a:p>
            <a:pPr fontAlgn="auto">
              <a:spcBef>
                <a:spcPts val="0"/>
              </a:spcBef>
              <a:spcAft>
                <a:spcPts val="0"/>
              </a:spcAft>
              <a:defRPr/>
            </a:pPr>
            <a:endParaRPr lang="en-US" dirty="0">
              <a:solidFill>
                <a:prstClr val="white"/>
              </a:solidFill>
              <a:latin typeface="+mn-lt"/>
            </a:endParaRPr>
          </a:p>
          <a:p>
            <a:pPr marL="285750" indent="-285750" fontAlgn="auto">
              <a:spcBef>
                <a:spcPts val="0"/>
              </a:spcBef>
              <a:spcAft>
                <a:spcPts val="0"/>
              </a:spcAft>
              <a:buFont typeface="Wingdings" pitchFamily="2" charset="2"/>
              <a:buChar char="Ø"/>
              <a:defRPr/>
            </a:pPr>
            <a:endParaRPr lang="en-US"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dirty="0">
              <a:solidFill>
                <a:prstClr val="white"/>
              </a:solidFill>
              <a:latin typeface="+mn-lt"/>
            </a:endParaRPr>
          </a:p>
          <a:p>
            <a:pPr marL="285750" indent="-285750" fontAlgn="auto">
              <a:spcBef>
                <a:spcPts val="0"/>
              </a:spcBef>
              <a:spcAft>
                <a:spcPts val="0"/>
              </a:spcAft>
              <a:buFont typeface="Wingdings" pitchFamily="2" charset="2"/>
              <a:buChar char="Ø"/>
              <a:defRPr/>
            </a:pPr>
            <a:endParaRPr lang="el-GR" dirty="0">
              <a:solidFill>
                <a:prstClr val="white"/>
              </a:solidFill>
              <a:latin typeface="+mn-lt"/>
            </a:endParaRPr>
          </a:p>
        </p:txBody>
      </p:sp>
      <p:sp>
        <p:nvSpPr>
          <p:cNvPr id="2" name="Θέση αριθμού διαφάνειας 1"/>
          <p:cNvSpPr>
            <a:spLocks noGrp="1"/>
          </p:cNvSpPr>
          <p:nvPr>
            <p:ph type="sldNum" sz="quarter" idx="12"/>
          </p:nvPr>
        </p:nvSpPr>
        <p:spPr/>
        <p:txBody>
          <a:bodyPr/>
          <a:lstStyle/>
          <a:p>
            <a:pPr>
              <a:defRPr/>
            </a:pPr>
            <a:fld id="{9FD89496-A31C-4979-A7C9-258C158D946D}" type="slidenum">
              <a:rPr lang="el-GR" smtClean="0"/>
              <a:pPr>
                <a:defRPr/>
              </a:pPr>
              <a:t>2</a:t>
            </a:fld>
            <a:endParaRPr lang="el-G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6200" y="1"/>
            <a:ext cx="9499600" cy="1066799"/>
          </a:xfrm>
        </p:spPr>
        <p:txBody>
          <a:bodyPr>
            <a:noAutofit/>
          </a:bodyPr>
          <a:lstStyle/>
          <a:p>
            <a:r>
              <a:rPr lang="el-GR" i="1" u="sng" dirty="0" smtClean="0">
                <a:solidFill>
                  <a:srgbClr val="E8C3B9"/>
                </a:solidFill>
                <a:cs typeface="Trebuchet MS" pitchFamily="34" charset="0"/>
              </a:rPr>
              <a:t>Ταινία</a:t>
            </a:r>
            <a:r>
              <a:rPr lang="en-US" i="1" u="sng" dirty="0" smtClean="0">
                <a:solidFill>
                  <a:srgbClr val="E8C3B9"/>
                </a:solidFill>
                <a:cs typeface="Trebuchet MS" pitchFamily="34" charset="0"/>
              </a:rPr>
              <a:t>:</a:t>
            </a:r>
            <a:r>
              <a:rPr lang="el-GR" i="1" u="sng" dirty="0" smtClean="0">
                <a:solidFill>
                  <a:srgbClr val="E8C3B9"/>
                </a:solidFill>
                <a:cs typeface="Trebuchet MS" pitchFamily="34" charset="0"/>
              </a:rPr>
              <a:t> Αμήν </a:t>
            </a:r>
          </a:p>
        </p:txBody>
      </p:sp>
      <p:sp>
        <p:nvSpPr>
          <p:cNvPr id="16386" name="TextBox 3"/>
          <p:cNvSpPr txBox="1">
            <a:spLocks noChangeArrowheads="1"/>
          </p:cNvSpPr>
          <p:nvPr/>
        </p:nvSpPr>
        <p:spPr bwMode="auto">
          <a:xfrm>
            <a:off x="400050" y="819151"/>
            <a:ext cx="11430000" cy="4893647"/>
          </a:xfrm>
          <a:prstGeom prst="rect">
            <a:avLst/>
          </a:prstGeom>
          <a:noFill/>
          <a:ln w="9525">
            <a:noFill/>
            <a:miter lim="800000"/>
            <a:headEnd/>
            <a:tailEnd/>
          </a:ln>
        </p:spPr>
        <p:txBody>
          <a:bodyPr wrap="square">
            <a:spAutoFit/>
          </a:bodyPr>
          <a:lstStyle/>
          <a:p>
            <a:r>
              <a:rPr lang="el-GR" sz="2400" dirty="0">
                <a:solidFill>
                  <a:srgbClr val="FFFFFF"/>
                </a:solidFill>
                <a:latin typeface="Verdana" pitchFamily="34" charset="0"/>
              </a:rPr>
              <a:t>Στο πλαίσιο του </a:t>
            </a:r>
            <a:r>
              <a:rPr lang="el-GR" sz="2400" dirty="0" err="1">
                <a:solidFill>
                  <a:srgbClr val="FFFFFF"/>
                </a:solidFill>
                <a:latin typeface="Verdana" pitchFamily="34" charset="0"/>
              </a:rPr>
              <a:t>προγραμμάτος</a:t>
            </a:r>
            <a:r>
              <a:rPr lang="el-GR" sz="2400" dirty="0">
                <a:solidFill>
                  <a:srgbClr val="FFFFFF"/>
                </a:solidFill>
                <a:latin typeface="Verdana" pitchFamily="34" charset="0"/>
              </a:rPr>
              <a:t> παρακολουθήσαμε την παραπάνω ταινία με </a:t>
            </a:r>
            <a:r>
              <a:rPr lang="el-GR" sz="2400" dirty="0" err="1">
                <a:solidFill>
                  <a:srgbClr val="FFFFFF"/>
                </a:solidFill>
                <a:latin typeface="Verdana" pitchFamily="34" charset="0"/>
              </a:rPr>
              <a:t>σκόπο</a:t>
            </a:r>
            <a:r>
              <a:rPr lang="el-GR" sz="2400" dirty="0">
                <a:solidFill>
                  <a:srgbClr val="FFFFFF"/>
                </a:solidFill>
                <a:latin typeface="Verdana" pitchFamily="34" charset="0"/>
              </a:rPr>
              <a:t> να αποσπάσουμε περισσότερες πληροφορίες για την κατάσταση που επικρατούσε την περίοδο του διωγμού.</a:t>
            </a:r>
          </a:p>
          <a:p>
            <a:endParaRPr lang="el-GR" sz="2400" dirty="0">
              <a:solidFill>
                <a:srgbClr val="FFFFFF"/>
              </a:solidFill>
              <a:latin typeface="Verdana" pitchFamily="34" charset="0"/>
            </a:endParaRPr>
          </a:p>
          <a:p>
            <a:r>
              <a:rPr lang="el-GR" sz="2400" i="1" dirty="0">
                <a:solidFill>
                  <a:srgbClr val="E8C3B9"/>
                </a:solidFill>
                <a:latin typeface="Verdana" pitchFamily="34" charset="0"/>
              </a:rPr>
              <a:t>Περίληψη</a:t>
            </a:r>
            <a:r>
              <a:rPr lang="en-US" sz="2400" i="1" dirty="0">
                <a:solidFill>
                  <a:srgbClr val="E8C3B9"/>
                </a:solidFill>
                <a:latin typeface="Verdana" pitchFamily="34" charset="0"/>
              </a:rPr>
              <a:t>:</a:t>
            </a:r>
            <a:endParaRPr lang="el-GR" sz="2400" i="1" dirty="0">
              <a:solidFill>
                <a:srgbClr val="E8C3B9"/>
              </a:solidFill>
              <a:latin typeface="Verdana" pitchFamily="34" charset="0"/>
            </a:endParaRPr>
          </a:p>
          <a:p>
            <a:r>
              <a:rPr lang="el-GR" sz="2400" dirty="0">
                <a:solidFill>
                  <a:srgbClr val="FFFFFF"/>
                </a:solidFill>
                <a:latin typeface="Verdana" pitchFamily="34" charset="0"/>
              </a:rPr>
              <a:t>Η ταινία βασίζεται στην ιστορία του χημικού Κουρτ </a:t>
            </a:r>
            <a:r>
              <a:rPr lang="el-GR" sz="2400" dirty="0" err="1">
                <a:solidFill>
                  <a:srgbClr val="FFFFFF"/>
                </a:solidFill>
                <a:latin typeface="Verdana" pitchFamily="34" charset="0"/>
              </a:rPr>
              <a:t>Γκερστάιν</a:t>
            </a:r>
            <a:r>
              <a:rPr lang="el-GR" sz="2400" dirty="0">
                <a:solidFill>
                  <a:srgbClr val="FFFFFF"/>
                </a:solidFill>
                <a:latin typeface="Verdana" pitchFamily="34" charset="0"/>
              </a:rPr>
              <a:t> (</a:t>
            </a:r>
            <a:r>
              <a:rPr lang="el-GR" sz="2400" dirty="0" err="1">
                <a:solidFill>
                  <a:srgbClr val="FFFFFF"/>
                </a:solidFill>
                <a:latin typeface="Verdana" pitchFamily="34" charset="0"/>
              </a:rPr>
              <a:t>Ούλριχ</a:t>
            </a:r>
            <a:r>
              <a:rPr lang="el-GR" sz="2400" dirty="0">
                <a:solidFill>
                  <a:srgbClr val="FFFFFF"/>
                </a:solidFill>
                <a:latin typeface="Verdana" pitchFamily="34" charset="0"/>
              </a:rPr>
              <a:t> </a:t>
            </a:r>
            <a:r>
              <a:rPr lang="el-GR" sz="2400" dirty="0" err="1">
                <a:solidFill>
                  <a:srgbClr val="FFFFFF"/>
                </a:solidFill>
                <a:latin typeface="Verdana" pitchFamily="34" charset="0"/>
              </a:rPr>
              <a:t>Τουκούρ</a:t>
            </a:r>
            <a:r>
              <a:rPr lang="el-GR" sz="2400" dirty="0">
                <a:solidFill>
                  <a:srgbClr val="FFFFFF"/>
                </a:solidFill>
                <a:latin typeface="Verdana" pitchFamily="34" charset="0"/>
              </a:rPr>
              <a:t>), υπαρκτό πρόσωπο και αξιωματικός των </a:t>
            </a:r>
            <a:r>
              <a:rPr lang="el-GR" sz="2400" dirty="0" err="1">
                <a:solidFill>
                  <a:srgbClr val="FFFFFF"/>
                </a:solidFill>
                <a:latin typeface="Verdana" pitchFamily="34" charset="0"/>
              </a:rPr>
              <a:t>Ες-Ες</a:t>
            </a:r>
            <a:r>
              <a:rPr lang="el-GR" sz="2400" dirty="0">
                <a:solidFill>
                  <a:srgbClr val="FFFFFF"/>
                </a:solidFill>
                <a:latin typeface="Verdana" pitchFamily="34" charset="0"/>
              </a:rPr>
              <a:t> που προσπάθησε αποτυχημένα να ευαισθητοποιήσει την Καθολική Εκκλησία σχετικά με το Ολοκαύτωμα. Ενώ προμήθευε τα στρατόπεδα συγκέντρωσης με το φονικό </a:t>
            </a:r>
            <a:r>
              <a:rPr lang="el-GR" sz="2400" dirty="0" err="1">
                <a:solidFill>
                  <a:srgbClr val="FFFFFF"/>
                </a:solidFill>
                <a:latin typeface="Verdana" pitchFamily="34" charset="0"/>
              </a:rPr>
              <a:t>Zyklon</a:t>
            </a:r>
            <a:r>
              <a:rPr lang="el-GR" sz="2400" dirty="0">
                <a:solidFill>
                  <a:srgbClr val="FFFFFF"/>
                </a:solidFill>
                <a:latin typeface="Verdana" pitchFamily="34" charset="0"/>
              </a:rPr>
              <a:t> B, ταυτόχρονα κατήγγειλε τα εγκλήματα, ενημερώνοντας τον Πάπα </a:t>
            </a:r>
            <a:r>
              <a:rPr lang="el-GR" sz="2400" dirty="0" err="1">
                <a:solidFill>
                  <a:srgbClr val="FFFFFF"/>
                </a:solidFill>
                <a:latin typeface="Verdana" pitchFamily="34" charset="0"/>
              </a:rPr>
              <a:t>Πίο</a:t>
            </a:r>
            <a:r>
              <a:rPr lang="el-GR" sz="2400" dirty="0">
                <a:solidFill>
                  <a:srgbClr val="FFFFFF"/>
                </a:solidFill>
                <a:latin typeface="Verdana" pitchFamily="34" charset="0"/>
              </a:rPr>
              <a:t> ΙΒ΄ ρισκάροντας έτσι την ασφάλειά του και της οικογένειάς του. Στις προσπάθειές του αυτές βρήκε βοήθεια από το νεαρό Ιησουίτη Ρικάρντο Φοντάνα. </a:t>
            </a:r>
          </a:p>
        </p:txBody>
      </p:sp>
      <p:sp>
        <p:nvSpPr>
          <p:cNvPr id="3" name="Θέση αριθμού διαφάνειας 2"/>
          <p:cNvSpPr>
            <a:spLocks noGrp="1"/>
          </p:cNvSpPr>
          <p:nvPr>
            <p:ph type="sldNum" sz="quarter" idx="12"/>
          </p:nvPr>
        </p:nvSpPr>
        <p:spPr/>
        <p:txBody>
          <a:bodyPr/>
          <a:lstStyle/>
          <a:p>
            <a:pPr>
              <a:defRPr/>
            </a:pPr>
            <a:fld id="{9FD89496-A31C-4979-A7C9-258C158D946D}" type="slidenum">
              <a:rPr lang="el-GR" smtClean="0"/>
              <a:pPr>
                <a:defRPr/>
              </a:pPr>
              <a:t>3</a:t>
            </a:fld>
            <a:endParaRPr lang="el-G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p:cNvSpPr/>
          <p:nvPr/>
        </p:nvSpPr>
        <p:spPr>
          <a:xfrm>
            <a:off x="1919288" y="188913"/>
            <a:ext cx="3960812" cy="6408737"/>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el-GR">
              <a:solidFill>
                <a:prstClr val="black"/>
              </a:solidFill>
            </a:endParaRPr>
          </a:p>
        </p:txBody>
      </p:sp>
      <p:graphicFrame>
        <p:nvGraphicFramePr>
          <p:cNvPr id="7" name="Table 6"/>
          <p:cNvGraphicFramePr>
            <a:graphicFrameLocks noGrp="1"/>
          </p:cNvGraphicFramePr>
          <p:nvPr/>
        </p:nvGraphicFramePr>
        <p:xfrm>
          <a:off x="2063750" y="352425"/>
          <a:ext cx="3302844" cy="5994680"/>
        </p:xfrm>
        <a:graphic>
          <a:graphicData uri="http://schemas.openxmlformats.org/drawingml/2006/table">
            <a:tbl>
              <a:tblPr/>
              <a:tblGrid>
                <a:gridCol w="1651422"/>
                <a:gridCol w="1651422"/>
              </a:tblGrid>
              <a:tr h="302288">
                <a:tc gridSpan="2">
                  <a:txBody>
                    <a:bodyPr/>
                    <a:lstStyle/>
                    <a:p>
                      <a:pPr algn="ctr"/>
                      <a:r>
                        <a:rPr lang="en-US" sz="1500" b="1" dirty="0">
                          <a:solidFill>
                            <a:schemeClr val="bg1">
                              <a:lumMod val="75000"/>
                              <a:lumOff val="25000"/>
                            </a:schemeClr>
                          </a:solidFill>
                          <a:effectLst/>
                        </a:rPr>
                        <a:t>Amen.</a:t>
                      </a:r>
                    </a:p>
                  </a:txBody>
                  <a:tcPr marL="73689" marR="73689" marT="36844" marB="36844" anchor="ctr">
                    <a:lnL>
                      <a:noFill/>
                    </a:lnL>
                    <a:lnR>
                      <a:noFill/>
                    </a:lnR>
                    <a:lnT>
                      <a:noFill/>
                    </a:lnT>
                    <a:lnB>
                      <a:noFill/>
                    </a:lnB>
                  </a:tcPr>
                </a:tc>
                <a:tc hMerge="1">
                  <a:txBody>
                    <a:bodyPr/>
                    <a:lstStyle/>
                    <a:p>
                      <a:endParaRPr lang="el-GR"/>
                    </a:p>
                  </a:txBody>
                  <a:tcPr/>
                </a:tc>
              </a:tr>
              <a:tr h="203702">
                <a:tc>
                  <a:txBody>
                    <a:bodyPr/>
                    <a:lstStyle/>
                    <a:p>
                      <a:pPr algn="l"/>
                      <a:r>
                        <a:rPr lang="el-GR" sz="1500" dirty="0">
                          <a:solidFill>
                            <a:schemeClr val="bg1">
                              <a:lumMod val="75000"/>
                              <a:lumOff val="25000"/>
                            </a:schemeClr>
                          </a:solidFill>
                          <a:effectLst/>
                        </a:rPr>
                        <a:t>Σκηνοθεσία</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Κώστας Γαβράς</a:t>
                      </a:r>
                    </a:p>
                  </a:txBody>
                  <a:tcPr marL="73689" marR="73689" marT="36844" marB="36844" anchor="ctr">
                    <a:lnL>
                      <a:noFill/>
                    </a:lnL>
                    <a:lnR>
                      <a:noFill/>
                    </a:lnR>
                    <a:lnT>
                      <a:noFill/>
                    </a:lnT>
                    <a:lnB>
                      <a:noFill/>
                    </a:lnB>
                  </a:tcPr>
                </a:tc>
              </a:tr>
              <a:tr h="357748">
                <a:tc>
                  <a:txBody>
                    <a:bodyPr/>
                    <a:lstStyle/>
                    <a:p>
                      <a:pPr algn="l"/>
                      <a:r>
                        <a:rPr lang="el-GR" sz="1500">
                          <a:solidFill>
                            <a:schemeClr val="bg1">
                              <a:lumMod val="75000"/>
                              <a:lumOff val="25000"/>
                            </a:schemeClr>
                          </a:solidFill>
                          <a:effectLst/>
                        </a:rPr>
                        <a:t>Σενάριο</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Κώστας Γαβράς</a:t>
                      </a:r>
                      <a:br>
                        <a:rPr lang="el-GR" sz="1500" dirty="0">
                          <a:solidFill>
                            <a:schemeClr val="bg1">
                              <a:lumMod val="75000"/>
                              <a:lumOff val="25000"/>
                            </a:schemeClr>
                          </a:solidFill>
                        </a:rPr>
                      </a:br>
                      <a:r>
                        <a:rPr lang="el-GR" sz="1500" dirty="0">
                          <a:solidFill>
                            <a:schemeClr val="bg1">
                              <a:lumMod val="75000"/>
                              <a:lumOff val="25000"/>
                            </a:schemeClr>
                          </a:solidFill>
                        </a:rPr>
                        <a:t>Ζαν Κλοντ Γκρουμπέργκ</a:t>
                      </a:r>
                    </a:p>
                  </a:txBody>
                  <a:tcPr marL="73689" marR="73689" marT="36844" marB="36844" anchor="ctr">
                    <a:lnL>
                      <a:noFill/>
                    </a:lnL>
                    <a:lnR>
                      <a:noFill/>
                    </a:lnR>
                    <a:lnT>
                      <a:noFill/>
                    </a:lnT>
                    <a:lnB>
                      <a:noFill/>
                    </a:lnB>
                  </a:tcPr>
                </a:tc>
              </a:tr>
              <a:tr h="511795">
                <a:tc>
                  <a:txBody>
                    <a:bodyPr/>
                    <a:lstStyle/>
                    <a:p>
                      <a:pPr algn="l"/>
                      <a:r>
                        <a:rPr lang="el-GR" sz="1500">
                          <a:solidFill>
                            <a:schemeClr val="bg1">
                              <a:lumMod val="75000"/>
                              <a:lumOff val="25000"/>
                            </a:schemeClr>
                          </a:solidFill>
                          <a:effectLst/>
                        </a:rPr>
                        <a:t>Πρωταγωνιστές</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Ούλριχ Τουκούρ</a:t>
                      </a:r>
                      <a:br>
                        <a:rPr lang="el-GR" sz="1500" dirty="0">
                          <a:solidFill>
                            <a:schemeClr val="bg1">
                              <a:lumMod val="75000"/>
                              <a:lumOff val="25000"/>
                            </a:schemeClr>
                          </a:solidFill>
                        </a:rPr>
                      </a:br>
                      <a:r>
                        <a:rPr lang="el-GR" sz="1500" dirty="0">
                          <a:solidFill>
                            <a:schemeClr val="bg1">
                              <a:lumMod val="75000"/>
                              <a:lumOff val="25000"/>
                            </a:schemeClr>
                          </a:solidFill>
                        </a:rPr>
                        <a:t>Ματιέ Κασσοβίτς</a:t>
                      </a:r>
                      <a:br>
                        <a:rPr lang="el-GR" sz="1500" dirty="0">
                          <a:solidFill>
                            <a:schemeClr val="bg1">
                              <a:lumMod val="75000"/>
                              <a:lumOff val="25000"/>
                            </a:schemeClr>
                          </a:solidFill>
                        </a:rPr>
                      </a:br>
                      <a:r>
                        <a:rPr lang="el-GR" sz="1500" dirty="0">
                          <a:solidFill>
                            <a:schemeClr val="bg1">
                              <a:lumMod val="75000"/>
                              <a:lumOff val="25000"/>
                            </a:schemeClr>
                          </a:solidFill>
                        </a:rPr>
                        <a:t>Ούλριχ Μίχε</a:t>
                      </a:r>
                    </a:p>
                  </a:txBody>
                  <a:tcPr marL="73689" marR="73689" marT="36844" marB="36844" anchor="ctr">
                    <a:lnL>
                      <a:noFill/>
                    </a:lnL>
                    <a:lnR>
                      <a:noFill/>
                    </a:lnR>
                    <a:lnT>
                      <a:noFill/>
                    </a:lnT>
                    <a:lnB>
                      <a:noFill/>
                    </a:lnB>
                  </a:tcPr>
                </a:tc>
              </a:tr>
              <a:tr h="203702">
                <a:tc>
                  <a:txBody>
                    <a:bodyPr/>
                    <a:lstStyle/>
                    <a:p>
                      <a:pPr algn="l"/>
                      <a:r>
                        <a:rPr lang="el-GR" sz="1500">
                          <a:solidFill>
                            <a:schemeClr val="bg1">
                              <a:lumMod val="75000"/>
                              <a:lumOff val="25000"/>
                            </a:schemeClr>
                          </a:solidFill>
                          <a:effectLst/>
                        </a:rPr>
                        <a:t>Μουσική</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Αρμάν </a:t>
                      </a:r>
                      <a:r>
                        <a:rPr lang="el-GR" sz="1500" dirty="0" smtClean="0">
                          <a:solidFill>
                            <a:schemeClr val="bg1">
                              <a:lumMod val="75000"/>
                              <a:lumOff val="25000"/>
                            </a:schemeClr>
                          </a:solidFill>
                        </a:rPr>
                        <a:t>Αμάρ</a:t>
                      </a:r>
                      <a:endParaRPr lang="el-GR" sz="1500" dirty="0">
                        <a:solidFill>
                          <a:schemeClr val="bg1">
                            <a:lumMod val="75000"/>
                            <a:lumOff val="25000"/>
                          </a:schemeClr>
                        </a:solidFill>
                      </a:endParaRPr>
                    </a:p>
                  </a:txBody>
                  <a:tcPr marL="73689" marR="73689" marT="36844" marB="36844" anchor="ctr">
                    <a:lnL>
                      <a:noFill/>
                    </a:lnL>
                    <a:lnR>
                      <a:noFill/>
                    </a:lnR>
                    <a:lnT>
                      <a:noFill/>
                    </a:lnT>
                    <a:lnB>
                      <a:noFill/>
                    </a:lnB>
                  </a:tcPr>
                </a:tc>
              </a:tr>
              <a:tr h="203702">
                <a:tc>
                  <a:txBody>
                    <a:bodyPr/>
                    <a:lstStyle/>
                    <a:p>
                      <a:pPr algn="l"/>
                      <a:r>
                        <a:rPr lang="el-GR" sz="1500">
                          <a:solidFill>
                            <a:schemeClr val="bg1">
                              <a:lumMod val="75000"/>
                              <a:lumOff val="25000"/>
                            </a:schemeClr>
                          </a:solidFill>
                          <a:effectLst/>
                        </a:rPr>
                        <a:t>Φωτογραφία</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Πατρίκ Μπλοσιέ</a:t>
                      </a:r>
                    </a:p>
                  </a:txBody>
                  <a:tcPr marL="73689" marR="73689" marT="36844" marB="36844" anchor="ctr">
                    <a:lnL>
                      <a:noFill/>
                    </a:lnL>
                    <a:lnR>
                      <a:noFill/>
                    </a:lnR>
                    <a:lnT>
                      <a:noFill/>
                    </a:lnT>
                    <a:lnB>
                      <a:noFill/>
                    </a:lnB>
                  </a:tcPr>
                </a:tc>
              </a:tr>
              <a:tr h="665841">
                <a:tc>
                  <a:txBody>
                    <a:bodyPr/>
                    <a:lstStyle/>
                    <a:p>
                      <a:pPr algn="l"/>
                      <a:r>
                        <a:rPr lang="el-GR" sz="1500" dirty="0">
                          <a:solidFill>
                            <a:schemeClr val="bg1">
                              <a:lumMod val="75000"/>
                              <a:lumOff val="25000"/>
                            </a:schemeClr>
                          </a:solidFill>
                          <a:effectLst/>
                        </a:rPr>
                        <a:t>Πρώτη προβολή</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13 </a:t>
                      </a:r>
                      <a:r>
                        <a:rPr lang="el-GR" sz="1500" dirty="0" smtClean="0">
                          <a:solidFill>
                            <a:schemeClr val="bg1">
                              <a:lumMod val="75000"/>
                              <a:lumOff val="25000"/>
                            </a:schemeClr>
                          </a:solidFill>
                        </a:rPr>
                        <a:t>Φεβρουαρίου</a:t>
                      </a:r>
                    </a:p>
                    <a:p>
                      <a:r>
                        <a:rPr lang="el-GR" sz="1500" dirty="0" smtClean="0">
                          <a:solidFill>
                            <a:schemeClr val="bg1">
                              <a:lumMod val="75000"/>
                              <a:lumOff val="25000"/>
                            </a:schemeClr>
                          </a:solidFill>
                        </a:rPr>
                        <a:t>2002(Γερμανία</a:t>
                      </a:r>
                      <a:r>
                        <a:rPr lang="el-GR" sz="1500" dirty="0">
                          <a:solidFill>
                            <a:schemeClr val="bg1">
                              <a:lumMod val="75000"/>
                              <a:lumOff val="25000"/>
                            </a:schemeClr>
                          </a:solidFill>
                        </a:rPr>
                        <a:t/>
                      </a:r>
                      <a:br>
                        <a:rPr lang="el-GR" sz="1500" dirty="0">
                          <a:solidFill>
                            <a:schemeClr val="bg1">
                              <a:lumMod val="75000"/>
                              <a:lumOff val="25000"/>
                            </a:schemeClr>
                          </a:solidFill>
                        </a:rPr>
                      </a:br>
                      <a:r>
                        <a:rPr lang="el-GR" sz="1500" dirty="0">
                          <a:solidFill>
                            <a:schemeClr val="bg1">
                              <a:lumMod val="75000"/>
                              <a:lumOff val="25000"/>
                            </a:schemeClr>
                          </a:solidFill>
                        </a:rPr>
                        <a:t>6 Δεκεμβρίου 2002 (</a:t>
                      </a:r>
                      <a:r>
                        <a:rPr lang="el-GR" sz="1500" dirty="0" smtClean="0">
                          <a:solidFill>
                            <a:schemeClr val="bg1">
                              <a:lumMod val="75000"/>
                              <a:lumOff val="25000"/>
                            </a:schemeClr>
                          </a:solidFill>
                        </a:rPr>
                        <a:t>Ελλάδα)</a:t>
                      </a:r>
                      <a:endParaRPr lang="el-GR" sz="1500" dirty="0">
                        <a:solidFill>
                          <a:schemeClr val="bg1">
                            <a:lumMod val="75000"/>
                            <a:lumOff val="25000"/>
                          </a:schemeClr>
                        </a:solidFill>
                      </a:endParaRPr>
                    </a:p>
                  </a:txBody>
                  <a:tcPr marL="73689" marR="73689" marT="36844" marB="36844" anchor="ctr">
                    <a:lnL>
                      <a:noFill/>
                    </a:lnL>
                    <a:lnR>
                      <a:noFill/>
                    </a:lnR>
                    <a:lnT>
                      <a:noFill/>
                    </a:lnT>
                    <a:lnB>
                      <a:noFill/>
                    </a:lnB>
                  </a:tcPr>
                </a:tc>
              </a:tr>
              <a:tr h="203702">
                <a:tc>
                  <a:txBody>
                    <a:bodyPr/>
                    <a:lstStyle/>
                    <a:p>
                      <a:pPr algn="l"/>
                      <a:r>
                        <a:rPr lang="el-GR" sz="1500">
                          <a:solidFill>
                            <a:schemeClr val="bg1">
                              <a:lumMod val="75000"/>
                              <a:lumOff val="25000"/>
                            </a:schemeClr>
                          </a:solidFill>
                          <a:effectLst/>
                        </a:rPr>
                        <a:t>Διάρκεια</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132 λεπτά</a:t>
                      </a:r>
                    </a:p>
                  </a:txBody>
                  <a:tcPr marL="73689" marR="73689" marT="36844" marB="36844" anchor="ctr">
                    <a:lnL>
                      <a:noFill/>
                    </a:lnL>
                    <a:lnR>
                      <a:noFill/>
                    </a:lnR>
                    <a:lnT>
                      <a:noFill/>
                    </a:lnT>
                    <a:lnB>
                      <a:noFill/>
                    </a:lnB>
                  </a:tcPr>
                </a:tc>
              </a:tr>
              <a:tr h="203702">
                <a:tc>
                  <a:txBody>
                    <a:bodyPr/>
                    <a:lstStyle/>
                    <a:p>
                      <a:pPr algn="l"/>
                      <a:r>
                        <a:rPr lang="el-GR" sz="1500">
                          <a:solidFill>
                            <a:schemeClr val="bg1">
                              <a:lumMod val="75000"/>
                              <a:lumOff val="25000"/>
                            </a:schemeClr>
                          </a:solidFill>
                          <a:effectLst/>
                        </a:rPr>
                        <a:t>Προέλευση</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Γαλλία και Γερμανία</a:t>
                      </a:r>
                    </a:p>
                  </a:txBody>
                  <a:tcPr marL="73689" marR="73689" marT="36844" marB="36844" anchor="ctr">
                    <a:lnL>
                      <a:noFill/>
                    </a:lnL>
                    <a:lnR>
                      <a:noFill/>
                    </a:lnR>
                    <a:lnT>
                      <a:noFill/>
                    </a:lnT>
                    <a:lnB>
                      <a:noFill/>
                    </a:lnB>
                  </a:tcPr>
                </a:tc>
              </a:tr>
              <a:tr h="203702">
                <a:tc>
                  <a:txBody>
                    <a:bodyPr/>
                    <a:lstStyle/>
                    <a:p>
                      <a:pPr algn="l"/>
                      <a:r>
                        <a:rPr lang="el-GR" sz="1500" dirty="0">
                          <a:solidFill>
                            <a:schemeClr val="bg1">
                              <a:lumMod val="75000"/>
                              <a:lumOff val="25000"/>
                            </a:schemeClr>
                          </a:solidFill>
                          <a:effectLst/>
                        </a:rPr>
                        <a:t>Γλώσσα</a:t>
                      </a:r>
                    </a:p>
                  </a:txBody>
                  <a:tcPr marL="73689" marR="73689" marT="36844" marB="36844" anchor="ctr">
                    <a:lnL>
                      <a:noFill/>
                    </a:lnL>
                    <a:lnR>
                      <a:noFill/>
                    </a:lnR>
                    <a:lnT>
                      <a:noFill/>
                    </a:lnT>
                    <a:lnB>
                      <a:noFill/>
                    </a:lnB>
                  </a:tcPr>
                </a:tc>
                <a:tc>
                  <a:txBody>
                    <a:bodyPr/>
                    <a:lstStyle/>
                    <a:p>
                      <a:r>
                        <a:rPr lang="el-GR" sz="1500" dirty="0">
                          <a:solidFill>
                            <a:schemeClr val="bg1">
                              <a:lumMod val="75000"/>
                              <a:lumOff val="25000"/>
                            </a:schemeClr>
                          </a:solidFill>
                        </a:rPr>
                        <a:t>αγγλικά, </a:t>
                      </a:r>
                      <a:r>
                        <a:rPr lang="el-GR" sz="1500" dirty="0" smtClean="0">
                          <a:solidFill>
                            <a:schemeClr val="bg1">
                              <a:lumMod val="75000"/>
                              <a:lumOff val="25000"/>
                            </a:schemeClr>
                          </a:solidFill>
                        </a:rPr>
                        <a:t>γαλλικά γερμανικά</a:t>
                      </a:r>
                      <a:endParaRPr lang="el-GR" sz="1500" dirty="0">
                        <a:solidFill>
                          <a:schemeClr val="bg1">
                            <a:lumMod val="75000"/>
                            <a:lumOff val="25000"/>
                          </a:schemeClr>
                        </a:solidFill>
                      </a:endParaRPr>
                    </a:p>
                  </a:txBody>
                  <a:tcPr marL="73689" marR="73689" marT="36844" marB="36844" anchor="ctr">
                    <a:lnL>
                      <a:noFill/>
                    </a:lnL>
                    <a:lnR>
                      <a:noFill/>
                    </a:lnR>
                    <a:lnT>
                      <a:noFill/>
                    </a:lnT>
                    <a:lnB>
                      <a:noFill/>
                    </a:lnB>
                  </a:tcPr>
                </a:tc>
              </a:tr>
            </a:tbl>
          </a:graphicData>
        </a:graphic>
      </p:graphicFrame>
      <p:pic>
        <p:nvPicPr>
          <p:cNvPr id="2049" name="Picture 1" descr="C:\Users\gentjan\Desktop\amen-Costa-Gavras-Poster.jpg"/>
          <p:cNvPicPr>
            <a:picLocks noChangeAspect="1" noChangeArrowheads="1"/>
          </p:cNvPicPr>
          <p:nvPr/>
        </p:nvPicPr>
        <p:blipFill>
          <a:blip r:embed="rId2">
            <a:extLst/>
          </a:blip>
          <a:srcRect/>
          <a:stretch>
            <a:fillRect/>
          </a:stretch>
        </p:blipFill>
        <p:spPr bwMode="auto">
          <a:xfrm>
            <a:off x="6548739" y="908720"/>
            <a:ext cx="3312368" cy="46925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Θέση αριθμού διαφάνειας 1"/>
          <p:cNvSpPr>
            <a:spLocks noGrp="1"/>
          </p:cNvSpPr>
          <p:nvPr>
            <p:ph type="sldNum" sz="quarter" idx="12"/>
          </p:nvPr>
        </p:nvSpPr>
        <p:spPr/>
        <p:txBody>
          <a:bodyPr/>
          <a:lstStyle/>
          <a:p>
            <a:pPr>
              <a:defRPr/>
            </a:pPr>
            <a:fld id="{9FD89496-A31C-4979-A7C9-258C158D946D}" type="slidenum">
              <a:rPr lang="el-GR" smtClean="0"/>
              <a:pPr>
                <a:defRPr/>
              </a:pPr>
              <a:t>4</a:t>
            </a:fld>
            <a:endParaRPr lang="el-G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5550" y="404813"/>
            <a:ext cx="7124700" cy="923925"/>
          </a:xfrm>
        </p:spPr>
        <p:txBody>
          <a:bodyPr>
            <a:noAutofit/>
          </a:bodyPr>
          <a:lstStyle/>
          <a:p>
            <a:r>
              <a:rPr lang="el-GR" smtClean="0">
                <a:solidFill>
                  <a:srgbClr val="E8C3B9"/>
                </a:solidFill>
                <a:cs typeface="Trebuchet MS" pitchFamily="34" charset="0"/>
              </a:rPr>
              <a:t>«Εάν αυτό είναι ο άνθρωπος»</a:t>
            </a:r>
          </a:p>
        </p:txBody>
      </p:sp>
      <p:pic>
        <p:nvPicPr>
          <p:cNvPr id="18434" name="Picture 3" descr="C:\Users\gentjan\Desktop\53f7929e-79eb-43f0-bf8b-ae4a6b00afe3_13.jpg"/>
          <p:cNvPicPr>
            <a:picLocks noChangeAspect="1" noChangeArrowheads="1"/>
          </p:cNvPicPr>
          <p:nvPr/>
        </p:nvPicPr>
        <p:blipFill>
          <a:blip r:embed="rId2"/>
          <a:srcRect/>
          <a:stretch>
            <a:fillRect/>
          </a:stretch>
        </p:blipFill>
        <p:spPr bwMode="auto">
          <a:xfrm>
            <a:off x="846138" y="1557338"/>
            <a:ext cx="3176587" cy="4660900"/>
          </a:xfrm>
          <a:prstGeom prst="rect">
            <a:avLst/>
          </a:prstGeom>
          <a:noFill/>
          <a:ln w="9525">
            <a:noFill/>
            <a:miter lim="800000"/>
            <a:headEnd/>
            <a:tailEnd/>
          </a:ln>
        </p:spPr>
      </p:pic>
      <p:sp>
        <p:nvSpPr>
          <p:cNvPr id="18435" name="TextBox 6"/>
          <p:cNvSpPr txBox="1">
            <a:spLocks noChangeArrowheads="1"/>
          </p:cNvSpPr>
          <p:nvPr/>
        </p:nvSpPr>
        <p:spPr bwMode="auto">
          <a:xfrm>
            <a:off x="4511675" y="1557338"/>
            <a:ext cx="5761038" cy="4524375"/>
          </a:xfrm>
          <a:prstGeom prst="rect">
            <a:avLst/>
          </a:prstGeom>
          <a:noFill/>
          <a:ln w="9525">
            <a:noFill/>
            <a:miter lim="800000"/>
            <a:headEnd/>
            <a:tailEnd/>
          </a:ln>
        </p:spPr>
        <p:txBody>
          <a:bodyPr>
            <a:spAutoFit/>
          </a:bodyPr>
          <a:lstStyle/>
          <a:p>
            <a:r>
              <a:rPr lang="el-GR">
                <a:solidFill>
                  <a:srgbClr val="FFFFFF"/>
                </a:solidFill>
                <a:latin typeface="Verdana" pitchFamily="34" charset="0"/>
              </a:rPr>
              <a:t>Ο </a:t>
            </a:r>
            <a:r>
              <a:rPr lang="en-US">
                <a:solidFill>
                  <a:srgbClr val="FFFFFF"/>
                </a:solidFill>
                <a:latin typeface="Verdana" pitchFamily="34" charset="0"/>
              </a:rPr>
              <a:t>Primo Levi </a:t>
            </a:r>
            <a:r>
              <a:rPr lang="el-GR">
                <a:solidFill>
                  <a:srgbClr val="FFFFFF"/>
                </a:solidFill>
                <a:latin typeface="Verdana" pitchFamily="34" charset="0"/>
              </a:rPr>
              <a:t>συγγραφέας του βιβλίου δηλώνει</a:t>
            </a:r>
            <a:r>
              <a:rPr lang="en-US">
                <a:solidFill>
                  <a:srgbClr val="FFFFFF"/>
                </a:solidFill>
                <a:latin typeface="Verdana" pitchFamily="34" charset="0"/>
              </a:rPr>
              <a:t>:</a:t>
            </a:r>
            <a:endParaRPr lang="el-GR">
              <a:solidFill>
                <a:srgbClr val="FFFFFF"/>
              </a:solidFill>
              <a:latin typeface="Verdana" pitchFamily="34" charset="0"/>
            </a:endParaRPr>
          </a:p>
          <a:p>
            <a:r>
              <a:rPr lang="el-GR">
                <a:solidFill>
                  <a:srgbClr val="FFFFFF"/>
                </a:solidFill>
                <a:latin typeface="Verdana" pitchFamily="34" charset="0"/>
              </a:rPr>
              <a:t>«Η ιδέα για να το γράψω γεννήθηκε μέσα στο στρατόπεδο.Η ανάγκη να διηγηθούμε στους «άλλους»,να κάνουμε τους «άλλους» συμμέτοχους της εμπειρίας μας,απέκτησε για εμάς,πρίν και μετά την απελευθέρωση,το χαρακτήρα μιας βίαιης και επιτακτικής παρόρμησης ίσης σπουδαιότητας με τις υλικές μας ανάγκες. Έγραψα το βιβλίο για να ικανοποιήσω αυτή την ανάγκη της ψυχής, για να απελευθερωθώ.Γι΄αυτό και έχει αποσπασματικό χαρακτήρα</a:t>
            </a:r>
            <a:r>
              <a:rPr lang="en-US">
                <a:solidFill>
                  <a:srgbClr val="FFFFFF"/>
                </a:solidFill>
                <a:latin typeface="Verdana" pitchFamily="34" charset="0"/>
              </a:rPr>
              <a:t>:</a:t>
            </a:r>
            <a:r>
              <a:rPr lang="el-GR">
                <a:solidFill>
                  <a:srgbClr val="FFFFFF"/>
                </a:solidFill>
                <a:latin typeface="Verdana" pitchFamily="34" charset="0"/>
              </a:rPr>
              <a:t> τα κεφάλαια δεν γράφτηκαν με λογική διαδοχή αλλά κατα σειρά επείγοντος,η σύνδεση και ενοποίηση έγινε αργότερα και βάσει σχεδίου.Περιττό να πω ότι δεν επινοήσα κανένα απο τα γεγονότα.»</a:t>
            </a:r>
          </a:p>
        </p:txBody>
      </p:sp>
      <p:sp>
        <p:nvSpPr>
          <p:cNvPr id="3" name="Θέση αριθμού διαφάνειας 2"/>
          <p:cNvSpPr>
            <a:spLocks noGrp="1"/>
          </p:cNvSpPr>
          <p:nvPr>
            <p:ph type="sldNum" sz="quarter" idx="12"/>
          </p:nvPr>
        </p:nvSpPr>
        <p:spPr/>
        <p:txBody>
          <a:bodyPr/>
          <a:lstStyle/>
          <a:p>
            <a:pPr>
              <a:defRPr/>
            </a:pPr>
            <a:fld id="{9FD89496-A31C-4979-A7C9-258C158D946D}" type="slidenum">
              <a:rPr lang="el-GR" smtClean="0"/>
              <a:pPr>
                <a:defRPr/>
              </a:pPr>
              <a:t>5</a:t>
            </a:fld>
            <a:endParaRPr lang="el-G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188" y="476250"/>
            <a:ext cx="7594600" cy="665163"/>
          </a:xfrm>
        </p:spPr>
        <p:txBody>
          <a:bodyPr>
            <a:noAutofit/>
          </a:bodyPr>
          <a:lstStyle/>
          <a:p>
            <a:r>
              <a:rPr lang="el-GR" i="1" smtClean="0">
                <a:solidFill>
                  <a:srgbClr val="E8C3B9"/>
                </a:solidFill>
                <a:effectLst>
                  <a:outerShdw blurRad="38100" dist="38100" dir="2700000" algn="tl">
                    <a:srgbClr val="000000"/>
                  </a:outerShdw>
                </a:effectLst>
                <a:cs typeface="Trebuchet MS" pitchFamily="34" charset="0"/>
              </a:rPr>
              <a:t>Σχετικά με το βιβλίο</a:t>
            </a:r>
            <a:r>
              <a:rPr lang="en-US" i="1" smtClean="0">
                <a:solidFill>
                  <a:srgbClr val="E8C3B9"/>
                </a:solidFill>
                <a:effectLst>
                  <a:outerShdw blurRad="38100" dist="38100" dir="2700000" algn="tl">
                    <a:srgbClr val="000000"/>
                  </a:outerShdw>
                </a:effectLst>
                <a:cs typeface="Trebuchet MS" pitchFamily="34" charset="0"/>
              </a:rPr>
              <a:t>:</a:t>
            </a:r>
            <a:endParaRPr lang="el-GR" i="1" smtClean="0">
              <a:solidFill>
                <a:srgbClr val="E8C3B9"/>
              </a:solidFill>
              <a:effectLst>
                <a:outerShdw blurRad="38100" dist="38100" dir="2700000" algn="tl">
                  <a:srgbClr val="000000"/>
                </a:outerShdw>
              </a:effectLst>
              <a:cs typeface="Trebuchet MS" pitchFamily="34" charset="0"/>
            </a:endParaRPr>
          </a:p>
        </p:txBody>
      </p:sp>
      <p:sp>
        <p:nvSpPr>
          <p:cNvPr id="4" name="TextBox 3"/>
          <p:cNvSpPr txBox="1"/>
          <p:nvPr/>
        </p:nvSpPr>
        <p:spPr>
          <a:xfrm>
            <a:off x="1847850" y="1484313"/>
            <a:ext cx="8351838" cy="3416300"/>
          </a:xfrm>
          <a:prstGeom prst="rect">
            <a:avLst/>
          </a:prstGeom>
          <a:noFill/>
        </p:spPr>
        <p:txBody>
          <a:bodyPr>
            <a:spAutoFit/>
          </a:bodyPr>
          <a:lstStyle/>
          <a:p>
            <a:pPr marL="285750" indent="-285750" fontAlgn="auto">
              <a:spcBef>
                <a:spcPts val="0"/>
              </a:spcBef>
              <a:spcAft>
                <a:spcPts val="0"/>
              </a:spcAft>
              <a:buFont typeface="Wingdings" pitchFamily="2" charset="2"/>
              <a:buChar char="q"/>
              <a:defRPr/>
            </a:pPr>
            <a:r>
              <a:rPr lang="el-GR" dirty="0">
                <a:solidFill>
                  <a:prstClr val="white"/>
                </a:solidFill>
                <a:latin typeface="+mn-lt"/>
              </a:rPr>
              <a:t> Το βιβλίο,που εκδόθηκε το 1947, αποτελεί καταγραφή των γεγονότων και των σκέψεων του κατα τα χρόνια που υπήρξε φυλακισμένος στο στρατόπεδο. </a:t>
            </a:r>
          </a:p>
          <a:p>
            <a:pPr fontAlgn="auto">
              <a:spcBef>
                <a:spcPts val="0"/>
              </a:spcBef>
              <a:spcAft>
                <a:spcPts val="0"/>
              </a:spcAft>
              <a:defRPr/>
            </a:pPr>
            <a:endParaRPr lang="en-US" dirty="0">
              <a:solidFill>
                <a:prstClr val="white"/>
              </a:solidFill>
              <a:latin typeface="+mn-lt"/>
            </a:endParaRPr>
          </a:p>
          <a:p>
            <a:pPr marL="285750" indent="-285750" fontAlgn="auto">
              <a:spcBef>
                <a:spcPts val="0"/>
              </a:spcBef>
              <a:spcAft>
                <a:spcPts val="0"/>
              </a:spcAft>
              <a:buFont typeface="Wingdings" pitchFamily="2" charset="2"/>
              <a:buChar char="q"/>
              <a:defRPr/>
            </a:pPr>
            <a:r>
              <a:rPr lang="el-GR" dirty="0">
                <a:solidFill>
                  <a:prstClr val="white"/>
                </a:solidFill>
                <a:latin typeface="+mn-lt"/>
              </a:rPr>
              <a:t> Ο Πρίμο Λέβι γεννήθηκε στο Τορίνο στις 31 Ιουλίου 1919 και σπούδασε χημικός.Συνελήφθη το 1943 ως μέλος της αντιφασιστικής αντίστασης κατά τη διάρκεια του πολέμου και στάλθηκε στο Άουσβιτς.</a:t>
            </a:r>
          </a:p>
          <a:p>
            <a:pPr marL="285750" indent="-285750" fontAlgn="auto">
              <a:spcBef>
                <a:spcPts val="0"/>
              </a:spcBef>
              <a:spcAft>
                <a:spcPts val="0"/>
              </a:spcAft>
              <a:buFont typeface="Wingdings" pitchFamily="2" charset="2"/>
              <a:buChar char="q"/>
              <a:defRPr/>
            </a:pPr>
            <a:endParaRPr lang="el-GR" dirty="0">
              <a:solidFill>
                <a:prstClr val="white"/>
              </a:solidFill>
              <a:latin typeface="+mn-lt"/>
            </a:endParaRPr>
          </a:p>
          <a:p>
            <a:pPr marL="285750" indent="-285750" fontAlgn="auto">
              <a:spcBef>
                <a:spcPts val="0"/>
              </a:spcBef>
              <a:spcAft>
                <a:spcPts val="0"/>
              </a:spcAft>
              <a:buFont typeface="Wingdings" pitchFamily="2" charset="2"/>
              <a:buChar char="q"/>
              <a:defRPr/>
            </a:pPr>
            <a:endParaRPr lang="el-GR" dirty="0">
              <a:solidFill>
                <a:prstClr val="white"/>
              </a:solidFill>
              <a:latin typeface="+mn-lt"/>
            </a:endParaRPr>
          </a:p>
          <a:p>
            <a:pPr fontAlgn="auto">
              <a:spcBef>
                <a:spcPts val="0"/>
              </a:spcBef>
              <a:spcAft>
                <a:spcPts val="0"/>
              </a:spcAft>
              <a:defRPr/>
            </a:pPr>
            <a:endParaRPr lang="el-GR" dirty="0">
              <a:solidFill>
                <a:prstClr val="white"/>
              </a:solidFill>
              <a:latin typeface="+mn-lt"/>
            </a:endParaRPr>
          </a:p>
          <a:p>
            <a:pPr fontAlgn="auto">
              <a:spcBef>
                <a:spcPts val="0"/>
              </a:spcBef>
              <a:spcAft>
                <a:spcPts val="0"/>
              </a:spcAft>
              <a:defRPr/>
            </a:pPr>
            <a:endParaRPr lang="el-GR" dirty="0">
              <a:solidFill>
                <a:prstClr val="white"/>
              </a:solidFill>
              <a:latin typeface="+mn-lt"/>
            </a:endParaRPr>
          </a:p>
        </p:txBody>
      </p:sp>
      <p:pic>
        <p:nvPicPr>
          <p:cNvPr id="1026" name="Picture 2" descr="C:\Users\gentjan\Desktop\leviportrait.jpg"/>
          <p:cNvPicPr>
            <a:picLocks noChangeAspect="1" noChangeArrowheads="1"/>
          </p:cNvPicPr>
          <p:nvPr/>
        </p:nvPicPr>
        <p:blipFill>
          <a:blip r:embed="rId2">
            <a:extLst/>
          </a:blip>
          <a:srcRect/>
          <a:stretch>
            <a:fillRect/>
          </a:stretch>
        </p:blipFill>
        <p:spPr bwMode="auto">
          <a:xfrm>
            <a:off x="6802879" y="3710572"/>
            <a:ext cx="2186642" cy="27717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027" name="Picture 3" descr="C:\Users\gentjan\Desktop\primo-levi.jpg"/>
          <p:cNvPicPr>
            <a:picLocks noChangeAspect="1" noChangeArrowheads="1"/>
          </p:cNvPicPr>
          <p:nvPr/>
        </p:nvPicPr>
        <p:blipFill>
          <a:blip r:embed="rId3">
            <a:extLst/>
          </a:blip>
          <a:srcRect/>
          <a:stretch>
            <a:fillRect/>
          </a:stretch>
        </p:blipFill>
        <p:spPr bwMode="auto">
          <a:xfrm>
            <a:off x="2261618" y="3948708"/>
            <a:ext cx="3762375" cy="22955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3" name="Θέση αριθμού διαφάνειας 2"/>
          <p:cNvSpPr>
            <a:spLocks noGrp="1"/>
          </p:cNvSpPr>
          <p:nvPr>
            <p:ph type="sldNum" sz="quarter" idx="12"/>
          </p:nvPr>
        </p:nvSpPr>
        <p:spPr/>
        <p:txBody>
          <a:bodyPr/>
          <a:lstStyle/>
          <a:p>
            <a:pPr>
              <a:defRPr/>
            </a:pPr>
            <a:fld id="{9FD89496-A31C-4979-A7C9-258C158D946D}" type="slidenum">
              <a:rPr lang="el-GR" smtClean="0"/>
              <a:pPr>
                <a:defRPr/>
              </a:pPr>
              <a:t>6</a:t>
            </a:fld>
            <a:endParaRPr lang="el-G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50" y="188913"/>
            <a:ext cx="11704638" cy="6848475"/>
          </a:xfrm>
          <a:prstGeom prst="rect">
            <a:avLst/>
          </a:prstGeom>
          <a:noFill/>
        </p:spPr>
        <p:txBody>
          <a:bodyPr>
            <a:spAutoFit/>
          </a:bodyPr>
          <a:lstStyle/>
          <a:p>
            <a:pPr fontAlgn="auto">
              <a:spcBef>
                <a:spcPts val="0"/>
              </a:spcBef>
              <a:spcAft>
                <a:spcPts val="0"/>
              </a:spcAft>
              <a:defRPr/>
            </a:pPr>
            <a:r>
              <a:rPr lang="el-GR" sz="2000" b="1" i="1" dirty="0">
                <a:solidFill>
                  <a:srgbClr val="C66951">
                    <a:lumMod val="40000"/>
                    <a:lumOff val="60000"/>
                  </a:srgbClr>
                </a:solidFill>
                <a:effectLst>
                  <a:outerShdw blurRad="38100" dist="38100" dir="2700000" algn="tl">
                    <a:srgbClr val="000000">
                      <a:alpha val="43137"/>
                    </a:srgbClr>
                  </a:outerShdw>
                </a:effectLst>
                <a:latin typeface="+mn-lt"/>
              </a:rPr>
              <a:t>Έντονες σκηνές και αξιοσημείωτα λόγια</a:t>
            </a:r>
            <a:r>
              <a:rPr lang="en-US" sz="2000" b="1" i="1" dirty="0">
                <a:solidFill>
                  <a:srgbClr val="C66951">
                    <a:lumMod val="40000"/>
                    <a:lumOff val="60000"/>
                  </a:srgbClr>
                </a:solidFill>
                <a:effectLst>
                  <a:outerShdw blurRad="38100" dist="38100" dir="2700000" algn="tl">
                    <a:srgbClr val="000000">
                      <a:alpha val="43137"/>
                    </a:srgbClr>
                  </a:outerShdw>
                </a:effectLst>
                <a:latin typeface="+mn-lt"/>
              </a:rPr>
              <a:t>:</a:t>
            </a:r>
            <a:endParaRPr lang="el-GR" sz="2000" b="1" i="1" dirty="0">
              <a:solidFill>
                <a:srgbClr val="C66951">
                  <a:lumMod val="40000"/>
                  <a:lumOff val="60000"/>
                </a:srgbClr>
              </a:solidFill>
              <a:effectLst>
                <a:outerShdw blurRad="38100" dist="38100" dir="2700000" algn="tl">
                  <a:srgbClr val="000000">
                    <a:alpha val="43137"/>
                  </a:srgbClr>
                </a:outerShdw>
              </a:effectLst>
              <a:latin typeface="+mn-lt"/>
            </a:endParaRPr>
          </a:p>
          <a:p>
            <a:pPr fontAlgn="auto">
              <a:spcBef>
                <a:spcPts val="0"/>
              </a:spcBef>
              <a:spcAft>
                <a:spcPts val="0"/>
              </a:spcAft>
              <a:defRPr/>
            </a:pPr>
            <a:endParaRPr lang="el-GR" sz="2000" i="1" dirty="0">
              <a:solidFill>
                <a:srgbClr val="C66951">
                  <a:lumMod val="40000"/>
                  <a:lumOff val="60000"/>
                </a:srgbClr>
              </a:solidFill>
              <a:effectLst>
                <a:outerShdw blurRad="38100" dist="38100" dir="2700000" algn="tl">
                  <a:srgbClr val="000000">
                    <a:alpha val="43137"/>
                  </a:srgbClr>
                </a:outerShdw>
              </a:effectLst>
              <a:latin typeface="+mn-lt"/>
            </a:endParaRPr>
          </a:p>
          <a:p>
            <a:pPr fontAlgn="auto">
              <a:spcBef>
                <a:spcPts val="0"/>
              </a:spcBef>
              <a:spcAft>
                <a:spcPts val="0"/>
              </a:spcAft>
              <a:defRPr/>
            </a:pPr>
            <a:r>
              <a:rPr lang="el-GR" sz="1900" dirty="0">
                <a:solidFill>
                  <a:prstClr val="white"/>
                </a:solidFill>
                <a:effectLst>
                  <a:outerShdw blurRad="38100" dist="38100" dir="2700000" algn="tl">
                    <a:srgbClr val="000000">
                      <a:alpha val="43137"/>
                    </a:srgbClr>
                  </a:outerShdw>
                </a:effectLst>
                <a:latin typeface="+mn-lt"/>
              </a:rPr>
              <a:t>«Και γι’αυτό μόλις σταμάτησε το κρύο,το κρύο που σε όλη την διάρκεια του χειμώνα βλέπαμε σαν μοναδικό μας εχθρό,αντιληφθήκαμε οτί πεινάμε και επαναλαμβάνοντας το ίδιο λάθος λέμε</a:t>
            </a:r>
            <a:r>
              <a:rPr lang="en-US" sz="1900" dirty="0">
                <a:solidFill>
                  <a:prstClr val="white"/>
                </a:solidFill>
                <a:effectLst>
                  <a:outerShdw blurRad="38100" dist="38100" dir="2700000" algn="tl">
                    <a:srgbClr val="000000">
                      <a:alpha val="43137"/>
                    </a:srgbClr>
                  </a:outerShdw>
                </a:effectLst>
                <a:latin typeface="+mn-lt"/>
              </a:rPr>
              <a:t>:</a:t>
            </a:r>
            <a:r>
              <a:rPr lang="el-GR" sz="1900" dirty="0">
                <a:solidFill>
                  <a:prstClr val="white"/>
                </a:solidFill>
                <a:effectLst>
                  <a:outerShdw blurRad="38100" dist="38100" dir="2700000" algn="tl">
                    <a:srgbClr val="000000">
                      <a:alpha val="43137"/>
                    </a:srgbClr>
                  </a:outerShdw>
                </a:effectLst>
                <a:latin typeface="+mn-lt"/>
              </a:rPr>
              <a:t> Αν δεν πεινούσαμε...!Αλλά πώς είναι δυνατόν να σκεφτείς να μην πεινάς? Το στρατόπεδο είναι η πείνα</a:t>
            </a:r>
            <a:r>
              <a:rPr lang="en-US" sz="1900" dirty="0">
                <a:solidFill>
                  <a:prstClr val="white"/>
                </a:solidFill>
                <a:effectLst>
                  <a:outerShdw blurRad="38100" dist="38100" dir="2700000" algn="tl">
                    <a:srgbClr val="000000">
                      <a:alpha val="43137"/>
                    </a:srgbClr>
                  </a:outerShdw>
                </a:effectLst>
                <a:latin typeface="+mn-lt"/>
              </a:rPr>
              <a:t>:</a:t>
            </a:r>
            <a:r>
              <a:rPr lang="el-GR" sz="1900" dirty="0">
                <a:solidFill>
                  <a:prstClr val="white"/>
                </a:solidFill>
                <a:effectLst>
                  <a:outerShdw blurRad="38100" dist="38100" dir="2700000" algn="tl">
                    <a:srgbClr val="000000">
                      <a:alpha val="43137"/>
                    </a:srgbClr>
                  </a:outerShdw>
                </a:effectLst>
                <a:latin typeface="+mn-lt"/>
              </a:rPr>
              <a:t> </a:t>
            </a:r>
            <a:r>
              <a:rPr lang="el-GR" sz="1900" u="sng" dirty="0">
                <a:solidFill>
                  <a:srgbClr val="C66951">
                    <a:lumMod val="40000"/>
                    <a:lumOff val="60000"/>
                  </a:srgbClr>
                </a:solidFill>
                <a:effectLst>
                  <a:outerShdw blurRad="38100" dist="38100" dir="2700000" algn="tl">
                    <a:srgbClr val="000000">
                      <a:alpha val="43137"/>
                    </a:srgbClr>
                  </a:outerShdw>
                </a:effectLst>
                <a:latin typeface="+mn-lt"/>
              </a:rPr>
              <a:t>εμείς είμαστε </a:t>
            </a:r>
            <a:r>
              <a:rPr lang="el-GR" sz="1900" u="sng" dirty="0">
                <a:solidFill>
                  <a:srgbClr val="C66951">
                    <a:lumMod val="40000"/>
                    <a:lumOff val="60000"/>
                  </a:srgbClr>
                </a:solidFill>
                <a:latin typeface="+mn-lt"/>
              </a:rPr>
              <a:t>η πείνα, η ενσάρκωση της».</a:t>
            </a:r>
          </a:p>
          <a:p>
            <a:pPr fontAlgn="auto">
              <a:spcBef>
                <a:spcPts val="0"/>
              </a:spcBef>
              <a:spcAft>
                <a:spcPts val="0"/>
              </a:spcAft>
              <a:defRPr/>
            </a:pPr>
            <a:endParaRPr lang="el-GR" sz="1900" i="1" dirty="0">
              <a:solidFill>
                <a:prstClr val="white"/>
              </a:solidFill>
              <a:effectLst>
                <a:outerShdw blurRad="38100" dist="38100" dir="2700000" algn="tl">
                  <a:srgbClr val="000000">
                    <a:alpha val="43137"/>
                  </a:srgbClr>
                </a:outerShdw>
              </a:effectLst>
              <a:latin typeface="+mn-lt"/>
            </a:endParaRPr>
          </a:p>
          <a:p>
            <a:pPr fontAlgn="auto">
              <a:spcBef>
                <a:spcPts val="0"/>
              </a:spcBef>
              <a:spcAft>
                <a:spcPts val="0"/>
              </a:spcAft>
              <a:defRPr/>
            </a:pPr>
            <a:r>
              <a:rPr lang="el-GR" sz="1900" i="1" dirty="0">
                <a:solidFill>
                  <a:prstClr val="white"/>
                </a:solidFill>
                <a:effectLst>
                  <a:outerShdw blurRad="38100" dist="38100" dir="2700000" algn="tl">
                    <a:srgbClr val="000000">
                      <a:alpha val="43137"/>
                    </a:srgbClr>
                  </a:outerShdw>
                </a:effectLst>
                <a:latin typeface="+mn-lt"/>
              </a:rPr>
              <a:t>«</a:t>
            </a:r>
            <a:r>
              <a:rPr lang="el-GR" sz="1900" dirty="0">
                <a:solidFill>
                  <a:prstClr val="white"/>
                </a:solidFill>
                <a:effectLst>
                  <a:outerShdw blurRad="38100" dist="38100" dir="2700000" algn="tl">
                    <a:srgbClr val="000000">
                      <a:alpha val="43137"/>
                    </a:srgbClr>
                  </a:outerShdw>
                </a:effectLst>
                <a:latin typeface="+mn-lt"/>
              </a:rPr>
              <a:t>Στην δύση του ηλίου χτυπά η σειρήνα για το τέλος της δουλειάς, και μιας και είμαστε όλοι χορτάτοι,για μερικές ώρες τουλάχιστον,δεν ξεσπούν καβγάδες,είμαστε  φρόνιμοι και είμαστε ικανόι να σκεφτούμε τις γυναίκες μας και τα παιδιά μας,πράγμα που συμβαίνει </a:t>
            </a:r>
            <a:r>
              <a:rPr lang="el-GR" sz="1900" dirty="0" err="1">
                <a:solidFill>
                  <a:prstClr val="white"/>
                </a:solidFill>
                <a:effectLst>
                  <a:outerShdw blurRad="38100" dist="38100" dir="2700000" algn="tl">
                    <a:srgbClr val="000000">
                      <a:alpha val="43137"/>
                    </a:srgbClr>
                  </a:outerShdw>
                </a:effectLst>
                <a:latin typeface="+mn-lt"/>
              </a:rPr>
              <a:t>σπάνια</a:t>
            </a:r>
            <a:r>
              <a:rPr lang="el-GR" sz="1900" dirty="0" err="1">
                <a:solidFill>
                  <a:srgbClr val="C66951">
                    <a:lumMod val="40000"/>
                    <a:lumOff val="60000"/>
                  </a:srgbClr>
                </a:solidFill>
                <a:effectLst>
                  <a:outerShdw blurRad="38100" dist="38100" dir="2700000" algn="tl">
                    <a:srgbClr val="000000">
                      <a:alpha val="43137"/>
                    </a:srgbClr>
                  </a:outerShdw>
                </a:effectLst>
                <a:latin typeface="+mn-lt"/>
              </a:rPr>
              <a:t>.</a:t>
            </a:r>
            <a:r>
              <a:rPr lang="el-GR" sz="1900" i="1" u="sng" dirty="0" err="1">
                <a:solidFill>
                  <a:srgbClr val="C66951">
                    <a:lumMod val="40000"/>
                    <a:lumOff val="60000"/>
                  </a:srgbClr>
                </a:solidFill>
                <a:effectLst>
                  <a:outerShdw blurRad="38100" dist="38100" dir="2700000" algn="tl">
                    <a:srgbClr val="000000">
                      <a:alpha val="43137"/>
                    </a:srgbClr>
                  </a:outerShdw>
                </a:effectLst>
                <a:latin typeface="+mn-lt"/>
              </a:rPr>
              <a:t>Γ</a:t>
            </a:r>
            <a:r>
              <a:rPr lang="el-GR" sz="1900" i="1" u="sng" dirty="0">
                <a:solidFill>
                  <a:srgbClr val="C66951">
                    <a:lumMod val="40000"/>
                    <a:lumOff val="60000"/>
                  </a:srgbClr>
                </a:solidFill>
                <a:effectLst>
                  <a:outerShdw blurRad="38100" dist="38100" dir="2700000" algn="tl">
                    <a:srgbClr val="000000">
                      <a:alpha val="43137"/>
                    </a:srgbClr>
                  </a:outerShdw>
                </a:effectLst>
                <a:latin typeface="+mn-lt"/>
              </a:rPr>
              <a:t>  </a:t>
            </a:r>
            <a:r>
              <a:rPr lang="el-GR" sz="1900" i="1" u="sng" dirty="0" err="1">
                <a:solidFill>
                  <a:srgbClr val="C66951">
                    <a:lumMod val="40000"/>
                    <a:lumOff val="60000"/>
                  </a:srgbClr>
                </a:solidFill>
                <a:effectLst>
                  <a:outerShdw blurRad="38100" dist="38100" dir="2700000" algn="tl">
                    <a:srgbClr val="000000">
                      <a:alpha val="43137"/>
                    </a:srgbClr>
                  </a:outerShdw>
                </a:effectLst>
                <a:latin typeface="+mn-lt"/>
              </a:rPr>
              <a:t>ια</a:t>
            </a:r>
            <a:r>
              <a:rPr lang="el-GR" sz="1900" i="1" u="sng" dirty="0">
                <a:solidFill>
                  <a:srgbClr val="C66951">
                    <a:lumMod val="40000"/>
                    <a:lumOff val="60000"/>
                  </a:srgbClr>
                </a:solidFill>
                <a:effectLst>
                  <a:outerShdw blurRad="38100" dist="38100" dir="2700000" algn="tl">
                    <a:srgbClr val="000000">
                      <a:alpha val="43137"/>
                    </a:srgbClr>
                  </a:outerShdw>
                </a:effectLst>
                <a:latin typeface="+mn-lt"/>
              </a:rPr>
              <a:t> λίγες ώρες,μπορούμε  να είμαστε δυστυχισμένοι με τον τρόπο των ελεύθερων ανθρώπων</a:t>
            </a:r>
            <a:r>
              <a:rPr lang="el-GR" sz="1900" dirty="0">
                <a:solidFill>
                  <a:prstClr val="white"/>
                </a:solidFill>
                <a:effectLst>
                  <a:outerShdw blurRad="38100" dist="38100" dir="2700000" algn="tl">
                    <a:srgbClr val="000000">
                      <a:alpha val="43137"/>
                    </a:srgbClr>
                  </a:outerShdw>
                </a:effectLst>
                <a:latin typeface="+mn-lt"/>
              </a:rPr>
              <a:t>».</a:t>
            </a:r>
          </a:p>
          <a:p>
            <a:pPr fontAlgn="auto">
              <a:spcBef>
                <a:spcPts val="0"/>
              </a:spcBef>
              <a:spcAft>
                <a:spcPts val="0"/>
              </a:spcAft>
              <a:defRPr/>
            </a:pPr>
            <a:endParaRPr lang="el-GR" sz="1900" dirty="0">
              <a:solidFill>
                <a:prstClr val="white"/>
              </a:solidFill>
              <a:effectLst>
                <a:outerShdw blurRad="38100" dist="38100" dir="2700000" algn="tl">
                  <a:srgbClr val="000000">
                    <a:alpha val="43137"/>
                  </a:srgbClr>
                </a:outerShdw>
              </a:effectLst>
              <a:latin typeface="+mn-lt"/>
            </a:endParaRPr>
          </a:p>
          <a:p>
            <a:pPr fontAlgn="auto">
              <a:spcBef>
                <a:spcPts val="0"/>
              </a:spcBef>
              <a:spcAft>
                <a:spcPts val="0"/>
              </a:spcAft>
              <a:defRPr/>
            </a:pPr>
            <a:r>
              <a:rPr lang="el-GR" sz="1900" dirty="0">
                <a:solidFill>
                  <a:prstClr val="white"/>
                </a:solidFill>
                <a:latin typeface="+mn-lt"/>
              </a:rPr>
              <a:t>«...θα απομείνει </a:t>
            </a:r>
            <a:r>
              <a:rPr lang="el-GR" sz="1900" dirty="0" err="1">
                <a:solidFill>
                  <a:prstClr val="white"/>
                </a:solidFill>
                <a:latin typeface="+mn-lt"/>
              </a:rPr>
              <a:t>απο</a:t>
            </a:r>
            <a:r>
              <a:rPr lang="el-GR" sz="1900" dirty="0">
                <a:solidFill>
                  <a:prstClr val="white"/>
                </a:solidFill>
                <a:latin typeface="+mn-lt"/>
              </a:rPr>
              <a:t> αυτούς μόνο μια χούφτα στάχτης σε κάποιον κοντινό αγρό και ένα νούμερο ξεθωριασμένο σε κάποια λίστα...»</a:t>
            </a:r>
          </a:p>
          <a:p>
            <a:pPr fontAlgn="auto">
              <a:spcBef>
                <a:spcPts val="0"/>
              </a:spcBef>
              <a:spcAft>
                <a:spcPts val="0"/>
              </a:spcAft>
              <a:defRPr/>
            </a:pPr>
            <a:endParaRPr lang="el-GR" sz="1900" i="1" dirty="0">
              <a:solidFill>
                <a:prstClr val="white"/>
              </a:solidFill>
              <a:latin typeface="+mn-lt"/>
            </a:endParaRPr>
          </a:p>
          <a:p>
            <a:pPr fontAlgn="auto">
              <a:spcBef>
                <a:spcPts val="0"/>
              </a:spcBef>
              <a:spcAft>
                <a:spcPts val="0"/>
              </a:spcAft>
              <a:defRPr/>
            </a:pPr>
            <a:r>
              <a:rPr lang="el-GR" sz="1900" i="1" dirty="0">
                <a:solidFill>
                  <a:prstClr val="white"/>
                </a:solidFill>
                <a:latin typeface="+mn-lt"/>
              </a:rPr>
              <a:t>«</a:t>
            </a:r>
            <a:r>
              <a:rPr lang="el-GR" sz="1900" dirty="0" err="1">
                <a:solidFill>
                  <a:prstClr val="white"/>
                </a:solidFill>
                <a:latin typeface="+mn-lt"/>
              </a:rPr>
              <a:t>Σήμερα.σε</a:t>
            </a:r>
            <a:r>
              <a:rPr lang="el-GR" sz="1900" dirty="0">
                <a:solidFill>
                  <a:prstClr val="white"/>
                </a:solidFill>
                <a:latin typeface="+mn-lt"/>
              </a:rPr>
              <a:t> αυτό το πραγματικό </a:t>
            </a:r>
            <a:r>
              <a:rPr lang="el-GR" sz="1900" dirty="0" err="1">
                <a:solidFill>
                  <a:prstClr val="white"/>
                </a:solidFill>
                <a:latin typeface="+mn-lt"/>
              </a:rPr>
              <a:t>σήμερα,που</a:t>
            </a:r>
            <a:r>
              <a:rPr lang="el-GR" sz="1900" dirty="0">
                <a:solidFill>
                  <a:prstClr val="white"/>
                </a:solidFill>
                <a:latin typeface="+mn-lt"/>
              </a:rPr>
              <a:t> κάθομαι και </a:t>
            </a:r>
            <a:r>
              <a:rPr lang="el-GR" sz="1900" dirty="0" err="1">
                <a:solidFill>
                  <a:prstClr val="white"/>
                </a:solidFill>
                <a:latin typeface="+mn-lt"/>
              </a:rPr>
              <a:t>γράφω,εγώ</a:t>
            </a:r>
            <a:r>
              <a:rPr lang="el-GR" sz="1900" dirty="0">
                <a:solidFill>
                  <a:prstClr val="white"/>
                </a:solidFill>
                <a:latin typeface="+mn-lt"/>
              </a:rPr>
              <a:t> ο ίδιος ,δεν είμαι σίγουρος αν όλα αυτά συνέβησαν </a:t>
            </a:r>
            <a:r>
              <a:rPr lang="el-GR" sz="1900" dirty="0" err="1">
                <a:solidFill>
                  <a:prstClr val="white"/>
                </a:solidFill>
                <a:latin typeface="+mn-lt"/>
              </a:rPr>
              <a:t>πραγματικα</a:t>
            </a:r>
            <a:r>
              <a:rPr lang="el-GR" sz="1900" i="1" dirty="0">
                <a:solidFill>
                  <a:prstClr val="white"/>
                </a:solidFill>
                <a:latin typeface="+mn-lt"/>
              </a:rPr>
              <a:t>».</a:t>
            </a:r>
          </a:p>
          <a:p>
            <a:pPr fontAlgn="auto">
              <a:spcBef>
                <a:spcPts val="0"/>
              </a:spcBef>
              <a:spcAft>
                <a:spcPts val="0"/>
              </a:spcAft>
              <a:defRPr/>
            </a:pPr>
            <a:endParaRPr lang="el-GR" sz="1900" i="1" dirty="0">
              <a:solidFill>
                <a:prstClr val="white"/>
              </a:solidFill>
              <a:latin typeface="+mn-lt"/>
            </a:endParaRPr>
          </a:p>
          <a:p>
            <a:pPr fontAlgn="auto">
              <a:spcBef>
                <a:spcPts val="0"/>
              </a:spcBef>
              <a:spcAft>
                <a:spcPts val="0"/>
              </a:spcAft>
              <a:defRPr/>
            </a:pPr>
            <a:r>
              <a:rPr lang="el-GR" sz="1900" i="1" dirty="0">
                <a:solidFill>
                  <a:prstClr val="white"/>
                </a:solidFill>
                <a:latin typeface="+mn-lt"/>
              </a:rPr>
              <a:t>«</a:t>
            </a:r>
            <a:r>
              <a:rPr lang="el-GR" sz="1900" dirty="0">
                <a:solidFill>
                  <a:prstClr val="white"/>
                </a:solidFill>
                <a:latin typeface="+mn-lt"/>
              </a:rPr>
              <a:t>Να εκμηδενίσεις τον άνθρωπο είναι δύσκολο, όσο και να τον δημιουργήσεις</a:t>
            </a:r>
            <a:r>
              <a:rPr lang="en-US" sz="1900" dirty="0">
                <a:solidFill>
                  <a:prstClr val="white"/>
                </a:solidFill>
                <a:latin typeface="+mn-lt"/>
              </a:rPr>
              <a:t>:</a:t>
            </a:r>
            <a:r>
              <a:rPr lang="el-GR" sz="1900" dirty="0">
                <a:solidFill>
                  <a:prstClr val="white"/>
                </a:solidFill>
                <a:latin typeface="+mn-lt"/>
              </a:rPr>
              <a:t> δεν ήταν </a:t>
            </a:r>
            <a:r>
              <a:rPr lang="el-GR" sz="1900" dirty="0" err="1">
                <a:solidFill>
                  <a:prstClr val="white"/>
                </a:solidFill>
                <a:latin typeface="+mn-lt"/>
              </a:rPr>
              <a:t>απλό,πήρε</a:t>
            </a:r>
            <a:r>
              <a:rPr lang="el-GR" sz="1900" dirty="0">
                <a:solidFill>
                  <a:prstClr val="white"/>
                </a:solidFill>
                <a:latin typeface="+mn-lt"/>
              </a:rPr>
              <a:t> </a:t>
            </a:r>
            <a:r>
              <a:rPr lang="el-GR" sz="1900" dirty="0" err="1">
                <a:solidFill>
                  <a:prstClr val="white"/>
                </a:solidFill>
                <a:latin typeface="+mn-lt"/>
              </a:rPr>
              <a:t>χρόνο,αλλά</a:t>
            </a:r>
            <a:r>
              <a:rPr lang="el-GR" sz="1900" dirty="0">
                <a:solidFill>
                  <a:prstClr val="white"/>
                </a:solidFill>
                <a:latin typeface="+mn-lt"/>
              </a:rPr>
              <a:t> τα καταφέρατε, Γερμανοί. Είμαστε υπάκουοι. κάτω </a:t>
            </a:r>
            <a:r>
              <a:rPr lang="el-GR" sz="1900" dirty="0" err="1">
                <a:solidFill>
                  <a:prstClr val="white"/>
                </a:solidFill>
                <a:latin typeface="+mn-lt"/>
              </a:rPr>
              <a:t>απ΄το</a:t>
            </a:r>
            <a:r>
              <a:rPr lang="el-GR" sz="1900" dirty="0">
                <a:solidFill>
                  <a:prstClr val="white"/>
                </a:solidFill>
                <a:latin typeface="+mn-lt"/>
              </a:rPr>
              <a:t> βλέμμα </a:t>
            </a:r>
            <a:r>
              <a:rPr lang="el-GR" sz="1900" dirty="0" err="1">
                <a:solidFill>
                  <a:prstClr val="white"/>
                </a:solidFill>
                <a:latin typeface="+mn-lt"/>
              </a:rPr>
              <a:t>σας΄δεν</a:t>
            </a:r>
            <a:r>
              <a:rPr lang="el-GR" sz="1900" dirty="0">
                <a:solidFill>
                  <a:prstClr val="white"/>
                </a:solidFill>
                <a:latin typeface="+mn-lt"/>
              </a:rPr>
              <a:t> έχετε να φοβηθείτε τίποτα από εμάς</a:t>
            </a:r>
            <a:r>
              <a:rPr lang="en-US" sz="1900" dirty="0">
                <a:solidFill>
                  <a:prstClr val="white"/>
                </a:solidFill>
                <a:latin typeface="+mn-lt"/>
              </a:rPr>
              <a:t>:</a:t>
            </a:r>
            <a:r>
              <a:rPr lang="el-GR" sz="1900" dirty="0">
                <a:solidFill>
                  <a:prstClr val="white"/>
                </a:solidFill>
                <a:latin typeface="+mn-lt"/>
              </a:rPr>
              <a:t> καμία πράξη αντίστασης, καμία λέξη </a:t>
            </a:r>
            <a:r>
              <a:rPr lang="el-GR" sz="1900" dirty="0" err="1">
                <a:solidFill>
                  <a:prstClr val="white"/>
                </a:solidFill>
                <a:latin typeface="+mn-lt"/>
              </a:rPr>
              <a:t>πρόκλησης,κανένα</a:t>
            </a:r>
            <a:r>
              <a:rPr lang="el-GR" sz="1900" dirty="0">
                <a:solidFill>
                  <a:prstClr val="white"/>
                </a:solidFill>
                <a:latin typeface="+mn-lt"/>
              </a:rPr>
              <a:t> κριτικό βλέμμα.</a:t>
            </a:r>
          </a:p>
          <a:p>
            <a:pPr fontAlgn="auto">
              <a:spcBef>
                <a:spcPts val="0"/>
              </a:spcBef>
              <a:spcAft>
                <a:spcPts val="0"/>
              </a:spcAft>
              <a:defRPr/>
            </a:pPr>
            <a:endParaRPr lang="el-GR" sz="1900" dirty="0">
              <a:solidFill>
                <a:prstClr val="white"/>
              </a:solidFill>
              <a:latin typeface="+mn-lt"/>
            </a:endParaRPr>
          </a:p>
        </p:txBody>
      </p:sp>
      <p:sp>
        <p:nvSpPr>
          <p:cNvPr id="2" name="Θέση αριθμού διαφάνειας 1"/>
          <p:cNvSpPr>
            <a:spLocks noGrp="1"/>
          </p:cNvSpPr>
          <p:nvPr>
            <p:ph type="sldNum" sz="quarter" idx="12"/>
          </p:nvPr>
        </p:nvSpPr>
        <p:spPr/>
        <p:txBody>
          <a:bodyPr/>
          <a:lstStyle/>
          <a:p>
            <a:pPr>
              <a:defRPr/>
            </a:pPr>
            <a:fld id="{9FD89496-A31C-4979-A7C9-258C158D946D}" type="slidenum">
              <a:rPr lang="el-GR" smtClean="0"/>
              <a:pPr>
                <a:defRPr/>
              </a:pPr>
              <a:t>7</a:t>
            </a:fld>
            <a:endParaRPr lang="el-G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66988" y="1"/>
            <a:ext cx="7118350" cy="1371600"/>
          </a:xfrm>
        </p:spPr>
        <p:txBody>
          <a:bodyPr rtlCol="0"/>
          <a:lstStyle/>
          <a:p>
            <a:pPr algn="ctr" fontAlgn="auto">
              <a:buFont typeface="Wingdings 2" charset="2"/>
              <a:buNone/>
              <a:defRPr/>
            </a:pPr>
            <a:r>
              <a:rPr lang="el-GR" sz="2400" dirty="0">
                <a:solidFill>
                  <a:schemeClr val="accent1">
                    <a:lumMod val="40000"/>
                    <a:lumOff val="60000"/>
                  </a:schemeClr>
                </a:solidFill>
              </a:rPr>
              <a:t>«Νέοι στη Δίνη της Κατοχικής Ελλάδας»</a:t>
            </a:r>
          </a:p>
          <a:p>
            <a:pPr algn="ctr" fontAlgn="auto">
              <a:buFont typeface="Wingdings 2" charset="2"/>
              <a:buNone/>
              <a:defRPr/>
            </a:pPr>
            <a:r>
              <a:rPr lang="el-GR" sz="2400" dirty="0">
                <a:solidFill>
                  <a:schemeClr val="accent1">
                    <a:lumMod val="40000"/>
                    <a:lumOff val="60000"/>
                  </a:schemeClr>
                </a:solidFill>
              </a:rPr>
              <a:t>Ο Διωγμός και το Ολοκαύτωμα των Εβραίων</a:t>
            </a:r>
          </a:p>
        </p:txBody>
      </p:sp>
      <p:sp>
        <p:nvSpPr>
          <p:cNvPr id="21506" name="TextBox 6"/>
          <p:cNvSpPr txBox="1">
            <a:spLocks noChangeArrowheads="1"/>
          </p:cNvSpPr>
          <p:nvPr/>
        </p:nvSpPr>
        <p:spPr bwMode="auto">
          <a:xfrm>
            <a:off x="0" y="1310640"/>
            <a:ext cx="12192000" cy="5170646"/>
          </a:xfrm>
          <a:prstGeom prst="rect">
            <a:avLst/>
          </a:prstGeom>
          <a:noFill/>
          <a:ln w="9525">
            <a:noFill/>
            <a:miter lim="800000"/>
            <a:headEnd/>
            <a:tailEnd/>
          </a:ln>
        </p:spPr>
        <p:txBody>
          <a:bodyPr wrap="square">
            <a:spAutoFit/>
          </a:bodyPr>
          <a:lstStyle/>
          <a:p>
            <a:r>
              <a:rPr lang="el-GR" sz="2400" dirty="0">
                <a:solidFill>
                  <a:srgbClr val="FFFFFF"/>
                </a:solidFill>
                <a:latin typeface="Verdana" pitchFamily="34" charset="0"/>
              </a:rPr>
              <a:t>«</a:t>
            </a:r>
            <a:r>
              <a:rPr lang="el-GR" sz="2400" dirty="0" err="1">
                <a:solidFill>
                  <a:srgbClr val="FFFFFF"/>
                </a:solidFill>
                <a:latin typeface="Verdana" pitchFamily="34" charset="0"/>
              </a:rPr>
              <a:t>Διηγηθήτε</a:t>
            </a:r>
            <a:r>
              <a:rPr lang="el-GR" sz="2400" dirty="0">
                <a:solidFill>
                  <a:srgbClr val="FFFFFF"/>
                </a:solidFill>
                <a:latin typeface="Verdana" pitchFamily="34" charset="0"/>
              </a:rPr>
              <a:t> προς τα τέκνα σας περί τούτου και τα τέκνα σας προς τα τέκνα αυτών</a:t>
            </a:r>
            <a:r>
              <a:rPr lang="el-GR" sz="2400" dirty="0" smtClean="0">
                <a:solidFill>
                  <a:srgbClr val="FFFFFF"/>
                </a:solidFill>
                <a:latin typeface="Verdana" pitchFamily="34" charset="0"/>
              </a:rPr>
              <a:t>»                                       </a:t>
            </a:r>
            <a:r>
              <a:rPr lang="el-GR" sz="2400" dirty="0">
                <a:solidFill>
                  <a:srgbClr val="FFFFFF"/>
                </a:solidFill>
                <a:latin typeface="Verdana" pitchFamily="34" charset="0"/>
              </a:rPr>
              <a:t>-</a:t>
            </a:r>
            <a:r>
              <a:rPr lang="el-GR" sz="2400" dirty="0" err="1">
                <a:solidFill>
                  <a:srgbClr val="FFFFFF"/>
                </a:solidFill>
                <a:latin typeface="Verdana" pitchFamily="34" charset="0"/>
              </a:rPr>
              <a:t>Ιωήλ</a:t>
            </a:r>
            <a:r>
              <a:rPr lang="el-GR" sz="2400" dirty="0">
                <a:solidFill>
                  <a:srgbClr val="FFFFFF"/>
                </a:solidFill>
                <a:latin typeface="Verdana" pitchFamily="34" charset="0"/>
              </a:rPr>
              <a:t>-  </a:t>
            </a:r>
          </a:p>
          <a:p>
            <a:endParaRPr lang="el-GR" dirty="0">
              <a:solidFill>
                <a:srgbClr val="FFFFFF"/>
              </a:solidFill>
              <a:latin typeface="Verdana" pitchFamily="34" charset="0"/>
            </a:endParaRPr>
          </a:p>
          <a:p>
            <a:r>
              <a:rPr lang="el-GR" sz="2400" dirty="0">
                <a:solidFill>
                  <a:srgbClr val="FFFFFF"/>
                </a:solidFill>
                <a:latin typeface="Verdana" pitchFamily="34" charset="0"/>
              </a:rPr>
              <a:t>Ρίνα, Παυλίνα, </a:t>
            </a:r>
            <a:r>
              <a:rPr lang="el-GR" sz="2400" dirty="0" err="1">
                <a:solidFill>
                  <a:srgbClr val="FFFFFF"/>
                </a:solidFill>
                <a:latin typeface="Verdana" pitchFamily="34" charset="0"/>
              </a:rPr>
              <a:t>Βέτα</a:t>
            </a:r>
            <a:r>
              <a:rPr lang="el-GR" sz="2400" dirty="0">
                <a:solidFill>
                  <a:srgbClr val="FFFFFF"/>
                </a:solidFill>
                <a:latin typeface="Verdana" pitchFamily="34" charset="0"/>
              </a:rPr>
              <a:t> </a:t>
            </a:r>
            <a:r>
              <a:rPr lang="el-GR" sz="2400" dirty="0" err="1">
                <a:solidFill>
                  <a:srgbClr val="FFFFFF"/>
                </a:solidFill>
                <a:latin typeface="Verdana" pitchFamily="34" charset="0"/>
              </a:rPr>
              <a:t>Κοέν</a:t>
            </a:r>
            <a:endParaRPr lang="el-GR" sz="2400" dirty="0">
              <a:solidFill>
                <a:srgbClr val="FFFFFF"/>
              </a:solidFill>
              <a:latin typeface="Verdana" pitchFamily="34" charset="0"/>
            </a:endParaRPr>
          </a:p>
          <a:p>
            <a:r>
              <a:rPr lang="el-GR" sz="2400" dirty="0">
                <a:solidFill>
                  <a:srgbClr val="FFFFFF"/>
                </a:solidFill>
                <a:latin typeface="Verdana" pitchFamily="34" charset="0"/>
              </a:rPr>
              <a:t>Οι τρείς αυτές αδερφές δήλωσαν:</a:t>
            </a:r>
          </a:p>
          <a:p>
            <a:r>
              <a:rPr lang="el-GR" sz="2400" dirty="0">
                <a:solidFill>
                  <a:srgbClr val="FFFFFF"/>
                </a:solidFill>
                <a:latin typeface="Verdana" pitchFamily="34" charset="0"/>
              </a:rPr>
              <a:t>«Ο παππούς μας, άνθρωπος με θέληση και αποφασιστικότητα, αντελήφθη ότι η κατάσταση ήταν σοβαρή και έθεσε στην οικογένεια ένα θέμα, ότι εάν θέλετε να σωθείτε θα φύγετε από εδώ, εάν δεν θέλετε, εγώ θα πάρω τα εγγόνια και θα φύγω.»</a:t>
            </a:r>
          </a:p>
          <a:p>
            <a:r>
              <a:rPr lang="el-GR" sz="2400" dirty="0">
                <a:solidFill>
                  <a:srgbClr val="FFFFFF"/>
                </a:solidFill>
                <a:latin typeface="Verdana" pitchFamily="34" charset="0"/>
              </a:rPr>
              <a:t>[...]</a:t>
            </a:r>
          </a:p>
          <a:p>
            <a:r>
              <a:rPr lang="el-GR" sz="2400" dirty="0">
                <a:solidFill>
                  <a:srgbClr val="FFFFFF"/>
                </a:solidFill>
                <a:latin typeface="Verdana" pitchFamily="34" charset="0"/>
              </a:rPr>
              <a:t>«Κατά τον Οκτώβρη του ΄45, γύρισε η μητέρα μας. Είχε πάει στο Άουσβιτς. Ήταν από τους τελευταίους που γύρισαν. Στην αρχή δε τη γνωρίσαμε. Της είπαμε ‘‘εσύ δεν είσαι η μαμά μας’’... Όταν τη ρωτήσαμε που είναι ο μπαμπάς, μας είπε :‘‘πήγε στον ουρανό...’’».</a:t>
            </a:r>
          </a:p>
        </p:txBody>
      </p:sp>
      <p:sp>
        <p:nvSpPr>
          <p:cNvPr id="2" name="Θέση αριθμού διαφάνειας 1"/>
          <p:cNvSpPr>
            <a:spLocks noGrp="1"/>
          </p:cNvSpPr>
          <p:nvPr>
            <p:ph type="sldNum" sz="quarter" idx="12"/>
          </p:nvPr>
        </p:nvSpPr>
        <p:spPr/>
        <p:txBody>
          <a:bodyPr/>
          <a:lstStyle/>
          <a:p>
            <a:pPr>
              <a:defRPr/>
            </a:pPr>
            <a:fld id="{3ED686BA-38E1-42C5-8C70-EA1C23199430}" type="slidenum">
              <a:rPr lang="el-GR" smtClean="0"/>
              <a:pPr>
                <a:defRPr/>
              </a:pPr>
              <a:t>8</a:t>
            </a:fld>
            <a:endParaRPr lang="el-GR"/>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r>
              <a:rPr lang="el-GR" sz="3200" dirty="0" smtClean="0"/>
              <a:t>Η εργασία αυτή εκπονήθηκε από τις μαθήτριες: Ανίτα Μάγια, Κατερίνα </a:t>
            </a:r>
            <a:r>
              <a:rPr lang="el-GR" sz="3200" dirty="0" err="1" smtClean="0"/>
              <a:t>Μαρκάκη</a:t>
            </a:r>
            <a:r>
              <a:rPr lang="el-GR" sz="3200" dirty="0" smtClean="0"/>
              <a:t>, Μαρία </a:t>
            </a:r>
            <a:r>
              <a:rPr lang="el-GR" sz="3200" dirty="0" err="1" smtClean="0"/>
              <a:t>Τσούμα</a:t>
            </a:r>
            <a:endParaRPr lang="el-GR" sz="3200" dirty="0"/>
          </a:p>
        </p:txBody>
      </p:sp>
      <p:sp>
        <p:nvSpPr>
          <p:cNvPr id="4" name="Θέση αριθμού διαφάνειας 3"/>
          <p:cNvSpPr>
            <a:spLocks noGrp="1"/>
          </p:cNvSpPr>
          <p:nvPr>
            <p:ph type="sldNum" sz="quarter" idx="12"/>
          </p:nvPr>
        </p:nvSpPr>
        <p:spPr/>
        <p:txBody>
          <a:bodyPr/>
          <a:lstStyle/>
          <a:p>
            <a:pPr>
              <a:defRPr/>
            </a:pPr>
            <a:fld id="{9FD89496-A31C-4979-A7C9-258C158D946D}" type="slidenum">
              <a:rPr lang="el-GR" smtClean="0"/>
              <a:pPr>
                <a:defRPr/>
              </a:pPr>
              <a:t>9</a:t>
            </a:fld>
            <a:endParaRPr lang="el-GR"/>
          </a:p>
        </p:txBody>
      </p:sp>
    </p:spTree>
  </p:cSld>
  <p:clrMapOvr>
    <a:masterClrMapping/>
  </p:clrMapOvr>
</p:sld>
</file>

<file path=ppt/theme/theme1.xml><?xml version="1.0" encoding="utf-8"?>
<a:theme xmlns:a="http://schemas.openxmlformats.org/drawingml/2006/main" name="Summer">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806</Words>
  <Application>Microsoft Office PowerPoint</Application>
  <PresentationFormat>Ευρεία οθόνη</PresentationFormat>
  <Paragraphs>82</Paragraphs>
  <Slides>9</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9</vt:i4>
      </vt:variant>
    </vt:vector>
  </HeadingPairs>
  <TitlesOfParts>
    <vt:vector size="17" baseType="lpstr">
      <vt:lpstr>Arial</vt:lpstr>
      <vt:lpstr>Calibri</vt:lpstr>
      <vt:lpstr>Courier New</vt:lpstr>
      <vt:lpstr>Trebuchet MS</vt:lpstr>
      <vt:lpstr>Verdana</vt:lpstr>
      <vt:lpstr>Wingdings</vt:lpstr>
      <vt:lpstr>Wingdings 2</vt:lpstr>
      <vt:lpstr>Summer</vt:lpstr>
      <vt:lpstr>Παρουσίαση του PowerPoint</vt:lpstr>
      <vt:lpstr>Παρουσίαση του PowerPoint</vt:lpstr>
      <vt:lpstr>Ταινία: Αμήν </vt:lpstr>
      <vt:lpstr>Παρουσίαση του PowerPoint</vt:lpstr>
      <vt:lpstr>«Εάν αυτό είναι ο άνθρωπος»</vt:lpstr>
      <vt:lpstr>Σχετικά με το βιβλίο:</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Irma</dc:creator>
  <cp:lastModifiedBy>Irma</cp:lastModifiedBy>
  <cp:revision>26</cp:revision>
  <dcterms:created xsi:type="dcterms:W3CDTF">2016-05-03T16:00:12Z</dcterms:created>
  <dcterms:modified xsi:type="dcterms:W3CDTF">2016-05-10T18:28:23Z</dcterms:modified>
</cp:coreProperties>
</file>