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5" r:id="rId3"/>
    <p:sldId id="266" r:id="rId4"/>
    <p:sldId id="257" r:id="rId5"/>
    <p:sldId id="258" r:id="rId6"/>
    <p:sldId id="259" r:id="rId7"/>
    <p:sldId id="260" r:id="rId8"/>
    <p:sldId id="263"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64" r:id="rId27"/>
    <p:sldId id="26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6" d="100"/>
          <a:sy n="116" d="100"/>
        </p:scale>
        <p:origin x="-149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993066B-D3ED-4949-9462-17CF3753F967}"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6EF01-8989-4BDB-8840-9477FCF078A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93066B-D3ED-4949-9462-17CF3753F967}"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6EF01-8989-4BDB-8840-9477FCF078A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993066B-D3ED-4949-9462-17CF3753F967}"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6EF01-8989-4BDB-8840-9477FCF078A6}"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93066B-D3ED-4949-9462-17CF3753F967}"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6EF01-8989-4BDB-8840-9477FCF078A6}"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93066B-D3ED-4949-9462-17CF3753F967}"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6EF01-8989-4BDB-8840-9477FCF078A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993066B-D3ED-4949-9462-17CF3753F967}"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96EF01-8989-4BDB-8840-9477FCF078A6}"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993066B-D3ED-4949-9462-17CF3753F967}" type="datetimeFigureOut">
              <a:rPr lang="en-US" smtClean="0"/>
              <a:t>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96EF01-8989-4BDB-8840-9477FCF078A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93066B-D3ED-4949-9462-17CF3753F967}" type="datetimeFigureOut">
              <a:rPr lang="en-US" smtClean="0"/>
              <a:t>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96EF01-8989-4BDB-8840-9477FCF078A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993066B-D3ED-4949-9462-17CF3753F967}" type="datetimeFigureOut">
              <a:rPr lang="en-US" smtClean="0"/>
              <a:t>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96EF01-8989-4BDB-8840-9477FCF078A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993066B-D3ED-4949-9462-17CF3753F967}"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96EF01-8989-4BDB-8840-9477FCF078A6}"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93066B-D3ED-4949-9462-17CF3753F967}"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96EF01-8989-4BDB-8840-9477FCF078A6}"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993066B-D3ED-4949-9462-17CF3753F967}" type="datetimeFigureOut">
              <a:rPr lang="en-US" smtClean="0"/>
              <a:t>1/16/2023</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AA96EF01-8989-4BDB-8840-9477FCF078A6}"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sz="3600" dirty="0" smtClean="0"/>
              <a:t>Τα νομίσματα στην Αρχαία Ελλάδα</a:t>
            </a:r>
            <a:endParaRPr lang="en-US" sz="3600" dirty="0"/>
          </a:p>
        </p:txBody>
      </p:sp>
      <p:sp>
        <p:nvSpPr>
          <p:cNvPr id="3" name="Subtitle 2"/>
          <p:cNvSpPr>
            <a:spLocks noGrp="1"/>
          </p:cNvSpPr>
          <p:nvPr>
            <p:ph type="subTitle" idx="1"/>
          </p:nvPr>
        </p:nvSpPr>
        <p:spPr/>
        <p:txBody>
          <a:bodyPr>
            <a:normAutofit/>
          </a:bodyPr>
          <a:lstStyle/>
          <a:p>
            <a:r>
              <a:rPr lang="el-GR" dirty="0" err="1" smtClean="0"/>
              <a:t>Φεργάδης</a:t>
            </a:r>
            <a:r>
              <a:rPr lang="el-GR" dirty="0" smtClean="0"/>
              <a:t> Μάνος</a:t>
            </a:r>
          </a:p>
          <a:p>
            <a:r>
              <a:rPr lang="el-GR" sz="1600" i="1" dirty="0" smtClean="0"/>
              <a:t>Τμήμα Α2 (2022-23)</a:t>
            </a:r>
          </a:p>
          <a:p>
            <a:r>
              <a:rPr lang="el-GR" sz="1600" i="1" dirty="0" smtClean="0"/>
              <a:t>Μάθημα</a:t>
            </a:r>
            <a:r>
              <a:rPr lang="el-GR" sz="1600" dirty="0" smtClean="0"/>
              <a:t> </a:t>
            </a:r>
            <a:r>
              <a:rPr lang="el-GR" sz="1600" b="1" dirty="0" smtClean="0"/>
              <a:t>Ιστορίας</a:t>
            </a:r>
            <a:r>
              <a:rPr lang="el-GR" sz="1600" dirty="0" smtClean="0"/>
              <a:t>, </a:t>
            </a:r>
            <a:r>
              <a:rPr lang="el-GR" sz="1600" i="1" dirty="0" smtClean="0"/>
              <a:t>υπεύθυνη καθηγήτρια </a:t>
            </a:r>
            <a:r>
              <a:rPr lang="el-GR" sz="1600" dirty="0" err="1" smtClean="0"/>
              <a:t>Φριντζήλα</a:t>
            </a:r>
            <a:r>
              <a:rPr lang="el-GR" sz="1600" dirty="0" smtClean="0"/>
              <a:t> Νικολέτα</a:t>
            </a:r>
          </a:p>
          <a:p>
            <a:r>
              <a:rPr lang="el-GR" sz="1600" dirty="0" smtClean="0"/>
              <a:t>5</a:t>
            </a:r>
            <a:r>
              <a:rPr lang="el-GR" sz="1600" baseline="30000" dirty="0" smtClean="0"/>
              <a:t>ο</a:t>
            </a:r>
            <a:r>
              <a:rPr lang="el-GR" sz="1600" dirty="0" smtClean="0"/>
              <a:t> Γενικό Λύκειο Ιλίου </a:t>
            </a:r>
            <a:endParaRPr lang="en-US" sz="1600" dirty="0"/>
          </a:p>
        </p:txBody>
      </p:sp>
    </p:spTree>
    <p:extLst>
      <p:ext uri="{BB962C8B-B14F-4D97-AF65-F5344CB8AC3E}">
        <p14:creationId xmlns:p14="http://schemas.microsoft.com/office/powerpoint/2010/main" val="325654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l-GR" sz="2000" dirty="0">
                <a:solidFill>
                  <a:schemeClr val="tx1"/>
                </a:solidFill>
              </a:rPr>
              <a:t>Η </a:t>
            </a:r>
            <a:r>
              <a:rPr lang="el-GR" sz="2000" dirty="0" smtClean="0">
                <a:solidFill>
                  <a:schemeClr val="tx1"/>
                </a:solidFill>
              </a:rPr>
              <a:t>μνα είναι </a:t>
            </a:r>
            <a:r>
              <a:rPr lang="el-GR" sz="2000" dirty="0">
                <a:solidFill>
                  <a:schemeClr val="tx1"/>
                </a:solidFill>
              </a:rPr>
              <a:t>μονάδα μέτρησης της μάζας (υποδιαίρεση του ταλάντου) που χρησιμοποιήθηκε στην αρχαιότητα. Κέρματα από πολύτιμα μέταλλα που ζύγιζαν μία μνα, χρησιμοποιούνταν επίσης ως νομίσματα.</a:t>
            </a:r>
            <a:endParaRPr lang="en-US" sz="2000" dirty="0">
              <a:solidFill>
                <a:schemeClr val="tx1"/>
              </a:solidFill>
            </a:endParaRPr>
          </a:p>
        </p:txBody>
      </p:sp>
      <p:sp>
        <p:nvSpPr>
          <p:cNvPr id="3" name="Title 2"/>
          <p:cNvSpPr>
            <a:spLocks noGrp="1"/>
          </p:cNvSpPr>
          <p:nvPr>
            <p:ph type="title"/>
          </p:nvPr>
        </p:nvSpPr>
        <p:spPr/>
        <p:txBody>
          <a:bodyPr/>
          <a:lstStyle/>
          <a:p>
            <a:r>
              <a:rPr lang="el-GR" dirty="0"/>
              <a:t>Ορισμός/Λίγα Λόγια</a:t>
            </a:r>
            <a:endParaRPr lang="en-US" dirty="0"/>
          </a:p>
        </p:txBody>
      </p:sp>
    </p:spTree>
    <p:extLst>
      <p:ext uri="{BB962C8B-B14F-4D97-AF65-F5344CB8AC3E}">
        <p14:creationId xmlns:p14="http://schemas.microsoft.com/office/powerpoint/2010/main" val="1040983086"/>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l-GR" sz="2000" dirty="0">
                <a:solidFill>
                  <a:schemeClr val="tx1"/>
                </a:solidFill>
              </a:rPr>
              <a:t>Πρώτοι υποδιαίρεσαν το τάλαντο σε μνες οι λαοί της Μεσοποταμίας - αρχικά αντιπροσώπευε το 1/50, αλλά αργότερα άλλαξε σε 1/60. Οι Έλληνες και οι Ρωμαίοι υιοθέτησαν τη δεύτερη αναλογία. Δεδομένου όμως ότι η μάζα του ταλάντου διέφερε από λαό σε λαό, έτσι συνέβαινε και με τη μάζα της μνας. Μία αττική μνα της κλασικής εποχής ζύγιζε 433 ±3 σημερινά γραμμάρια</a:t>
            </a:r>
            <a:r>
              <a:rPr lang="el-GR" sz="2000" dirty="0" smtClean="0">
                <a:solidFill>
                  <a:schemeClr val="tx1"/>
                </a:solidFill>
              </a:rPr>
              <a:t>. (430-436)</a:t>
            </a:r>
            <a:endParaRPr lang="en-US" sz="2000" dirty="0">
              <a:solidFill>
                <a:schemeClr val="tx1"/>
              </a:solidFill>
            </a:endParaRPr>
          </a:p>
        </p:txBody>
      </p:sp>
      <p:sp>
        <p:nvSpPr>
          <p:cNvPr id="3" name="Title 2"/>
          <p:cNvSpPr>
            <a:spLocks noGrp="1"/>
          </p:cNvSpPr>
          <p:nvPr>
            <p:ph type="title"/>
          </p:nvPr>
        </p:nvSpPr>
        <p:spPr/>
        <p:txBody>
          <a:bodyPr/>
          <a:lstStyle/>
          <a:p>
            <a:r>
              <a:rPr lang="el-GR" dirty="0" smtClean="0"/>
              <a:t>Ιστορική Αναφορά</a:t>
            </a:r>
            <a:endParaRPr lang="en-US" dirty="0"/>
          </a:p>
        </p:txBody>
      </p:sp>
    </p:spTree>
    <p:extLst>
      <p:ext uri="{BB962C8B-B14F-4D97-AF65-F5344CB8AC3E}">
        <p14:creationId xmlns:p14="http://schemas.microsoft.com/office/powerpoint/2010/main" val="3959712240"/>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sz="1600" dirty="0" smtClean="0">
                <a:solidFill>
                  <a:schemeClr val="tx1"/>
                </a:solidFill>
              </a:rPr>
              <a:t>Ως προς το σχήμα, η μνα ήταν τετράγωνη, κάτι που διευκόλυνε στην κοπή της.</a:t>
            </a:r>
            <a:r>
              <a:rPr lang="en-US" sz="1600" dirty="0" smtClean="0">
                <a:solidFill>
                  <a:schemeClr val="tx1"/>
                </a:solidFill>
              </a:rPr>
              <a:t> (</a:t>
            </a:r>
            <a:r>
              <a:rPr lang="el-GR" sz="1600" dirty="0" smtClean="0">
                <a:solidFill>
                  <a:schemeClr val="tx1"/>
                </a:solidFill>
              </a:rPr>
              <a:t>Μνα Αττικής, Μνα Χίου, Μνα </a:t>
            </a:r>
            <a:r>
              <a:rPr lang="el-GR" sz="1600" dirty="0" err="1" smtClean="0">
                <a:solidFill>
                  <a:schemeClr val="tx1"/>
                </a:solidFill>
              </a:rPr>
              <a:t>Αντιόχου</a:t>
            </a:r>
            <a:r>
              <a:rPr lang="el-GR" sz="1600" dirty="0" smtClean="0">
                <a:solidFill>
                  <a:schemeClr val="tx1"/>
                </a:solidFill>
              </a:rPr>
              <a:t> Δ’). Ζύγιζε περίπου μισό κιλό.</a:t>
            </a:r>
          </a:p>
          <a:p>
            <a:endParaRPr lang="el-GR" dirty="0"/>
          </a:p>
          <a:p>
            <a:endParaRPr lang="el-GR" dirty="0" smtClean="0"/>
          </a:p>
          <a:p>
            <a:endParaRPr lang="el-GR" dirty="0"/>
          </a:p>
          <a:p>
            <a:endParaRPr lang="el-GR" dirty="0" smtClean="0"/>
          </a:p>
          <a:p>
            <a:endParaRPr lang="en-US" dirty="0"/>
          </a:p>
        </p:txBody>
      </p:sp>
      <p:sp>
        <p:nvSpPr>
          <p:cNvPr id="3" name="Title 2"/>
          <p:cNvSpPr>
            <a:spLocks noGrp="1"/>
          </p:cNvSpPr>
          <p:nvPr>
            <p:ph type="title"/>
          </p:nvPr>
        </p:nvSpPr>
        <p:spPr/>
        <p:txBody>
          <a:bodyPr/>
          <a:lstStyle/>
          <a:p>
            <a:r>
              <a:rPr lang="el-GR" dirty="0" smtClean="0"/>
              <a:t>Φυσική μορφή της μνας</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573016"/>
            <a:ext cx="1889624" cy="1742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3573379"/>
            <a:ext cx="1656184" cy="1791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3573379"/>
            <a:ext cx="1944216" cy="1749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5089261"/>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l-GR" sz="2000" dirty="0" smtClean="0">
                <a:solidFill>
                  <a:schemeClr val="tx1"/>
                </a:solidFill>
              </a:rPr>
              <a:t>Η μνα ισοδυναμούσε με 1/50 </a:t>
            </a:r>
            <a:r>
              <a:rPr lang="el-GR" sz="2000" dirty="0" err="1" smtClean="0">
                <a:solidFill>
                  <a:schemeClr val="tx1"/>
                </a:solidFill>
              </a:rPr>
              <a:t>ταλαντου</a:t>
            </a:r>
            <a:r>
              <a:rPr lang="el-GR" sz="2000" dirty="0" smtClean="0">
                <a:solidFill>
                  <a:schemeClr val="tx1"/>
                </a:solidFill>
              </a:rPr>
              <a:t> </a:t>
            </a:r>
            <a:r>
              <a:rPr lang="el-GR" sz="2000" dirty="0" err="1" smtClean="0">
                <a:solidFill>
                  <a:schemeClr val="tx1"/>
                </a:solidFill>
              </a:rPr>
              <a:t>εώς</a:t>
            </a:r>
            <a:r>
              <a:rPr lang="el-GR" sz="2000" dirty="0" smtClean="0">
                <a:solidFill>
                  <a:schemeClr val="tx1"/>
                </a:solidFill>
              </a:rPr>
              <a:t> και 1/60 του ταλάντου. Άρα, 325 (μετά) </a:t>
            </a:r>
            <a:r>
              <a:rPr lang="el-GR" sz="2000" dirty="0" err="1" smtClean="0">
                <a:solidFill>
                  <a:schemeClr val="tx1"/>
                </a:solidFill>
              </a:rPr>
              <a:t>εώς</a:t>
            </a:r>
            <a:r>
              <a:rPr lang="el-GR" sz="2000" dirty="0" smtClean="0">
                <a:solidFill>
                  <a:schemeClr val="tx1"/>
                </a:solidFill>
              </a:rPr>
              <a:t> και 390 σημερινά ευρώ (πριν).</a:t>
            </a:r>
          </a:p>
          <a:p>
            <a:endParaRPr lang="el-GR" sz="2000" dirty="0">
              <a:solidFill>
                <a:schemeClr val="tx1"/>
              </a:solidFill>
            </a:endParaRPr>
          </a:p>
          <a:p>
            <a:r>
              <a:rPr lang="el-GR" sz="2000" dirty="0" smtClean="0">
                <a:solidFill>
                  <a:schemeClr val="tx1"/>
                </a:solidFill>
              </a:rPr>
              <a:t>Επίσης, 1 μνα = 100 δραχμές.</a:t>
            </a:r>
          </a:p>
        </p:txBody>
      </p:sp>
      <p:sp>
        <p:nvSpPr>
          <p:cNvPr id="3" name="Title 2"/>
          <p:cNvSpPr>
            <a:spLocks noGrp="1"/>
          </p:cNvSpPr>
          <p:nvPr>
            <p:ph type="title"/>
          </p:nvPr>
        </p:nvSpPr>
        <p:spPr/>
        <p:txBody>
          <a:bodyPr/>
          <a:lstStyle/>
          <a:p>
            <a:r>
              <a:rPr lang="el-GR" dirty="0" smtClean="0"/>
              <a:t>Αναλογίες</a:t>
            </a:r>
            <a:endParaRPr lang="en-US" dirty="0"/>
          </a:p>
        </p:txBody>
      </p:sp>
    </p:spTree>
    <p:extLst>
      <p:ext uri="{BB962C8B-B14F-4D97-AF65-F5344CB8AC3E}">
        <p14:creationId xmlns:p14="http://schemas.microsoft.com/office/powerpoint/2010/main" val="3060770143"/>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l-GR" sz="7200" dirty="0" smtClean="0"/>
              <a:t>Ο ΣΤΑΤΗΡΑΣ</a:t>
            </a:r>
            <a:endParaRPr lang="en-US" sz="7200"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577694733"/>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l-GR" sz="2000" dirty="0">
                <a:solidFill>
                  <a:schemeClr val="tx1"/>
                </a:solidFill>
              </a:rPr>
              <a:t>Ο στατήρας είναι γνωστός διεθνώς κυρίως ως νόμισμα της </a:t>
            </a:r>
            <a:r>
              <a:rPr lang="el-GR" sz="2000" b="1" dirty="0">
                <a:solidFill>
                  <a:schemeClr val="tx1"/>
                </a:solidFill>
              </a:rPr>
              <a:t>βόρειας Ελλάδας </a:t>
            </a:r>
            <a:r>
              <a:rPr lang="el-GR" sz="2000" dirty="0">
                <a:solidFill>
                  <a:schemeClr val="tx1"/>
                </a:solidFill>
              </a:rPr>
              <a:t>και, συγκεκριμένα, της Μακεδονίας. </a:t>
            </a:r>
            <a:r>
              <a:rPr lang="el-GR" sz="2000" dirty="0" err="1">
                <a:solidFill>
                  <a:schemeClr val="tx1"/>
                </a:solidFill>
              </a:rPr>
              <a:t>Ομως</a:t>
            </a:r>
            <a:r>
              <a:rPr lang="el-GR" sz="2000" dirty="0">
                <a:solidFill>
                  <a:schemeClr val="tx1"/>
                </a:solidFill>
              </a:rPr>
              <a:t> στατήρες κόβονταν και κυκλοφορούσαν στην Ελλάδα από τον 8ο αιώνα </a:t>
            </a:r>
            <a:r>
              <a:rPr lang="el-GR" sz="2000" dirty="0" err="1">
                <a:solidFill>
                  <a:schemeClr val="tx1"/>
                </a:solidFill>
              </a:rPr>
              <a:t>π.Χ.</a:t>
            </a:r>
            <a:r>
              <a:rPr lang="el-GR" sz="2000" dirty="0">
                <a:solidFill>
                  <a:schemeClr val="tx1"/>
                </a:solidFill>
              </a:rPr>
              <a:t> σε πολλές περιοχές της, με ευρύτερα γνωστούς </a:t>
            </a:r>
            <a:r>
              <a:rPr lang="el-GR" sz="2000" dirty="0" smtClean="0">
                <a:solidFill>
                  <a:schemeClr val="tx1"/>
                </a:solidFill>
              </a:rPr>
              <a:t>τον αττικό στατήρα, </a:t>
            </a:r>
            <a:r>
              <a:rPr lang="el-GR" sz="2000" dirty="0">
                <a:solidFill>
                  <a:schemeClr val="tx1"/>
                </a:solidFill>
              </a:rPr>
              <a:t>τον ευβοϊκό, τον κορινθιακό και πολύ αργότερα </a:t>
            </a:r>
            <a:r>
              <a:rPr lang="el-GR" sz="2000" dirty="0" smtClean="0">
                <a:solidFill>
                  <a:schemeClr val="tx1"/>
                </a:solidFill>
              </a:rPr>
              <a:t>τον </a:t>
            </a:r>
            <a:r>
              <a:rPr lang="el-GR" sz="2000" dirty="0">
                <a:solidFill>
                  <a:schemeClr val="tx1"/>
                </a:solidFill>
              </a:rPr>
              <a:t>μακεδονικό.</a:t>
            </a:r>
            <a:endParaRPr lang="en-US" sz="2000" dirty="0">
              <a:solidFill>
                <a:schemeClr val="tx1"/>
              </a:solidFill>
            </a:endParaRPr>
          </a:p>
        </p:txBody>
      </p:sp>
      <p:sp>
        <p:nvSpPr>
          <p:cNvPr id="3" name="Title 2"/>
          <p:cNvSpPr>
            <a:spLocks noGrp="1"/>
          </p:cNvSpPr>
          <p:nvPr>
            <p:ph type="title"/>
          </p:nvPr>
        </p:nvSpPr>
        <p:spPr/>
        <p:txBody>
          <a:bodyPr/>
          <a:lstStyle/>
          <a:p>
            <a:r>
              <a:rPr lang="el-GR" dirty="0" smtClean="0"/>
              <a:t>Ορισμός/Λίγα Λόγια</a:t>
            </a:r>
            <a:endParaRPr lang="en-US" dirty="0"/>
          </a:p>
        </p:txBody>
      </p:sp>
    </p:spTree>
    <p:extLst>
      <p:ext uri="{BB962C8B-B14F-4D97-AF65-F5344CB8AC3E}">
        <p14:creationId xmlns:p14="http://schemas.microsoft.com/office/powerpoint/2010/main" val="1431223049"/>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l-GR" sz="2000" dirty="0">
                <a:solidFill>
                  <a:schemeClr val="tx1"/>
                </a:solidFill>
              </a:rPr>
              <a:t>Οι Έλληνες ήρθαν σε επαφή με το </a:t>
            </a:r>
            <a:r>
              <a:rPr lang="el-GR" sz="2000" dirty="0" err="1" smtClean="0">
                <a:solidFill>
                  <a:schemeClr val="tx1"/>
                </a:solidFill>
              </a:rPr>
              <a:t>σέκελ</a:t>
            </a:r>
            <a:r>
              <a:rPr lang="el-GR" sz="2000" dirty="0" smtClean="0">
                <a:solidFill>
                  <a:schemeClr val="tx1"/>
                </a:solidFill>
              </a:rPr>
              <a:t> (7</a:t>
            </a:r>
            <a:r>
              <a:rPr lang="el-GR" sz="2000" baseline="30000" dirty="0" smtClean="0">
                <a:solidFill>
                  <a:schemeClr val="tx1"/>
                </a:solidFill>
              </a:rPr>
              <a:t>ος</a:t>
            </a:r>
            <a:r>
              <a:rPr lang="el-GR" sz="2000" dirty="0" smtClean="0">
                <a:solidFill>
                  <a:schemeClr val="tx1"/>
                </a:solidFill>
              </a:rPr>
              <a:t>-8</a:t>
            </a:r>
            <a:r>
              <a:rPr lang="el-GR" sz="2000" baseline="30000" dirty="0" smtClean="0">
                <a:solidFill>
                  <a:schemeClr val="tx1"/>
                </a:solidFill>
              </a:rPr>
              <a:t>ος</a:t>
            </a:r>
            <a:r>
              <a:rPr lang="el-GR" sz="2000" dirty="0" smtClean="0">
                <a:solidFill>
                  <a:schemeClr val="tx1"/>
                </a:solidFill>
              </a:rPr>
              <a:t> αιώνας </a:t>
            </a:r>
            <a:r>
              <a:rPr lang="el-GR" sz="2000" dirty="0" err="1" smtClean="0">
                <a:solidFill>
                  <a:schemeClr val="tx1"/>
                </a:solidFill>
              </a:rPr>
              <a:t>π.Χ.</a:t>
            </a:r>
            <a:r>
              <a:rPr lang="el-GR" sz="2000" dirty="0" smtClean="0">
                <a:solidFill>
                  <a:schemeClr val="tx1"/>
                </a:solidFill>
              </a:rPr>
              <a:t>), </a:t>
            </a:r>
            <a:r>
              <a:rPr lang="el-GR" sz="2000" dirty="0">
                <a:solidFill>
                  <a:schemeClr val="tx1"/>
                </a:solidFill>
              </a:rPr>
              <a:t>όταν άρχισαν να συναλλάσσονται με τους Φοίνικες εμπόρους και κάθε περιοχή της Ελλάδας έκοψε στατήρες διαφορετικού βάρους, ανάλογα με τις εμπορικές επαφές </a:t>
            </a:r>
            <a:r>
              <a:rPr lang="el-GR" sz="2000" dirty="0" smtClean="0">
                <a:solidFill>
                  <a:schemeClr val="tx1"/>
                </a:solidFill>
              </a:rPr>
              <a:t>τους. Ανάλογα την εμπορική δραστηριότητα και το μέγεθος της αγοράς οι στατήρες κόβονταν σε διάφορα μεγέθη για να ταιριάζουν με τα εκάστοτε νομίσματα σε βάρος μέγεθος και αξία έστω και προσεγγιστικά.</a:t>
            </a:r>
            <a:endParaRPr lang="en-US" sz="2000" dirty="0">
              <a:solidFill>
                <a:schemeClr val="tx1"/>
              </a:solidFill>
            </a:endParaRPr>
          </a:p>
        </p:txBody>
      </p:sp>
      <p:sp>
        <p:nvSpPr>
          <p:cNvPr id="3" name="Title 2"/>
          <p:cNvSpPr>
            <a:spLocks noGrp="1"/>
          </p:cNvSpPr>
          <p:nvPr>
            <p:ph type="title"/>
          </p:nvPr>
        </p:nvSpPr>
        <p:spPr/>
        <p:txBody>
          <a:bodyPr/>
          <a:lstStyle/>
          <a:p>
            <a:r>
              <a:rPr lang="el-GR" dirty="0" smtClean="0"/>
              <a:t>Ιστορική Αναφορά</a:t>
            </a:r>
            <a:endParaRPr lang="en-US" dirty="0"/>
          </a:p>
        </p:txBody>
      </p:sp>
    </p:spTree>
    <p:extLst>
      <p:ext uri="{BB962C8B-B14F-4D97-AF65-F5344CB8AC3E}">
        <p14:creationId xmlns:p14="http://schemas.microsoft.com/office/powerpoint/2010/main" val="627467691"/>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l-GR" sz="2000" dirty="0" smtClean="0">
                <a:solidFill>
                  <a:schemeClr val="tx1"/>
                </a:solidFill>
              </a:rPr>
              <a:t>Ο στατήρας είχε μικρό μέγεθος, ανάλογο των σημερινών νομισμάτων και βάρος από 11.5 έως 14.5 γραμμάρια ανά νόμισμα. (</a:t>
            </a:r>
            <a:r>
              <a:rPr lang="el-GR" sz="2000" dirty="0" err="1" smtClean="0">
                <a:solidFill>
                  <a:schemeClr val="tx1"/>
                </a:solidFill>
              </a:rPr>
              <a:t>Φιλιππείος</a:t>
            </a:r>
            <a:r>
              <a:rPr lang="el-GR" sz="2000" dirty="0" smtClean="0">
                <a:solidFill>
                  <a:schemeClr val="tx1"/>
                </a:solidFill>
              </a:rPr>
              <a:t> Στατήρας, Αρχαίας Κορίνθου, Ολυμπίας)</a:t>
            </a:r>
          </a:p>
          <a:p>
            <a:endParaRPr lang="el-GR" sz="2000" dirty="0" smtClean="0">
              <a:solidFill>
                <a:schemeClr val="tx1"/>
              </a:solidFill>
            </a:endParaRPr>
          </a:p>
          <a:p>
            <a:endParaRPr lang="en-US" sz="2000" dirty="0">
              <a:solidFill>
                <a:schemeClr val="tx1"/>
              </a:solidFill>
            </a:endParaRPr>
          </a:p>
        </p:txBody>
      </p:sp>
      <p:sp>
        <p:nvSpPr>
          <p:cNvPr id="3" name="Title 2"/>
          <p:cNvSpPr>
            <a:spLocks noGrp="1"/>
          </p:cNvSpPr>
          <p:nvPr>
            <p:ph type="title"/>
          </p:nvPr>
        </p:nvSpPr>
        <p:spPr/>
        <p:txBody>
          <a:bodyPr/>
          <a:lstStyle/>
          <a:p>
            <a:r>
              <a:rPr lang="el-GR" dirty="0" smtClean="0"/>
              <a:t>Φυσική μορφή του Στατήρα</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365104"/>
            <a:ext cx="20955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0" y="4365104"/>
            <a:ext cx="209550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4332080"/>
            <a:ext cx="209550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0115968"/>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sz="2000" dirty="0">
                <a:solidFill>
                  <a:schemeClr val="tx1"/>
                </a:solidFill>
              </a:rPr>
              <a:t> </a:t>
            </a:r>
            <a:r>
              <a:rPr lang="el-GR" sz="2000" dirty="0" smtClean="0">
                <a:solidFill>
                  <a:schemeClr val="tx1"/>
                </a:solidFill>
              </a:rPr>
              <a:t>Ο στατήρας </a:t>
            </a:r>
            <a:r>
              <a:rPr lang="el-GR" sz="2000" dirty="0">
                <a:solidFill>
                  <a:schemeClr val="tx1"/>
                </a:solidFill>
              </a:rPr>
              <a:t>είχε και πολλαπλάσια αλλά και υποδιαιρέσεις. Πολλαπλάσιά του ήταν ο </a:t>
            </a:r>
            <a:r>
              <a:rPr lang="el-GR" sz="2000" dirty="0" err="1">
                <a:solidFill>
                  <a:schemeClr val="tx1"/>
                </a:solidFill>
              </a:rPr>
              <a:t>διστατήρας</a:t>
            </a:r>
            <a:r>
              <a:rPr lang="el-GR" sz="2000" dirty="0">
                <a:solidFill>
                  <a:schemeClr val="tx1"/>
                </a:solidFill>
              </a:rPr>
              <a:t> και ο </a:t>
            </a:r>
            <a:r>
              <a:rPr lang="el-GR" sz="2000" dirty="0" err="1" smtClean="0">
                <a:solidFill>
                  <a:schemeClr val="tx1"/>
                </a:solidFill>
              </a:rPr>
              <a:t>τετραστατήρας</a:t>
            </a:r>
            <a:r>
              <a:rPr lang="el-GR" sz="2000" dirty="0" smtClean="0">
                <a:solidFill>
                  <a:schemeClr val="tx1"/>
                </a:solidFill>
              </a:rPr>
              <a:t> ενώ υποδιαιρέσεις </a:t>
            </a:r>
            <a:r>
              <a:rPr lang="el-GR" sz="2000" dirty="0">
                <a:solidFill>
                  <a:schemeClr val="tx1"/>
                </a:solidFill>
              </a:rPr>
              <a:t>του ήταν ο </a:t>
            </a:r>
            <a:r>
              <a:rPr lang="el-GR" sz="2000" dirty="0" err="1">
                <a:solidFill>
                  <a:schemeClr val="tx1"/>
                </a:solidFill>
              </a:rPr>
              <a:t>ημιστατήρας</a:t>
            </a:r>
            <a:r>
              <a:rPr lang="el-GR" sz="2000" dirty="0">
                <a:solidFill>
                  <a:schemeClr val="tx1"/>
                </a:solidFill>
              </a:rPr>
              <a:t>, η </a:t>
            </a:r>
            <a:r>
              <a:rPr lang="el-GR" sz="2000" dirty="0" smtClean="0">
                <a:solidFill>
                  <a:schemeClr val="tx1"/>
                </a:solidFill>
              </a:rPr>
              <a:t>τρίτη, </a:t>
            </a:r>
            <a:r>
              <a:rPr lang="el-GR" sz="2000" dirty="0">
                <a:solidFill>
                  <a:schemeClr val="tx1"/>
                </a:solidFill>
              </a:rPr>
              <a:t>η </a:t>
            </a:r>
            <a:r>
              <a:rPr lang="el-GR" sz="2000" dirty="0" smtClean="0">
                <a:solidFill>
                  <a:schemeClr val="tx1"/>
                </a:solidFill>
              </a:rPr>
              <a:t>Τετάρτη, η </a:t>
            </a:r>
            <a:r>
              <a:rPr lang="el-GR" sz="2000" dirty="0">
                <a:solidFill>
                  <a:schemeClr val="tx1"/>
                </a:solidFill>
              </a:rPr>
              <a:t>πέμπτη, η έκτη, αλλά και η </a:t>
            </a:r>
            <a:r>
              <a:rPr lang="el-GR" sz="2000" dirty="0" err="1">
                <a:solidFill>
                  <a:schemeClr val="tx1"/>
                </a:solidFill>
              </a:rPr>
              <a:t>ημιέκτη</a:t>
            </a:r>
            <a:r>
              <a:rPr lang="el-GR" sz="2000" dirty="0">
                <a:solidFill>
                  <a:schemeClr val="tx1"/>
                </a:solidFill>
              </a:rPr>
              <a:t> </a:t>
            </a:r>
            <a:r>
              <a:rPr lang="el-GR" sz="2000" dirty="0" smtClean="0">
                <a:solidFill>
                  <a:schemeClr val="tx1"/>
                </a:solidFill>
              </a:rPr>
              <a:t>(1/12) του </a:t>
            </a:r>
            <a:r>
              <a:rPr lang="el-GR" sz="2000" dirty="0">
                <a:solidFill>
                  <a:schemeClr val="tx1"/>
                </a:solidFill>
              </a:rPr>
              <a:t>στατήρα</a:t>
            </a:r>
            <a:r>
              <a:rPr lang="el-GR" sz="2000" dirty="0" smtClean="0">
                <a:solidFill>
                  <a:schemeClr val="tx1"/>
                </a:solidFill>
              </a:rPr>
              <a:t>.</a:t>
            </a:r>
          </a:p>
          <a:p>
            <a:endParaRPr lang="el-GR" sz="2000" dirty="0">
              <a:solidFill>
                <a:schemeClr val="tx1"/>
              </a:solidFill>
            </a:endParaRPr>
          </a:p>
          <a:p>
            <a:r>
              <a:rPr lang="el-GR" sz="2000" dirty="0" smtClean="0">
                <a:solidFill>
                  <a:schemeClr val="tx1"/>
                </a:solidFill>
              </a:rPr>
              <a:t>Το μέγεθος ήταν μαθηματικά ανάλογο με τον κανονικά στατήρα ενώ το βάρος σχεδόν ίδιο.</a:t>
            </a:r>
            <a:endParaRPr lang="el-GR" sz="2000" dirty="0">
              <a:solidFill>
                <a:schemeClr val="tx1"/>
              </a:solidFill>
            </a:endParaRPr>
          </a:p>
          <a:p>
            <a:endParaRPr lang="en-US" dirty="0"/>
          </a:p>
        </p:txBody>
      </p:sp>
      <p:sp>
        <p:nvSpPr>
          <p:cNvPr id="3" name="Title 2"/>
          <p:cNvSpPr>
            <a:spLocks noGrp="1"/>
          </p:cNvSpPr>
          <p:nvPr>
            <p:ph type="title"/>
          </p:nvPr>
        </p:nvSpPr>
        <p:spPr/>
        <p:txBody>
          <a:bodyPr/>
          <a:lstStyle/>
          <a:p>
            <a:r>
              <a:rPr lang="el-GR" dirty="0" smtClean="0"/>
              <a:t>Υποδιαιρέσεις</a:t>
            </a:r>
            <a:endParaRPr lang="en-US" dirty="0"/>
          </a:p>
        </p:txBody>
      </p:sp>
    </p:spTree>
    <p:extLst>
      <p:ext uri="{BB962C8B-B14F-4D97-AF65-F5344CB8AC3E}">
        <p14:creationId xmlns:p14="http://schemas.microsoft.com/office/powerpoint/2010/main" val="333158525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l-GR" sz="2000" dirty="0" smtClean="0">
                <a:solidFill>
                  <a:schemeClr val="tx1"/>
                </a:solidFill>
              </a:rPr>
              <a:t>Ο Στατήρας είναι αναλογικά ίσος με περίπου 1/100 της μνας, δηλαδή 3,25-3,90 σημερινά ευρώ ανά νόμισμα</a:t>
            </a:r>
            <a:endParaRPr lang="en-US" sz="2000" dirty="0">
              <a:solidFill>
                <a:schemeClr val="tx1"/>
              </a:solidFill>
            </a:endParaRPr>
          </a:p>
        </p:txBody>
      </p:sp>
      <p:sp>
        <p:nvSpPr>
          <p:cNvPr id="3" name="Title 2"/>
          <p:cNvSpPr>
            <a:spLocks noGrp="1"/>
          </p:cNvSpPr>
          <p:nvPr>
            <p:ph type="title"/>
          </p:nvPr>
        </p:nvSpPr>
        <p:spPr/>
        <p:txBody>
          <a:bodyPr/>
          <a:lstStyle/>
          <a:p>
            <a:r>
              <a:rPr lang="el-GR" dirty="0" smtClean="0"/>
              <a:t>Αναλογίες</a:t>
            </a:r>
            <a:endParaRPr lang="en-US" dirty="0"/>
          </a:p>
        </p:txBody>
      </p:sp>
    </p:spTree>
    <p:extLst>
      <p:ext uri="{BB962C8B-B14F-4D97-AF65-F5344CB8AC3E}">
        <p14:creationId xmlns:p14="http://schemas.microsoft.com/office/powerpoint/2010/main" val="70229905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l-GR" sz="2000" dirty="0" smtClean="0">
                <a:solidFill>
                  <a:schemeClr val="tx1"/>
                </a:solidFill>
              </a:rPr>
              <a:t>Η παρακάτω παρουσίαση περιέχει πληροφορίες για 4 νομίσματα της ελληνικής αρχαιότητας.</a:t>
            </a:r>
          </a:p>
          <a:p>
            <a:endParaRPr lang="el-GR" sz="2000" dirty="0">
              <a:solidFill>
                <a:schemeClr val="tx1"/>
              </a:solidFill>
            </a:endParaRPr>
          </a:p>
          <a:p>
            <a:r>
              <a:rPr lang="el-GR" sz="2000" dirty="0" smtClean="0">
                <a:solidFill>
                  <a:schemeClr val="bg1">
                    <a:lumMod val="75000"/>
                  </a:schemeClr>
                </a:solidFill>
              </a:rPr>
              <a:t>Συγκεκριμένα, δίνονται πληροφορίες</a:t>
            </a:r>
            <a:r>
              <a:rPr lang="el-GR" sz="2000" dirty="0">
                <a:solidFill>
                  <a:schemeClr val="bg1">
                    <a:lumMod val="75000"/>
                  </a:schemeClr>
                </a:solidFill>
              </a:rPr>
              <a:t> </a:t>
            </a:r>
            <a:r>
              <a:rPr lang="el-GR" sz="2000" dirty="0" smtClean="0">
                <a:solidFill>
                  <a:schemeClr val="bg1">
                    <a:lumMod val="75000"/>
                  </a:schemeClr>
                </a:solidFill>
              </a:rPr>
              <a:t>για </a:t>
            </a:r>
            <a:r>
              <a:rPr lang="el-GR" sz="2000" i="1" dirty="0" smtClean="0">
                <a:solidFill>
                  <a:schemeClr val="tx1"/>
                </a:solidFill>
              </a:rPr>
              <a:t>το τάλαντο, για την μνα, τον στατήρα και την δραχμή.</a:t>
            </a:r>
            <a:endParaRPr lang="en-US" sz="2000" i="1" dirty="0">
              <a:solidFill>
                <a:schemeClr val="tx1"/>
              </a:solidFill>
            </a:endParaRPr>
          </a:p>
        </p:txBody>
      </p:sp>
      <p:sp>
        <p:nvSpPr>
          <p:cNvPr id="3" name="Title 2"/>
          <p:cNvSpPr>
            <a:spLocks noGrp="1"/>
          </p:cNvSpPr>
          <p:nvPr>
            <p:ph type="title"/>
          </p:nvPr>
        </p:nvSpPr>
        <p:spPr/>
        <p:txBody>
          <a:bodyPr/>
          <a:lstStyle/>
          <a:p>
            <a:r>
              <a:rPr lang="el-GR" dirty="0" smtClean="0"/>
              <a:t>Εισαγωγή</a:t>
            </a:r>
            <a:endParaRPr lang="en-US" dirty="0"/>
          </a:p>
        </p:txBody>
      </p:sp>
    </p:spTree>
    <p:extLst>
      <p:ext uri="{BB962C8B-B14F-4D97-AF65-F5344CB8AC3E}">
        <p14:creationId xmlns:p14="http://schemas.microsoft.com/office/powerpoint/2010/main" val="35598434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l-GR" sz="7200" dirty="0" smtClean="0"/>
              <a:t>Η ΔΡΑΧΜΗ</a:t>
            </a:r>
            <a:endParaRPr lang="en-US" sz="7200"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34177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l-GR" sz="2000" dirty="0">
                <a:solidFill>
                  <a:schemeClr val="tx1"/>
                </a:solidFill>
              </a:rPr>
              <a:t>Η </a:t>
            </a:r>
            <a:r>
              <a:rPr lang="el-GR" sz="2000" dirty="0" smtClean="0">
                <a:solidFill>
                  <a:schemeClr val="tx1"/>
                </a:solidFill>
              </a:rPr>
              <a:t>δραχμή είναι </a:t>
            </a:r>
            <a:r>
              <a:rPr lang="el-GR" sz="2000" dirty="0">
                <a:solidFill>
                  <a:schemeClr val="tx1"/>
                </a:solidFill>
              </a:rPr>
              <a:t>νομισματική μονάδα η οποία χρησιμοποιήθηκε από τον αρχαίο ελληνικό κόσμο. Όπως και πολλά νομίσματα της αρχαιότητας έτσι και η δραχμή εκτός από νομισματική μονάδα αρχικά αποτέλεσε μονάδα μέτρησης </a:t>
            </a:r>
            <a:r>
              <a:rPr lang="el-GR" sz="2000" dirty="0" smtClean="0">
                <a:solidFill>
                  <a:schemeClr val="tx1"/>
                </a:solidFill>
              </a:rPr>
              <a:t>βάρους. Για πολλούς λαούς αποτελούσε ένα πολύ σημαντικό της τοπικής οικονομίας, παρόλα αυτά.</a:t>
            </a:r>
            <a:endParaRPr lang="en-US" sz="2000" dirty="0">
              <a:solidFill>
                <a:schemeClr val="tx1"/>
              </a:solidFill>
            </a:endParaRPr>
          </a:p>
        </p:txBody>
      </p:sp>
      <p:sp>
        <p:nvSpPr>
          <p:cNvPr id="3" name="Title 2"/>
          <p:cNvSpPr>
            <a:spLocks noGrp="1"/>
          </p:cNvSpPr>
          <p:nvPr>
            <p:ph type="title"/>
          </p:nvPr>
        </p:nvSpPr>
        <p:spPr/>
        <p:txBody>
          <a:bodyPr/>
          <a:lstStyle/>
          <a:p>
            <a:r>
              <a:rPr lang="el-GR" dirty="0" smtClean="0"/>
              <a:t>Ορισμός/Λίγα Λόγια</a:t>
            </a:r>
            <a:endParaRPr lang="en-US" dirty="0"/>
          </a:p>
        </p:txBody>
      </p:sp>
    </p:spTree>
    <p:extLst>
      <p:ext uri="{BB962C8B-B14F-4D97-AF65-F5344CB8AC3E}">
        <p14:creationId xmlns:p14="http://schemas.microsoft.com/office/powerpoint/2010/main" val="193703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l-GR" sz="2000" dirty="0">
                <a:solidFill>
                  <a:schemeClr val="tx1"/>
                </a:solidFill>
              </a:rPr>
              <a:t>Για αιώνες </a:t>
            </a:r>
            <a:r>
              <a:rPr lang="el-GR" sz="2000" dirty="0" smtClean="0">
                <a:solidFill>
                  <a:schemeClr val="tx1"/>
                </a:solidFill>
              </a:rPr>
              <a:t> (προ </a:t>
            </a:r>
            <a:r>
              <a:rPr lang="el-GR" sz="2000" dirty="0" err="1" smtClean="0">
                <a:solidFill>
                  <a:schemeClr val="tx1"/>
                </a:solidFill>
              </a:rPr>
              <a:t>Μ.Αλεξάνδρου</a:t>
            </a:r>
            <a:r>
              <a:rPr lang="el-GR" sz="2000" dirty="0" smtClean="0">
                <a:solidFill>
                  <a:schemeClr val="tx1"/>
                </a:solidFill>
              </a:rPr>
              <a:t> -  1828 </a:t>
            </a:r>
            <a:r>
              <a:rPr lang="el-GR" sz="2000" dirty="0" err="1" smtClean="0">
                <a:solidFill>
                  <a:schemeClr val="tx1"/>
                </a:solidFill>
              </a:rPr>
              <a:t>μ.Χ</a:t>
            </a:r>
            <a:r>
              <a:rPr lang="el-GR" sz="2000" dirty="0" smtClean="0">
                <a:solidFill>
                  <a:schemeClr val="tx1"/>
                </a:solidFill>
              </a:rPr>
              <a:t>) η </a:t>
            </a:r>
            <a:r>
              <a:rPr lang="el-GR" sz="2000" dirty="0">
                <a:solidFill>
                  <a:schemeClr val="tx1"/>
                </a:solidFill>
              </a:rPr>
              <a:t>δραχμή ήταν ένα από τα νομίσματα του νομισματικού συστήματος του αρχαίου ελληνικού κόσμου αφού αρκετές πόλεις - κράτη εξέδωσαν νομίσματα με το όνομα αυτό με πιο γνωστά το αργυρό δίδραχμο του Φείδωνα, το Αθηναϊκό τετράδραχμο </a:t>
            </a:r>
            <a:r>
              <a:rPr lang="el-GR" sz="2000" dirty="0" smtClean="0">
                <a:solidFill>
                  <a:schemeClr val="tx1"/>
                </a:solidFill>
              </a:rPr>
              <a:t>και το </a:t>
            </a:r>
            <a:r>
              <a:rPr lang="el-GR" sz="2000" dirty="0">
                <a:solidFill>
                  <a:schemeClr val="tx1"/>
                </a:solidFill>
              </a:rPr>
              <a:t>τετράδραχμο του Μεγάλου Αλεξάνδρου.</a:t>
            </a:r>
            <a:endParaRPr lang="en-US" sz="2000" dirty="0">
              <a:solidFill>
                <a:schemeClr val="tx1"/>
              </a:solidFill>
            </a:endParaRPr>
          </a:p>
        </p:txBody>
      </p:sp>
      <p:sp>
        <p:nvSpPr>
          <p:cNvPr id="3" name="Title 2"/>
          <p:cNvSpPr>
            <a:spLocks noGrp="1"/>
          </p:cNvSpPr>
          <p:nvPr>
            <p:ph type="title"/>
          </p:nvPr>
        </p:nvSpPr>
        <p:spPr/>
        <p:txBody>
          <a:bodyPr/>
          <a:lstStyle/>
          <a:p>
            <a:r>
              <a:rPr lang="el-GR" dirty="0" smtClean="0"/>
              <a:t>Ιστορική Αναφορά</a:t>
            </a:r>
            <a:endParaRPr lang="en-US" dirty="0"/>
          </a:p>
        </p:txBody>
      </p:sp>
    </p:spTree>
    <p:extLst>
      <p:ext uri="{BB962C8B-B14F-4D97-AF65-F5344CB8AC3E}">
        <p14:creationId xmlns:p14="http://schemas.microsoft.com/office/powerpoint/2010/main" val="237116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l-GR" sz="2000" dirty="0" smtClean="0">
                <a:solidFill>
                  <a:schemeClr val="tx1"/>
                </a:solidFill>
              </a:rPr>
              <a:t>Το βάρος της δραχμής ανάλογα με την περιοχή κοπής και χρήσης μπορούσε να κυμαίνεται από 2,9 </a:t>
            </a:r>
            <a:r>
              <a:rPr lang="el-GR" sz="2000" dirty="0" err="1" smtClean="0">
                <a:solidFill>
                  <a:schemeClr val="tx1"/>
                </a:solidFill>
              </a:rPr>
              <a:t>εώς</a:t>
            </a:r>
            <a:r>
              <a:rPr lang="el-GR" sz="2000" dirty="0" smtClean="0">
                <a:solidFill>
                  <a:schemeClr val="tx1"/>
                </a:solidFill>
              </a:rPr>
              <a:t> και 6,1 </a:t>
            </a:r>
            <a:r>
              <a:rPr lang="el-GR" sz="2000" dirty="0" err="1" smtClean="0">
                <a:solidFill>
                  <a:schemeClr val="tx1"/>
                </a:solidFill>
              </a:rPr>
              <a:t>γρ</a:t>
            </a:r>
            <a:r>
              <a:rPr lang="el-GR" sz="2000" dirty="0" smtClean="0">
                <a:solidFill>
                  <a:schemeClr val="tx1"/>
                </a:solidFill>
              </a:rPr>
              <a:t>.</a:t>
            </a:r>
          </a:p>
          <a:p>
            <a:pPr marL="0" indent="0">
              <a:buNone/>
            </a:pPr>
            <a:r>
              <a:rPr lang="el-GR" sz="2000" dirty="0" smtClean="0">
                <a:solidFill>
                  <a:schemeClr val="tx1"/>
                </a:solidFill>
              </a:rPr>
              <a:t>(</a:t>
            </a:r>
            <a:r>
              <a:rPr lang="el-GR" sz="2000" dirty="0" err="1" smtClean="0">
                <a:solidFill>
                  <a:schemeClr val="tx1"/>
                </a:solidFill>
              </a:rPr>
              <a:t>Αθηναικό</a:t>
            </a:r>
            <a:r>
              <a:rPr lang="el-GR" sz="2000" dirty="0" smtClean="0">
                <a:solidFill>
                  <a:schemeClr val="tx1"/>
                </a:solidFill>
              </a:rPr>
              <a:t> </a:t>
            </a:r>
            <a:r>
              <a:rPr lang="el-GR" sz="2000" dirty="0" err="1" smtClean="0">
                <a:solidFill>
                  <a:schemeClr val="tx1"/>
                </a:solidFill>
              </a:rPr>
              <a:t>τετράδαχμο</a:t>
            </a:r>
            <a:r>
              <a:rPr lang="el-GR" sz="2000" dirty="0" smtClean="0">
                <a:solidFill>
                  <a:schemeClr val="tx1"/>
                </a:solidFill>
              </a:rPr>
              <a:t> </a:t>
            </a:r>
            <a:r>
              <a:rPr lang="el-GR" sz="1100" i="1" dirty="0" smtClean="0">
                <a:solidFill>
                  <a:schemeClr val="tx1"/>
                </a:solidFill>
              </a:rPr>
              <a:t>(</a:t>
            </a:r>
            <a:r>
              <a:rPr lang="en-US" sz="1100" i="1" dirty="0" smtClean="0">
                <a:solidFill>
                  <a:schemeClr val="tx1"/>
                </a:solidFill>
              </a:rPr>
              <a:t>x4 </a:t>
            </a:r>
            <a:r>
              <a:rPr lang="el-GR" sz="1100" i="1" dirty="0" smtClean="0">
                <a:solidFill>
                  <a:schemeClr val="tx1"/>
                </a:solidFill>
              </a:rPr>
              <a:t>δραχμής), </a:t>
            </a:r>
            <a:r>
              <a:rPr lang="el-GR" sz="2000" dirty="0" smtClean="0">
                <a:solidFill>
                  <a:schemeClr val="tx1"/>
                </a:solidFill>
              </a:rPr>
              <a:t>Μακεδονικό </a:t>
            </a:r>
            <a:r>
              <a:rPr lang="el-GR" sz="2000" dirty="0" err="1" smtClean="0">
                <a:solidFill>
                  <a:schemeClr val="tx1"/>
                </a:solidFill>
              </a:rPr>
              <a:t>τετράδαχμο</a:t>
            </a:r>
            <a:r>
              <a:rPr lang="el-GR" sz="2000" dirty="0" smtClean="0">
                <a:solidFill>
                  <a:schemeClr val="tx1"/>
                </a:solidFill>
              </a:rPr>
              <a:t>)</a:t>
            </a:r>
          </a:p>
          <a:p>
            <a:endParaRPr lang="el-GR" sz="2000" dirty="0">
              <a:solidFill>
                <a:schemeClr val="tx1"/>
              </a:solidFill>
            </a:endParaRPr>
          </a:p>
          <a:p>
            <a:endParaRPr lang="en-US" sz="2000" dirty="0">
              <a:solidFill>
                <a:schemeClr val="tx1"/>
              </a:solidFill>
            </a:endParaRPr>
          </a:p>
        </p:txBody>
      </p:sp>
      <p:sp>
        <p:nvSpPr>
          <p:cNvPr id="3" name="Title 2"/>
          <p:cNvSpPr>
            <a:spLocks noGrp="1"/>
          </p:cNvSpPr>
          <p:nvPr>
            <p:ph type="title"/>
          </p:nvPr>
        </p:nvSpPr>
        <p:spPr/>
        <p:txBody>
          <a:bodyPr/>
          <a:lstStyle/>
          <a:p>
            <a:r>
              <a:rPr lang="el-GR" dirty="0" smtClean="0"/>
              <a:t>Φυσική μορφή της δραχμής</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365104"/>
            <a:ext cx="2422861" cy="1187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4149080"/>
            <a:ext cx="161925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986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l-GR" sz="2000" dirty="0">
                <a:solidFill>
                  <a:schemeClr val="tx1"/>
                </a:solidFill>
              </a:rPr>
              <a:t>1 δραχμή = 6 οβολοί, </a:t>
            </a:r>
            <a:endParaRPr lang="el-GR" sz="2000" dirty="0" smtClean="0">
              <a:solidFill>
                <a:schemeClr val="tx1"/>
              </a:solidFill>
            </a:endParaRPr>
          </a:p>
          <a:p>
            <a:pPr marL="0" indent="0">
              <a:buNone/>
            </a:pPr>
            <a:r>
              <a:rPr lang="el-GR" sz="2000" dirty="0" smtClean="0">
                <a:solidFill>
                  <a:schemeClr val="tx1"/>
                </a:solidFill>
              </a:rPr>
              <a:t>2 </a:t>
            </a:r>
            <a:r>
              <a:rPr lang="el-GR" sz="2000" dirty="0">
                <a:solidFill>
                  <a:schemeClr val="tx1"/>
                </a:solidFill>
              </a:rPr>
              <a:t>δραχμές = 1 στατήρας, </a:t>
            </a:r>
            <a:endParaRPr lang="el-GR" sz="2000" dirty="0" smtClean="0">
              <a:solidFill>
                <a:schemeClr val="tx1"/>
              </a:solidFill>
            </a:endParaRPr>
          </a:p>
          <a:p>
            <a:pPr marL="0" indent="0">
              <a:buNone/>
            </a:pPr>
            <a:r>
              <a:rPr lang="el-GR" sz="2000" dirty="0" smtClean="0">
                <a:solidFill>
                  <a:schemeClr val="tx1"/>
                </a:solidFill>
              </a:rPr>
              <a:t>100 </a:t>
            </a:r>
            <a:r>
              <a:rPr lang="el-GR" sz="2000" dirty="0">
                <a:solidFill>
                  <a:schemeClr val="tx1"/>
                </a:solidFill>
              </a:rPr>
              <a:t>δραχμές= 1 μνα</a:t>
            </a:r>
            <a:r>
              <a:rPr lang="el-GR" sz="2000" dirty="0" smtClean="0">
                <a:solidFill>
                  <a:schemeClr val="tx1"/>
                </a:solidFill>
              </a:rPr>
              <a:t>, </a:t>
            </a:r>
          </a:p>
          <a:p>
            <a:pPr marL="0" indent="0">
              <a:buNone/>
            </a:pPr>
            <a:r>
              <a:rPr lang="el-GR" sz="2000" dirty="0" smtClean="0">
                <a:solidFill>
                  <a:schemeClr val="tx1"/>
                </a:solidFill>
              </a:rPr>
              <a:t>6000 δραχμές =</a:t>
            </a:r>
            <a:r>
              <a:rPr lang="el-GR" sz="2000" dirty="0">
                <a:solidFill>
                  <a:schemeClr val="tx1"/>
                </a:solidFill>
              </a:rPr>
              <a:t>1 </a:t>
            </a:r>
            <a:r>
              <a:rPr lang="el-GR" sz="2000" dirty="0" smtClean="0">
                <a:solidFill>
                  <a:schemeClr val="tx1"/>
                </a:solidFill>
              </a:rPr>
              <a:t>τάλαντο</a:t>
            </a:r>
          </a:p>
          <a:p>
            <a:pPr marL="0" indent="0">
              <a:buNone/>
            </a:pPr>
            <a:endParaRPr lang="el-GR" sz="2000" dirty="0">
              <a:solidFill>
                <a:schemeClr val="tx1"/>
              </a:solidFill>
            </a:endParaRPr>
          </a:p>
          <a:p>
            <a:pPr marL="0" indent="0">
              <a:buNone/>
            </a:pPr>
            <a:r>
              <a:rPr lang="el-GR" sz="2000" dirty="0" smtClean="0">
                <a:solidFill>
                  <a:schemeClr val="tx1"/>
                </a:solidFill>
              </a:rPr>
              <a:t>Επίσης, ~3.25 </a:t>
            </a:r>
            <a:r>
              <a:rPr lang="el-GR" sz="2000" dirty="0">
                <a:solidFill>
                  <a:schemeClr val="tx1"/>
                </a:solidFill>
              </a:rPr>
              <a:t>σημερινά </a:t>
            </a:r>
            <a:r>
              <a:rPr lang="el-GR" sz="2000" dirty="0" smtClean="0">
                <a:solidFill>
                  <a:schemeClr val="tx1"/>
                </a:solidFill>
              </a:rPr>
              <a:t>ευρώ = 1 δραχμή.</a:t>
            </a:r>
            <a:endParaRPr lang="en-US" sz="2000" dirty="0">
              <a:solidFill>
                <a:schemeClr val="tx1"/>
              </a:solidFill>
            </a:endParaRPr>
          </a:p>
        </p:txBody>
      </p:sp>
      <p:sp>
        <p:nvSpPr>
          <p:cNvPr id="3" name="Title 2"/>
          <p:cNvSpPr>
            <a:spLocks noGrp="1"/>
          </p:cNvSpPr>
          <p:nvPr>
            <p:ph type="title"/>
          </p:nvPr>
        </p:nvSpPr>
        <p:spPr/>
        <p:txBody>
          <a:bodyPr/>
          <a:lstStyle/>
          <a:p>
            <a:r>
              <a:rPr lang="el-GR" dirty="0" smtClean="0"/>
              <a:t>Αναλογίες</a:t>
            </a:r>
            <a:endParaRPr lang="en-US" dirty="0"/>
          </a:p>
        </p:txBody>
      </p:sp>
    </p:spTree>
    <p:extLst>
      <p:ext uri="{BB962C8B-B14F-4D97-AF65-F5344CB8AC3E}">
        <p14:creationId xmlns:p14="http://schemas.microsoft.com/office/powerpoint/2010/main" val="425405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100" dirty="0" smtClean="0"/>
              <a:t>(EXTRA) </a:t>
            </a:r>
            <a:r>
              <a:rPr lang="el-GR" dirty="0" smtClean="0"/>
              <a:t>Μισθολόγιο/Τιμολόγιο εποχής</a:t>
            </a:r>
            <a:endParaRPr lang="en-US" dirty="0"/>
          </a:p>
        </p:txBody>
      </p:sp>
      <p:sp>
        <p:nvSpPr>
          <p:cNvPr id="4" name="TextBox 3"/>
          <p:cNvSpPr txBox="1"/>
          <p:nvPr/>
        </p:nvSpPr>
        <p:spPr>
          <a:xfrm>
            <a:off x="323528" y="6237312"/>
            <a:ext cx="8496944" cy="369332"/>
          </a:xfrm>
          <a:prstGeom prst="rect">
            <a:avLst/>
          </a:prstGeom>
          <a:noFill/>
        </p:spPr>
        <p:txBody>
          <a:bodyPr wrap="square" rtlCol="0">
            <a:spAutoFit/>
          </a:bodyPr>
          <a:lstStyle/>
          <a:p>
            <a:pPr algn="ctr"/>
            <a:r>
              <a:rPr lang="el-GR" dirty="0" smtClean="0">
                <a:solidFill>
                  <a:schemeClr val="bg1">
                    <a:lumMod val="50000"/>
                  </a:schemeClr>
                </a:solidFill>
              </a:rPr>
              <a:t>Δραχμή = ~3.25 σημερινά ευρώ || Οβολός = 0.54 σημερινά ευρώ</a:t>
            </a:r>
            <a:endParaRPr lang="en-US" dirty="0">
              <a:solidFill>
                <a:schemeClr val="bg1">
                  <a:lumMod val="50000"/>
                </a:schemeClr>
              </a:solidFill>
            </a:endParaRPr>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720" y="1643942"/>
            <a:ext cx="4896544" cy="4482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704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l-GR" sz="3200" b="1" dirty="0" smtClean="0"/>
              <a:t> ΕΥΧΑΡΙΣΤΩ ΓΙΑ ΤΗΝ ΠΡΟΣΟΧΗ ΣΑΣ</a:t>
            </a:r>
            <a:endParaRPr lang="en-US" sz="3200" b="1"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2202525207"/>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400" dirty="0" err="1">
                <a:solidFill>
                  <a:schemeClr val="tx1"/>
                </a:solidFill>
              </a:rPr>
              <a:t>Engen</a:t>
            </a:r>
            <a:r>
              <a:rPr lang="en-US" sz="1400" dirty="0">
                <a:solidFill>
                  <a:schemeClr val="tx1"/>
                </a:solidFill>
              </a:rPr>
              <a:t>, </a:t>
            </a:r>
            <a:r>
              <a:rPr lang="en-US" sz="1400" dirty="0" err="1">
                <a:solidFill>
                  <a:schemeClr val="tx1"/>
                </a:solidFill>
              </a:rPr>
              <a:t>Darel</a:t>
            </a:r>
            <a:r>
              <a:rPr lang="en-US" sz="1400" dirty="0">
                <a:solidFill>
                  <a:schemeClr val="tx1"/>
                </a:solidFill>
              </a:rPr>
              <a:t>. </a:t>
            </a:r>
            <a:r>
              <a:rPr lang="en-US" sz="1400" dirty="0" smtClean="0">
                <a:solidFill>
                  <a:schemeClr val="tx1"/>
                </a:solidFill>
              </a:rPr>
              <a:t>The economy of Ancient Greece </a:t>
            </a:r>
            <a:r>
              <a:rPr lang="en-US" sz="1400" dirty="0" err="1" smtClean="0">
                <a:solidFill>
                  <a:schemeClr val="tx1"/>
                </a:solidFill>
              </a:rPr>
              <a:t>EH.Net</a:t>
            </a:r>
            <a:r>
              <a:rPr lang="en-US" sz="1400" dirty="0" smtClean="0">
                <a:solidFill>
                  <a:schemeClr val="tx1"/>
                </a:solidFill>
              </a:rPr>
              <a:t> </a:t>
            </a:r>
            <a:r>
              <a:rPr lang="en-US" sz="1400" dirty="0">
                <a:solidFill>
                  <a:schemeClr val="tx1"/>
                </a:solidFill>
              </a:rPr>
              <a:t>Encyclopedia, 2004</a:t>
            </a:r>
            <a:r>
              <a:rPr lang="en-US" sz="1400" dirty="0" smtClean="0">
                <a:solidFill>
                  <a:schemeClr val="tx1"/>
                </a:solidFill>
              </a:rPr>
              <a:t>.</a:t>
            </a:r>
          </a:p>
          <a:p>
            <a:r>
              <a:rPr lang="el-GR" sz="1400" dirty="0" err="1" smtClean="0">
                <a:solidFill>
                  <a:schemeClr val="tx1"/>
                </a:solidFill>
              </a:rPr>
              <a:t>Διαθεμάτικες</a:t>
            </a:r>
            <a:r>
              <a:rPr lang="el-GR" sz="1400" dirty="0" smtClean="0">
                <a:solidFill>
                  <a:schemeClr val="tx1"/>
                </a:solidFill>
              </a:rPr>
              <a:t> στο ‘’</a:t>
            </a:r>
            <a:r>
              <a:rPr lang="en-US" sz="1400" dirty="0">
                <a:solidFill>
                  <a:schemeClr val="tx1"/>
                </a:solidFill>
              </a:rPr>
              <a:t> http://</a:t>
            </a:r>
            <a:r>
              <a:rPr lang="en-US" sz="1400" dirty="0" smtClean="0">
                <a:solidFill>
                  <a:schemeClr val="tx1"/>
                </a:solidFill>
              </a:rPr>
              <a:t>lyk-velou.kor.sch.gr’’ (</a:t>
            </a:r>
            <a:r>
              <a:rPr lang="el-GR" sz="1400" dirty="0" smtClean="0">
                <a:solidFill>
                  <a:schemeClr val="tx1"/>
                </a:solidFill>
              </a:rPr>
              <a:t>ΓΕΛ Βέλου Κορινθίας)</a:t>
            </a:r>
          </a:p>
          <a:p>
            <a:r>
              <a:rPr lang="el-GR" sz="1400" dirty="0" smtClean="0">
                <a:solidFill>
                  <a:schemeClr val="tx1"/>
                </a:solidFill>
              </a:rPr>
              <a:t>‘‘Εμπόριο και διεθνείς σχέσεις’’  </a:t>
            </a:r>
            <a:r>
              <a:rPr lang="en-US" sz="1400" dirty="0" smtClean="0">
                <a:solidFill>
                  <a:schemeClr val="tx1"/>
                </a:solidFill>
              </a:rPr>
              <a:t>ime.gr</a:t>
            </a:r>
          </a:p>
          <a:p>
            <a:r>
              <a:rPr lang="el-GR" sz="1400" dirty="0" err="1" smtClean="0">
                <a:solidFill>
                  <a:schemeClr val="tx1"/>
                </a:solidFill>
              </a:rPr>
              <a:t>Βικηθήκη</a:t>
            </a:r>
            <a:r>
              <a:rPr lang="el-GR" sz="1400" dirty="0" smtClean="0">
                <a:solidFill>
                  <a:schemeClr val="tx1"/>
                </a:solidFill>
              </a:rPr>
              <a:t>  ‘’</a:t>
            </a:r>
            <a:r>
              <a:rPr lang="el-GR" sz="1400" dirty="0" smtClean="0"/>
              <a:t> </a:t>
            </a:r>
            <a:r>
              <a:rPr lang="el-GR" sz="1400" dirty="0">
                <a:solidFill>
                  <a:schemeClr val="tx1"/>
                </a:solidFill>
              </a:rPr>
              <a:t>Βίοι </a:t>
            </a:r>
            <a:r>
              <a:rPr lang="el-GR" sz="1400" dirty="0" smtClean="0">
                <a:solidFill>
                  <a:schemeClr val="tx1"/>
                </a:solidFill>
              </a:rPr>
              <a:t>Παράλληλοι/</a:t>
            </a:r>
            <a:r>
              <a:rPr lang="el-GR" sz="1400" dirty="0" err="1" smtClean="0">
                <a:solidFill>
                  <a:schemeClr val="tx1"/>
                </a:solidFill>
              </a:rPr>
              <a:t>Κράσσος</a:t>
            </a:r>
            <a:r>
              <a:rPr lang="el-GR" sz="1400" dirty="0" smtClean="0">
                <a:solidFill>
                  <a:schemeClr val="tx1"/>
                </a:solidFill>
              </a:rPr>
              <a:t>’’</a:t>
            </a:r>
          </a:p>
          <a:p>
            <a:r>
              <a:rPr lang="en-US" sz="1400" dirty="0">
                <a:solidFill>
                  <a:schemeClr val="tx1"/>
                </a:solidFill>
              </a:rPr>
              <a:t>https://</a:t>
            </a:r>
            <a:r>
              <a:rPr lang="en-US" sz="1400" dirty="0" smtClean="0">
                <a:solidFill>
                  <a:schemeClr val="tx1"/>
                </a:solidFill>
              </a:rPr>
              <a:t>www.moneymetals.com/silver-price</a:t>
            </a:r>
            <a:r>
              <a:rPr lang="el-GR" sz="1400" dirty="0" smtClean="0">
                <a:solidFill>
                  <a:schemeClr val="tx1"/>
                </a:solidFill>
              </a:rPr>
              <a:t> </a:t>
            </a:r>
          </a:p>
          <a:p>
            <a:r>
              <a:rPr lang="en-US" sz="1400" dirty="0">
                <a:solidFill>
                  <a:schemeClr val="tx1"/>
                </a:solidFill>
              </a:rPr>
              <a:t>https://</a:t>
            </a:r>
            <a:r>
              <a:rPr lang="en-US" sz="1400" dirty="0" smtClean="0">
                <a:solidFill>
                  <a:schemeClr val="tx1"/>
                </a:solidFill>
              </a:rPr>
              <a:t>www.coinsmania.gr/cm/ancient/ancient/ancient1b.htm</a:t>
            </a:r>
            <a:endParaRPr lang="el-GR" sz="1400" dirty="0" smtClean="0">
              <a:solidFill>
                <a:schemeClr val="tx1"/>
              </a:solidFill>
            </a:endParaRPr>
          </a:p>
          <a:p>
            <a:endParaRPr lang="el-GR" sz="1400" dirty="0">
              <a:solidFill>
                <a:schemeClr val="tx1"/>
              </a:solidFill>
            </a:endParaRPr>
          </a:p>
        </p:txBody>
      </p:sp>
      <p:sp>
        <p:nvSpPr>
          <p:cNvPr id="3" name="Title 2"/>
          <p:cNvSpPr>
            <a:spLocks noGrp="1"/>
          </p:cNvSpPr>
          <p:nvPr>
            <p:ph type="title"/>
          </p:nvPr>
        </p:nvSpPr>
        <p:spPr/>
        <p:txBody>
          <a:bodyPr/>
          <a:lstStyle/>
          <a:p>
            <a:r>
              <a:rPr lang="el-GR" dirty="0" smtClean="0"/>
              <a:t>Πηγές</a:t>
            </a:r>
            <a:endParaRPr lang="en-US" dirty="0"/>
          </a:p>
        </p:txBody>
      </p:sp>
    </p:spTree>
    <p:extLst>
      <p:ext uri="{BB962C8B-B14F-4D97-AF65-F5344CB8AC3E}">
        <p14:creationId xmlns:p14="http://schemas.microsoft.com/office/powerpoint/2010/main" val="392358006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l-GR" sz="7200" b="1" dirty="0" smtClean="0"/>
              <a:t> ΤΟ ΤΑΛΑΝΤΟ</a:t>
            </a:r>
            <a:endParaRPr lang="en-US" sz="7200" b="1"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25031589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l-GR" sz="2000" dirty="0">
                <a:solidFill>
                  <a:schemeClr val="tx1"/>
                </a:solidFill>
              </a:rPr>
              <a:t>Τ</a:t>
            </a:r>
            <a:r>
              <a:rPr lang="el-GR" sz="2000" dirty="0" smtClean="0">
                <a:solidFill>
                  <a:schemeClr val="tx1"/>
                </a:solidFill>
              </a:rPr>
              <a:t>ο τάλαντο ήταν μονάδα μέτρησης μάζας για πολλούς λαούς (Μεσοποταμίας/Μεσόγειου)  της αρχαιότητας. Οι υποδιαιρέσεις όμως αυτού που αναφέρονταν σε πολύτιμα μέταλλα λειτουργούσαν ως τα νομίσματα της εποχής. </a:t>
            </a:r>
            <a:endParaRPr lang="en-US" sz="2000" dirty="0" smtClean="0">
              <a:solidFill>
                <a:schemeClr val="tx1"/>
              </a:solidFill>
            </a:endParaRPr>
          </a:p>
        </p:txBody>
      </p:sp>
      <p:sp>
        <p:nvSpPr>
          <p:cNvPr id="3" name="Title 2"/>
          <p:cNvSpPr>
            <a:spLocks noGrp="1"/>
          </p:cNvSpPr>
          <p:nvPr>
            <p:ph type="title"/>
          </p:nvPr>
        </p:nvSpPr>
        <p:spPr/>
        <p:txBody>
          <a:bodyPr/>
          <a:lstStyle/>
          <a:p>
            <a:r>
              <a:rPr lang="el-GR" dirty="0" smtClean="0"/>
              <a:t>Ορισμός/Λίγα Λόγια</a:t>
            </a:r>
            <a:endParaRPr lang="en-US" dirty="0"/>
          </a:p>
        </p:txBody>
      </p:sp>
    </p:spTree>
    <p:extLst>
      <p:ext uri="{BB962C8B-B14F-4D97-AF65-F5344CB8AC3E}">
        <p14:creationId xmlns:p14="http://schemas.microsoft.com/office/powerpoint/2010/main" val="1597119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9592" y="2708920"/>
            <a:ext cx="7408333" cy="3450696"/>
          </a:xfrm>
        </p:spPr>
        <p:txBody>
          <a:bodyPr>
            <a:normAutofit/>
          </a:bodyPr>
          <a:lstStyle/>
          <a:p>
            <a:r>
              <a:rPr lang="el-GR" sz="1600" dirty="0">
                <a:solidFill>
                  <a:schemeClr val="tx1"/>
                </a:solidFill>
              </a:rPr>
              <a:t>Ιστορικά, το τάλαντο ως νόμισμα τοποθετείται στην αρχαιότητα. Το βλέπουμε από την εποχή των πελοποννησιακών πολέμων (431 </a:t>
            </a:r>
            <a:r>
              <a:rPr lang="el-GR" sz="1600" dirty="0" err="1">
                <a:solidFill>
                  <a:schemeClr val="tx1"/>
                </a:solidFill>
              </a:rPr>
              <a:t>π.χ</a:t>
            </a:r>
            <a:r>
              <a:rPr lang="el-GR" sz="1600" dirty="0">
                <a:solidFill>
                  <a:schemeClr val="tx1"/>
                </a:solidFill>
              </a:rPr>
              <a:t>) </a:t>
            </a:r>
            <a:r>
              <a:rPr lang="el-GR" sz="1600" dirty="0" smtClean="0">
                <a:solidFill>
                  <a:schemeClr val="tx1"/>
                </a:solidFill>
              </a:rPr>
              <a:t>έως </a:t>
            </a:r>
            <a:r>
              <a:rPr lang="el-GR" sz="1600" dirty="0">
                <a:solidFill>
                  <a:schemeClr val="tx1"/>
                </a:solidFill>
              </a:rPr>
              <a:t>και τους </a:t>
            </a:r>
            <a:r>
              <a:rPr lang="el-GR" sz="1600" dirty="0" smtClean="0">
                <a:solidFill>
                  <a:schemeClr val="tx1"/>
                </a:solidFill>
              </a:rPr>
              <a:t>χρόνους </a:t>
            </a:r>
            <a:r>
              <a:rPr lang="el-GR" sz="1600" dirty="0">
                <a:solidFill>
                  <a:schemeClr val="tx1"/>
                </a:solidFill>
              </a:rPr>
              <a:t>του Χριστού, καθώς έχει αναφορές στην Καινή διαθήκη (π.χ. Ματθαίος 25</a:t>
            </a:r>
            <a:r>
              <a:rPr lang="en-US" sz="1600" dirty="0">
                <a:solidFill>
                  <a:schemeClr val="tx1"/>
                </a:solidFill>
              </a:rPr>
              <a:t>:</a:t>
            </a:r>
            <a:r>
              <a:rPr lang="el-GR" sz="1600" dirty="0">
                <a:solidFill>
                  <a:schemeClr val="tx1"/>
                </a:solidFill>
              </a:rPr>
              <a:t>14-30, παραβολή των ταλάντων).  </a:t>
            </a:r>
            <a:endParaRPr lang="en-US" sz="1600" dirty="0">
              <a:solidFill>
                <a:schemeClr val="tx1"/>
              </a:solidFill>
            </a:endParaRPr>
          </a:p>
          <a:p>
            <a:endParaRPr lang="el-GR" sz="1600" dirty="0" smtClean="0"/>
          </a:p>
          <a:p>
            <a:r>
              <a:rPr lang="el-GR" sz="1600" dirty="0" smtClean="0">
                <a:solidFill>
                  <a:schemeClr val="tx1"/>
                </a:solidFill>
              </a:rPr>
              <a:t>Με την πάροδο των χρόνων, το τάλαντο παραμορφώθηκε σε όλο και πιο λιτές και εύχρηστες υλικές μορφές και φτάνοντας στους κλασσικούς χρόνους, το νόμισμα πλέον έμοιαζε πολύ στην κλασική μορφή νομίσματος που γνωρίζουμε.</a:t>
            </a:r>
          </a:p>
          <a:p>
            <a:endParaRPr lang="el-GR" sz="1600" dirty="0">
              <a:solidFill>
                <a:schemeClr val="tx1"/>
              </a:solidFill>
            </a:endParaRPr>
          </a:p>
          <a:p>
            <a:r>
              <a:rPr lang="el-GR" sz="1600" dirty="0" smtClean="0">
                <a:solidFill>
                  <a:schemeClr val="tx1"/>
                </a:solidFill>
              </a:rPr>
              <a:t>Αν και πολλές οι αναφορές τους σε ιστορικά κείμενα, τα τάλαντα και οι μνες πολύ σπάνια κόβονταν και συνήθως την θέση τους την έπαιρναν οι δραχμές .</a:t>
            </a:r>
            <a:endParaRPr lang="en-US" sz="1600" dirty="0">
              <a:solidFill>
                <a:schemeClr val="tx1"/>
              </a:solidFill>
            </a:endParaRPr>
          </a:p>
        </p:txBody>
      </p:sp>
      <p:sp>
        <p:nvSpPr>
          <p:cNvPr id="3" name="Title 2"/>
          <p:cNvSpPr>
            <a:spLocks noGrp="1"/>
          </p:cNvSpPr>
          <p:nvPr>
            <p:ph type="title"/>
          </p:nvPr>
        </p:nvSpPr>
        <p:spPr/>
        <p:txBody>
          <a:bodyPr/>
          <a:lstStyle/>
          <a:p>
            <a:r>
              <a:rPr lang="el-GR" dirty="0" smtClean="0"/>
              <a:t>Ιστορική αναφορά</a:t>
            </a:r>
            <a:endParaRPr lang="en-US" dirty="0"/>
          </a:p>
        </p:txBody>
      </p:sp>
    </p:spTree>
    <p:extLst>
      <p:ext uri="{BB962C8B-B14F-4D97-AF65-F5344CB8AC3E}">
        <p14:creationId xmlns:p14="http://schemas.microsoft.com/office/powerpoint/2010/main" val="30771842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l-GR" sz="1600" dirty="0" smtClean="0">
                <a:solidFill>
                  <a:schemeClr val="tx1"/>
                </a:solidFill>
              </a:rPr>
              <a:t>Το τάλαντο δεν ήταν το κλασσικών διαστάσεων νόμισμα που συνηθίζεται σήμερα αλλά αντίθετα ένα σύνολο πολύτιμου υλικού που </a:t>
            </a:r>
            <a:r>
              <a:rPr lang="el-GR" sz="1600" dirty="0" err="1" smtClean="0">
                <a:solidFill>
                  <a:schemeClr val="tx1"/>
                </a:solidFill>
              </a:rPr>
              <a:t>ζυγίζε</a:t>
            </a:r>
            <a:r>
              <a:rPr lang="el-GR" sz="1600" dirty="0" smtClean="0">
                <a:solidFill>
                  <a:schemeClr val="tx1"/>
                </a:solidFill>
              </a:rPr>
              <a:t> από 25-58 κιλά και είχε διαστάσεις από 58-78 εκατοστά </a:t>
            </a:r>
            <a:r>
              <a:rPr lang="el-GR" sz="1600" dirty="0" err="1">
                <a:solidFill>
                  <a:schemeClr val="tx1"/>
                </a:solidFill>
              </a:rPr>
              <a:t>ε</a:t>
            </a:r>
            <a:r>
              <a:rPr lang="el-GR" sz="1600" dirty="0" err="1" smtClean="0">
                <a:solidFill>
                  <a:schemeClr val="tx1"/>
                </a:solidFill>
              </a:rPr>
              <a:t>ώς</a:t>
            </a:r>
            <a:r>
              <a:rPr lang="el-GR" sz="1600" dirty="0" smtClean="0">
                <a:solidFill>
                  <a:schemeClr val="tx1"/>
                </a:solidFill>
              </a:rPr>
              <a:t> 92-70 εκατοστά.</a:t>
            </a:r>
          </a:p>
          <a:p>
            <a:endParaRPr lang="el-GR" sz="1600" dirty="0">
              <a:solidFill>
                <a:schemeClr val="tx1"/>
              </a:solidFill>
            </a:endParaRPr>
          </a:p>
          <a:p>
            <a:r>
              <a:rPr lang="el-GR" sz="1600" dirty="0" smtClean="0">
                <a:solidFill>
                  <a:schemeClr val="tx1"/>
                </a:solidFill>
              </a:rPr>
              <a:t>Το σχήμα </a:t>
            </a:r>
            <a:r>
              <a:rPr lang="el-GR" sz="1600" dirty="0" err="1" smtClean="0">
                <a:solidFill>
                  <a:schemeClr val="tx1"/>
                </a:solidFill>
              </a:rPr>
              <a:t>έμοιάζε</a:t>
            </a:r>
            <a:r>
              <a:rPr lang="el-GR" sz="1600" dirty="0" smtClean="0">
                <a:solidFill>
                  <a:schemeClr val="tx1"/>
                </a:solidFill>
              </a:rPr>
              <a:t> με  δέρμα ζώου, καθόλου τυχαία επιλογή αν σκεφτεί κανείς ότι η μονάδα ανταλλαγής και αποτίμησης ήταν η αξία ενός ζώου.</a:t>
            </a:r>
            <a:endParaRPr lang="en-US" sz="1600" dirty="0">
              <a:solidFill>
                <a:schemeClr val="tx1"/>
              </a:solidFill>
            </a:endParaRPr>
          </a:p>
        </p:txBody>
      </p:sp>
      <p:sp>
        <p:nvSpPr>
          <p:cNvPr id="3" name="Title 2"/>
          <p:cNvSpPr>
            <a:spLocks noGrp="1"/>
          </p:cNvSpPr>
          <p:nvPr>
            <p:ph type="title"/>
          </p:nvPr>
        </p:nvSpPr>
        <p:spPr/>
        <p:txBody>
          <a:bodyPr/>
          <a:lstStyle/>
          <a:p>
            <a:r>
              <a:rPr lang="el-GR" dirty="0" smtClean="0"/>
              <a:t>Φυσική μορφή του ταλάντου</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4530168"/>
            <a:ext cx="1569343" cy="207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568224"/>
            <a:ext cx="30099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98271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l-GR" sz="1800" dirty="0" smtClean="0">
                <a:solidFill>
                  <a:schemeClr val="tx1"/>
                </a:solidFill>
              </a:rPr>
              <a:t>‘’Μνα’’</a:t>
            </a:r>
          </a:p>
          <a:p>
            <a:endParaRPr lang="el-GR" sz="1800" dirty="0">
              <a:solidFill>
                <a:schemeClr val="tx1"/>
              </a:solidFill>
            </a:endParaRPr>
          </a:p>
          <a:p>
            <a:pPr marL="0" indent="0">
              <a:buNone/>
            </a:pPr>
            <a:r>
              <a:rPr lang="el-GR" sz="1800" dirty="0">
                <a:solidFill>
                  <a:schemeClr val="tx1"/>
                </a:solidFill>
              </a:rPr>
              <a:t> </a:t>
            </a:r>
            <a:r>
              <a:rPr lang="el-GR" sz="1800" dirty="0" smtClean="0">
                <a:solidFill>
                  <a:schemeClr val="tx1"/>
                </a:solidFill>
              </a:rPr>
              <a:t>       Οι </a:t>
            </a:r>
            <a:r>
              <a:rPr lang="el-GR" sz="1800" dirty="0">
                <a:solidFill>
                  <a:schemeClr val="tx1"/>
                </a:solidFill>
              </a:rPr>
              <a:t>Σουμέριοι, Βαβυλώνιοι και Εβραίοι διαιρούσαν το τάλαντο σε 60 μνες</a:t>
            </a:r>
            <a:r>
              <a:rPr lang="el-GR" sz="1800" dirty="0" smtClean="0">
                <a:solidFill>
                  <a:schemeClr val="tx1"/>
                </a:solidFill>
              </a:rPr>
              <a:t>. Μια μνα ήταν μια νομισματική υποδιαίρεση και μονάδα αναφοράς. Αντί του κλασικού ταλάντου των 25-60 κιλών (1/60 τάλαντο) μια μνα ζύγιζε περίπου 410-1000 </a:t>
            </a:r>
            <a:r>
              <a:rPr lang="el-GR" sz="1800" dirty="0" err="1" smtClean="0">
                <a:solidFill>
                  <a:schemeClr val="tx1"/>
                </a:solidFill>
              </a:rPr>
              <a:t>γραμάρια</a:t>
            </a:r>
            <a:r>
              <a:rPr lang="el-GR" sz="1800" dirty="0" smtClean="0">
                <a:solidFill>
                  <a:schemeClr val="tx1"/>
                </a:solidFill>
              </a:rPr>
              <a:t>, ανάλογα την εκάστοτε πόλη. Όντας πιο βολική μονάδα, αργότερα υιοθετήθηκε από τους Έλληνες . </a:t>
            </a:r>
          </a:p>
          <a:p>
            <a:endParaRPr lang="el-GR" sz="1800" dirty="0" smtClean="0">
              <a:solidFill>
                <a:schemeClr val="tx1"/>
              </a:solidFill>
            </a:endParaRPr>
          </a:p>
          <a:p>
            <a:r>
              <a:rPr lang="el-GR" sz="1800" dirty="0" smtClean="0">
                <a:solidFill>
                  <a:schemeClr val="tx1"/>
                </a:solidFill>
              </a:rPr>
              <a:t>‘’Δραχμή’’ (νόμισμα που μπορεί να πιαστεί)</a:t>
            </a:r>
          </a:p>
          <a:p>
            <a:endParaRPr lang="el-GR" sz="1800" dirty="0">
              <a:solidFill>
                <a:schemeClr val="tx1"/>
              </a:solidFill>
            </a:endParaRPr>
          </a:p>
          <a:p>
            <a:pPr marL="0" indent="0">
              <a:buNone/>
            </a:pPr>
            <a:r>
              <a:rPr lang="el-GR" sz="1800" dirty="0" smtClean="0">
                <a:solidFill>
                  <a:schemeClr val="tx1"/>
                </a:solidFill>
              </a:rPr>
              <a:t>       Αργότερα, ένα πιο φιλικό και βολικό για συναλλαγές νόμισμα κόπηκε ονόματι δραχμή. Η δραχμή ήταν εκατοστό της μνας  (1/100 μνα) και είχε βάρος 4,1 – 10 γραμμάρια.</a:t>
            </a:r>
            <a:endParaRPr lang="en-US" sz="1800" dirty="0">
              <a:solidFill>
                <a:schemeClr val="tx1"/>
              </a:solidFill>
            </a:endParaRPr>
          </a:p>
        </p:txBody>
      </p:sp>
      <p:sp>
        <p:nvSpPr>
          <p:cNvPr id="3" name="Title 2"/>
          <p:cNvSpPr>
            <a:spLocks noGrp="1"/>
          </p:cNvSpPr>
          <p:nvPr>
            <p:ph type="title"/>
          </p:nvPr>
        </p:nvSpPr>
        <p:spPr/>
        <p:txBody>
          <a:bodyPr/>
          <a:lstStyle/>
          <a:p>
            <a:r>
              <a:rPr lang="el-GR" dirty="0" smtClean="0"/>
              <a:t>Υποδιαιρέσεις του τάλαντου</a:t>
            </a:r>
            <a:endParaRPr lang="en-US" dirty="0"/>
          </a:p>
        </p:txBody>
      </p:sp>
    </p:spTree>
    <p:extLst>
      <p:ext uri="{BB962C8B-B14F-4D97-AF65-F5344CB8AC3E}">
        <p14:creationId xmlns:p14="http://schemas.microsoft.com/office/powerpoint/2010/main" val="404811090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l-GR" sz="2000" dirty="0" smtClean="0">
                <a:solidFill>
                  <a:schemeClr val="tx1"/>
                </a:solidFill>
              </a:rPr>
              <a:t>Αν και η ανεύρεση πληροφοριών είναι δύσκολη, είναι δυνατή η μετατροπή με χρήση της αναλογίας  της σημερινής τιμής του ασημιού. Από τις σημερινές τιμές ένα τάλαντο έχει την αγοραστική αξία των 19.500 ευρώ. </a:t>
            </a:r>
          </a:p>
          <a:p>
            <a:endParaRPr lang="el-GR" sz="2000" dirty="0">
              <a:solidFill>
                <a:schemeClr val="tx1"/>
              </a:solidFill>
            </a:endParaRPr>
          </a:p>
          <a:p>
            <a:r>
              <a:rPr lang="el-GR" sz="2000" dirty="0" smtClean="0">
                <a:solidFill>
                  <a:schemeClr val="tx1"/>
                </a:solidFill>
              </a:rPr>
              <a:t>Αναφορές του 377 </a:t>
            </a:r>
            <a:r>
              <a:rPr lang="el-GR" sz="2000" dirty="0" err="1" smtClean="0">
                <a:solidFill>
                  <a:schemeClr val="tx1"/>
                </a:solidFill>
              </a:rPr>
              <a:t>π.Χ</a:t>
            </a:r>
            <a:r>
              <a:rPr lang="el-GR" sz="2000" dirty="0" smtClean="0">
                <a:solidFill>
                  <a:schemeClr val="tx1"/>
                </a:solidFill>
              </a:rPr>
              <a:t> επίσης λένε ότι ένα τάλαντο άξιζε εννέα χρόνια εξειδικευμένης εργασίας, που κάνοντας την πράξη αντιστοιχεί  σε 5.900 ευρώ τον χρόνο ή  490 ευρώ τον μήνα. </a:t>
            </a:r>
          </a:p>
          <a:p>
            <a:pPr marL="0" indent="0">
              <a:buNone/>
            </a:pPr>
            <a:r>
              <a:rPr lang="el-GR" sz="2000" dirty="0" smtClean="0">
                <a:solidFill>
                  <a:schemeClr val="tx1"/>
                </a:solidFill>
              </a:rPr>
              <a:t>     (Μισθός </a:t>
            </a:r>
            <a:r>
              <a:rPr lang="el-GR" sz="2000" dirty="0" err="1" smtClean="0">
                <a:solidFill>
                  <a:schemeClr val="tx1"/>
                </a:solidFill>
              </a:rPr>
              <a:t>ημιαπασχόλησης</a:t>
            </a:r>
            <a:r>
              <a:rPr lang="el-GR" sz="2000" dirty="0">
                <a:solidFill>
                  <a:schemeClr val="tx1"/>
                </a:solidFill>
              </a:rPr>
              <a:t> </a:t>
            </a:r>
            <a:r>
              <a:rPr lang="el-GR" sz="2000" dirty="0" smtClean="0">
                <a:solidFill>
                  <a:schemeClr val="tx1"/>
                </a:solidFill>
              </a:rPr>
              <a:t>σήμερα)</a:t>
            </a:r>
          </a:p>
          <a:p>
            <a:endParaRPr lang="el-GR" sz="1800" dirty="0">
              <a:solidFill>
                <a:schemeClr val="tx1"/>
              </a:solidFill>
            </a:endParaRPr>
          </a:p>
          <a:p>
            <a:endParaRPr lang="en-US" sz="1800" dirty="0">
              <a:solidFill>
                <a:schemeClr val="tx1"/>
              </a:solidFill>
            </a:endParaRPr>
          </a:p>
        </p:txBody>
      </p:sp>
      <p:sp>
        <p:nvSpPr>
          <p:cNvPr id="3" name="Title 2"/>
          <p:cNvSpPr>
            <a:spLocks noGrp="1"/>
          </p:cNvSpPr>
          <p:nvPr>
            <p:ph type="title"/>
          </p:nvPr>
        </p:nvSpPr>
        <p:spPr/>
        <p:txBody>
          <a:bodyPr/>
          <a:lstStyle/>
          <a:p>
            <a:r>
              <a:rPr lang="el-GR" dirty="0" smtClean="0"/>
              <a:t>Σημερινές αναλογίες</a:t>
            </a:r>
            <a:endParaRPr lang="en-US" dirty="0"/>
          </a:p>
        </p:txBody>
      </p:sp>
    </p:spTree>
    <p:extLst>
      <p:ext uri="{BB962C8B-B14F-4D97-AF65-F5344CB8AC3E}">
        <p14:creationId xmlns:p14="http://schemas.microsoft.com/office/powerpoint/2010/main" val="40650968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l-GR" sz="7200" b="1" dirty="0" smtClean="0"/>
              <a:t>Η ΜΝΑ</a:t>
            </a:r>
            <a:endParaRPr lang="en-US" sz="7200" b="1"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805127717"/>
      </p:ext>
    </p:extLst>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220</TotalTime>
  <Words>982</Words>
  <Application>Microsoft Office PowerPoint</Application>
  <PresentationFormat>On-screen Show (4:3)</PresentationFormat>
  <Paragraphs>87</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Waveform</vt:lpstr>
      <vt:lpstr>Τα νομίσματα στην Αρχαία Ελλάδα</vt:lpstr>
      <vt:lpstr>Εισαγωγή</vt:lpstr>
      <vt:lpstr>PowerPoint Presentation</vt:lpstr>
      <vt:lpstr>Ορισμός/Λίγα Λόγια</vt:lpstr>
      <vt:lpstr>Ιστορική αναφορά</vt:lpstr>
      <vt:lpstr>Φυσική μορφή του ταλάντου</vt:lpstr>
      <vt:lpstr>Υποδιαιρέσεις του τάλαντου</vt:lpstr>
      <vt:lpstr>Σημερινές αναλογίες</vt:lpstr>
      <vt:lpstr>PowerPoint Presentation</vt:lpstr>
      <vt:lpstr>Ορισμός/Λίγα Λόγια</vt:lpstr>
      <vt:lpstr>Ιστορική Αναφορά</vt:lpstr>
      <vt:lpstr>Φυσική μορφή της μνας</vt:lpstr>
      <vt:lpstr>Αναλογίες</vt:lpstr>
      <vt:lpstr>PowerPoint Presentation</vt:lpstr>
      <vt:lpstr>Ορισμός/Λίγα Λόγια</vt:lpstr>
      <vt:lpstr>Ιστορική Αναφορά</vt:lpstr>
      <vt:lpstr>Φυσική μορφή του Στατήρα</vt:lpstr>
      <vt:lpstr>Υποδιαιρέσεις</vt:lpstr>
      <vt:lpstr>Αναλογίες</vt:lpstr>
      <vt:lpstr>PowerPoint Presentation</vt:lpstr>
      <vt:lpstr>Ορισμός/Λίγα Λόγια</vt:lpstr>
      <vt:lpstr>Ιστορική Αναφορά</vt:lpstr>
      <vt:lpstr>Φυσική μορφή της δραχμής</vt:lpstr>
      <vt:lpstr>Αναλογίες</vt:lpstr>
      <vt:lpstr>(EXTRA) Μισθολόγιο/Τιμολόγιο εποχής</vt:lpstr>
      <vt:lpstr>PowerPoint Presentation</vt:lpstr>
      <vt:lpstr>Πηγές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νόμισμα ‘’Τάλαντο’’</dc:title>
  <dc:creator>tl</dc:creator>
  <cp:lastModifiedBy>tl</cp:lastModifiedBy>
  <cp:revision>22</cp:revision>
  <dcterms:created xsi:type="dcterms:W3CDTF">2022-12-04T15:29:22Z</dcterms:created>
  <dcterms:modified xsi:type="dcterms:W3CDTF">2023-01-16T21:01:21Z</dcterms:modified>
</cp:coreProperties>
</file>