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5" r:id="rId6"/>
    <p:sldId id="264" r:id="rId7"/>
    <p:sldId id="260" r:id="rId8"/>
    <p:sldId id="261" r:id="rId9"/>
    <p:sldId id="266" r:id="rId10"/>
    <p:sldId id="262" r:id="rId11"/>
    <p:sldId id="263" r:id="rId12"/>
    <p:sldId id="267" r:id="rId13"/>
    <p:sldId id="268" r:id="rId14"/>
    <p:sldId id="269" r:id="rId15"/>
    <p:sldId id="271"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92B70A-267F-4F5E-9F1B-3D8BB49E387B}" v="59" dt="2023-01-21T09:52:20.465"/>
    <p1510:client id="{B83D76F9-960A-47D4-929E-EEDE43609A73}" v="1621" dt="2023-01-20T21:15:25.2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522" y="-149"/>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D73F784B-4219-4545-A6B6-3F4BB4F05178}" type="datetimeFigureOut">
              <a:rPr lang="en-US" smtClean="0"/>
              <a:t>1/21/2023</a:t>
            </a:fld>
            <a:endParaRPr lang="en-US"/>
          </a:p>
        </p:txBody>
      </p:sp>
      <p:sp>
        <p:nvSpPr>
          <p:cNvPr id="16" name="Slide Number Placeholder 15"/>
          <p:cNvSpPr>
            <a:spLocks noGrp="1"/>
          </p:cNvSpPr>
          <p:nvPr>
            <p:ph type="sldNum" sz="quarter" idx="11"/>
          </p:nvPr>
        </p:nvSpPr>
        <p:spPr/>
        <p:txBody>
          <a:bodyPr/>
          <a:lstStyle/>
          <a:p>
            <a:fld id="{3E5DD062-342F-45CB-BE16-7A8915E2000F}"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73F784B-4219-4545-A6B6-3F4BB4F05178}"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5DD062-342F-45CB-BE16-7A8915E2000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73F784B-4219-4545-A6B6-3F4BB4F05178}"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5DD062-342F-45CB-BE16-7A8915E2000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D73F784B-4219-4545-A6B6-3F4BB4F05178}" type="datetimeFigureOut">
              <a:rPr lang="en-US" smtClean="0"/>
              <a:t>1/21/2023</a:t>
            </a:fld>
            <a:endParaRPr lang="en-US"/>
          </a:p>
        </p:txBody>
      </p:sp>
      <p:sp>
        <p:nvSpPr>
          <p:cNvPr id="15" name="Slide Number Placeholder 14"/>
          <p:cNvSpPr>
            <a:spLocks noGrp="1"/>
          </p:cNvSpPr>
          <p:nvPr>
            <p:ph type="sldNum" sz="quarter" idx="15"/>
          </p:nvPr>
        </p:nvSpPr>
        <p:spPr/>
        <p:txBody>
          <a:bodyPr/>
          <a:lstStyle>
            <a:lvl1pPr algn="ctr">
              <a:defRPr/>
            </a:lvl1pPr>
          </a:lstStyle>
          <a:p>
            <a:fld id="{3E5DD062-342F-45CB-BE16-7A8915E2000F}"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73F784B-4219-4545-A6B6-3F4BB4F05178}"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5DD062-342F-45CB-BE16-7A8915E2000F}"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73F784B-4219-4545-A6B6-3F4BB4F05178}"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5DD062-342F-45CB-BE16-7A8915E2000F}" type="slidenum">
              <a:rPr lang="en-US" smtClean="0"/>
              <a:t>‹#›</a:t>
            </a:fld>
            <a:endParaRPr lang="en-US"/>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3E5DD062-342F-45CB-BE16-7A8915E2000F}"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D73F784B-4219-4545-A6B6-3F4BB4F05178}" type="datetimeFigureOut">
              <a:rPr lang="en-US" smtClean="0"/>
              <a:t>1/21/2023</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73F784B-4219-4545-A6B6-3F4BB4F05178}" type="datetimeFigureOut">
              <a:rPr lang="en-US" smtClean="0"/>
              <a:t>1/21/2023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5DD062-342F-45CB-BE16-7A8915E2000F}" type="slidenum">
              <a:rPr lang="en-US" smtClean="0"/>
              <a:t>‹#›</a:t>
            </a:fld>
            <a:endParaRPr lang="en-US"/>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3F784B-4219-4545-A6B6-3F4BB4F05178}" type="datetimeFigureOut">
              <a:rPr lang="en-US" smtClean="0"/>
              <a:t>1/21/2023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5DD062-342F-45CB-BE16-7A8915E2000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D73F784B-4219-4545-A6B6-3F4BB4F05178}" type="datetimeFigureOut">
              <a:rPr lang="en-US" smtClean="0"/>
              <a:t>1/21/2023</a:t>
            </a:fld>
            <a:endParaRPr lang="en-US"/>
          </a:p>
        </p:txBody>
      </p:sp>
      <p:sp>
        <p:nvSpPr>
          <p:cNvPr id="9" name="Slide Number Placeholder 8"/>
          <p:cNvSpPr>
            <a:spLocks noGrp="1"/>
          </p:cNvSpPr>
          <p:nvPr>
            <p:ph type="sldNum" sz="quarter" idx="15"/>
          </p:nvPr>
        </p:nvSpPr>
        <p:spPr/>
        <p:txBody>
          <a:bodyPr/>
          <a:lstStyle/>
          <a:p>
            <a:fld id="{3E5DD062-342F-45CB-BE16-7A8915E2000F}"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D73F784B-4219-4545-A6B6-3F4BB4F05178}" type="datetimeFigureOut">
              <a:rPr lang="en-US" smtClean="0"/>
              <a:t>1/21/2023</a:t>
            </a:fld>
            <a:endParaRPr lang="en-US"/>
          </a:p>
        </p:txBody>
      </p:sp>
      <p:sp>
        <p:nvSpPr>
          <p:cNvPr id="9" name="Slide Number Placeholder 8"/>
          <p:cNvSpPr>
            <a:spLocks noGrp="1"/>
          </p:cNvSpPr>
          <p:nvPr>
            <p:ph type="sldNum" sz="quarter" idx="11"/>
          </p:nvPr>
        </p:nvSpPr>
        <p:spPr/>
        <p:txBody>
          <a:bodyPr/>
          <a:lstStyle/>
          <a:p>
            <a:fld id="{3E5DD062-342F-45CB-BE16-7A8915E2000F}"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D73F784B-4219-4545-A6B6-3F4BB4F05178}" type="datetimeFigureOut">
              <a:rPr lang="en-US" smtClean="0"/>
              <a:t>1/21/2023</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3E5DD062-342F-45CB-BE16-7A8915E2000F}"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apofoitoissas.gr/2015/06/05/%CE%B7-%CE%B9%CE%B1%CF%84%CF%81%CE%B9%CE%BA%CE%B7-%CF%83%CF%84%CE%B7%CE%BD-%CE%B1%CF%81%CF%87%CE%B1%CE%B9%CE%B1-%CE%B5%CE%BB%CE%BB%CE%B1%CE%B4%CE%B1-%CE%BF-%CE%B9%CF%80%CF%80%CE%BF%CE%BA%CF%81%CE%B1/" TargetMode="External"/><Relationship Id="rId2" Type="http://schemas.openxmlformats.org/officeDocument/2006/relationships/hyperlink" Target="https://el.wikipedia.org/wiki/%CE%99%CF%83%CF%84%CE%BF%CF%81%CE%AF%CE%B1_%CF%84%CE%B7%CF%82_%CE%B9%CE%B1%CF%84%CF%81%CE%B9%CE%BA%CE%AE%CF%82" TargetMode="External"/><Relationship Id="rId1" Type="http://schemas.openxmlformats.org/officeDocument/2006/relationships/slideLayout" Target="../slideLayouts/slideLayout2.xml"/><Relationship Id="rId5" Type="http://schemas.openxmlformats.org/officeDocument/2006/relationships/hyperlink" Target="https://slideplayer.gr/slide/11357290" TargetMode="External"/><Relationship Id="rId4" Type="http://schemas.openxmlformats.org/officeDocument/2006/relationships/hyperlink" Target="http://archaia-ellada.blogspot.com/2013/04/blog-post_7039.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4810" y="3996687"/>
            <a:ext cx="8305800" cy="1143000"/>
          </a:xfrm>
        </p:spPr>
        <p:txBody>
          <a:bodyPr vert="horz" lIns="91440" tIns="45720" rIns="91440" bIns="45720" anchor="t">
            <a:noAutofit/>
          </a:bodyPr>
          <a:lstStyle/>
          <a:p>
            <a:pPr algn="l"/>
            <a:r>
              <a:rPr lang="el-GR" dirty="0"/>
              <a:t>Μάθημα: Ιστορία</a:t>
            </a:r>
          </a:p>
          <a:p>
            <a:pPr algn="l"/>
            <a:r>
              <a:rPr lang="el-GR" dirty="0"/>
              <a:t>Καθηγήτρια: κ.Φριντζήλα</a:t>
            </a:r>
          </a:p>
          <a:p>
            <a:pPr algn="l"/>
            <a:r>
              <a:rPr lang="el-GR" dirty="0"/>
              <a:t>Μαθήτριες: </a:t>
            </a:r>
            <a:r>
              <a:rPr lang="el-GR" dirty="0" err="1"/>
              <a:t>Νιαβή</a:t>
            </a:r>
            <a:r>
              <a:rPr lang="el-GR" dirty="0"/>
              <a:t> </a:t>
            </a:r>
            <a:r>
              <a:rPr lang="el-GR" dirty="0" err="1"/>
              <a:t>Ραφαελα</a:t>
            </a:r>
            <a:r>
              <a:rPr lang="el-GR" dirty="0"/>
              <a:t>, </a:t>
            </a:r>
            <a:r>
              <a:rPr lang="el-GR" dirty="0" err="1"/>
              <a:t>Στεφανέλλη</a:t>
            </a:r>
            <a:r>
              <a:rPr lang="el-GR" dirty="0"/>
              <a:t> Σοφία</a:t>
            </a:r>
          </a:p>
          <a:p>
            <a:pPr algn="l"/>
            <a:r>
              <a:rPr lang="el-GR" dirty="0"/>
              <a:t>Τμήμα: Α'2</a:t>
            </a:r>
          </a:p>
          <a:p>
            <a:pPr algn="l"/>
            <a:endParaRPr lang="el-GR" dirty="0"/>
          </a:p>
        </p:txBody>
      </p:sp>
      <p:sp>
        <p:nvSpPr>
          <p:cNvPr id="2" name="Title 1"/>
          <p:cNvSpPr>
            <a:spLocks noGrp="1"/>
          </p:cNvSpPr>
          <p:nvPr>
            <p:ph type="ctrTitle"/>
          </p:nvPr>
        </p:nvSpPr>
        <p:spPr>
          <a:xfrm>
            <a:off x="417616" y="1265499"/>
            <a:ext cx="8305800" cy="1981200"/>
          </a:xfrm>
        </p:spPr>
        <p:txBody>
          <a:bodyPr/>
          <a:lstStyle/>
          <a:p>
            <a:r>
              <a:rPr lang="el-GR" b="1" dirty="0"/>
              <a:t>ΙΑΤΡΙΚΗ ΣΤΗΝ ΑΡΧΑΙΑ ΕΛΛΑΔΑ</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00311"/>
            <a:ext cx="5060750" cy="4619378"/>
          </a:xfrm>
        </p:spPr>
        <p:txBody>
          <a:bodyPr vert="horz" lIns="91440" tIns="45720" rIns="91440" bIns="45720" anchor="t">
            <a:normAutofit fontScale="92500" lnSpcReduction="10000"/>
          </a:bodyPr>
          <a:lstStyle/>
          <a:p>
            <a:r>
              <a:rPr lang="el-GR" dirty="0"/>
              <a:t> </a:t>
            </a:r>
            <a:r>
              <a:rPr lang="el-GR" dirty="0">
                <a:ea typeface="+mn-lt"/>
                <a:cs typeface="+mn-lt"/>
              </a:rPr>
              <a:t>Ο όρκος του Ιπποκράτη είναι ο όρκος που λαμβάνεται από ιατρούς και αναφέρεται στην ηθική εξάσκηση της ιατρικής. </a:t>
            </a:r>
            <a:r>
              <a:rPr lang="el-GR" dirty="0"/>
              <a:t>Αναφέρεται στην υπευθυνότητα του γιατρού απέναντι στον ασθενή και την κοινωνία. Αποδίδεται στον Ιπποκράτη, λόγω της συνεισφοράς του στην ιατρική επιστήμη, δεν είναι σίγουρο αν έχει γραφτεί από τον ίδιο ή έναν από τους μαθητές του. </a:t>
            </a:r>
            <a:endParaRPr lang="el-GR"/>
          </a:p>
        </p:txBody>
      </p:sp>
      <p:sp>
        <p:nvSpPr>
          <p:cNvPr id="3" name="Title 2"/>
          <p:cNvSpPr>
            <a:spLocks noGrp="1"/>
          </p:cNvSpPr>
          <p:nvPr>
            <p:ph type="title"/>
          </p:nvPr>
        </p:nvSpPr>
        <p:spPr/>
        <p:txBody>
          <a:bodyPr vert="horz" lIns="91440" tIns="45720" rIns="91440" bIns="45720" rtlCol="0" anchor="b" anchorCtr="0">
            <a:normAutofit/>
          </a:bodyPr>
          <a:lstStyle/>
          <a:p>
            <a:pPr algn="ctr"/>
            <a:r>
              <a:rPr lang="el-GR" dirty="0"/>
              <a:t>Ο ΟΡΚΟΣ ΤΟΥ ΙΠΠΟΚΡΑΤΗ</a:t>
            </a:r>
            <a:endParaRPr lang="en-US" dirty="0">
              <a:ln w="3200">
                <a:solidFill>
                  <a:srgbClr val="444D26">
                    <a:shade val="75000"/>
                    <a:alpha val="25000"/>
                  </a:srgbClr>
                </a:solidFill>
                <a:prstDash val="solid"/>
                <a:round/>
              </a:ln>
            </a:endParaRPr>
          </a:p>
        </p:txBody>
      </p:sp>
      <p:pic>
        <p:nvPicPr>
          <p:cNvPr id="4" name="Εικόνα 4" descr="Εικόνα που περιέχει κείμενο&#10;&#10;Περιγραφή που δημιουργήθηκε αυτόματα">
            <a:extLst>
              <a:ext uri="{FF2B5EF4-FFF2-40B4-BE49-F238E27FC236}">
                <a16:creationId xmlns:a16="http://schemas.microsoft.com/office/drawing/2014/main" id="{917D16CA-E122-E181-EC88-A6B0DE778E6E}"/>
              </a:ext>
            </a:extLst>
          </p:cNvPr>
          <p:cNvPicPr>
            <a:picLocks noChangeAspect="1"/>
          </p:cNvPicPr>
          <p:nvPr/>
        </p:nvPicPr>
        <p:blipFill>
          <a:blip r:embed="rId2"/>
          <a:stretch>
            <a:fillRect/>
          </a:stretch>
        </p:blipFill>
        <p:spPr>
          <a:xfrm>
            <a:off x="5757149" y="1504648"/>
            <a:ext cx="2875166" cy="407913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1E59B728-C24B-CA3E-18D0-E5E7659EA81C}"/>
              </a:ext>
            </a:extLst>
          </p:cNvPr>
          <p:cNvSpPr>
            <a:spLocks noGrp="1"/>
          </p:cNvSpPr>
          <p:nvPr>
            <p:ph idx="1"/>
          </p:nvPr>
        </p:nvSpPr>
        <p:spPr/>
        <p:txBody>
          <a:bodyPr vert="horz" lIns="91440" tIns="45720" rIns="91440" bIns="45720" anchor="t">
            <a:normAutofit/>
          </a:bodyPr>
          <a:lstStyle/>
          <a:p>
            <a:r>
              <a:rPr lang="el-GR" dirty="0">
                <a:ea typeface="+mn-lt"/>
                <a:cs typeface="+mn-lt"/>
              </a:rPr>
              <a:t>Τις περισσότερες φορές, ο Ιπποκράτης δεν τηρούσε τον όρκο καθώς έδινε συμβουλές και βότανα για έκτρωση, ενώ ο όρκος είναι αντίθετος σε αυτή.</a:t>
            </a:r>
          </a:p>
          <a:p>
            <a:r>
              <a:rPr lang="el-GR" dirty="0" err="1">
                <a:ea typeface="+mn-lt"/>
                <a:cs typeface="+mn-lt"/>
              </a:rPr>
              <a:t>Παρ'όλο</a:t>
            </a:r>
            <a:r>
              <a:rPr lang="el-GR" dirty="0">
                <a:ea typeface="+mn-lt"/>
                <a:cs typeface="+mn-lt"/>
              </a:rPr>
              <a:t> που είναι περισσότερο ιστορικής και ηθικής αξίας, ο όρκος θεωρείται ως τελετή περάσματος για αυτούς που ασκούν την ιατρική, ωστόσο δεν είναι πλέον αναγκαστικό και δεν λαμβάνεται από όλους τους ιατρούς. </a:t>
            </a:r>
            <a:endParaRPr lang="el-GR" dirty="0"/>
          </a:p>
        </p:txBody>
      </p:sp>
      <p:sp>
        <p:nvSpPr>
          <p:cNvPr id="3" name="Τίτλος 2">
            <a:extLst>
              <a:ext uri="{FF2B5EF4-FFF2-40B4-BE49-F238E27FC236}">
                <a16:creationId xmlns:a16="http://schemas.microsoft.com/office/drawing/2014/main" id="{DA246551-D7AC-7B2D-0A3B-CA9E662E3D50}"/>
              </a:ext>
            </a:extLst>
          </p:cNvPr>
          <p:cNvSpPr>
            <a:spLocks noGrp="1"/>
          </p:cNvSpPr>
          <p:nvPr>
            <p:ph type="title"/>
          </p:nvPr>
        </p:nvSpPr>
        <p:spPr/>
        <p:txBody>
          <a:bodyPr/>
          <a:lstStyle/>
          <a:p>
            <a:endParaRPr lang="el-GR"/>
          </a:p>
        </p:txBody>
      </p:sp>
    </p:spTree>
    <p:extLst>
      <p:ext uri="{BB962C8B-B14F-4D97-AF65-F5344CB8AC3E}">
        <p14:creationId xmlns:p14="http://schemas.microsoft.com/office/powerpoint/2010/main" val="621018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39F45DCC-3275-19C0-A4A4-C57FC531ED41}"/>
              </a:ext>
            </a:extLst>
          </p:cNvPr>
          <p:cNvSpPr>
            <a:spLocks noGrp="1"/>
          </p:cNvSpPr>
          <p:nvPr>
            <p:ph idx="1"/>
          </p:nvPr>
        </p:nvSpPr>
        <p:spPr/>
        <p:txBody>
          <a:bodyPr vert="horz" lIns="91440" tIns="45720" rIns="91440" bIns="45720" anchor="t">
            <a:normAutofit lnSpcReduction="10000"/>
          </a:bodyPr>
          <a:lstStyle/>
          <a:p>
            <a:r>
              <a:rPr lang="el-GR" dirty="0">
                <a:ea typeface="+mn-lt"/>
                <a:cs typeface="+mn-lt"/>
              </a:rPr>
              <a:t>Μεγάλη ήταν η συμβολή των γιατρών της Αλεξάνδρειας στην ανάπτυξη της ιατρικής.</a:t>
            </a:r>
          </a:p>
          <a:p>
            <a:r>
              <a:rPr lang="el-GR" dirty="0">
                <a:ea typeface="+mn-lt"/>
                <a:cs typeface="+mn-lt"/>
              </a:rPr>
              <a:t>Χειρουργοί της ελληνιστικής Αλεξάνδρειας πρωτοπόρησαν στις επεμβάσεις κήλης, οφθαλμών, αφαιρέσεως λίθων, στην πλαστική χειρουργική, σε μεθόδους ανατάξεως εξαρθρώσεων και καταγμάτων, στην τραχειοτομή και στη χρήση της ρίζας του μανδραγόρα ως αναισθητικού.</a:t>
            </a:r>
            <a:endParaRPr lang="el-GR"/>
          </a:p>
          <a:p>
            <a:r>
              <a:rPr lang="el-GR" dirty="0">
                <a:ea typeface="+mn-lt"/>
                <a:cs typeface="+mn-lt"/>
              </a:rPr>
              <a:t>Δύο μεγάλοι Αλεξανδρινοί ιατροί έθεσαν τα θεμέλια της επιστημονικής ανατομίας και φυσιολογίας: ο Ηρόφιλος και ο Ερασίστρατος.</a:t>
            </a:r>
            <a:endParaRPr lang="el-GR"/>
          </a:p>
        </p:txBody>
      </p:sp>
      <p:sp>
        <p:nvSpPr>
          <p:cNvPr id="3" name="Τίτλος 2">
            <a:extLst>
              <a:ext uri="{FF2B5EF4-FFF2-40B4-BE49-F238E27FC236}">
                <a16:creationId xmlns:a16="http://schemas.microsoft.com/office/drawing/2014/main" id="{AF6AF893-D5D6-ACAB-1750-38EE027BBCAC}"/>
              </a:ext>
            </a:extLst>
          </p:cNvPr>
          <p:cNvSpPr>
            <a:spLocks noGrp="1"/>
          </p:cNvSpPr>
          <p:nvPr>
            <p:ph type="title"/>
          </p:nvPr>
        </p:nvSpPr>
        <p:spPr/>
        <p:txBody>
          <a:bodyPr vert="horz" lIns="91440" tIns="45720" rIns="91440" bIns="45720" rtlCol="0" anchor="b" anchorCtr="0">
            <a:normAutofit/>
          </a:bodyPr>
          <a:lstStyle/>
          <a:p>
            <a:pPr algn="ctr"/>
            <a:r>
              <a:rPr lang="el-GR">
                <a:ln w="3200">
                  <a:solidFill>
                    <a:srgbClr val="444D26">
                      <a:shade val="75000"/>
                      <a:alpha val="25000"/>
                    </a:srgbClr>
                  </a:solidFill>
                  <a:prstDash val="solid"/>
                  <a:round/>
                </a:ln>
              </a:rPr>
              <a:t>ΙΑΤΡΟΙ ΤΗΣ ΑΛΕΞΑΝΔΡΕΙΑΣ</a:t>
            </a:r>
          </a:p>
        </p:txBody>
      </p:sp>
    </p:spTree>
    <p:extLst>
      <p:ext uri="{BB962C8B-B14F-4D97-AF65-F5344CB8AC3E}">
        <p14:creationId xmlns:p14="http://schemas.microsoft.com/office/powerpoint/2010/main" val="175409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41E9B0FF-A609-9EFE-B1AF-B7778AA54490}"/>
              </a:ext>
            </a:extLst>
          </p:cNvPr>
          <p:cNvSpPr>
            <a:spLocks noGrp="1"/>
          </p:cNvSpPr>
          <p:nvPr>
            <p:ph type="title"/>
          </p:nvPr>
        </p:nvSpPr>
        <p:spPr>
          <a:xfrm>
            <a:off x="937947" y="829370"/>
            <a:ext cx="8386578" cy="1287878"/>
          </a:xfrm>
        </p:spPr>
        <p:txBody>
          <a:bodyPr vert="horz" lIns="91440" tIns="45720" rIns="91440" bIns="45720" rtlCol="0" anchor="b" anchorCtr="0">
            <a:normAutofit/>
          </a:bodyPr>
          <a:lstStyle/>
          <a:p>
            <a:pPr algn="ctr"/>
            <a:r>
              <a:rPr lang="el-GR" sz="4400">
                <a:ln w="3200">
                  <a:solidFill>
                    <a:srgbClr val="444D26">
                      <a:shade val="75000"/>
                      <a:alpha val="25000"/>
                    </a:srgbClr>
                  </a:solidFill>
                  <a:prstDash val="solid"/>
                  <a:round/>
                </a:ln>
              </a:rPr>
              <a:t>ΗΡΟΦΙΛΟΣ</a:t>
            </a:r>
          </a:p>
        </p:txBody>
      </p:sp>
      <p:sp>
        <p:nvSpPr>
          <p:cNvPr id="10" name="Θέση περιεχομένου 9">
            <a:extLst>
              <a:ext uri="{FF2B5EF4-FFF2-40B4-BE49-F238E27FC236}">
                <a16:creationId xmlns:a16="http://schemas.microsoft.com/office/drawing/2014/main" id="{F82BDD6E-E541-8C62-16AB-A1DE6C952E73}"/>
              </a:ext>
            </a:extLst>
          </p:cNvPr>
          <p:cNvSpPr>
            <a:spLocks noGrp="1"/>
          </p:cNvSpPr>
          <p:nvPr>
            <p:ph idx="1"/>
          </p:nvPr>
        </p:nvSpPr>
        <p:spPr>
          <a:xfrm>
            <a:off x="300406" y="3584342"/>
            <a:ext cx="8381334" cy="2580335"/>
          </a:xfrm>
        </p:spPr>
        <p:txBody>
          <a:bodyPr vert="horz" lIns="91440" tIns="45720" rIns="91440" bIns="45720" anchor="t">
            <a:normAutofit fontScale="92500" lnSpcReduction="10000"/>
          </a:bodyPr>
          <a:lstStyle/>
          <a:p>
            <a:pPr algn="just"/>
            <a:r>
              <a:rPr lang="el-GR" dirty="0">
                <a:ea typeface="+mn-lt"/>
                <a:cs typeface="+mn-lt"/>
              </a:rPr>
              <a:t>Ο Ηρόφιλος υπεστήριξε ότι η νόηση εδράζεται στον εγκέφαλο και συνέδεσε το νευρικό σύστημα με την κίνηση και τις αισθήσεις. Επεσήμανε τη διαφορά μεταξύ φλεβών και αρτηριών, σημειώνοντας ότι οι αρτηρίες έχουν παλμό, ενώ οι φλέβες όχι. Αυτός και ο Ερασίστρατος ερεύνησαν τον ρόλο των φλεβών και των νεύρων, χαρτογραφώντας τις πορείες τους κατά μήκος του σώματος.</a:t>
            </a:r>
            <a:endParaRPr lang="el-GR" dirty="0"/>
          </a:p>
        </p:txBody>
      </p:sp>
      <p:pic>
        <p:nvPicPr>
          <p:cNvPr id="11" name="Εικόνα 11" descr="Εικόνα που περιέχει υπαίθριος, κτίριο, παλιός&#10;&#10;Περιγραφή που δημιουργήθηκε αυτόματα">
            <a:extLst>
              <a:ext uri="{FF2B5EF4-FFF2-40B4-BE49-F238E27FC236}">
                <a16:creationId xmlns:a16="http://schemas.microsoft.com/office/drawing/2014/main" id="{B7DB0132-0870-35D3-ED4F-102C2911EAEE}"/>
              </a:ext>
            </a:extLst>
          </p:cNvPr>
          <p:cNvPicPr>
            <a:picLocks noChangeAspect="1"/>
          </p:cNvPicPr>
          <p:nvPr/>
        </p:nvPicPr>
        <p:blipFill>
          <a:blip r:embed="rId2"/>
          <a:stretch>
            <a:fillRect/>
          </a:stretch>
        </p:blipFill>
        <p:spPr>
          <a:xfrm>
            <a:off x="647587" y="355714"/>
            <a:ext cx="2743200" cy="2709949"/>
          </a:xfrm>
          <a:prstGeom prst="rect">
            <a:avLst/>
          </a:prstGeom>
        </p:spPr>
      </p:pic>
    </p:spTree>
    <p:extLst>
      <p:ext uri="{BB962C8B-B14F-4D97-AF65-F5344CB8AC3E}">
        <p14:creationId xmlns:p14="http://schemas.microsoft.com/office/powerpoint/2010/main" val="3541301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FB0DFE56-DDAE-49EF-38AC-3AB5869249FC}"/>
              </a:ext>
            </a:extLst>
          </p:cNvPr>
          <p:cNvSpPr>
            <a:spLocks noGrp="1"/>
          </p:cNvSpPr>
          <p:nvPr>
            <p:ph idx="1"/>
          </p:nvPr>
        </p:nvSpPr>
        <p:spPr>
          <a:xfrm>
            <a:off x="284672" y="1524000"/>
            <a:ext cx="5828582" cy="4572000"/>
          </a:xfrm>
        </p:spPr>
        <p:txBody>
          <a:bodyPr vert="horz" lIns="91440" tIns="45720" rIns="91440" bIns="45720" anchor="t">
            <a:normAutofit fontScale="92500"/>
          </a:bodyPr>
          <a:lstStyle/>
          <a:p>
            <a:pPr algn="just"/>
            <a:r>
              <a:rPr lang="el-GR" dirty="0">
                <a:ea typeface="+mn-lt"/>
                <a:cs typeface="+mn-lt"/>
              </a:rPr>
              <a:t> Ο Ερασίστρατος ήταν από τους πιο φημισμένους ιατρούς και ανατόμους της αρχαιότητας. Συσχέτισε την αυξημένη πολυπλοκότητα της επιφάνειας του ανθρώπινου εγκεφάλου ως προς τον εγκέφαλο άλλων ζώων με την ανώτερη ευφυΐα. Μερικές φορές έκανε πειράματα για να προωθήσει την έρευνά του, όπως την επανειλημμένη ζύγιση ενός πτηνού σε κλουβί για τη σημείωση της απώλειας βάρους του ανάμεσα σε χρόνους ταΐσματος.</a:t>
            </a:r>
            <a:endParaRPr lang="el-GR"/>
          </a:p>
        </p:txBody>
      </p:sp>
      <p:sp>
        <p:nvSpPr>
          <p:cNvPr id="3" name="Τίτλος 2">
            <a:extLst>
              <a:ext uri="{FF2B5EF4-FFF2-40B4-BE49-F238E27FC236}">
                <a16:creationId xmlns:a16="http://schemas.microsoft.com/office/drawing/2014/main" id="{AA9F5A5C-A818-A11A-B7F8-8A22A492749E}"/>
              </a:ext>
            </a:extLst>
          </p:cNvPr>
          <p:cNvSpPr>
            <a:spLocks noGrp="1"/>
          </p:cNvSpPr>
          <p:nvPr>
            <p:ph type="title"/>
          </p:nvPr>
        </p:nvSpPr>
        <p:spPr/>
        <p:txBody>
          <a:bodyPr vert="horz" lIns="91440" tIns="45720" rIns="91440" bIns="45720" rtlCol="0" anchor="b" anchorCtr="0">
            <a:normAutofit/>
          </a:bodyPr>
          <a:lstStyle/>
          <a:p>
            <a:pPr algn="ctr"/>
            <a:r>
              <a:rPr lang="el-GR">
                <a:ln w="3200">
                  <a:solidFill>
                    <a:srgbClr val="444D26">
                      <a:shade val="75000"/>
                      <a:alpha val="25000"/>
                    </a:srgbClr>
                  </a:solidFill>
                  <a:prstDash val="solid"/>
                  <a:round/>
                </a:ln>
              </a:rPr>
              <a:t>ΕΡΑΣΙΣΤΡΑΤΟΣ</a:t>
            </a:r>
          </a:p>
        </p:txBody>
      </p:sp>
      <p:pic>
        <p:nvPicPr>
          <p:cNvPr id="4" name="Εικόνα 4" descr="Εικόνα που περιέχει κείμενο, άνδρας&#10;&#10;Περιγραφή που δημιουργήθηκε αυτόματα">
            <a:extLst>
              <a:ext uri="{FF2B5EF4-FFF2-40B4-BE49-F238E27FC236}">
                <a16:creationId xmlns:a16="http://schemas.microsoft.com/office/drawing/2014/main" id="{1454F6EF-8B7D-647B-5EFA-D30A462FBDBF}"/>
              </a:ext>
            </a:extLst>
          </p:cNvPr>
          <p:cNvPicPr>
            <a:picLocks noChangeAspect="1"/>
          </p:cNvPicPr>
          <p:nvPr/>
        </p:nvPicPr>
        <p:blipFill>
          <a:blip r:embed="rId2"/>
          <a:stretch>
            <a:fillRect/>
          </a:stretch>
        </p:blipFill>
        <p:spPr>
          <a:xfrm>
            <a:off x="6162136" y="1524026"/>
            <a:ext cx="2743200" cy="4039985"/>
          </a:xfrm>
          <a:prstGeom prst="rect">
            <a:avLst/>
          </a:prstGeom>
        </p:spPr>
      </p:pic>
    </p:spTree>
    <p:extLst>
      <p:ext uri="{BB962C8B-B14F-4D97-AF65-F5344CB8AC3E}">
        <p14:creationId xmlns:p14="http://schemas.microsoft.com/office/powerpoint/2010/main" val="2100017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FE8F4E2A-B8F9-51C8-8EBE-3BE202C70975}"/>
              </a:ext>
            </a:extLst>
          </p:cNvPr>
          <p:cNvSpPr>
            <a:spLocks noGrp="1"/>
          </p:cNvSpPr>
          <p:nvPr>
            <p:ph idx="1"/>
          </p:nvPr>
        </p:nvSpPr>
        <p:spPr>
          <a:xfrm>
            <a:off x="457200" y="5136077"/>
            <a:ext cx="8229600" cy="959923"/>
          </a:xfrm>
        </p:spPr>
        <p:txBody>
          <a:bodyPr/>
          <a:lstStyle/>
          <a:p>
            <a:endParaRPr lang="el-GR"/>
          </a:p>
        </p:txBody>
      </p:sp>
      <p:sp>
        <p:nvSpPr>
          <p:cNvPr id="3" name="Τίτλος 2">
            <a:extLst>
              <a:ext uri="{FF2B5EF4-FFF2-40B4-BE49-F238E27FC236}">
                <a16:creationId xmlns:a16="http://schemas.microsoft.com/office/drawing/2014/main" id="{D460F577-D7A4-B8CB-ECDD-ED148826A638}"/>
              </a:ext>
            </a:extLst>
          </p:cNvPr>
          <p:cNvSpPr>
            <a:spLocks noGrp="1"/>
          </p:cNvSpPr>
          <p:nvPr>
            <p:ph type="title"/>
          </p:nvPr>
        </p:nvSpPr>
        <p:spPr>
          <a:xfrm>
            <a:off x="-186045" y="1854531"/>
            <a:ext cx="9605157" cy="1565563"/>
          </a:xfrm>
        </p:spPr>
        <p:txBody>
          <a:bodyPr vert="horz" lIns="91440" tIns="45720" rIns="91440" bIns="45720" rtlCol="0" anchor="b" anchorCtr="0">
            <a:normAutofit/>
          </a:bodyPr>
          <a:lstStyle/>
          <a:p>
            <a:pPr algn="ctr"/>
            <a:r>
              <a:rPr lang="el-GR">
                <a:ln w="3200">
                  <a:solidFill>
                    <a:srgbClr val="444D26">
                      <a:shade val="75000"/>
                      <a:alpha val="25000"/>
                    </a:srgbClr>
                  </a:solidFill>
                  <a:prstDash val="solid"/>
                  <a:round/>
                </a:ln>
              </a:rPr>
              <a:t>Σας ευχαριστούμε για την προσοχή σας!</a:t>
            </a:r>
          </a:p>
        </p:txBody>
      </p:sp>
    </p:spTree>
    <p:extLst>
      <p:ext uri="{BB962C8B-B14F-4D97-AF65-F5344CB8AC3E}">
        <p14:creationId xmlns:p14="http://schemas.microsoft.com/office/powerpoint/2010/main" val="2790549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EAD8B1FB-B680-2A84-193C-4A2689384A34}"/>
              </a:ext>
            </a:extLst>
          </p:cNvPr>
          <p:cNvSpPr>
            <a:spLocks noGrp="1"/>
          </p:cNvSpPr>
          <p:nvPr>
            <p:ph idx="1"/>
          </p:nvPr>
        </p:nvSpPr>
        <p:spPr/>
        <p:txBody>
          <a:bodyPr vert="horz" lIns="91440" tIns="45720" rIns="91440" bIns="45720" anchor="t">
            <a:normAutofit/>
          </a:bodyPr>
          <a:lstStyle/>
          <a:p>
            <a:r>
              <a:rPr lang="el-GR" sz="2000" dirty="0">
                <a:ea typeface="+mn-lt"/>
                <a:cs typeface="+mn-lt"/>
                <a:hlinkClick r:id="rId2"/>
              </a:rPr>
              <a:t>https://el.wikipedia.org/wiki/%CE%99%CF%83%CF%84%CE%BF%CF%81%CE%AF%CE%B1_%CF%84%CE%B7%CF%82_%CE%B9%CE%B1%CF%84%CF%81%CE%B9%CE%BA%CE%AE%CF%82</a:t>
            </a:r>
            <a:endParaRPr lang="el-GR" sz="2000" dirty="0">
              <a:ea typeface="+mn-lt"/>
              <a:cs typeface="+mn-lt"/>
            </a:endParaRPr>
          </a:p>
          <a:p>
            <a:r>
              <a:rPr lang="el-GR" sz="2000" dirty="0">
                <a:ea typeface="+mn-lt"/>
                <a:cs typeface="+mn-lt"/>
                <a:hlinkClick r:id="rId3"/>
              </a:rPr>
              <a:t>https://www.apofoitoissas.gr/2015/06/05/%CE%B7-%CE%B9%CE%B1%CF%84%CF%81%CE%B9%CE%BA%CE%B7-%CF%83%CF%84%CE%B7%CE%BD-%CE%B1%CF%81%CF%87%CE%B1%CE%B9%CE%B1-%CE%B5%CE%BB%CE%BB%CE%B1%CE%B4%CE%B1-%CE%BF-%CE%B9%CF%80%CF%80%CE%BF%CE%BA%CF%81%CE%B1/</a:t>
            </a:r>
            <a:r>
              <a:rPr lang="el-GR" sz="2000" dirty="0">
                <a:ea typeface="+mn-lt"/>
                <a:cs typeface="+mn-lt"/>
              </a:rPr>
              <a:t> </a:t>
            </a:r>
          </a:p>
          <a:p>
            <a:r>
              <a:rPr lang="el-GR" sz="2000" dirty="0">
                <a:ea typeface="+mn-lt"/>
                <a:cs typeface="+mn-lt"/>
                <a:hlinkClick r:id="rId4"/>
              </a:rPr>
              <a:t>http://archaia-ellada.blogspot.com/2013/04/blog-post_7039.html</a:t>
            </a:r>
            <a:endParaRPr lang="el-GR" sz="2000" dirty="0">
              <a:ea typeface="+mn-lt"/>
              <a:cs typeface="+mn-lt"/>
            </a:endParaRPr>
          </a:p>
          <a:p>
            <a:r>
              <a:rPr lang="el-GR" sz="2000" dirty="0">
                <a:ea typeface="+mn-lt"/>
                <a:cs typeface="+mn-lt"/>
                <a:hlinkClick r:id="rId5"/>
              </a:rPr>
              <a:t>https://slideplayer.gr/slide/11357290</a:t>
            </a:r>
            <a:endParaRPr lang="el-GR" sz="2000" dirty="0">
              <a:ea typeface="+mn-lt"/>
              <a:cs typeface="+mn-lt"/>
            </a:endParaRPr>
          </a:p>
          <a:p>
            <a:pPr marL="0" indent="0">
              <a:buNone/>
            </a:pPr>
            <a:endParaRPr lang="el-GR" sz="2000" dirty="0"/>
          </a:p>
        </p:txBody>
      </p:sp>
      <p:sp>
        <p:nvSpPr>
          <p:cNvPr id="3" name="Τίτλος 2">
            <a:extLst>
              <a:ext uri="{FF2B5EF4-FFF2-40B4-BE49-F238E27FC236}">
                <a16:creationId xmlns:a16="http://schemas.microsoft.com/office/drawing/2014/main" id="{A99F88FF-E1FD-7D29-7072-BFD369904A06}"/>
              </a:ext>
            </a:extLst>
          </p:cNvPr>
          <p:cNvSpPr>
            <a:spLocks noGrp="1"/>
          </p:cNvSpPr>
          <p:nvPr>
            <p:ph type="title"/>
          </p:nvPr>
        </p:nvSpPr>
        <p:spPr/>
        <p:txBody>
          <a:bodyPr vert="horz" lIns="91440" tIns="45720" rIns="91440" bIns="45720" rtlCol="0" anchor="b" anchorCtr="0">
            <a:normAutofit/>
          </a:bodyPr>
          <a:lstStyle/>
          <a:p>
            <a:r>
              <a:rPr lang="el-GR">
                <a:ln w="3200">
                  <a:solidFill>
                    <a:srgbClr val="444D26">
                      <a:shade val="75000"/>
                      <a:alpha val="25000"/>
                    </a:srgbClr>
                  </a:solidFill>
                  <a:prstDash val="solid"/>
                  <a:round/>
                </a:ln>
              </a:rPr>
              <a:t>ΒΙΒΛΙΟΓΡΑΦΙΑ:</a:t>
            </a:r>
            <a:endParaRPr lang="el-GR"/>
          </a:p>
        </p:txBody>
      </p:sp>
    </p:spTree>
    <p:extLst>
      <p:ext uri="{BB962C8B-B14F-4D97-AF65-F5344CB8AC3E}">
        <p14:creationId xmlns:p14="http://schemas.microsoft.com/office/powerpoint/2010/main" val="1988441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4" descr="Εικόνα που περιέχει κείμενο&#10;&#10;Περιγραφή που δημιουργήθηκε αυτόματα">
            <a:extLst>
              <a:ext uri="{FF2B5EF4-FFF2-40B4-BE49-F238E27FC236}">
                <a16:creationId xmlns:a16="http://schemas.microsoft.com/office/drawing/2014/main" id="{E1EDAE2E-663D-B670-514E-28E5C213BE92}"/>
              </a:ext>
            </a:extLst>
          </p:cNvPr>
          <p:cNvPicPr>
            <a:picLocks noChangeAspect="1"/>
          </p:cNvPicPr>
          <p:nvPr/>
        </p:nvPicPr>
        <p:blipFill>
          <a:blip r:embed="rId2"/>
          <a:stretch>
            <a:fillRect/>
          </a:stretch>
        </p:blipFill>
        <p:spPr>
          <a:xfrm>
            <a:off x="4892633" y="2415808"/>
            <a:ext cx="3960420" cy="2016485"/>
          </a:xfrm>
          <a:prstGeom prst="rect">
            <a:avLst/>
          </a:prstGeom>
        </p:spPr>
      </p:pic>
      <p:sp>
        <p:nvSpPr>
          <p:cNvPr id="2" name="Content Placeholder 1"/>
          <p:cNvSpPr>
            <a:spLocks noGrp="1"/>
          </p:cNvSpPr>
          <p:nvPr>
            <p:ph idx="1"/>
          </p:nvPr>
        </p:nvSpPr>
        <p:spPr>
          <a:xfrm>
            <a:off x="457200" y="1524000"/>
            <a:ext cx="4310743" cy="4809505"/>
          </a:xfrm>
        </p:spPr>
        <p:txBody>
          <a:bodyPr vert="horz" lIns="91440" tIns="45720" rIns="91440" bIns="45720" anchor="t">
            <a:normAutofit fontScale="85000" lnSpcReduction="10000"/>
          </a:bodyPr>
          <a:lstStyle/>
          <a:p>
            <a:pPr marL="0" indent="0" algn="just">
              <a:buNone/>
            </a:pPr>
            <a:r>
              <a:rPr lang="el-GR" dirty="0"/>
              <a:t>Οι αρχαιότερες μαρτυρίες για την ιατρική σε ελληνικό έδαφος προέρχονται από τις ανασκαφές στις Μυκήνες. Βρέθηκαν: ένα τρυπανισμένο κρανίο</a:t>
            </a:r>
            <a:r>
              <a:rPr lang="en-US" dirty="0"/>
              <a:t> </a:t>
            </a:r>
            <a:r>
              <a:rPr lang="el-GR" dirty="0"/>
              <a:t>και σκελετοί αλλοιωμένοι από αρθρίτιδα</a:t>
            </a:r>
            <a:r>
              <a:rPr lang="en-US" dirty="0"/>
              <a:t>. </a:t>
            </a:r>
            <a:r>
              <a:rPr lang="el-GR" dirty="0"/>
              <a:t>Στις πινακίδες Γραμμικής Β αναφέρεται η λέξη γιατρός καθώς και φαρμακευτικά φυτά όπως το μάραθο,κύμινο, σέλινο.Στα Μινωικά ανάκτορα υπήρχαν υψηλής ποιότητας εγκαταστάσεις υγιεινής άρα η ιατρική θα πρέπει να είχε φτάσει σε ένα αντίστοιχο επίπεδο.</a:t>
            </a:r>
            <a:endParaRPr lang="en-US" dirty="0"/>
          </a:p>
        </p:txBody>
      </p:sp>
      <p:sp>
        <p:nvSpPr>
          <p:cNvPr id="3" name="Title 2"/>
          <p:cNvSpPr>
            <a:spLocks noGrp="1"/>
          </p:cNvSpPr>
          <p:nvPr>
            <p:ph type="title"/>
          </p:nvPr>
        </p:nvSpPr>
        <p:spPr/>
        <p:txBody>
          <a:bodyPr vert="horz" lIns="91440" tIns="45720" rIns="91440" bIns="45720" rtlCol="0" anchor="b" anchorCtr="0">
            <a:normAutofit/>
          </a:bodyPr>
          <a:lstStyle/>
          <a:p>
            <a:pPr algn="ctr"/>
            <a:r>
              <a:rPr lang="el-GR" b="1" dirty="0"/>
              <a:t>ΙΣΤΟΡΙΑ  ΤΗΣ ΙΑΤΡΙΚΗΣ</a:t>
            </a:r>
            <a:endParaRPr lang="en-US" b="1" dirty="0">
              <a:ln w="3200">
                <a:solidFill>
                  <a:srgbClr val="444D26">
                    <a:shade val="75000"/>
                    <a:alpha val="25000"/>
                  </a:srgbClr>
                </a:solidFill>
                <a:prstDash val="solid"/>
                <a:round/>
              </a:l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4" descr="Εικόνα που περιέχει κτίριο, γλυπτική, άγαλμα&#10;&#10;Περιγραφή που δημιουργήθηκε αυτόματα">
            <a:extLst>
              <a:ext uri="{FF2B5EF4-FFF2-40B4-BE49-F238E27FC236}">
                <a16:creationId xmlns:a16="http://schemas.microsoft.com/office/drawing/2014/main" id="{D9158B5E-7BFC-95F7-176A-FFA032E964AD}"/>
              </a:ext>
            </a:extLst>
          </p:cNvPr>
          <p:cNvPicPr>
            <a:picLocks noChangeAspect="1"/>
          </p:cNvPicPr>
          <p:nvPr/>
        </p:nvPicPr>
        <p:blipFill>
          <a:blip r:embed="rId2"/>
          <a:stretch>
            <a:fillRect/>
          </a:stretch>
        </p:blipFill>
        <p:spPr>
          <a:xfrm>
            <a:off x="460169" y="1549730"/>
            <a:ext cx="2701636" cy="4114800"/>
          </a:xfrm>
          <a:prstGeom prst="rect">
            <a:avLst/>
          </a:prstGeom>
        </p:spPr>
      </p:pic>
      <p:sp>
        <p:nvSpPr>
          <p:cNvPr id="2" name="Content Placeholder 1"/>
          <p:cNvSpPr>
            <a:spLocks noGrp="1"/>
          </p:cNvSpPr>
          <p:nvPr>
            <p:ph idx="1"/>
          </p:nvPr>
        </p:nvSpPr>
        <p:spPr>
          <a:xfrm>
            <a:off x="3238004" y="1553688"/>
            <a:ext cx="5597236" cy="4779820"/>
          </a:xfrm>
        </p:spPr>
        <p:txBody>
          <a:bodyPr vert="horz" lIns="91440" tIns="45720" rIns="91440" bIns="45720" anchor="t">
            <a:normAutofit fontScale="77500" lnSpcReduction="20000"/>
          </a:bodyPr>
          <a:lstStyle/>
          <a:p>
            <a:pPr marL="0" indent="0" algn="just">
              <a:buNone/>
            </a:pPr>
            <a:r>
              <a:rPr lang="el-GR" dirty="0"/>
              <a:t>  Ο Ασκληπιός υπήρξε ο πρώτος Ιατρός του αρχαίου ελληνικού κόσμου. Σύλλεγε ιαματικά βότανα,  δημιούργησε τα περίφημα «φάρμακοτριβεία» όπου γινόταν η κατεργασία των βοτάνων. Ο Ασκληπιός είναι η ιδεατή αντίληψη της ιαματικής δύναμης της φύσης, όπως και σήμερα γίνεται αντιληπτή από τους ανθρώπους. Οι θεραπευτικές ικανότητες του Ασκληπιού έδωσαν την εντύπωση στον κόσμο ότι είχε κάποια θεϊκή δύναμη και θεοποιήθηκε. Έτσι, η φήμη του πέρασε γρήγορα τα όρια της Τρίκκης, κάλυψε τα όρια της Ελλάδας και μεταγενέστερα τα όρια όλου του τότε γνωστού κόσμου. Πάνω από 343 Ασκληπιεία (ναοί) κάλυψαν κατά τον 7ο- 5ο αιώνα π.Χ τον τότε γνωστό κόσμο. Η ράβδος του Ασκληπιού είναι παγκόσμιο σύμβολο της ιατρικής στις μέρες μας.</a:t>
            </a:r>
          </a:p>
        </p:txBody>
      </p:sp>
      <p:sp>
        <p:nvSpPr>
          <p:cNvPr id="3" name="Title 2"/>
          <p:cNvSpPr>
            <a:spLocks noGrp="1"/>
          </p:cNvSpPr>
          <p:nvPr>
            <p:ph type="title"/>
          </p:nvPr>
        </p:nvSpPr>
        <p:spPr/>
        <p:txBody>
          <a:bodyPr vert="horz" lIns="91440" tIns="45720" rIns="91440" bIns="45720" rtlCol="0" anchor="b" anchorCtr="0">
            <a:normAutofit/>
          </a:bodyPr>
          <a:lstStyle/>
          <a:p>
            <a:pPr algn="ctr"/>
            <a:r>
              <a:rPr lang="el-GR" dirty="0"/>
              <a:t>Ο ΑΣΚΛΗΠΙΟΣ</a:t>
            </a:r>
            <a:endParaRPr lang="en-US" dirty="0">
              <a:ln w="3200">
                <a:solidFill>
                  <a:srgbClr val="444D26">
                    <a:shade val="75000"/>
                    <a:alpha val="25000"/>
                  </a:srgbClr>
                </a:solidFill>
                <a:prstDash val="solid"/>
                <a:round/>
              </a:l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350" y="1500174"/>
            <a:ext cx="8143337" cy="4523827"/>
          </a:xfrm>
        </p:spPr>
        <p:txBody>
          <a:bodyPr vert="horz" lIns="91440" tIns="45720" rIns="91440" bIns="45720" anchor="t">
            <a:normAutofit/>
          </a:bodyPr>
          <a:lstStyle/>
          <a:p>
            <a:pPr algn="just"/>
            <a:r>
              <a:rPr lang="el-GR" dirty="0"/>
              <a:t>Τα Ασκληπιεία ήταν ναοί με ιατρική λειτουργία</a:t>
            </a:r>
            <a:r>
              <a:rPr lang="el-GR" b="1" dirty="0"/>
              <a:t>. </a:t>
            </a:r>
            <a:r>
              <a:rPr lang="el-GR" dirty="0"/>
              <a:t>Όπως μαρτυρά και το όνομά τους, ήταν αφιερωμένοι στον Ασκληπιό. Δεν ήταν νοσοκομειακά ιδρύματα αλλά παρείχαν βασικές υγειονομικές υπηρεσίες, όπως </a:t>
            </a:r>
            <a:r>
              <a:rPr lang="el-GR" dirty="0" err="1"/>
              <a:t>διαιτολογία</a:t>
            </a:r>
            <a:r>
              <a:rPr lang="el-GR" dirty="0"/>
              <a:t> και προγράμματα σωματικής άσκησης. Επίσης υπήρχαν χώροι ψυχαγωγίας των ασθενών και των συγγενών τους, όπως θέατρα, ωδεία, ιππόδρομοι. Οι θεραπείες πραγματοποιούνταν δωρεάν, όμως, οι ασθενείς άφηναν δώρα ως ένδειξη ευχαριστίας.</a:t>
            </a:r>
            <a:endParaRPr lang="en-US" dirty="0"/>
          </a:p>
        </p:txBody>
      </p:sp>
      <p:sp>
        <p:nvSpPr>
          <p:cNvPr id="3" name="Title 2"/>
          <p:cNvSpPr>
            <a:spLocks noGrp="1"/>
          </p:cNvSpPr>
          <p:nvPr>
            <p:ph type="title"/>
          </p:nvPr>
        </p:nvSpPr>
        <p:spPr/>
        <p:txBody>
          <a:bodyPr vert="horz" lIns="91440" tIns="45720" rIns="91440" bIns="45720" rtlCol="0" anchor="b" anchorCtr="0">
            <a:normAutofit/>
          </a:bodyPr>
          <a:lstStyle/>
          <a:p>
            <a:pPr algn="ctr"/>
            <a:r>
              <a:rPr lang="el-GR" dirty="0"/>
              <a:t>ΤΑ ΑΣΚΛΗΠΕΙΑ</a:t>
            </a:r>
            <a:endParaRPr lang="en-US" dirty="0">
              <a:ln w="3200">
                <a:solidFill>
                  <a:srgbClr val="444D26">
                    <a:shade val="75000"/>
                    <a:alpha val="25000"/>
                  </a:srgbClr>
                </a:solidFill>
                <a:prstDash val="solid"/>
                <a:round/>
              </a:l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574A12A1-6F37-665E-14E8-E5E9FC0A3AAE}"/>
              </a:ext>
            </a:extLst>
          </p:cNvPr>
          <p:cNvSpPr>
            <a:spLocks noGrp="1"/>
          </p:cNvSpPr>
          <p:nvPr>
            <p:ph type="title"/>
          </p:nvPr>
        </p:nvSpPr>
        <p:spPr>
          <a:xfrm>
            <a:off x="506681" y="4625439"/>
            <a:ext cx="8229600" cy="1219200"/>
          </a:xfrm>
        </p:spPr>
        <p:txBody>
          <a:bodyPr vert="horz" lIns="91440" tIns="45720" rIns="91440" bIns="45720" rtlCol="0" anchor="b" anchorCtr="0">
            <a:normAutofit/>
          </a:bodyPr>
          <a:lstStyle/>
          <a:p>
            <a:pPr algn="ctr"/>
            <a:r>
              <a:rPr lang="el-GR" sz="2800">
                <a:ln w="3200">
                  <a:solidFill>
                    <a:srgbClr val="444D26">
                      <a:shade val="75000"/>
                      <a:alpha val="25000"/>
                    </a:srgbClr>
                  </a:solidFill>
                  <a:prstDash val="solid"/>
                  <a:round/>
                </a:ln>
              </a:rPr>
              <a:t>Το Ασκληπιείο στην Κω, το καλύτερα διατηρημένο Ασκληπιείο</a:t>
            </a:r>
          </a:p>
        </p:txBody>
      </p:sp>
      <p:pic>
        <p:nvPicPr>
          <p:cNvPr id="2" name="Εικόνα 4" descr="Εικόνα που περιέχει υπαίθριος, ουρανός, δέντρο, κτίριο&#10;&#10;Περιγραφή που δημιουργήθηκε αυτόματα">
            <a:extLst>
              <a:ext uri="{FF2B5EF4-FFF2-40B4-BE49-F238E27FC236}">
                <a16:creationId xmlns:a16="http://schemas.microsoft.com/office/drawing/2014/main" id="{87A9FDA6-90DD-C637-D18E-5CFD3D478F35}"/>
              </a:ext>
            </a:extLst>
          </p:cNvPr>
          <p:cNvPicPr>
            <a:picLocks noChangeAspect="1"/>
          </p:cNvPicPr>
          <p:nvPr/>
        </p:nvPicPr>
        <p:blipFill>
          <a:blip r:embed="rId2"/>
          <a:stretch>
            <a:fillRect/>
          </a:stretch>
        </p:blipFill>
        <p:spPr>
          <a:xfrm>
            <a:off x="1319042" y="740888"/>
            <a:ext cx="6738500" cy="4070107"/>
          </a:xfrm>
          <a:prstGeom prst="rect">
            <a:avLst/>
          </a:prstGeom>
        </p:spPr>
      </p:pic>
      <p:sp>
        <p:nvSpPr>
          <p:cNvPr id="6" name="Θέση περιεχομένου 5">
            <a:extLst>
              <a:ext uri="{FF2B5EF4-FFF2-40B4-BE49-F238E27FC236}">
                <a16:creationId xmlns:a16="http://schemas.microsoft.com/office/drawing/2014/main" id="{3A712D66-C7F8-6FD5-A7CF-375D8EF06317}"/>
              </a:ext>
            </a:extLst>
          </p:cNvPr>
          <p:cNvSpPr>
            <a:spLocks noGrp="1"/>
          </p:cNvSpPr>
          <p:nvPr>
            <p:ph idx="1"/>
          </p:nvPr>
        </p:nvSpPr>
        <p:spPr>
          <a:xfrm>
            <a:off x="-7205314" y="4025845"/>
            <a:ext cx="1930836" cy="1550164"/>
          </a:xfrm>
        </p:spPr>
        <p:txBody>
          <a:bodyPr vert="horz" lIns="91440" tIns="45720" rIns="91440" bIns="45720" anchor="t">
            <a:normAutofit/>
          </a:bodyPr>
          <a:lstStyle/>
          <a:p>
            <a:pPr marL="0" indent="0">
              <a:buNone/>
            </a:pPr>
            <a:endParaRPr lang="el-GR"/>
          </a:p>
        </p:txBody>
      </p:sp>
    </p:spTree>
    <p:extLst>
      <p:ext uri="{BB962C8B-B14F-4D97-AF65-F5344CB8AC3E}">
        <p14:creationId xmlns:p14="http://schemas.microsoft.com/office/powerpoint/2010/main" val="504733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81CFC7EA-F598-B280-BA9D-C2AC2D297215}"/>
              </a:ext>
            </a:extLst>
          </p:cNvPr>
          <p:cNvSpPr>
            <a:spLocks noGrp="1"/>
          </p:cNvSpPr>
          <p:nvPr>
            <p:ph type="title"/>
          </p:nvPr>
        </p:nvSpPr>
        <p:spPr/>
        <p:txBody>
          <a:bodyPr vert="horz" lIns="91440" tIns="45720" rIns="91440" bIns="45720" rtlCol="0" anchor="b" anchorCtr="0">
            <a:normAutofit/>
          </a:bodyPr>
          <a:lstStyle/>
          <a:p>
            <a:pPr algn="ctr"/>
            <a:r>
              <a:rPr lang="el-GR">
                <a:ln w="3200">
                  <a:solidFill>
                    <a:srgbClr val="444D26">
                      <a:shade val="75000"/>
                      <a:alpha val="25000"/>
                    </a:srgbClr>
                  </a:solidFill>
                  <a:prstDash val="solid"/>
                  <a:round/>
                </a:ln>
              </a:rPr>
              <a:t>ΤΑ ΑΣΚΛΗΠΕΙΑ</a:t>
            </a:r>
          </a:p>
        </p:txBody>
      </p:sp>
      <p:sp>
        <p:nvSpPr>
          <p:cNvPr id="6" name="Θέση περιεχομένου 5">
            <a:extLst>
              <a:ext uri="{FF2B5EF4-FFF2-40B4-BE49-F238E27FC236}">
                <a16:creationId xmlns:a16="http://schemas.microsoft.com/office/drawing/2014/main" id="{5A6DC4BB-64DB-896F-6CA6-BC41A4D81E4F}"/>
              </a:ext>
            </a:extLst>
          </p:cNvPr>
          <p:cNvSpPr>
            <a:spLocks noGrp="1"/>
          </p:cNvSpPr>
          <p:nvPr>
            <p:ph idx="1"/>
          </p:nvPr>
        </p:nvSpPr>
        <p:spPr>
          <a:xfrm>
            <a:off x="457200" y="1524000"/>
            <a:ext cx="8425824" cy="3012026"/>
          </a:xfrm>
        </p:spPr>
        <p:txBody>
          <a:bodyPr vert="horz" lIns="91440" tIns="45720" rIns="91440" bIns="45720" anchor="t">
            <a:normAutofit fontScale="77500" lnSpcReduction="20000"/>
          </a:bodyPr>
          <a:lstStyle/>
          <a:p>
            <a:pPr algn="just"/>
            <a:r>
              <a:rPr lang="el-GR" dirty="0">
                <a:ea typeface="+mn-lt"/>
                <a:cs typeface="+mn-lt"/>
              </a:rPr>
              <a:t> Η θεραπευτική ικανότητα τους ήταν αποτελεσματική σε τραύματα και σε πυρετούς, όπου χρησιμοποιούσαν βότανα και άλλα χειρουργικά μέσα. Ακόμη, αποτελούσαν κέντρα συμβουλών, καθώς λέγονταν ότι οι ασθενείς τους λάμβαναν συμβουλές στα όνειρά τους από την θεότητα του Ασκληπιού. Τα σπουδαιότερα Ασκληπιεία βρίσκονται στην Κω, στην Επίδαυρο και στην Πέργαμο. Στο Ασκληπιείο της Επιδαύρου, τρεις μεγάλοι μαρμάρινοι πίνακες, αναγράφουν τα ονόματα, το ιστορικό, τα συμπτώματα και τις θεραπείες ασθενών που είχαν προστρέξει εκεί. Κάποιες από τις αναφερόμενες χειρουργικές θεραπείες, η αφαίρεση ξένων θραυσμάτων από πληγή, έχουν αρκετά ρεαλιστικές περιγραφές.</a:t>
            </a:r>
            <a:br>
              <a:rPr lang="el-GR" dirty="0">
                <a:ea typeface="+mn-lt"/>
                <a:cs typeface="+mn-lt"/>
              </a:rPr>
            </a:br>
            <a:endParaRPr lang="el-GR" dirty="0">
              <a:ea typeface="+mn-lt"/>
              <a:cs typeface="+mn-lt"/>
            </a:endParaRPr>
          </a:p>
        </p:txBody>
      </p:sp>
      <p:pic>
        <p:nvPicPr>
          <p:cNvPr id="2" name="Εικόνα 3" descr="Εικόνα που περιέχει κτίριο, υπαίθριος, τόπος λατρείας, ναός&#10;&#10;Περιγραφή που δημιουργήθηκε αυτόματα">
            <a:extLst>
              <a:ext uri="{FF2B5EF4-FFF2-40B4-BE49-F238E27FC236}">
                <a16:creationId xmlns:a16="http://schemas.microsoft.com/office/drawing/2014/main" id="{AC48C04E-4477-39B6-A151-C794EDED0227}"/>
              </a:ext>
            </a:extLst>
          </p:cNvPr>
          <p:cNvPicPr>
            <a:picLocks noChangeAspect="1"/>
          </p:cNvPicPr>
          <p:nvPr/>
        </p:nvPicPr>
        <p:blipFill>
          <a:blip r:embed="rId2"/>
          <a:stretch>
            <a:fillRect/>
          </a:stretch>
        </p:blipFill>
        <p:spPr>
          <a:xfrm>
            <a:off x="2337018" y="4224656"/>
            <a:ext cx="4646564" cy="2254659"/>
          </a:xfrm>
          <a:prstGeom prst="rect">
            <a:avLst/>
          </a:prstGeom>
        </p:spPr>
      </p:pic>
    </p:spTree>
    <p:extLst>
      <p:ext uri="{BB962C8B-B14F-4D97-AF65-F5344CB8AC3E}">
        <p14:creationId xmlns:p14="http://schemas.microsoft.com/office/powerpoint/2010/main" val="2220798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90892"/>
            <a:ext cx="5303994" cy="5768299"/>
          </a:xfrm>
        </p:spPr>
        <p:txBody>
          <a:bodyPr vert="horz" lIns="91440" tIns="45720" rIns="91440" bIns="45720" anchor="t">
            <a:normAutofit fontScale="85000" lnSpcReduction="10000"/>
          </a:bodyPr>
          <a:lstStyle/>
          <a:p>
            <a:endParaRPr lang="en-US" dirty="0"/>
          </a:p>
          <a:p>
            <a:pPr algn="just"/>
            <a:r>
              <a:rPr lang="el-GR" dirty="0"/>
              <a:t>Ο Ιπποκράτης (Κως 460 π.Χ. - Λάρισα 377 π.Χ.), θεωρείται μία από τις πιο εξέχουσες προσωπικότητες στην ιστορία της ιατρικής, καθώς είναι ο θεμελιωτής της ορθολογικής ιατρικής, που την ανέδειξε από τέχνη σε επιστήμη. Κατόρθωσε να απαλλάξει την ιατρική από τα μεταφυσικά στοιχεία και τις δεισιδαιμονίες της εποχής. Το έργο του, επηρέασε τις σύγχρονες ιατρικές ειδικότητες του δυτικού κόσμου. Αναμφίβολα, θεωρείται θεμελιωτής και στυλοβάτης της Ιατρικής Επιστήμης. Θεμελίωσε τη μεθοδολογία της κλινικής εξέτασης, που παραμένει όμοια ακόμη και σήμερα.</a:t>
            </a:r>
            <a:br>
              <a:rPr lang="el-GR" dirty="0"/>
            </a:br>
            <a:endParaRPr lang="en-US" dirty="0"/>
          </a:p>
        </p:txBody>
      </p:sp>
      <p:sp>
        <p:nvSpPr>
          <p:cNvPr id="3" name="Title 2"/>
          <p:cNvSpPr>
            <a:spLocks noGrp="1"/>
          </p:cNvSpPr>
          <p:nvPr>
            <p:ph type="title"/>
          </p:nvPr>
        </p:nvSpPr>
        <p:spPr/>
        <p:txBody>
          <a:bodyPr vert="horz" lIns="91440" tIns="45720" rIns="91440" bIns="45720" rtlCol="0" anchor="b" anchorCtr="0">
            <a:normAutofit/>
          </a:bodyPr>
          <a:lstStyle/>
          <a:p>
            <a:pPr algn="ctr"/>
            <a:r>
              <a:rPr lang="el-GR" dirty="0"/>
              <a:t>ΙΠΠΟΚΡΑΤΗΣ</a:t>
            </a:r>
            <a:endParaRPr lang="en-US" dirty="0">
              <a:ln w="3200">
                <a:solidFill>
                  <a:srgbClr val="444D26">
                    <a:shade val="75000"/>
                    <a:alpha val="25000"/>
                  </a:srgbClr>
                </a:solidFill>
                <a:prstDash val="solid"/>
                <a:round/>
              </a:ln>
            </a:endParaRPr>
          </a:p>
        </p:txBody>
      </p:sp>
      <p:pic>
        <p:nvPicPr>
          <p:cNvPr id="4" name="Εικόνα 4" descr="Εικόνα που περιέχει κείμενο&#10;&#10;Περιγραφή που δημιουργήθηκε αυτόματα">
            <a:extLst>
              <a:ext uri="{FF2B5EF4-FFF2-40B4-BE49-F238E27FC236}">
                <a16:creationId xmlns:a16="http://schemas.microsoft.com/office/drawing/2014/main" id="{642AFADE-6ACA-C37B-7670-116884BC241C}"/>
              </a:ext>
            </a:extLst>
          </p:cNvPr>
          <p:cNvPicPr>
            <a:picLocks noChangeAspect="1"/>
          </p:cNvPicPr>
          <p:nvPr/>
        </p:nvPicPr>
        <p:blipFill>
          <a:blip r:embed="rId2"/>
          <a:stretch>
            <a:fillRect/>
          </a:stretch>
        </p:blipFill>
        <p:spPr>
          <a:xfrm>
            <a:off x="5924650" y="1821291"/>
            <a:ext cx="2743200" cy="383133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29612" y="1524000"/>
            <a:ext cx="5698322" cy="4572000"/>
          </a:xfrm>
        </p:spPr>
        <p:txBody>
          <a:bodyPr vert="horz" lIns="91440" tIns="45720" rIns="91440" bIns="45720" anchor="t">
            <a:normAutofit fontScale="92500" lnSpcReduction="10000"/>
          </a:bodyPr>
          <a:lstStyle/>
          <a:p>
            <a:pPr algn="just"/>
            <a:r>
              <a:rPr lang="el-GR" dirty="0"/>
              <a:t>Αποτελεί τον πρώτο άνθρωπο που ταξινόμησε τις ασθένειες σε οξείες, χρόνιες, ενδημικές και επιδημικές. Ακόμη, εισήγαγε στην ιατρική τους όρους κρίση, παροξυσμός και ανάρρωση. Συνέβαλλε  τόσο στην παθολογία και την χειρουργική όσο και στη γυναικολογία. Χαρακτηριστικά, αποτέλεσε τον πρώτο γιατρό που πραγματοποίησε </a:t>
            </a:r>
            <a:r>
              <a:rPr lang="el-GR" dirty="0" err="1"/>
              <a:t>καρδιοθωρακική</a:t>
            </a:r>
            <a:r>
              <a:rPr lang="el-GR" dirty="0"/>
              <a:t> χειρουργική επέμβαση και τα ευρήματά του είναι χρήσιμα ακόμη και μέχρι σήμερα.</a:t>
            </a:r>
            <a:endParaRPr lang="el-GR" dirty="0" err="1">
              <a:ea typeface="+mn-lt"/>
              <a:cs typeface="+mn-lt"/>
            </a:endParaRPr>
          </a:p>
          <a:p>
            <a:pPr algn="just"/>
            <a:endParaRPr lang="el-GR" dirty="0"/>
          </a:p>
        </p:txBody>
      </p:sp>
      <p:sp>
        <p:nvSpPr>
          <p:cNvPr id="3" name="Title 2"/>
          <p:cNvSpPr>
            <a:spLocks noGrp="1"/>
          </p:cNvSpPr>
          <p:nvPr>
            <p:ph type="title"/>
          </p:nvPr>
        </p:nvSpPr>
        <p:spPr/>
        <p:txBody>
          <a:bodyPr/>
          <a:lstStyle/>
          <a:p>
            <a:endParaRPr lang="en-US"/>
          </a:p>
        </p:txBody>
      </p:sp>
      <p:pic>
        <p:nvPicPr>
          <p:cNvPr id="4" name="Εικόνα 4" descr="Εικόνα που περιέχει κείμενο, γραμμικό σχέδιο&#10;&#10;Περιγραφή που δημιουργήθηκε αυτόματα">
            <a:extLst>
              <a:ext uri="{FF2B5EF4-FFF2-40B4-BE49-F238E27FC236}">
                <a16:creationId xmlns:a16="http://schemas.microsoft.com/office/drawing/2014/main" id="{09CCAD5F-5660-8AB7-F6A0-043E68FC9E46}"/>
              </a:ext>
            </a:extLst>
          </p:cNvPr>
          <p:cNvPicPr>
            <a:picLocks noChangeAspect="1"/>
          </p:cNvPicPr>
          <p:nvPr/>
        </p:nvPicPr>
        <p:blipFill>
          <a:blip r:embed="rId2"/>
          <a:stretch>
            <a:fillRect/>
          </a:stretch>
        </p:blipFill>
        <p:spPr>
          <a:xfrm>
            <a:off x="453256" y="1711721"/>
            <a:ext cx="2439094" cy="358172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D6DF7749-7E6D-F182-C313-9119900E1086}"/>
              </a:ext>
            </a:extLst>
          </p:cNvPr>
          <p:cNvSpPr>
            <a:spLocks noGrp="1"/>
          </p:cNvSpPr>
          <p:nvPr>
            <p:ph idx="1"/>
          </p:nvPr>
        </p:nvSpPr>
        <p:spPr/>
        <p:txBody>
          <a:bodyPr vert="horz" lIns="91440" tIns="45720" rIns="91440" bIns="45720" anchor="t">
            <a:normAutofit/>
          </a:bodyPr>
          <a:lstStyle/>
          <a:p>
            <a:r>
              <a:rPr lang="el-GR" dirty="0">
                <a:ea typeface="+mn-lt"/>
                <a:cs typeface="+mn-lt"/>
              </a:rPr>
              <a:t>Παρατηρούσε λεπτομερώς τον ασθενή του, προτού καταλήξει σε κάποιο συμπέρασμα. Προέβλεπε ακριβέστατα την εξέλιξη της. Ο ίδιος απέδιδε κάθε αρρώστια, επομένως και την επιληψία, σε φυσικά αίτια. Υποστήριζε ότι τα φάρμακα πρέπει να ωφελούν ή τουλάχιστον να μη βλάπτουν. Έτσι, απέφευγε με κάθε τρόπο τη χορήγηση φαρμάκων και προσέβλεπε στην ιαματική δύναμη της φύσης. Ακόμη, τόνισε την σημασία της λήψης πλήρους ιστορικού των ασθενών, ακόμη και της καταγραφής των τροφών που έτρωγε ο ασθενής.</a:t>
            </a:r>
            <a:endParaRPr lang="el-GR" dirty="0"/>
          </a:p>
        </p:txBody>
      </p:sp>
      <p:sp>
        <p:nvSpPr>
          <p:cNvPr id="3" name="Τίτλος 2">
            <a:extLst>
              <a:ext uri="{FF2B5EF4-FFF2-40B4-BE49-F238E27FC236}">
                <a16:creationId xmlns:a16="http://schemas.microsoft.com/office/drawing/2014/main" id="{C3F7F3CE-756D-4263-5287-EE5E485CD03B}"/>
              </a:ext>
            </a:extLst>
          </p:cNvPr>
          <p:cNvSpPr>
            <a:spLocks noGrp="1"/>
          </p:cNvSpPr>
          <p:nvPr>
            <p:ph type="title"/>
          </p:nvPr>
        </p:nvSpPr>
        <p:spPr/>
        <p:txBody>
          <a:bodyPr/>
          <a:lstStyle/>
          <a:p>
            <a:endParaRPr lang="el-GR"/>
          </a:p>
        </p:txBody>
      </p:sp>
    </p:spTree>
    <p:extLst>
      <p:ext uri="{BB962C8B-B14F-4D97-AF65-F5344CB8AC3E}">
        <p14:creationId xmlns:p14="http://schemas.microsoft.com/office/powerpoint/2010/main" val="59982321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68</TotalTime>
  <Words>375</Words>
  <Application>Microsoft Office PowerPoint</Application>
  <PresentationFormat>Προβολή στην οθόνη (4:3)</PresentationFormat>
  <Paragraphs>17</Paragraphs>
  <Slides>16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16</vt:i4>
      </vt:variant>
    </vt:vector>
  </HeadingPairs>
  <TitlesOfParts>
    <vt:vector size="17" baseType="lpstr">
      <vt:lpstr>Paper</vt:lpstr>
      <vt:lpstr>ΙΑΤΡΙΚΗ ΣΤΗΝ ΑΡΧΑΙΑ ΕΛΛΑΔΑ</vt:lpstr>
      <vt:lpstr>ΙΣΤΟΡΙΑ  ΤΗΣ ΙΑΤΡΙΚΗΣ</vt:lpstr>
      <vt:lpstr>Ο ΑΣΚΛΗΠΙΟΣ</vt:lpstr>
      <vt:lpstr>ΤΑ ΑΣΚΛΗΠΕΙΑ</vt:lpstr>
      <vt:lpstr>Το Ασκληπιείο στην Κω, το καλύτερα διατηρημένο Ασκληπιείο</vt:lpstr>
      <vt:lpstr>ΤΑ ΑΣΚΛΗΠΕΙΑ</vt:lpstr>
      <vt:lpstr>ΙΠΠΟΚΡΑΤΗΣ</vt:lpstr>
      <vt:lpstr>Παρουσίαση του PowerPoint</vt:lpstr>
      <vt:lpstr>Παρουσίαση του PowerPoint</vt:lpstr>
      <vt:lpstr>Ο ΟΡΚΟΣ ΤΟΥ ΙΠΠΟΚΡΑΤΗ</vt:lpstr>
      <vt:lpstr>Παρουσίαση του PowerPoint</vt:lpstr>
      <vt:lpstr>ΙΑΤΡΟΙ ΤΗΣ ΑΛΕΞΑΝΔΡΕΙΑΣ</vt:lpstr>
      <vt:lpstr>ΗΡΟΦΙΛΟΣ</vt:lpstr>
      <vt:lpstr>ΕΡΑΣΙΣΤΡΑΤΟΣ</vt:lpstr>
      <vt:lpstr>Σας ευχαριστούμε για την προσοχή σας!</vt:lpstr>
      <vt:lpstr>ΒΙΒΛΙΟΓΡΑΦΙΑ: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ΙΑΤΡΙΚΗ ΣΤΗΝ ΑΡΧΑΙΑ ΕΛΛΑΔΑ</dc:title>
  <dc:creator>dimvaio@outlook.com</dc:creator>
  <cp:lastModifiedBy>dimvaio@outlook.com</cp:lastModifiedBy>
  <cp:revision>471</cp:revision>
  <dcterms:created xsi:type="dcterms:W3CDTF">2022-12-28T16:39:09Z</dcterms:created>
  <dcterms:modified xsi:type="dcterms:W3CDTF">2023-01-21T09:53:18Z</dcterms:modified>
</cp:coreProperties>
</file>