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l-GR" sz="4400" spc="-1" strike="noStrike">
                <a:latin typeface="Arial"/>
              </a:rPr>
              <a:t>Πατήστε για μετακίνηση της διαφάνειας</a:t>
            </a:r>
            <a:endParaRPr b="0" lang="el-GR" sz="4400" spc="-1" strike="noStrike">
              <a:latin typeface="Arial"/>
            </a:endParaRPr>
          </a:p>
        </p:txBody>
      </p:sp>
      <p:sp>
        <p:nvSpPr>
          <p:cNvPr id="17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l-GR" sz="2000" spc="-1" strike="noStrike">
                <a:latin typeface="Arial"/>
              </a:rPr>
              <a:t>Πατήστε για επεξεργασία της μορφής των σημειώσεων</a:t>
            </a:r>
            <a:endParaRPr b="0" lang="el-GR" sz="2000" spc="-1" strike="noStrike">
              <a:latin typeface="Arial"/>
            </a:endParaRPr>
          </a:p>
        </p:txBody>
      </p:sp>
      <p:sp>
        <p:nvSpPr>
          <p:cNvPr id="17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l-GR" sz="1400" spc="-1" strike="noStrike">
                <a:latin typeface="Times New Roman"/>
              </a:rPr>
              <a:t>&lt;κεφαλίδα&gt;</a:t>
            </a:r>
            <a:endParaRPr b="0" lang="el-GR" sz="1400" spc="-1" strike="noStrike">
              <a:latin typeface="Times New Roman"/>
            </a:endParaRPr>
          </a:p>
        </p:txBody>
      </p:sp>
      <p:sp>
        <p:nvSpPr>
          <p:cNvPr id="174"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el-GR" sz="1400" spc="-1" strike="noStrike">
                <a:latin typeface="Times New Roman"/>
              </a:rPr>
              <a:t>&lt;ημερομηνία/ώρα&gt;</a:t>
            </a:r>
            <a:endParaRPr b="0" lang="el-GR" sz="1400" spc="-1" strike="noStrike">
              <a:latin typeface="Times New Roman"/>
            </a:endParaRPr>
          </a:p>
        </p:txBody>
      </p:sp>
      <p:sp>
        <p:nvSpPr>
          <p:cNvPr id="175"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l-GR" sz="1400" spc="-1" strike="noStrike">
                <a:latin typeface="Times New Roman"/>
              </a:rPr>
              <a:t>&lt;υποσέλιδο&gt;</a:t>
            </a:r>
            <a:endParaRPr b="0" lang="el-GR" sz="1400" spc="-1" strike="noStrike">
              <a:latin typeface="Times New Roman"/>
            </a:endParaRPr>
          </a:p>
        </p:txBody>
      </p:sp>
      <p:sp>
        <p:nvSpPr>
          <p:cNvPr id="176"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0108FB92-0D37-4D3C-BA43-379AD59FDF64}"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sldImg"/>
          </p:nvPr>
        </p:nvSpPr>
        <p:spPr>
          <a:xfrm>
            <a:off x="685800" y="1143000"/>
            <a:ext cx="5485680" cy="3085560"/>
          </a:xfrm>
          <a:prstGeom prst="rect">
            <a:avLst/>
          </a:prstGeom>
          <a:ln w="0">
            <a:noFill/>
          </a:ln>
        </p:spPr>
      </p:sp>
      <p:sp>
        <p:nvSpPr>
          <p:cNvPr id="224"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endParaRPr b="0" lang="el-GR" sz="2000" spc="-1" strike="noStrike">
              <a:latin typeface="Arial"/>
            </a:endParaRPr>
          </a:p>
        </p:txBody>
      </p:sp>
      <p:sp>
        <p:nvSpPr>
          <p:cNvPr id="225" name="PlaceHolder 3"/>
          <p:cNvSpPr>
            <a:spLocks noGrp="1"/>
          </p:cNvSpPr>
          <p:nvPr>
            <p:ph type="sldNum"/>
          </p:nvPr>
        </p:nvSpPr>
        <p:spPr>
          <a:xfrm>
            <a:off x="3884760" y="8685360"/>
            <a:ext cx="2971080" cy="457920"/>
          </a:xfrm>
          <a:prstGeom prst="rect">
            <a:avLst/>
          </a:prstGeom>
          <a:noFill/>
          <a:ln w="0">
            <a:noFill/>
          </a:ln>
        </p:spPr>
        <p:txBody>
          <a:bodyPr lIns="0" rIns="0" tIns="0" bIns="0" anchor="b">
            <a:noAutofit/>
          </a:bodyPr>
          <a:p>
            <a:pPr algn="r">
              <a:lnSpc>
                <a:spcPct val="100000"/>
              </a:lnSpc>
              <a:buNone/>
            </a:pPr>
            <a:fld id="{8A184C8B-4DB5-486D-A057-97DF746E26DF}" type="slidenum">
              <a:rPr b="0" lang="el-GR" sz="1200" spc="-1" strike="noStrike">
                <a:latin typeface="Times New Roman"/>
              </a:rPr>
              <a:t>&lt;αριθμός&gt;</a:t>
            </a:fld>
            <a:endParaRPr b="0" lang="el-G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4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5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5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2417760" y="802440"/>
            <a:ext cx="8636400" cy="1177920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6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7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7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8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8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8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8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9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9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9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9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2417760" y="802440"/>
            <a:ext cx="8636400" cy="1177920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0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0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0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0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1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1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1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1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2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2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2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2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2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2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2417760" y="802440"/>
            <a:ext cx="8636400" cy="1177920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2417760" y="802440"/>
            <a:ext cx="8636400" cy="11779200"/>
          </a:xfrm>
          <a:prstGeom prst="rect">
            <a:avLst/>
          </a:prstGeom>
          <a:noFill/>
          <a:ln w="0">
            <a:noFill/>
          </a:ln>
        </p:spPr>
        <p:txBody>
          <a:bodyPr lIns="0" rIns="0" tIns="0" bIns="0" anchor="ctr">
            <a:noAutofit/>
          </a:bodyPr>
          <a:p>
            <a:pPr algn="ctr">
              <a:buNone/>
            </a:pP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pPr algn="ctr">
              <a:buNone/>
            </a:pPr>
            <a:endParaRPr b="0" lang="el-GR"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eae7"/>
            </a:gs>
            <a:gs pos="100000">
              <a:srgbClr val="cac6c1"/>
            </a:gs>
          </a:gsLst>
          <a:path path="circle">
            <a:fillToRect l="50000" t="0" r="50000" b="100000"/>
          </a:path>
        </a:gradFill>
      </p:bgPr>
    </p:bg>
    <p:spTree>
      <p:nvGrpSpPr>
        <p:cNvPr id="1" name=""/>
        <p:cNvGrpSpPr/>
        <p:nvPr/>
      </p:nvGrpSpPr>
      <p:grpSpPr>
        <a:xfrm>
          <a:off x="0" y="0"/>
          <a:ext cx="0" cy="0"/>
          <a:chOff x="0" y="0"/>
          <a:chExt cx="0" cy="0"/>
        </a:xfrm>
      </p:grpSpPr>
      <p:sp>
        <p:nvSpPr>
          <p:cNvPr id="0" name="Rectangle 7"/>
          <p:cNvSpPr/>
          <p:nvPr/>
        </p:nvSpPr>
        <p:spPr>
          <a:xfrm>
            <a:off x="0" y="2019600"/>
            <a:ext cx="12191400" cy="410508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 name="Picture 6" descr=""/>
          <p:cNvPicPr/>
          <p:nvPr/>
        </p:nvPicPr>
        <p:blipFill>
          <a:blip r:embed="rId2"/>
          <a:srcRect l="0" t="1526" r="0" b="-1526"/>
          <a:stretch/>
        </p:blipFill>
        <p:spPr>
          <a:xfrm>
            <a:off x="0" y="6126480"/>
            <a:ext cx="12191400" cy="742320"/>
          </a:xfrm>
          <a:prstGeom prst="rect">
            <a:avLst/>
          </a:prstGeom>
          <a:ln w="0">
            <a:noFill/>
          </a:ln>
        </p:spPr>
      </p:pic>
      <p:sp>
        <p:nvSpPr>
          <p:cNvPr id="2" name="Straight Connector 9"/>
          <p:cNvSpPr/>
          <p:nvPr/>
        </p:nvSpPr>
        <p:spPr>
          <a:xfrm>
            <a:off x="0" y="612828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3" name="Straight Connector 14"/>
          <p:cNvSpPr/>
          <p:nvPr/>
        </p:nvSpPr>
        <p:spPr>
          <a:xfrm>
            <a:off x="2417760" y="3528360"/>
            <a:ext cx="8636760" cy="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
        <p:nvSpPr>
          <p:cNvPr id="4" name="PlaceHolder 1"/>
          <p:cNvSpPr>
            <a:spLocks noGrp="1"/>
          </p:cNvSpPr>
          <p:nvPr>
            <p:ph type="title"/>
          </p:nvPr>
        </p:nvSpPr>
        <p:spPr>
          <a:xfrm>
            <a:off x="2417760" y="802440"/>
            <a:ext cx="8636400" cy="2540880"/>
          </a:xfrm>
          <a:prstGeom prst="rect">
            <a:avLst/>
          </a:prstGeom>
          <a:noFill/>
          <a:ln w="0">
            <a:noFill/>
          </a:ln>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eae7"/>
            </a:gs>
            <a:gs pos="100000">
              <a:srgbClr val="cac6c1"/>
            </a:gs>
          </a:gsLst>
          <a:path path="circle">
            <a:fillToRect l="50000" t="0" r="50000" b="100000"/>
          </a:path>
        </a:gradFill>
      </p:bgPr>
    </p:bg>
    <p:spTree>
      <p:nvGrpSpPr>
        <p:cNvPr id="1" name=""/>
        <p:cNvGrpSpPr/>
        <p:nvPr/>
      </p:nvGrpSpPr>
      <p:grpSpPr>
        <a:xfrm>
          <a:off x="0" y="0"/>
          <a:ext cx="0" cy="0"/>
          <a:chOff x="0" y="0"/>
          <a:chExt cx="0" cy="0"/>
        </a:xfrm>
      </p:grpSpPr>
      <p:sp>
        <p:nvSpPr>
          <p:cNvPr id="42" name="Rectangle 7"/>
          <p:cNvSpPr/>
          <p:nvPr/>
        </p:nvSpPr>
        <p:spPr>
          <a:xfrm>
            <a:off x="0" y="2019600"/>
            <a:ext cx="12191400" cy="410508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43" name="Picture 6" descr=""/>
          <p:cNvPicPr/>
          <p:nvPr/>
        </p:nvPicPr>
        <p:blipFill>
          <a:blip r:embed="rId2"/>
          <a:srcRect l="0" t="1526" r="0" b="-1526"/>
          <a:stretch/>
        </p:blipFill>
        <p:spPr>
          <a:xfrm>
            <a:off x="0" y="6126480"/>
            <a:ext cx="12191400" cy="742320"/>
          </a:xfrm>
          <a:prstGeom prst="rect">
            <a:avLst/>
          </a:prstGeom>
          <a:ln w="0">
            <a:noFill/>
          </a:ln>
        </p:spPr>
      </p:pic>
      <p:sp>
        <p:nvSpPr>
          <p:cNvPr id="44" name="Straight Connector 9"/>
          <p:cNvSpPr/>
          <p:nvPr/>
        </p:nvSpPr>
        <p:spPr>
          <a:xfrm>
            <a:off x="0" y="612828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45" name="Straight Connector 32"/>
          <p:cNvSpPr/>
          <p:nvPr/>
        </p:nvSpPr>
        <p:spPr>
          <a:xfrm>
            <a:off x="1453680" y="1846800"/>
            <a:ext cx="9607680" cy="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4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eae7"/>
            </a:gs>
            <a:gs pos="100000">
              <a:srgbClr val="cac6c1"/>
            </a:gs>
          </a:gsLst>
          <a:path path="circle">
            <a:fillToRect l="50000" t="0" r="50000" b="100000"/>
          </a:path>
        </a:gradFill>
      </p:bgPr>
    </p:bg>
    <p:spTree>
      <p:nvGrpSpPr>
        <p:cNvPr id="1" name=""/>
        <p:cNvGrpSpPr/>
        <p:nvPr/>
      </p:nvGrpSpPr>
      <p:grpSpPr>
        <a:xfrm>
          <a:off x="0" y="0"/>
          <a:ext cx="0" cy="0"/>
          <a:chOff x="0" y="0"/>
          <a:chExt cx="0" cy="0"/>
        </a:xfrm>
      </p:grpSpPr>
      <p:sp>
        <p:nvSpPr>
          <p:cNvPr id="84" name="Rectangle 7"/>
          <p:cNvSpPr/>
          <p:nvPr/>
        </p:nvSpPr>
        <p:spPr>
          <a:xfrm>
            <a:off x="0" y="2019600"/>
            <a:ext cx="12191400" cy="410508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85" name="Picture 6" descr=""/>
          <p:cNvPicPr/>
          <p:nvPr/>
        </p:nvPicPr>
        <p:blipFill>
          <a:blip r:embed="rId2"/>
          <a:srcRect l="0" t="1526" r="0" b="-1526"/>
          <a:stretch/>
        </p:blipFill>
        <p:spPr>
          <a:xfrm>
            <a:off x="0" y="6126480"/>
            <a:ext cx="12191400" cy="742320"/>
          </a:xfrm>
          <a:prstGeom prst="rect">
            <a:avLst/>
          </a:prstGeom>
          <a:ln w="0">
            <a:noFill/>
          </a:ln>
        </p:spPr>
      </p:pic>
      <p:sp>
        <p:nvSpPr>
          <p:cNvPr id="86" name="Straight Connector 9"/>
          <p:cNvSpPr/>
          <p:nvPr/>
        </p:nvSpPr>
        <p:spPr>
          <a:xfrm>
            <a:off x="0" y="612828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87" name="Straight Connector 16"/>
          <p:cNvSpPr/>
          <p:nvPr/>
        </p:nvSpPr>
        <p:spPr>
          <a:xfrm>
            <a:off x="1448280" y="3205440"/>
            <a:ext cx="3269160" cy="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8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eae7"/>
            </a:gs>
            <a:gs pos="100000">
              <a:srgbClr val="cac6c1"/>
            </a:gs>
          </a:gsLst>
          <a:path path="circle">
            <a:fillToRect l="50000" t="0" r="50000" b="100000"/>
          </a:path>
        </a:gradFill>
      </p:bgPr>
    </p:bg>
    <p:spTree>
      <p:nvGrpSpPr>
        <p:cNvPr id="1" name=""/>
        <p:cNvGrpSpPr/>
        <p:nvPr/>
      </p:nvGrpSpPr>
      <p:grpSpPr>
        <a:xfrm>
          <a:off x="0" y="0"/>
          <a:ext cx="0" cy="0"/>
          <a:chOff x="0" y="0"/>
          <a:chExt cx="0" cy="0"/>
        </a:xfrm>
      </p:grpSpPr>
      <p:sp>
        <p:nvSpPr>
          <p:cNvPr id="126" name="Rectangle 7"/>
          <p:cNvSpPr/>
          <p:nvPr/>
        </p:nvSpPr>
        <p:spPr>
          <a:xfrm>
            <a:off x="0" y="2019600"/>
            <a:ext cx="12191400" cy="410508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27" name="Picture 6" descr=""/>
          <p:cNvPicPr/>
          <p:nvPr/>
        </p:nvPicPr>
        <p:blipFill>
          <a:blip r:embed="rId2"/>
          <a:srcRect l="0" t="1526" r="0" b="-1526"/>
          <a:stretch/>
        </p:blipFill>
        <p:spPr>
          <a:xfrm>
            <a:off x="0" y="6126480"/>
            <a:ext cx="12191400" cy="742320"/>
          </a:xfrm>
          <a:prstGeom prst="rect">
            <a:avLst/>
          </a:prstGeom>
          <a:ln w="0">
            <a:noFill/>
          </a:ln>
        </p:spPr>
      </p:pic>
      <p:sp>
        <p:nvSpPr>
          <p:cNvPr id="128" name="Straight Connector 9"/>
          <p:cNvSpPr/>
          <p:nvPr/>
        </p:nvSpPr>
        <p:spPr>
          <a:xfrm>
            <a:off x="0" y="612828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grpSp>
        <p:nvGrpSpPr>
          <p:cNvPr id="129" name="Group 7"/>
          <p:cNvGrpSpPr/>
          <p:nvPr/>
        </p:nvGrpSpPr>
        <p:grpSpPr>
          <a:xfrm>
            <a:off x="7477560" y="482040"/>
            <a:ext cx="4073760" cy="5148360"/>
            <a:chOff x="7477560" y="482040"/>
            <a:chExt cx="4073760" cy="5148360"/>
          </a:xfrm>
        </p:grpSpPr>
        <p:sp>
          <p:nvSpPr>
            <p:cNvPr id="130" name="Rectangle 17"/>
            <p:cNvSpPr/>
            <p:nvPr/>
          </p:nvSpPr>
          <p:spPr>
            <a:xfrm>
              <a:off x="7477560" y="482040"/>
              <a:ext cx="4073760" cy="5148360"/>
            </a:xfrm>
            <a:prstGeom prst="rect">
              <a:avLst/>
            </a:prstGeom>
            <a:gradFill rotWithShape="0">
              <a:gsLst>
                <a:gs pos="0">
                  <a:srgbClr val="000001"/>
                </a:gs>
                <a:gs pos="100000">
                  <a:srgbClr val="191919"/>
                </a:gs>
              </a:gsLst>
              <a:lin ang="5400000"/>
            </a:gradFill>
            <a:ln w="76200">
              <a:noFill/>
            </a:ln>
            <a:effectLst>
              <a:outerShdw algn="tl" blurRad="127080" dir="4740526" dist="228470" rotWithShape="0" sx="98000" sy="98000">
                <a:srgbClr val="000000">
                  <a:alpha val="34000"/>
                </a:srgbClr>
              </a:outerShdw>
            </a:effectLst>
            <a:scene3d>
              <a:camera prst="orthographicFront"/>
              <a:lightRig dir="t" rig="threePt"/>
            </a:scene3d>
            <a:sp3d>
              <a:bevelT prst="softRound" w="152400" h="50800"/>
            </a:sp3d>
          </p:spPr>
          <p:style>
            <a:lnRef idx="1">
              <a:schemeClr val="accent1"/>
            </a:lnRef>
            <a:fillRef idx="3">
              <a:schemeClr val="accent1"/>
            </a:fillRef>
            <a:effectRef idx="2">
              <a:schemeClr val="accent1"/>
            </a:effectRef>
            <a:fontRef idx="minor"/>
          </p:style>
        </p:sp>
        <p:sp>
          <p:nvSpPr>
            <p:cNvPr id="131" name="Rectangle 18"/>
            <p:cNvSpPr/>
            <p:nvPr/>
          </p:nvSpPr>
          <p:spPr>
            <a:xfrm>
              <a:off x="7790400" y="812520"/>
              <a:ext cx="3449520" cy="4465800"/>
            </a:xfrm>
            <a:prstGeom prst="rect">
              <a:avLst/>
            </a:prstGeom>
            <a:gradFill rotWithShape="0">
              <a:gsLst>
                <a:gs pos="0">
                  <a:srgbClr val="dadada"/>
                </a:gs>
                <a:gs pos="100000">
                  <a:srgbClr val="fffffe"/>
                </a:gs>
              </a:gsLst>
              <a:lin ang="16200000"/>
            </a:gradFill>
            <a:ln w="50800">
              <a:solidFill>
                <a:srgbClr val="191919"/>
              </a:solidFill>
            </a:ln>
            <a:effectLst>
              <a:innerShdw blurRad="63500" dir="14100000" dist="88900">
                <a:srgbClr val="000000">
                  <a:alpha val="30000"/>
                </a:srgbClr>
              </a:innerShdw>
            </a:effectLst>
            <a:scene3d>
              <a:camera prst="orthographicFront"/>
              <a:lightRig dir="t" rig="threePt"/>
            </a:scene3d>
            <a:sp3d>
              <a:bevelT prst="relaxedInset"/>
            </a:sp3d>
          </p:spPr>
          <p:style>
            <a:lnRef idx="1">
              <a:schemeClr val="accent1"/>
            </a:lnRef>
            <a:fillRef idx="3">
              <a:schemeClr val="accent1"/>
            </a:fillRef>
            <a:effectRef idx="2">
              <a:schemeClr val="accent1"/>
            </a:effectRef>
            <a:fontRef idx="minor"/>
          </p:style>
        </p:sp>
      </p:grpSp>
      <p:sp>
        <p:nvSpPr>
          <p:cNvPr id="132" name="Straight Connector 30"/>
          <p:cNvSpPr/>
          <p:nvPr/>
        </p:nvSpPr>
        <p:spPr>
          <a:xfrm>
            <a:off x="1447200" y="3143520"/>
            <a:ext cx="5527440" cy="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7813080" y="1122480"/>
            <a:ext cx="2854080" cy="1089360"/>
          </a:xfrm>
          <a:prstGeom prst="rect">
            <a:avLst/>
          </a:prstGeom>
          <a:noFill/>
          <a:ln w="0">
            <a:noFill/>
          </a:ln>
        </p:spPr>
        <p:txBody>
          <a:bodyPr lIns="0" rIns="0" tIns="0" bIns="0" anchor="b">
            <a:normAutofit/>
          </a:bodyPr>
          <a:p>
            <a:pPr>
              <a:lnSpc>
                <a:spcPct val="90000"/>
              </a:lnSpc>
              <a:buNone/>
            </a:pPr>
            <a:r>
              <a:rPr b="0" lang="el-GR" sz="6600" spc="-1" strike="noStrike" cap="all">
                <a:solidFill>
                  <a:srgbClr val="000000"/>
                </a:solidFill>
                <a:latin typeface="Gill Sans MT"/>
              </a:rPr>
              <a:t> </a:t>
            </a:r>
            <a:endParaRPr b="0" lang="el-GR" sz="6600" spc="-1" strike="noStrike">
              <a:latin typeface="Arial"/>
            </a:endParaRPr>
          </a:p>
        </p:txBody>
      </p:sp>
      <p:sp>
        <p:nvSpPr>
          <p:cNvPr id="178" name="PlaceHolder 2"/>
          <p:cNvSpPr>
            <a:spLocks noGrp="1"/>
          </p:cNvSpPr>
          <p:nvPr>
            <p:ph type="subTitle"/>
          </p:nvPr>
        </p:nvSpPr>
        <p:spPr>
          <a:xfrm>
            <a:off x="1523880" y="4980240"/>
            <a:ext cx="761400" cy="276840"/>
          </a:xfrm>
          <a:prstGeom prst="rect">
            <a:avLst/>
          </a:prstGeom>
          <a:noFill/>
          <a:ln w="0">
            <a:noFill/>
          </a:ln>
        </p:spPr>
        <p:txBody>
          <a:bodyPr lIns="0" rIns="0" tIns="91440" bIns="91440" anchor="t">
            <a:normAutofit fontScale="23000"/>
          </a:bodyPr>
          <a:p>
            <a:pPr algn="ctr">
              <a:buNone/>
            </a:pPr>
            <a:endParaRPr b="0" lang="el-GR" sz="3200" spc="-1" strike="noStrike">
              <a:latin typeface="Arial"/>
            </a:endParaRPr>
          </a:p>
        </p:txBody>
      </p:sp>
      <p:sp>
        <p:nvSpPr>
          <p:cNvPr id="179" name="Oval 5"/>
          <p:cNvSpPr/>
          <p:nvPr/>
        </p:nvSpPr>
        <p:spPr>
          <a:xfrm>
            <a:off x="223200" y="236880"/>
            <a:ext cx="5257080" cy="4742640"/>
          </a:xfrm>
          <a:prstGeom prst="ellipse">
            <a:avLst/>
          </a:prstGeom>
          <a:solidFill>
            <a:srgbClr val="6892a0"/>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sp>
      <p:sp>
        <p:nvSpPr>
          <p:cNvPr id="180" name="Oval 6"/>
          <p:cNvSpPr/>
          <p:nvPr/>
        </p:nvSpPr>
        <p:spPr>
          <a:xfrm>
            <a:off x="698760" y="522360"/>
            <a:ext cx="4305960" cy="4171320"/>
          </a:xfrm>
          <a:prstGeom prst="ellipse">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sp>
      <p:sp>
        <p:nvSpPr>
          <p:cNvPr id="181" name="Oval 7"/>
          <p:cNvSpPr/>
          <p:nvPr/>
        </p:nvSpPr>
        <p:spPr>
          <a:xfrm>
            <a:off x="926280" y="796320"/>
            <a:ext cx="3765600" cy="3656880"/>
          </a:xfrm>
          <a:prstGeom prst="ellipse">
            <a:avLst/>
          </a:prstGeom>
          <a:solidFill>
            <a:srgbClr val="bc72f0"/>
          </a:solidFill>
          <a:ln>
            <a:solidFill>
              <a:srgbClr val="8b54b1"/>
            </a:solidFill>
            <a:round/>
          </a:ln>
        </p:spPr>
        <p:style>
          <a:lnRef idx="2">
            <a:schemeClr val="accent3">
              <a:shade val="50000"/>
            </a:schemeClr>
          </a:lnRef>
          <a:fillRef idx="1">
            <a:schemeClr val="accent3"/>
          </a:fillRef>
          <a:effectRef idx="0">
            <a:schemeClr val="accent3"/>
          </a:effectRef>
          <a:fontRef idx="minor"/>
        </p:style>
      </p:sp>
      <p:sp>
        <p:nvSpPr>
          <p:cNvPr id="182" name="Oval 8"/>
          <p:cNvSpPr/>
          <p:nvPr/>
        </p:nvSpPr>
        <p:spPr>
          <a:xfrm>
            <a:off x="1448640" y="1346040"/>
            <a:ext cx="2845800" cy="2699640"/>
          </a:xfrm>
          <a:prstGeom prst="ellipse">
            <a:avLst/>
          </a:prstGeom>
          <a:gradFill rotWithShape="0">
            <a:gsLst>
              <a:gs pos="0">
                <a:srgbClr val="dcd8e8"/>
              </a:gs>
              <a:gs pos="100000">
                <a:srgbClr val="a295c6">
                  <a:alpha val="92156"/>
                </a:srgbClr>
              </a:gs>
            </a:gsLst>
            <a:lin ang="5400000"/>
          </a:gradFill>
          <a:ln>
            <a:solidFill>
              <a:srgbClr val="795faf"/>
            </a:solidFill>
            <a:round/>
          </a:ln>
          <a:effectLst>
            <a:outerShdw blurRad="39960" dir="5400000" dist="2016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buNone/>
            </a:pPr>
            <a:endParaRPr b="0" lang="el-GR" sz="1800" spc="-1" strike="noStrike">
              <a:latin typeface="Arial"/>
            </a:endParaRPr>
          </a:p>
          <a:p>
            <a:pPr algn="ctr">
              <a:lnSpc>
                <a:spcPct val="100000"/>
              </a:lnSpc>
              <a:buNone/>
            </a:pPr>
            <a:r>
              <a:rPr b="1" i="1" lang="el-GR" sz="1800" spc="-1" strike="noStrike" u="sng">
                <a:solidFill>
                  <a:srgbClr val="000000"/>
                </a:solidFill>
                <a:uFillTx/>
                <a:latin typeface="Gill Sans MT"/>
                <a:ea typeface="DejaVu Sans"/>
              </a:rPr>
              <a:t>Εργασία</a:t>
            </a:r>
            <a:endParaRPr b="0" lang="el-GR" sz="1800" spc="-1" strike="noStrike">
              <a:latin typeface="Arial"/>
            </a:endParaRPr>
          </a:p>
          <a:p>
            <a:pPr algn="ctr">
              <a:lnSpc>
                <a:spcPct val="100000"/>
              </a:lnSpc>
              <a:buNone/>
            </a:pPr>
            <a:r>
              <a:rPr b="0" i="1" lang="el-GR" sz="1800" spc="-1" strike="noStrike" u="sng">
                <a:solidFill>
                  <a:srgbClr val="000000"/>
                </a:solidFill>
                <a:uFillTx/>
                <a:latin typeface="Gill Sans MT"/>
                <a:ea typeface="DejaVu Sans"/>
              </a:rPr>
              <a:t>Μάθημα</a:t>
            </a:r>
            <a:r>
              <a:rPr b="0" lang="el-GR" sz="1800" spc="-1" strike="noStrike">
                <a:solidFill>
                  <a:srgbClr val="000000"/>
                </a:solidFill>
                <a:latin typeface="Gill Sans MT"/>
                <a:ea typeface="DejaVu Sans"/>
              </a:rPr>
              <a:t>: </a:t>
            </a:r>
            <a:r>
              <a:rPr b="1" lang="el-GR" sz="1800" spc="-1" strike="noStrike">
                <a:solidFill>
                  <a:srgbClr val="000000"/>
                </a:solidFill>
                <a:latin typeface="Gill Sans MT"/>
                <a:ea typeface="DejaVu Sans"/>
              </a:rPr>
              <a:t>αρχαία</a:t>
            </a:r>
            <a:endParaRPr b="0" lang="el-GR" sz="1800" spc="-1" strike="noStrike">
              <a:latin typeface="Arial"/>
            </a:endParaRPr>
          </a:p>
          <a:p>
            <a:pPr algn="ctr">
              <a:lnSpc>
                <a:spcPct val="100000"/>
              </a:lnSpc>
              <a:buNone/>
            </a:pPr>
            <a:r>
              <a:rPr b="0" i="1" lang="el-GR" sz="1800" spc="-1" strike="noStrike" u="sng">
                <a:solidFill>
                  <a:srgbClr val="000000"/>
                </a:solidFill>
                <a:uFillTx/>
                <a:latin typeface="Gill Sans MT"/>
                <a:ea typeface="DejaVu Sans"/>
              </a:rPr>
              <a:t>Μαθήτριας: </a:t>
            </a:r>
            <a:r>
              <a:rPr b="1" lang="el-GR" sz="1800" spc="-1" strike="noStrike">
                <a:solidFill>
                  <a:srgbClr val="000000"/>
                </a:solidFill>
                <a:latin typeface="Gill Sans MT"/>
                <a:ea typeface="DejaVu Sans"/>
              </a:rPr>
              <a:t>Παππά Ελισσάβετ</a:t>
            </a:r>
            <a:endParaRPr b="0" lang="el-GR" sz="1800" spc="-1" strike="noStrike">
              <a:latin typeface="Arial"/>
            </a:endParaRPr>
          </a:p>
          <a:p>
            <a:pPr algn="ctr">
              <a:lnSpc>
                <a:spcPct val="100000"/>
              </a:lnSpc>
              <a:buNone/>
            </a:pPr>
            <a:r>
              <a:rPr b="0" i="1" lang="el-GR" sz="1800" spc="-1" strike="noStrike" u="sng">
                <a:solidFill>
                  <a:srgbClr val="000000"/>
                </a:solidFill>
                <a:uFillTx/>
                <a:latin typeface="Gill Sans MT"/>
                <a:ea typeface="DejaVu Sans"/>
              </a:rPr>
              <a:t>Θέμα</a:t>
            </a:r>
            <a:r>
              <a:rPr b="0" lang="el-GR" sz="1800" spc="-1" strike="noStrike">
                <a:solidFill>
                  <a:srgbClr val="000000"/>
                </a:solidFill>
                <a:latin typeface="Gill Sans MT"/>
                <a:ea typeface="DejaVu Sans"/>
              </a:rPr>
              <a:t>: </a:t>
            </a:r>
            <a:r>
              <a:rPr b="1" lang="el-GR" sz="1800" spc="-1" strike="noStrike">
                <a:solidFill>
                  <a:srgbClr val="000000"/>
                </a:solidFill>
                <a:latin typeface="Gill Sans MT"/>
                <a:ea typeface="DejaVu Sans"/>
              </a:rPr>
              <a:t>ο</a:t>
            </a:r>
            <a:r>
              <a:rPr b="0" lang="el-GR" sz="1800" spc="-1" strike="noStrike">
                <a:solidFill>
                  <a:srgbClr val="000000"/>
                </a:solidFill>
                <a:latin typeface="Gill Sans MT"/>
                <a:ea typeface="DejaVu Sans"/>
              </a:rPr>
              <a:t> </a:t>
            </a:r>
            <a:r>
              <a:rPr b="1" lang="el-GR" sz="1800" spc="-1" strike="noStrike">
                <a:solidFill>
                  <a:srgbClr val="000000"/>
                </a:solidFill>
                <a:latin typeface="Gill Sans MT"/>
                <a:ea typeface="DejaVu Sans"/>
              </a:rPr>
              <a:t>Αλκιβιάδης</a:t>
            </a:r>
            <a:endParaRPr b="0" lang="el-GR" sz="1800" spc="-1" strike="noStrike">
              <a:latin typeface="Arial"/>
            </a:endParaRPr>
          </a:p>
          <a:p>
            <a:pPr algn="ctr">
              <a:lnSpc>
                <a:spcPct val="100000"/>
              </a:lnSpc>
              <a:buNone/>
            </a:pPr>
            <a:r>
              <a:rPr b="0" i="1" lang="el-GR" sz="1800" spc="-1" strike="noStrike" u="sng">
                <a:solidFill>
                  <a:srgbClr val="000000"/>
                </a:solidFill>
                <a:uFillTx/>
                <a:latin typeface="Gill Sans MT"/>
                <a:ea typeface="DejaVu Sans"/>
              </a:rPr>
              <a:t>Καθηγήτρια</a:t>
            </a:r>
            <a:r>
              <a:rPr b="0" lang="el-GR" sz="1800" spc="-1" strike="noStrike">
                <a:solidFill>
                  <a:srgbClr val="000000"/>
                </a:solidFill>
                <a:latin typeface="Gill Sans MT"/>
                <a:ea typeface="DejaVu Sans"/>
              </a:rPr>
              <a:t>: </a:t>
            </a:r>
            <a:r>
              <a:rPr b="1" lang="el-GR" sz="1800" spc="-1" strike="noStrike">
                <a:solidFill>
                  <a:srgbClr val="000000"/>
                </a:solidFill>
                <a:latin typeface="Gill Sans MT"/>
                <a:ea typeface="DejaVu Sans"/>
              </a:rPr>
              <a:t>κ. Φριντζήλα</a:t>
            </a:r>
            <a:endParaRPr b="0" lang="el-GR" sz="1800" spc="-1" strike="noStrike">
              <a:latin typeface="Arial"/>
            </a:endParaRPr>
          </a:p>
          <a:p>
            <a:pPr algn="ctr">
              <a:lnSpc>
                <a:spcPct val="100000"/>
              </a:lnSpc>
              <a:buNone/>
            </a:pPr>
            <a:endParaRPr b="0" lang="el-GR" sz="1800" spc="-1" strike="noStrike">
              <a:latin typeface="Arial"/>
            </a:endParaRPr>
          </a:p>
        </p:txBody>
      </p:sp>
      <p:pic>
        <p:nvPicPr>
          <p:cNvPr id="183" name="Picture 2" descr="Επισκόπηση εικόνα"/>
          <p:cNvPicPr/>
          <p:nvPr/>
        </p:nvPicPr>
        <p:blipFill>
          <a:blip r:embed="rId1"/>
          <a:stretch/>
        </p:blipFill>
        <p:spPr>
          <a:xfrm>
            <a:off x="7131600" y="2064600"/>
            <a:ext cx="4763160" cy="3263760"/>
          </a:xfrm>
          <a:prstGeom prst="rect">
            <a:avLst/>
          </a:prstGeom>
          <a:ln w="0">
            <a:noFill/>
          </a:ln>
        </p:spPr>
      </p:pic>
      <p:sp>
        <p:nvSpPr>
          <p:cNvPr id="184" name="Minus Sign 3"/>
          <p:cNvSpPr/>
          <p:nvPr/>
        </p:nvSpPr>
        <p:spPr>
          <a:xfrm>
            <a:off x="6285240" y="1667520"/>
            <a:ext cx="6455880" cy="668520"/>
          </a:xfrm>
          <a:prstGeom prst="mathMinus">
            <a:avLst>
              <a:gd name="adj1" fmla="val 23520"/>
            </a:avLst>
          </a:prstGeom>
          <a:solidFill>
            <a:schemeClr val="tx1"/>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185" name="Minus Sign 4"/>
          <p:cNvSpPr/>
          <p:nvPr/>
        </p:nvSpPr>
        <p:spPr>
          <a:xfrm>
            <a:off x="6285240" y="5066280"/>
            <a:ext cx="6455880" cy="668520"/>
          </a:xfrm>
          <a:prstGeom prst="mathMinus">
            <a:avLst>
              <a:gd name="adj1" fmla="val 23520"/>
            </a:avLst>
          </a:prstGeom>
          <a:solidFill>
            <a:schemeClr val="tx1"/>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186" name="Minus Sign 9"/>
          <p:cNvSpPr/>
          <p:nvPr/>
        </p:nvSpPr>
        <p:spPr>
          <a:xfrm rot="16200000">
            <a:off x="4604400" y="3370680"/>
            <a:ext cx="4901040" cy="668520"/>
          </a:xfrm>
          <a:prstGeom prst="mathMinus">
            <a:avLst>
              <a:gd name="adj1" fmla="val 23520"/>
            </a:avLst>
          </a:prstGeom>
          <a:solidFill>
            <a:schemeClr val="tx1"/>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187" name="Minus Sign 11"/>
          <p:cNvSpPr/>
          <p:nvPr/>
        </p:nvSpPr>
        <p:spPr>
          <a:xfrm rot="16200000">
            <a:off x="9517680" y="3370680"/>
            <a:ext cx="4901040" cy="668520"/>
          </a:xfrm>
          <a:prstGeom prst="mathMinus">
            <a:avLst>
              <a:gd name="adj1" fmla="val 23520"/>
            </a:avLst>
          </a:prstGeom>
          <a:solidFill>
            <a:schemeClr val="tx1"/>
          </a:solidFill>
          <a:ln>
            <a:solidFill>
              <a:srgbClr val="871630"/>
            </a:solidFill>
            <a:round/>
          </a:ln>
        </p:spPr>
        <p:style>
          <a:lnRef idx="2">
            <a:schemeClr val="accent1">
              <a:shade val="50000"/>
            </a:schemeClr>
          </a:lnRef>
          <a:fillRef idx="1">
            <a:schemeClr val="accent1"/>
          </a:fillRef>
          <a:effectRef idx="0">
            <a:schemeClr val="accent1"/>
          </a:effectRef>
          <a:fontRef idx="minor"/>
        </p:style>
      </p:sp>
    </p:spTree>
  </p:cSld>
  <p:transition spd="slow">
    <p:wipe dir="l"/>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451520" y="804600"/>
            <a:ext cx="9602640" cy="1048680"/>
          </a:xfrm>
          <a:prstGeom prst="rect">
            <a:avLst/>
          </a:prstGeom>
          <a:noFill/>
          <a:ln w="0">
            <a:noFill/>
          </a:ln>
        </p:spPr>
        <p:txBody>
          <a:bodyPr lIns="90000" rIns="90000" tIns="45000" bIns="45000" anchor="t">
            <a:noAutofit/>
          </a:bodyPr>
          <a:p>
            <a:pPr>
              <a:lnSpc>
                <a:spcPct val="90000"/>
              </a:lnSpc>
              <a:buNone/>
            </a:pPr>
            <a:r>
              <a:rPr b="0" lang="el-GR" sz="3200" spc="-1" strike="noStrike" cap="all">
                <a:solidFill>
                  <a:srgbClr val="000000"/>
                </a:solidFill>
                <a:latin typeface="Gill Sans MT"/>
              </a:rPr>
              <a:t>Λιγα λογια για τον αγησιλαο</a:t>
            </a:r>
            <a:endParaRPr b="0" lang="el-GR" sz="3200" spc="-1" strike="noStrike">
              <a:latin typeface="Arial"/>
            </a:endParaRPr>
          </a:p>
        </p:txBody>
      </p:sp>
      <p:sp>
        <p:nvSpPr>
          <p:cNvPr id="189" name="PlaceHolder 2"/>
          <p:cNvSpPr>
            <a:spLocks noGrp="1"/>
          </p:cNvSpPr>
          <p:nvPr>
            <p:ph/>
          </p:nvPr>
        </p:nvSpPr>
        <p:spPr>
          <a:xfrm>
            <a:off x="1294200" y="1853640"/>
            <a:ext cx="9602640" cy="4587120"/>
          </a:xfrm>
          <a:prstGeom prst="rect">
            <a:avLst/>
          </a:prstGeom>
          <a:noFill/>
          <a:ln w="0">
            <a:noFill/>
          </a:ln>
        </p:spPr>
        <p:txBody>
          <a:bodyPr lIns="90000" rIns="90000" tIns="45000" bIns="45000" anchor="t">
            <a:normAutofit/>
          </a:bodyPr>
          <a:p>
            <a:pPr>
              <a:lnSpc>
                <a:spcPct val="120000"/>
              </a:lnSpc>
              <a:spcBef>
                <a:spcPts val="1001"/>
              </a:spcBef>
              <a:buNone/>
              <a:tabLst>
                <a:tab algn="l" pos="0"/>
              </a:tabLst>
            </a:pPr>
            <a:r>
              <a:rPr b="0" lang="el-GR" sz="2000" spc="-1" strike="noStrike">
                <a:solidFill>
                  <a:srgbClr val="000000"/>
                </a:solidFill>
                <a:latin typeface="Century Gothic"/>
              </a:rPr>
              <a:t>◙ </a:t>
            </a:r>
            <a:r>
              <a:rPr b="0" lang="el-GR" sz="2000" spc="-1" strike="noStrike">
                <a:solidFill>
                  <a:srgbClr val="000000"/>
                </a:solidFill>
                <a:latin typeface="Gill Sans MT"/>
              </a:rPr>
              <a:t>Ο Αλκιβιάδης γεννήθηκε το 450 π.Χ στην Αθήνα και απεβίωσε το 404 π.Χ  στην Φρυγία, όπου τον δολοφόνησαν.</a:t>
            </a:r>
            <a:endParaRPr b="0" lang="el-GR" sz="2000" spc="-1" strike="noStrike">
              <a:latin typeface="Arial"/>
            </a:endParaRPr>
          </a:p>
          <a:p>
            <a:pPr>
              <a:lnSpc>
                <a:spcPct val="120000"/>
              </a:lnSpc>
              <a:spcBef>
                <a:spcPts val="1001"/>
              </a:spcBef>
              <a:buNone/>
              <a:tabLst>
                <a:tab algn="l" pos="0"/>
              </a:tabLst>
            </a:pPr>
            <a:r>
              <a:rPr b="0" lang="el-GR" sz="2000" spc="-1" strike="noStrike">
                <a:solidFill>
                  <a:srgbClr val="000000"/>
                </a:solidFill>
                <a:latin typeface="Century Gothic"/>
              </a:rPr>
              <a:t>◙ </a:t>
            </a:r>
            <a:r>
              <a:rPr b="0" lang="el-GR" sz="2000" spc="-1" strike="noStrike">
                <a:solidFill>
                  <a:srgbClr val="000000"/>
                </a:solidFill>
                <a:latin typeface="Century Gothic"/>
              </a:rPr>
              <a:t>Πατέρας του</a:t>
            </a:r>
            <a:r>
              <a:rPr b="0" lang="el-GR" sz="2000" spc="-1" strike="noStrike">
                <a:solidFill>
                  <a:srgbClr val="000000"/>
                </a:solidFill>
                <a:latin typeface="Gill Sans MT"/>
              </a:rPr>
              <a:t> ο Κλεινίας, ο πρεσβύτερος, μητέρα του η Δεινομάχη και  αδερφός του ο Κλεινίας.</a:t>
            </a:r>
            <a:endParaRPr b="0" lang="el-GR" sz="2000" spc="-1" strike="noStrike">
              <a:latin typeface="Arial"/>
            </a:endParaRPr>
          </a:p>
          <a:p>
            <a:pPr>
              <a:lnSpc>
                <a:spcPct val="120000"/>
              </a:lnSpc>
              <a:spcBef>
                <a:spcPts val="1001"/>
              </a:spcBef>
              <a:buNone/>
              <a:tabLst>
                <a:tab algn="l" pos="0"/>
              </a:tabLst>
            </a:pPr>
            <a:r>
              <a:rPr b="0" lang="el-GR" sz="2000" spc="-1" strike="noStrike">
                <a:solidFill>
                  <a:srgbClr val="000000"/>
                </a:solidFill>
                <a:latin typeface="Century Gothic"/>
              </a:rPr>
              <a:t>◙ </a:t>
            </a:r>
            <a:r>
              <a:rPr b="0" lang="el-GR" sz="2000" spc="-1" strike="noStrike">
                <a:solidFill>
                  <a:srgbClr val="000000"/>
                </a:solidFill>
                <a:latin typeface="Gill Sans MT"/>
              </a:rPr>
              <a:t>Είχε ευγενική καταγωγή, καθώς καταγόταν από το αριστοκρατικό γένος των Αλκμεωνιδών.</a:t>
            </a:r>
            <a:endParaRPr b="0" lang="el-GR" sz="2000" spc="-1" strike="noStrike">
              <a:latin typeface="Arial"/>
            </a:endParaRPr>
          </a:p>
          <a:p>
            <a:pPr>
              <a:lnSpc>
                <a:spcPct val="120000"/>
              </a:lnSpc>
              <a:spcBef>
                <a:spcPts val="1001"/>
              </a:spcBef>
              <a:buNone/>
              <a:tabLst>
                <a:tab algn="l" pos="0"/>
              </a:tabLst>
            </a:pPr>
            <a:r>
              <a:rPr b="0" lang="el-GR" sz="2000" spc="-1" strike="noStrike">
                <a:solidFill>
                  <a:srgbClr val="000000"/>
                </a:solidFill>
                <a:latin typeface="Century Gothic"/>
              </a:rPr>
              <a:t>◙ </a:t>
            </a:r>
            <a:r>
              <a:rPr b="0" lang="el-GR" sz="2000" spc="-1" strike="noStrike">
                <a:solidFill>
                  <a:srgbClr val="000000"/>
                </a:solidFill>
                <a:latin typeface="Gill Sans MT"/>
              </a:rPr>
              <a:t>Έμεινε ορφανός σε ηλικία 5 Ετών και την ανατροφή του ανέλαβε ο θείος του ο Περικλής(κορυφαίος πολιτικός των Αθηναίων) / 1</a:t>
            </a:r>
            <a:r>
              <a:rPr b="0" lang="el-GR" sz="2000" spc="-1" strike="noStrike" baseline="30000">
                <a:solidFill>
                  <a:srgbClr val="000000"/>
                </a:solidFill>
                <a:latin typeface="Gill Sans MT"/>
              </a:rPr>
              <a:t>ος</a:t>
            </a:r>
            <a:r>
              <a:rPr b="0" lang="el-GR" sz="2000" spc="-1" strike="noStrike">
                <a:solidFill>
                  <a:srgbClr val="000000"/>
                </a:solidFill>
                <a:latin typeface="Gill Sans MT"/>
              </a:rPr>
              <a:t> ξάδερφος της μητέρας του. </a:t>
            </a:r>
            <a:endParaRPr b="0" lang="el-GR" sz="2000" spc="-1" strike="noStrike">
              <a:latin typeface="Arial"/>
            </a:endParaRPr>
          </a:p>
          <a:p>
            <a:pPr>
              <a:lnSpc>
                <a:spcPct val="120000"/>
              </a:lnSpc>
              <a:spcBef>
                <a:spcPts val="1001"/>
              </a:spcBef>
              <a:buNone/>
              <a:tabLst>
                <a:tab algn="l" pos="0"/>
              </a:tabLst>
            </a:pPr>
            <a:endParaRPr b="0" lang="el-GR" sz="2000" spc="-1" strike="noStrike">
              <a:latin typeface="Arial"/>
            </a:endParaRPr>
          </a:p>
        </p:txBody>
      </p:sp>
      <p:sp>
        <p:nvSpPr>
          <p:cNvPr id="190" name="Rectangle: Rounded Corners 3"/>
          <p:cNvSpPr/>
          <p:nvPr/>
        </p:nvSpPr>
        <p:spPr>
          <a:xfrm>
            <a:off x="682200" y="514440"/>
            <a:ext cx="10057680" cy="1215720"/>
          </a:xfrm>
          <a:prstGeom prst="roundRect">
            <a:avLst>
              <a:gd name="adj" fmla="val 16667"/>
            </a:avLst>
          </a:prstGeom>
          <a:solidFill>
            <a:srgbClr val="68a06b"/>
          </a:solidFill>
          <a:ln>
            <a:solidFill>
              <a:srgbClr val="87163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l-GR" sz="4000" spc="-1" strike="noStrike">
                <a:solidFill>
                  <a:srgbClr val="ffffff"/>
                </a:solidFill>
                <a:latin typeface="Gill Sans MT"/>
                <a:ea typeface="DejaVu Sans"/>
              </a:rPr>
              <a:t>ΛΙΓΑ ΛΟΓΙΑ ΓΙΑ ΤΟΝ ΑΛΚΙΒΙΑΔΗ</a:t>
            </a:r>
            <a:endParaRPr b="0" lang="el-GR" sz="4000" spc="-1" strike="noStrike">
              <a:latin typeface="Arial"/>
            </a:endParaRPr>
          </a:p>
        </p:txBody>
      </p:sp>
      <p:sp>
        <p:nvSpPr>
          <p:cNvPr id="191" name="Half Frame 6"/>
          <p:cNvSpPr/>
          <p:nvPr/>
        </p:nvSpPr>
        <p:spPr>
          <a:xfrm>
            <a:off x="433800" y="241200"/>
            <a:ext cx="1180440" cy="1762200"/>
          </a:xfrm>
          <a:prstGeom prst="halfFrame">
            <a:avLst>
              <a:gd name="adj1" fmla="val 33333"/>
              <a:gd name="adj2" fmla="val 33333"/>
            </a:avLst>
          </a:prstGeom>
          <a:solidFill>
            <a:srgbClr val="008080"/>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192" name="Half Frame 7"/>
          <p:cNvSpPr/>
          <p:nvPr/>
        </p:nvSpPr>
        <p:spPr>
          <a:xfrm rot="10800000">
            <a:off x="9861840" y="224280"/>
            <a:ext cx="1193040" cy="1628640"/>
          </a:xfrm>
          <a:prstGeom prst="halfFrame">
            <a:avLst>
              <a:gd name="adj1" fmla="val 33333"/>
              <a:gd name="adj2" fmla="val 33333"/>
            </a:avLst>
          </a:prstGeom>
          <a:solidFill>
            <a:srgbClr val="008080"/>
          </a:solidFill>
          <a:ln>
            <a:solidFill>
              <a:srgbClr val="871630"/>
            </a:solidFill>
            <a:round/>
          </a:ln>
        </p:spPr>
        <p:style>
          <a:lnRef idx="2">
            <a:schemeClr val="accent1">
              <a:shade val="50000"/>
            </a:schemeClr>
          </a:lnRef>
          <a:fillRef idx="1">
            <a:schemeClr val="accent1"/>
          </a:fillRef>
          <a:effectRef idx="0">
            <a:schemeClr val="accent1"/>
          </a:effectRef>
          <a:fontRef idx="minor"/>
        </p:style>
      </p:sp>
    </p:spTree>
  </p:cSld>
  <p:transition spd="slow">
    <p:cover dir="l"/>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1451520" y="804600"/>
            <a:ext cx="9602640" cy="1048680"/>
          </a:xfrm>
          <a:prstGeom prst="rect">
            <a:avLst/>
          </a:prstGeom>
          <a:noFill/>
          <a:ln w="0">
            <a:noFill/>
          </a:ln>
        </p:spPr>
        <p:txBody>
          <a:bodyPr lIns="90000" rIns="90000" tIns="45000" bIns="45000" anchor="t">
            <a:noAutofit/>
          </a:bodyPr>
          <a:p>
            <a:pPr>
              <a:lnSpc>
                <a:spcPct val="90000"/>
              </a:lnSpc>
              <a:buNone/>
            </a:pPr>
            <a:r>
              <a:rPr b="0" lang="el-GR" sz="3200" spc="-1" strike="noStrike" cap="all">
                <a:solidFill>
                  <a:srgbClr val="000000"/>
                </a:solidFill>
                <a:latin typeface="Gill Sans MT"/>
              </a:rPr>
              <a:t>  </a:t>
            </a:r>
            <a:endParaRPr b="0" lang="el-GR" sz="3200" spc="-1" strike="noStrike">
              <a:latin typeface="Arial"/>
            </a:endParaRPr>
          </a:p>
        </p:txBody>
      </p:sp>
      <p:sp>
        <p:nvSpPr>
          <p:cNvPr id="194" name="PlaceHolder 2"/>
          <p:cNvSpPr>
            <a:spLocks noGrp="1"/>
          </p:cNvSpPr>
          <p:nvPr>
            <p:ph/>
          </p:nvPr>
        </p:nvSpPr>
        <p:spPr>
          <a:xfrm>
            <a:off x="443160" y="1853640"/>
            <a:ext cx="9618480" cy="5206320"/>
          </a:xfrm>
          <a:prstGeom prst="rect">
            <a:avLst/>
          </a:prstGeom>
          <a:noFill/>
          <a:ln w="0">
            <a:noFill/>
          </a:ln>
        </p:spPr>
        <p:txBody>
          <a:bodyPr lIns="90000" rIns="90000" tIns="45000" bIns="45000" anchor="t">
            <a:normAutofit/>
          </a:bodyPr>
          <a:p>
            <a:pPr>
              <a:lnSpc>
                <a:spcPct val="120000"/>
              </a:lnSpc>
              <a:spcBef>
                <a:spcPts val="1001"/>
              </a:spcBef>
              <a:buNone/>
              <a:tabLst>
                <a:tab algn="l" pos="0"/>
              </a:tabLst>
            </a:pPr>
            <a:r>
              <a:rPr b="0" lang="el-GR" sz="2000" spc="-1" strike="noStrike">
                <a:solidFill>
                  <a:srgbClr val="000000"/>
                </a:solidFill>
                <a:latin typeface="Century Gothic"/>
              </a:rPr>
              <a:t>► </a:t>
            </a:r>
            <a:r>
              <a:rPr b="0" lang="el-GR" sz="2000" spc="-1" strike="noStrike">
                <a:solidFill>
                  <a:srgbClr val="000000"/>
                </a:solidFill>
                <a:latin typeface="Arial Nova"/>
              </a:rPr>
              <a:t>Ο Αλκιβιάδης μετά τον θάνατο του πατέρα του μεγάλωσε στο σπίτι του θείου του  και  πλέον κηδεμόνα του, Περικλή, ο οποίος αργότερα παντρεύτηκε τη μητέρα του, Δεινομάχη.</a:t>
            </a:r>
            <a:endParaRPr b="0" lang="el-GR" sz="2000" spc="-1" strike="noStrike">
              <a:latin typeface="Arial"/>
            </a:endParaRPr>
          </a:p>
          <a:p>
            <a:pPr>
              <a:lnSpc>
                <a:spcPct val="120000"/>
              </a:lnSpc>
              <a:spcBef>
                <a:spcPts val="1001"/>
              </a:spcBef>
              <a:buNone/>
              <a:tabLst>
                <a:tab algn="l" pos="0"/>
              </a:tabLst>
            </a:pPr>
            <a:r>
              <a:rPr b="0" lang="el-GR" sz="2000" spc="-1" strike="noStrike">
                <a:solidFill>
                  <a:srgbClr val="000000"/>
                </a:solidFill>
                <a:latin typeface="Arial Nova"/>
              </a:rPr>
              <a:t>► </a:t>
            </a:r>
            <a:r>
              <a:rPr b="0" lang="el-GR" sz="2000" spc="-1" strike="noStrike">
                <a:solidFill>
                  <a:srgbClr val="000000"/>
                </a:solidFill>
                <a:latin typeface="Arial Nova"/>
              </a:rPr>
              <a:t>Δάσκαλός του ήταν ο Σωκράτης (ο οποίος παρ’ όλες τις προσπάθειές του δεν κατάφερε να τον επηρεάσει με τις φιλοσοφικές του απόψεις, δεν κατόρθωσε να χαλιναγωγήσει των εγωκεντρισμό του και την ματαιοδοξία του Αλκιβιάδη).</a:t>
            </a:r>
            <a:endParaRPr b="0" lang="el-GR" sz="2000" spc="-1" strike="noStrike">
              <a:latin typeface="Arial"/>
            </a:endParaRPr>
          </a:p>
          <a:p>
            <a:pPr>
              <a:lnSpc>
                <a:spcPct val="120000"/>
              </a:lnSpc>
              <a:spcBef>
                <a:spcPts val="1001"/>
              </a:spcBef>
              <a:buNone/>
              <a:tabLst>
                <a:tab algn="l" pos="0"/>
              </a:tabLst>
            </a:pPr>
            <a:r>
              <a:rPr b="0" lang="el-GR" sz="2000" spc="-1" strike="noStrike">
                <a:solidFill>
                  <a:srgbClr val="000000"/>
                </a:solidFill>
                <a:latin typeface="Arial Nova"/>
              </a:rPr>
              <a:t>► </a:t>
            </a:r>
            <a:r>
              <a:rPr b="0" lang="el-GR" sz="2000" spc="-1" strike="noStrike">
                <a:solidFill>
                  <a:srgbClr val="000000"/>
                </a:solidFill>
                <a:latin typeface="Arial Nova"/>
              </a:rPr>
              <a:t>Το 420π.Χ  αναδείχθηκε ηγέτης των ακραίων δημοκρατικών.</a:t>
            </a:r>
            <a:endParaRPr b="0" lang="el-GR" sz="2000" spc="-1" strike="noStrike">
              <a:latin typeface="Arial"/>
            </a:endParaRPr>
          </a:p>
          <a:p>
            <a:pPr>
              <a:lnSpc>
                <a:spcPct val="120000"/>
              </a:lnSpc>
              <a:spcBef>
                <a:spcPts val="1001"/>
              </a:spcBef>
              <a:buNone/>
              <a:tabLst>
                <a:tab algn="l" pos="0"/>
              </a:tabLst>
            </a:pPr>
            <a:r>
              <a:rPr b="0" lang="el-GR" sz="2000" spc="-1" strike="noStrike">
                <a:solidFill>
                  <a:srgbClr val="000000"/>
                </a:solidFill>
                <a:latin typeface="Arial Nova"/>
              </a:rPr>
              <a:t>► </a:t>
            </a:r>
            <a:r>
              <a:rPr b="0" lang="el-GR" sz="2000" spc="-1" strike="noStrike">
                <a:solidFill>
                  <a:srgbClr val="000000"/>
                </a:solidFill>
                <a:latin typeface="Arial Nova"/>
              </a:rPr>
              <a:t>Το 420π.Χ εκλέχτηκε ως στρατηγός των Αθηναίων.</a:t>
            </a:r>
            <a:endParaRPr b="0" lang="el-GR" sz="2000" spc="-1" strike="noStrike">
              <a:latin typeface="Arial"/>
            </a:endParaRPr>
          </a:p>
          <a:p>
            <a:pPr>
              <a:lnSpc>
                <a:spcPct val="120000"/>
              </a:lnSpc>
              <a:spcBef>
                <a:spcPts val="1001"/>
              </a:spcBef>
              <a:buNone/>
              <a:tabLst>
                <a:tab algn="l" pos="0"/>
              </a:tabLst>
            </a:pPr>
            <a:endParaRPr b="0" lang="el-GR" sz="2000" spc="-1" strike="noStrike">
              <a:latin typeface="Arial"/>
            </a:endParaRPr>
          </a:p>
          <a:p>
            <a:pPr>
              <a:lnSpc>
                <a:spcPct val="120000"/>
              </a:lnSpc>
              <a:spcBef>
                <a:spcPts val="1001"/>
              </a:spcBef>
              <a:buNone/>
              <a:tabLst>
                <a:tab algn="l" pos="0"/>
              </a:tabLst>
            </a:pPr>
            <a:endParaRPr b="0" lang="el-GR" sz="2000" spc="-1" strike="noStrike">
              <a:latin typeface="Arial"/>
            </a:endParaRPr>
          </a:p>
          <a:p>
            <a:pPr>
              <a:lnSpc>
                <a:spcPct val="120000"/>
              </a:lnSpc>
              <a:spcBef>
                <a:spcPts val="1001"/>
              </a:spcBef>
              <a:buNone/>
              <a:tabLst>
                <a:tab algn="l" pos="0"/>
              </a:tabLst>
            </a:pPr>
            <a:endParaRPr b="0" lang="el-GR" sz="2000" spc="-1" strike="noStrike">
              <a:latin typeface="Arial"/>
            </a:endParaRPr>
          </a:p>
        </p:txBody>
      </p:sp>
      <p:sp>
        <p:nvSpPr>
          <p:cNvPr id="195" name="Rectangle: Top Corners One Rounded and One Snipped 4"/>
          <p:cNvSpPr/>
          <p:nvPr/>
        </p:nvSpPr>
        <p:spPr>
          <a:xfrm>
            <a:off x="715320" y="235800"/>
            <a:ext cx="8884080" cy="1048680"/>
          </a:xfrm>
          <a:prstGeom prst="snipRoundRect">
            <a:avLst>
              <a:gd name="adj1" fmla="val 16667"/>
              <a:gd name="adj2" fmla="val 16667"/>
            </a:avLst>
          </a:prstGeom>
          <a:solidFill>
            <a:schemeClr val="accent5">
              <a:lumMod val="75000"/>
            </a:schemeClr>
          </a:solidFill>
          <a:ln>
            <a:solidFill>
              <a:srgbClr val="87163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l-GR" sz="3600" spc="-1" strike="noStrike">
                <a:solidFill>
                  <a:srgbClr val="ffffff"/>
                </a:solidFill>
                <a:latin typeface="Gill Sans MT"/>
                <a:ea typeface="DejaVu Sans"/>
              </a:rPr>
              <a:t>  </a:t>
            </a:r>
            <a:r>
              <a:rPr b="0" lang="el-GR" sz="3600" spc="-1" strike="noStrike">
                <a:solidFill>
                  <a:srgbClr val="ffffff"/>
                </a:solidFill>
                <a:latin typeface="Gill Sans MT"/>
                <a:ea typeface="DejaVu Sans"/>
              </a:rPr>
              <a:t>Η ΖΩΗ ΤΟΥ ΑΛΚΙΒΙΑΔΗ</a:t>
            </a:r>
            <a:endParaRPr b="0" lang="el-GR" sz="3600" spc="-1" strike="noStrike">
              <a:latin typeface="Arial"/>
            </a:endParaRPr>
          </a:p>
        </p:txBody>
      </p:sp>
      <p:sp>
        <p:nvSpPr>
          <p:cNvPr id="196" name="Block Arc 5"/>
          <p:cNvSpPr/>
          <p:nvPr/>
        </p:nvSpPr>
        <p:spPr>
          <a:xfrm rot="16200000">
            <a:off x="557640" y="-15480"/>
            <a:ext cx="1390680" cy="1620000"/>
          </a:xfrm>
          <a:prstGeom prst="blockArc">
            <a:avLst>
              <a:gd name="adj1" fmla="val 10800000"/>
              <a:gd name="adj2" fmla="val 0"/>
              <a:gd name="adj3" fmla="val 25000"/>
            </a:avLst>
          </a:prstGeom>
          <a:solidFill>
            <a:srgbClr val="6a37d1"/>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197" name="Block Arc 6"/>
          <p:cNvSpPr/>
          <p:nvPr/>
        </p:nvSpPr>
        <p:spPr>
          <a:xfrm rot="5400000">
            <a:off x="8514720" y="72360"/>
            <a:ext cx="1405080" cy="1455840"/>
          </a:xfrm>
          <a:prstGeom prst="blockArc">
            <a:avLst>
              <a:gd name="adj1" fmla="val 10800000"/>
              <a:gd name="adj2" fmla="val 0"/>
              <a:gd name="adj3" fmla="val 25000"/>
            </a:avLst>
          </a:prstGeom>
          <a:solidFill>
            <a:srgbClr val="6a37d1"/>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198" name="Scroll: Vertical 7"/>
          <p:cNvSpPr/>
          <p:nvPr/>
        </p:nvSpPr>
        <p:spPr>
          <a:xfrm>
            <a:off x="9314640" y="2814480"/>
            <a:ext cx="2675520" cy="3029400"/>
          </a:xfrm>
          <a:prstGeom prst="verticalScroll">
            <a:avLst>
              <a:gd name="adj" fmla="val 12500"/>
            </a:avLst>
          </a:prstGeom>
          <a:blipFill rotWithShape="0">
            <a:blip r:embed="rId1"/>
            <a:srcRect/>
            <a:stretch/>
          </a:blipFill>
          <a:ln>
            <a:solidFill>
              <a:srgbClr val="871630"/>
            </a:solidFill>
            <a:round/>
          </a:ln>
        </p:spPr>
        <p:style>
          <a:lnRef idx="2">
            <a:schemeClr val="accent1">
              <a:shade val="50000"/>
            </a:schemeClr>
          </a:lnRef>
          <a:fillRef idx="1">
            <a:schemeClr val="accent1"/>
          </a:fillRef>
          <a:effectRef idx="0">
            <a:schemeClr val="accent1"/>
          </a:effectRef>
          <a:fontRef idx="minor"/>
        </p:style>
      </p:sp>
    </p:spTree>
  </p:cSld>
  <p:transition spd="slow">
    <p:cover dir="l"/>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339480" y="405360"/>
            <a:ext cx="4377600" cy="2640960"/>
          </a:xfrm>
          <a:prstGeom prst="rect">
            <a:avLst/>
          </a:prstGeom>
          <a:blipFill rotWithShape="0">
            <a:blip r:embed="rId1"/>
            <a:stretch/>
          </a:blipFill>
          <a:ln w="0">
            <a:noFill/>
          </a:ln>
        </p:spPr>
        <p:txBody>
          <a:bodyPr lIns="90000" rIns="90000" tIns="45000" bIns="45000" anchor="b">
            <a:noAutofit/>
          </a:bodyPr>
          <a:p>
            <a:pPr algn="ctr">
              <a:buNone/>
            </a:pPr>
            <a:endParaRPr b="0" lang="el-GR" sz="4400" spc="-1" strike="noStrike">
              <a:latin typeface="Arial"/>
            </a:endParaRPr>
          </a:p>
        </p:txBody>
      </p:sp>
      <p:sp>
        <p:nvSpPr>
          <p:cNvPr id="200" name="PlaceHolder 2"/>
          <p:cNvSpPr>
            <a:spLocks noGrp="1"/>
          </p:cNvSpPr>
          <p:nvPr>
            <p:ph/>
          </p:nvPr>
        </p:nvSpPr>
        <p:spPr>
          <a:xfrm>
            <a:off x="5043600" y="405360"/>
            <a:ext cx="6808320" cy="6217200"/>
          </a:xfrm>
          <a:prstGeom prst="rect">
            <a:avLst/>
          </a:prstGeom>
          <a:noFill/>
          <a:ln w="0">
            <a:noFill/>
          </a:ln>
        </p:spPr>
        <p:txBody>
          <a:bodyPr lIns="90000" rIns="90000" tIns="45000" bIns="45000" anchor="ctr">
            <a:normAutofit fontScale="99000"/>
          </a:bodyPr>
          <a:p>
            <a:pPr>
              <a:lnSpc>
                <a:spcPct val="120000"/>
              </a:lnSpc>
              <a:spcBef>
                <a:spcPts val="1001"/>
              </a:spcBef>
              <a:buNone/>
              <a:tabLst>
                <a:tab algn="l" pos="0"/>
              </a:tabLst>
            </a:pPr>
            <a:r>
              <a:rPr b="0" lang="el-GR" sz="2000" spc="-1" strike="noStrike">
                <a:solidFill>
                  <a:srgbClr val="000000"/>
                </a:solidFill>
                <a:latin typeface="Arial Nova"/>
              </a:rPr>
              <a:t>►</a:t>
            </a:r>
            <a:r>
              <a:rPr b="0" lang="el-GR" sz="2300" spc="-1" strike="noStrike">
                <a:solidFill>
                  <a:srgbClr val="000000"/>
                </a:solidFill>
                <a:latin typeface="Arial Nova"/>
              </a:rPr>
              <a:t>Το 415π.Χ , όμως, κατηγορήθηκε για συνομωσία κατά του πολιτεύματος και για ασέβεια, έτσι προκειμένου να γλιτώσει την ποινή κατέφυγε στην Σπάρτη αναζητώντας άσυλο.</a:t>
            </a:r>
            <a:endParaRPr b="0" lang="el-GR" sz="2300" spc="-1" strike="noStrike">
              <a:latin typeface="Arial"/>
            </a:endParaRPr>
          </a:p>
          <a:p>
            <a:pPr>
              <a:lnSpc>
                <a:spcPct val="120000"/>
              </a:lnSpc>
              <a:spcBef>
                <a:spcPts val="1001"/>
              </a:spcBef>
              <a:buNone/>
              <a:tabLst>
                <a:tab algn="l" pos="0"/>
              </a:tabLst>
            </a:pPr>
            <a:r>
              <a:rPr b="0" lang="el-GR" sz="2300" spc="-1" strike="noStrike">
                <a:solidFill>
                  <a:srgbClr val="000000"/>
                </a:solidFill>
                <a:latin typeface="Arial Nova"/>
              </a:rPr>
              <a:t>►</a:t>
            </a:r>
            <a:r>
              <a:rPr b="0" lang="el-GR" sz="2300" spc="-1" strike="noStrike">
                <a:solidFill>
                  <a:srgbClr val="000000"/>
                </a:solidFill>
                <a:latin typeface="Arial Nova"/>
              </a:rPr>
              <a:t>Κατέφυγε στην Σηστό, καθώς στην Σπάρτη δεν ήταν πια ασφαλής, καθώς ο βασιλιάς Άγης έμαθε πως ο Αλκιβιάδης είχε ερωτικές σχέσεις με την κόρη του και μάλιστα είχαν αποκτήσει και παιδί, όσο εκείνος βρισκόταν σε εκστρατεία.</a:t>
            </a:r>
            <a:endParaRPr b="0" lang="el-GR" sz="2300" spc="-1" strike="noStrike">
              <a:latin typeface="Arial"/>
            </a:endParaRPr>
          </a:p>
          <a:p>
            <a:pPr>
              <a:lnSpc>
                <a:spcPct val="120000"/>
              </a:lnSpc>
              <a:spcBef>
                <a:spcPts val="1001"/>
              </a:spcBef>
              <a:buNone/>
              <a:tabLst>
                <a:tab algn="l" pos="0"/>
              </a:tabLst>
            </a:pPr>
            <a:r>
              <a:rPr b="0" lang="el-GR" sz="2300" spc="-1" strike="noStrike">
                <a:solidFill>
                  <a:srgbClr val="000000"/>
                </a:solidFill>
                <a:latin typeface="Arial Nova"/>
              </a:rPr>
              <a:t>►</a:t>
            </a:r>
            <a:r>
              <a:rPr b="0" lang="el-GR" sz="2300" spc="-1" strike="noStrike">
                <a:solidFill>
                  <a:srgbClr val="000000"/>
                </a:solidFill>
                <a:latin typeface="Century Gothic"/>
              </a:rPr>
              <a:t> </a:t>
            </a:r>
            <a:r>
              <a:rPr b="0" lang="el-GR" sz="2300" spc="-1" strike="noStrike">
                <a:solidFill>
                  <a:srgbClr val="000000"/>
                </a:solidFill>
                <a:latin typeface="Arial Nova"/>
              </a:rPr>
              <a:t>Από τη Σηστό καταφεύγει στην Περσία, έπειτα από εντολή των στρατηγών Τυδέα και Μένανδρο, καθώς η συμβουλή του Αλκιβιάδη στη μάχη με τους Σπαρτιάτες στους Αιγός Ποταμούς,να αγκυροβολήσουν στη Σηστό δεν τους άρεσε.</a:t>
            </a:r>
            <a:endParaRPr b="0" lang="el-GR" sz="2300" spc="-1" strike="noStrike">
              <a:latin typeface="Arial"/>
            </a:endParaRPr>
          </a:p>
          <a:p>
            <a:pPr>
              <a:lnSpc>
                <a:spcPct val="120000"/>
              </a:lnSpc>
              <a:spcBef>
                <a:spcPts val="1001"/>
              </a:spcBef>
              <a:buNone/>
              <a:tabLst>
                <a:tab algn="l" pos="0"/>
              </a:tabLst>
            </a:pPr>
            <a:endParaRPr b="0" lang="el-GR" sz="2300" spc="-1" strike="noStrike">
              <a:latin typeface="Arial"/>
            </a:endParaRPr>
          </a:p>
          <a:p>
            <a:pPr>
              <a:lnSpc>
                <a:spcPct val="120000"/>
              </a:lnSpc>
              <a:spcBef>
                <a:spcPts val="1001"/>
              </a:spcBef>
              <a:buNone/>
              <a:tabLst>
                <a:tab algn="l" pos="0"/>
              </a:tabLst>
            </a:pPr>
            <a:endParaRPr b="0" lang="el-GR" sz="2300" spc="-1" strike="noStrike">
              <a:latin typeface="Arial"/>
            </a:endParaRPr>
          </a:p>
        </p:txBody>
      </p:sp>
      <p:sp>
        <p:nvSpPr>
          <p:cNvPr id="201" name="PlaceHolder 3"/>
          <p:cNvSpPr>
            <a:spLocks noGrp="1"/>
          </p:cNvSpPr>
          <p:nvPr>
            <p:ph/>
          </p:nvPr>
        </p:nvSpPr>
        <p:spPr>
          <a:xfrm>
            <a:off x="161280" y="3470040"/>
            <a:ext cx="4557600" cy="2981880"/>
          </a:xfrm>
          <a:prstGeom prst="rect">
            <a:avLst/>
          </a:prstGeom>
          <a:blipFill rotWithShape="0">
            <a:blip r:embed="rId2"/>
            <a:stretch/>
          </a:blipFill>
          <a:ln w="0">
            <a:noFill/>
          </a:ln>
        </p:spPr>
        <p:txBody>
          <a:bodyPr lIns="90000" rIns="90000" tIns="45000" bIns="45000" anchor="t">
            <a:noAutofit/>
          </a:bodyPr>
          <a:p>
            <a:endParaRPr b="0" lang="el-GR" sz="3200" spc="-1" strike="noStrike">
              <a:latin typeface="Arial"/>
            </a:endParaRPr>
          </a:p>
        </p:txBody>
      </p:sp>
      <p:pic>
        <p:nvPicPr>
          <p:cNvPr id="202" name="Picture 2" descr="Αλκιβιάδης. O χαρισματικός Αθηναίος, που συμμάχησε με τους Σπαρτιάτες και  τους Πέρσες. Τα σκάνδαλα και οι ερωτικές του ακρότητες - ΜΗΧΑΝΗ ΤΟΥ ΧΡΟΝΟΥ"/>
          <p:cNvPicPr/>
          <p:nvPr/>
        </p:nvPicPr>
        <p:blipFill>
          <a:blip r:embed="rId3"/>
          <a:stretch/>
        </p:blipFill>
        <p:spPr>
          <a:xfrm>
            <a:off x="161280" y="234720"/>
            <a:ext cx="4733640" cy="2981880"/>
          </a:xfrm>
          <a:prstGeom prst="rect">
            <a:avLst/>
          </a:prstGeom>
          <a:ln w="0">
            <a:noFill/>
          </a:ln>
        </p:spPr>
      </p:pic>
      <p:sp>
        <p:nvSpPr>
          <p:cNvPr id="203" name="Half Frame 6"/>
          <p:cNvSpPr/>
          <p:nvPr/>
        </p:nvSpPr>
        <p:spPr>
          <a:xfrm>
            <a:off x="73800" y="181800"/>
            <a:ext cx="688320" cy="1226880"/>
          </a:xfrm>
          <a:prstGeom prst="halfFrame">
            <a:avLst>
              <a:gd name="adj1" fmla="val 33333"/>
              <a:gd name="adj2" fmla="val 33333"/>
            </a:avLst>
          </a:prstGeom>
          <a:solidFill>
            <a:srgbClr val="b71e42"/>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204" name="Half Frame 7"/>
          <p:cNvSpPr/>
          <p:nvPr/>
        </p:nvSpPr>
        <p:spPr>
          <a:xfrm rot="10800000">
            <a:off x="4218840" y="2250360"/>
            <a:ext cx="750960" cy="1046520"/>
          </a:xfrm>
          <a:prstGeom prst="halfFrame">
            <a:avLst>
              <a:gd name="adj1" fmla="val 33333"/>
              <a:gd name="adj2" fmla="val 33333"/>
            </a:avLst>
          </a:prstGeom>
          <a:solidFill>
            <a:srgbClr val="b71e42"/>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205" name="Half Frame 8"/>
          <p:cNvSpPr/>
          <p:nvPr/>
        </p:nvSpPr>
        <p:spPr>
          <a:xfrm>
            <a:off x="73800" y="3429000"/>
            <a:ext cx="930240" cy="1162440"/>
          </a:xfrm>
          <a:prstGeom prst="halfFrame">
            <a:avLst>
              <a:gd name="adj1" fmla="val 33333"/>
              <a:gd name="adj2" fmla="val 33333"/>
            </a:avLst>
          </a:prstGeom>
          <a:solidFill>
            <a:srgbClr val="b71e42"/>
          </a:solidFill>
          <a:ln>
            <a:solidFill>
              <a:srgbClr val="871630"/>
            </a:solidFill>
            <a:round/>
          </a:ln>
        </p:spPr>
        <p:style>
          <a:lnRef idx="2">
            <a:schemeClr val="accent1">
              <a:shade val="50000"/>
            </a:schemeClr>
          </a:lnRef>
          <a:fillRef idx="1">
            <a:schemeClr val="accent1"/>
          </a:fillRef>
          <a:effectRef idx="0">
            <a:schemeClr val="accent1"/>
          </a:effectRef>
          <a:fontRef idx="minor"/>
        </p:style>
      </p:sp>
      <p:sp>
        <p:nvSpPr>
          <p:cNvPr id="206" name="Half Frame 9"/>
          <p:cNvSpPr/>
          <p:nvPr/>
        </p:nvSpPr>
        <p:spPr>
          <a:xfrm rot="10800000">
            <a:off x="3841920" y="5336640"/>
            <a:ext cx="1022400" cy="1286640"/>
          </a:xfrm>
          <a:prstGeom prst="halfFrame">
            <a:avLst>
              <a:gd name="adj1" fmla="val 33333"/>
              <a:gd name="adj2" fmla="val 33333"/>
            </a:avLst>
          </a:prstGeom>
          <a:solidFill>
            <a:srgbClr val="b71e42"/>
          </a:solidFill>
          <a:ln>
            <a:solidFill>
              <a:srgbClr val="871630"/>
            </a:solidFill>
            <a:round/>
          </a:ln>
        </p:spPr>
        <p:style>
          <a:lnRef idx="2">
            <a:schemeClr val="accent1">
              <a:shade val="50000"/>
            </a:schemeClr>
          </a:lnRef>
          <a:fillRef idx="1">
            <a:schemeClr val="accent1"/>
          </a:fillRef>
          <a:effectRef idx="0">
            <a:schemeClr val="accent1"/>
          </a:effectRef>
          <a:fontRef idx="minor"/>
        </p:style>
      </p:sp>
    </p:spTree>
  </p:cSld>
  <p:transition spd="slow">
    <p:cover dir="l"/>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451520" y="804600"/>
            <a:ext cx="9602640" cy="1048680"/>
          </a:xfrm>
          <a:prstGeom prst="rect">
            <a:avLst/>
          </a:prstGeom>
          <a:noFill/>
          <a:ln w="0">
            <a:noFill/>
          </a:ln>
        </p:spPr>
        <p:txBody>
          <a:bodyPr lIns="90000" rIns="90000" tIns="45000" bIns="45000" anchor="t">
            <a:noAutofit/>
          </a:bodyPr>
          <a:p>
            <a:pPr algn="ctr">
              <a:buNone/>
            </a:pPr>
            <a:endParaRPr b="0" lang="el-GR" sz="4400" spc="-1" strike="noStrike">
              <a:latin typeface="Arial"/>
            </a:endParaRPr>
          </a:p>
        </p:txBody>
      </p:sp>
      <p:sp>
        <p:nvSpPr>
          <p:cNvPr id="208" name="PlaceHolder 2"/>
          <p:cNvSpPr>
            <a:spLocks noGrp="1"/>
          </p:cNvSpPr>
          <p:nvPr>
            <p:ph/>
          </p:nvPr>
        </p:nvSpPr>
        <p:spPr>
          <a:xfrm>
            <a:off x="746640" y="1417320"/>
            <a:ext cx="10002600" cy="4635360"/>
          </a:xfrm>
          <a:prstGeom prst="rect">
            <a:avLst/>
          </a:prstGeom>
          <a:noFill/>
          <a:ln w="0">
            <a:noFill/>
          </a:ln>
        </p:spPr>
        <p:txBody>
          <a:bodyPr lIns="90000" rIns="90000" tIns="45000" bIns="45000" anchor="t">
            <a:normAutofit fontScale="83000"/>
          </a:bodyPr>
          <a:p>
            <a:pPr>
              <a:lnSpc>
                <a:spcPct val="120000"/>
              </a:lnSpc>
              <a:spcBef>
                <a:spcPts val="1001"/>
              </a:spcBef>
              <a:buNone/>
              <a:tabLst>
                <a:tab algn="l" pos="0"/>
              </a:tabLst>
            </a:pPr>
            <a:r>
              <a:rPr b="0" lang="el-GR" sz="2600" spc="-1" strike="noStrike">
                <a:solidFill>
                  <a:srgbClr val="000000"/>
                </a:solidFill>
                <a:latin typeface="Gill Sans MT"/>
              </a:rPr>
              <a:t>Ο Αλκιβιάδης ήταν η πιο </a:t>
            </a:r>
            <a:r>
              <a:rPr b="0" lang="el-GR" sz="2600" spc="-1" strike="noStrike" u="sng">
                <a:solidFill>
                  <a:srgbClr val="000000"/>
                </a:solidFill>
                <a:uFillTx/>
                <a:latin typeface="Gill Sans MT"/>
              </a:rPr>
              <a:t>γοητευτική προσωπικότητα</a:t>
            </a:r>
            <a:r>
              <a:rPr b="0" lang="el-GR" sz="2600" spc="-1" strike="noStrike">
                <a:solidFill>
                  <a:srgbClr val="000000"/>
                </a:solidFill>
                <a:latin typeface="Gill Sans MT"/>
              </a:rPr>
              <a:t>, αλλά και ένας </a:t>
            </a:r>
            <a:r>
              <a:rPr b="0" lang="el-GR" sz="2600" spc="-1" strike="noStrike" u="sng">
                <a:solidFill>
                  <a:srgbClr val="000000"/>
                </a:solidFill>
                <a:uFillTx/>
                <a:latin typeface="Gill Sans MT"/>
              </a:rPr>
              <a:t>ακόλαστος</a:t>
            </a:r>
            <a:r>
              <a:rPr b="0" lang="el-GR" sz="2600" spc="-1" strike="noStrike">
                <a:solidFill>
                  <a:srgbClr val="000000"/>
                </a:solidFill>
                <a:latin typeface="Gill Sans MT"/>
              </a:rPr>
              <a:t> άνθρωπος, δύο χαρακτηριστικά του για τα οποία φημιζόταν στην Αθήνα. </a:t>
            </a:r>
            <a:endParaRPr b="0" lang="el-GR" sz="2600" spc="-1" strike="noStrike">
              <a:latin typeface="Arial"/>
            </a:endParaRPr>
          </a:p>
          <a:p>
            <a:pPr>
              <a:lnSpc>
                <a:spcPct val="120000"/>
              </a:lnSpc>
              <a:spcBef>
                <a:spcPts val="1001"/>
              </a:spcBef>
              <a:buNone/>
              <a:tabLst>
                <a:tab algn="l" pos="0"/>
              </a:tabLst>
            </a:pPr>
            <a:r>
              <a:rPr b="0" lang="el-GR" sz="2600" spc="-1" strike="noStrike">
                <a:solidFill>
                  <a:srgbClr val="000000"/>
                </a:solidFill>
                <a:latin typeface="Gill Sans MT"/>
              </a:rPr>
              <a:t>ΓΕΓΟΝΟΤΑ:</a:t>
            </a:r>
            <a:endParaRPr b="0" lang="el-GR" sz="2600" spc="-1" strike="noStrike">
              <a:latin typeface="Arial"/>
            </a:endParaRPr>
          </a:p>
          <a:p>
            <a:pPr>
              <a:lnSpc>
                <a:spcPct val="120000"/>
              </a:lnSpc>
              <a:spcBef>
                <a:spcPts val="1001"/>
              </a:spcBef>
              <a:buNone/>
              <a:tabLst>
                <a:tab algn="l" pos="0"/>
              </a:tabLst>
            </a:pPr>
            <a:r>
              <a:rPr b="0" lang="el-GR" sz="2600" spc="-1" strike="noStrike">
                <a:solidFill>
                  <a:srgbClr val="000000"/>
                </a:solidFill>
                <a:latin typeface="Century Gothic"/>
              </a:rPr>
              <a:t>1.</a:t>
            </a:r>
            <a:r>
              <a:rPr b="0" lang="el-GR" sz="2600" spc="-1" strike="noStrike">
                <a:solidFill>
                  <a:srgbClr val="000000"/>
                </a:solidFill>
                <a:latin typeface="Gill Sans MT"/>
              </a:rPr>
              <a:t>Είχε παντρευτεί την Ιππαρέτη, κόρη του πάμπλουτου Ιππόνικου. </a:t>
            </a:r>
            <a:endParaRPr b="0" lang="el-GR" sz="2600" spc="-1" strike="noStrike">
              <a:latin typeface="Arial"/>
            </a:endParaRPr>
          </a:p>
          <a:p>
            <a:pPr>
              <a:lnSpc>
                <a:spcPct val="120000"/>
              </a:lnSpc>
              <a:spcBef>
                <a:spcPts val="1001"/>
              </a:spcBef>
              <a:buNone/>
              <a:tabLst>
                <a:tab algn="l" pos="0"/>
              </a:tabLst>
            </a:pPr>
            <a:r>
              <a:rPr b="0" lang="el-GR" sz="2600" spc="-1" strike="noStrike">
                <a:solidFill>
                  <a:srgbClr val="000000"/>
                </a:solidFill>
                <a:latin typeface="Gill Sans MT"/>
              </a:rPr>
              <a:t>2. Ο ίδιος είχε βάλει στοίχημα πως κάποια στιγμή θα έδερνε τον πεθερό του στην Αγορά και έτσι έκανε. </a:t>
            </a:r>
            <a:endParaRPr b="0" lang="el-GR" sz="2600" spc="-1" strike="noStrike">
              <a:latin typeface="Arial"/>
            </a:endParaRPr>
          </a:p>
          <a:p>
            <a:pPr>
              <a:lnSpc>
                <a:spcPct val="120000"/>
              </a:lnSpc>
              <a:spcBef>
                <a:spcPts val="1001"/>
              </a:spcBef>
              <a:buNone/>
              <a:tabLst>
                <a:tab algn="l" pos="0"/>
              </a:tabLst>
            </a:pPr>
            <a:r>
              <a:rPr b="0" lang="el-GR" sz="2600" spc="-1" strike="noStrike">
                <a:solidFill>
                  <a:srgbClr val="000000"/>
                </a:solidFill>
                <a:latin typeface="Gill Sans MT"/>
              </a:rPr>
              <a:t>3. Όταν η γυναίκα του του ζήτησε διαζύγιο, ο Αλκιβιάδης της όρμησε, την ξυλοφόρτωσε και την πήρε σηκωτή πίσω στο σπίτι του. Ωστόσο, το διαζύγιο βγήκε (οι απόψεις εδώ διχάζονται) κι εκείνος συνέχισε την άσωτη ζωή με γυναίκες και όμορφα αγόρια, κάτι που ήταν μέρος της καθημερινότητάς του.</a:t>
            </a:r>
            <a:endParaRPr b="0" lang="el-GR" sz="2600" spc="-1" strike="noStrike">
              <a:latin typeface="Arial"/>
            </a:endParaRPr>
          </a:p>
          <a:p>
            <a:pPr>
              <a:lnSpc>
                <a:spcPct val="120000"/>
              </a:lnSpc>
              <a:spcBef>
                <a:spcPts val="1001"/>
              </a:spcBef>
              <a:buNone/>
              <a:tabLst>
                <a:tab algn="l" pos="0"/>
              </a:tabLst>
            </a:pPr>
            <a:endParaRPr b="0" lang="el-GR" sz="2600" spc="-1" strike="noStrike">
              <a:latin typeface="Arial"/>
            </a:endParaRPr>
          </a:p>
        </p:txBody>
      </p:sp>
      <p:sp>
        <p:nvSpPr>
          <p:cNvPr id="209" name="Straight Connector 4"/>
          <p:cNvSpPr/>
          <p:nvPr/>
        </p:nvSpPr>
        <p:spPr>
          <a:xfrm>
            <a:off x="75240" y="2640600"/>
            <a:ext cx="3029040" cy="360"/>
          </a:xfrm>
          <a:prstGeom prst="line">
            <a:avLst/>
          </a:prstGeom>
          <a:ln>
            <a:solidFill>
              <a:srgbClr val="b71e42"/>
            </a:solidFill>
            <a:round/>
          </a:ln>
        </p:spPr>
        <p:style>
          <a:lnRef idx="1">
            <a:schemeClr val="accent1"/>
          </a:lnRef>
          <a:fillRef idx="0">
            <a:schemeClr val="accent1"/>
          </a:fillRef>
          <a:effectRef idx="0">
            <a:schemeClr val="accent1"/>
          </a:effectRef>
          <a:fontRef idx="minor"/>
        </p:style>
      </p:sp>
      <p:sp>
        <p:nvSpPr>
          <p:cNvPr id="210" name="Rectangle: Rounded Corners 5"/>
          <p:cNvSpPr/>
          <p:nvPr/>
        </p:nvSpPr>
        <p:spPr>
          <a:xfrm>
            <a:off x="1451520" y="321480"/>
            <a:ext cx="9288000" cy="897480"/>
          </a:xfrm>
          <a:prstGeom prst="roundRect">
            <a:avLst>
              <a:gd name="adj" fmla="val 16667"/>
            </a:avLst>
          </a:prstGeom>
          <a:solidFill>
            <a:srgbClr val="b71e42"/>
          </a:solidFill>
          <a:ln>
            <a:solidFill>
              <a:srgbClr val="87163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4000" spc="-1" strike="noStrike">
                <a:solidFill>
                  <a:srgbClr val="ffffff"/>
                </a:solidFill>
                <a:latin typeface="Gill Sans MT"/>
                <a:ea typeface="DejaVu Sans"/>
              </a:rPr>
              <a:t> </a:t>
            </a:r>
            <a:r>
              <a:rPr b="0" lang="el-GR" sz="4000" spc="-1" strike="noStrike">
                <a:solidFill>
                  <a:srgbClr val="ffffff"/>
                </a:solidFill>
                <a:latin typeface="Gill Sans MT"/>
                <a:ea typeface="DejaVu Sans"/>
              </a:rPr>
              <a:t>Ο ΑΛΚΙΒΙΑΔΗΣ ΩΣ ΠΡΟΣΩΠΙΚΟΤΗΤΑ</a:t>
            </a:r>
            <a:endParaRPr b="0" lang="el-GR" sz="4000" spc="-1" strike="noStrike">
              <a:latin typeface="Arial"/>
            </a:endParaRPr>
          </a:p>
        </p:txBody>
      </p:sp>
      <p:sp>
        <p:nvSpPr>
          <p:cNvPr id="211" name="Rectangle 6"/>
          <p:cNvSpPr/>
          <p:nvPr/>
        </p:nvSpPr>
        <p:spPr>
          <a:xfrm>
            <a:off x="3104640" y="2466720"/>
            <a:ext cx="3964320" cy="330480"/>
          </a:xfrm>
          <a:prstGeom prst="rect">
            <a:avLst/>
          </a:prstGeom>
          <a:solidFill>
            <a:srgbClr val="6892a0"/>
          </a:solidFill>
          <a:ln>
            <a:solidFill>
              <a:srgbClr val="4c6c7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buNone/>
            </a:pPr>
            <a:r>
              <a:rPr b="0" lang="el-GR" sz="1800" spc="-1" strike="noStrike">
                <a:solidFill>
                  <a:srgbClr val="ffffff"/>
                </a:solidFill>
                <a:latin typeface="Gill Sans MT"/>
                <a:ea typeface="DejaVu Sans"/>
              </a:rPr>
              <a:t> </a:t>
            </a:r>
            <a:r>
              <a:rPr b="0" lang="el-GR" sz="2400" spc="-1" strike="noStrike">
                <a:solidFill>
                  <a:srgbClr val="ffffff"/>
                </a:solidFill>
                <a:latin typeface="Gill Sans MT"/>
                <a:ea typeface="DejaVu Sans"/>
              </a:rPr>
              <a:t>ΑΡΝΗΤΙΚΉ ΠΛΕΥΡΑ </a:t>
            </a:r>
            <a:endParaRPr b="0" lang="el-GR" sz="2400" spc="-1" strike="noStrike">
              <a:latin typeface="Arial"/>
            </a:endParaRPr>
          </a:p>
        </p:txBody>
      </p:sp>
      <p:sp>
        <p:nvSpPr>
          <p:cNvPr id="212" name="Straight Connector 8"/>
          <p:cNvSpPr/>
          <p:nvPr/>
        </p:nvSpPr>
        <p:spPr>
          <a:xfrm>
            <a:off x="7287840" y="2640600"/>
            <a:ext cx="4828320" cy="360"/>
          </a:xfrm>
          <a:prstGeom prst="line">
            <a:avLst/>
          </a:prstGeom>
          <a:ln>
            <a:solidFill>
              <a:srgbClr val="b71e42"/>
            </a:solidFill>
            <a:round/>
          </a:ln>
        </p:spPr>
        <p:style>
          <a:lnRef idx="1">
            <a:schemeClr val="accent1"/>
          </a:lnRef>
          <a:fillRef idx="0">
            <a:schemeClr val="accent1"/>
          </a:fillRef>
          <a:effectRef idx="0">
            <a:schemeClr val="accent1"/>
          </a:effectRef>
          <a:fontRef idx="minor"/>
        </p:style>
      </p:sp>
    </p:spTree>
  </p:cSld>
  <p:transition spd="slow">
    <p:cover dir="l"/>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eae7"/>
            </a:gs>
            <a:gs pos="100000">
              <a:srgbClr val="cac6c1"/>
            </a:gs>
          </a:gsLst>
          <a:path path="circle">
            <a:fillToRect l="50000" t="0" r="50000" b="100000"/>
          </a:path>
        </a:gradFill>
      </p:bgPr>
    </p:bg>
    <p:spTree>
      <p:nvGrpSpPr>
        <p:cNvPr id="1" name=""/>
        <p:cNvGrpSpPr/>
        <p:nvPr/>
      </p:nvGrpSpPr>
      <p:grpSpPr>
        <a:xfrm>
          <a:off x="0" y="0"/>
          <a:ext cx="0" cy="0"/>
          <a:chOff x="0" y="0"/>
          <a:chExt cx="0" cy="0"/>
        </a:xfrm>
      </p:grpSpPr>
      <p:sp>
        <p:nvSpPr>
          <p:cNvPr id="213" name="PlaceHolder 1"/>
          <p:cNvSpPr>
            <a:spLocks noGrp="1"/>
          </p:cNvSpPr>
          <p:nvPr>
            <p:ph type="title"/>
          </p:nvPr>
        </p:nvSpPr>
        <p:spPr>
          <a:xfrm rot="10800000">
            <a:off x="6721200" y="106920"/>
            <a:ext cx="4986360" cy="290520"/>
          </a:xfrm>
          <a:prstGeom prst="rect">
            <a:avLst/>
          </a:prstGeom>
          <a:noFill/>
          <a:ln w="0">
            <a:noFill/>
          </a:ln>
        </p:spPr>
        <p:txBody>
          <a:bodyPr lIns="90000" rIns="90000" tIns="45000" bIns="45000" anchor="b">
            <a:normAutofit fontScale="45000"/>
          </a:bodyPr>
          <a:p>
            <a:pPr>
              <a:lnSpc>
                <a:spcPct val="90000"/>
              </a:lnSpc>
              <a:buNone/>
            </a:pPr>
            <a:r>
              <a:rPr b="0" lang="el-GR" sz="3200" spc="-1" strike="noStrike" cap="all">
                <a:solidFill>
                  <a:srgbClr val="000000"/>
                </a:solidFill>
                <a:latin typeface="Gill Sans MT"/>
              </a:rPr>
              <a:t> </a:t>
            </a:r>
            <a:endParaRPr b="0" lang="el-GR" sz="3200" spc="-1" strike="noStrike">
              <a:latin typeface="Arial"/>
            </a:endParaRPr>
          </a:p>
        </p:txBody>
      </p:sp>
      <p:pic>
        <p:nvPicPr>
          <p:cNvPr id="214" name="Picture Placeholder 7" descr=""/>
          <p:cNvPicPr/>
          <p:nvPr/>
        </p:nvPicPr>
        <p:blipFill>
          <a:blip r:embed="rId1"/>
          <a:srcRect l="0" t="3223" r="0" b="3223"/>
          <a:stretch/>
        </p:blipFill>
        <p:spPr>
          <a:xfrm>
            <a:off x="8124840" y="1130400"/>
            <a:ext cx="2893320" cy="3858480"/>
          </a:xfrm>
          <a:prstGeom prst="rect">
            <a:avLst/>
          </a:prstGeom>
          <a:ln w="9525">
            <a:noFill/>
          </a:ln>
        </p:spPr>
      </p:pic>
      <p:sp>
        <p:nvSpPr>
          <p:cNvPr id="215" name="PlaceHolder 2"/>
          <p:cNvSpPr>
            <a:spLocks noGrp="1"/>
          </p:cNvSpPr>
          <p:nvPr>
            <p:ph/>
          </p:nvPr>
        </p:nvSpPr>
        <p:spPr>
          <a:xfrm>
            <a:off x="0" y="0"/>
            <a:ext cx="7451640" cy="6168240"/>
          </a:xfrm>
          <a:prstGeom prst="rect">
            <a:avLst/>
          </a:prstGeom>
          <a:noFill/>
          <a:ln w="0">
            <a:noFill/>
          </a:ln>
        </p:spPr>
        <p:txBody>
          <a:bodyPr lIns="90000" rIns="90000" tIns="45000" bIns="45000" anchor="t">
            <a:noAutofit/>
          </a:bodyPr>
          <a:p>
            <a:pPr>
              <a:lnSpc>
                <a:spcPct val="120000"/>
              </a:lnSpc>
              <a:spcBef>
                <a:spcPts val="1001"/>
              </a:spcBef>
              <a:buNone/>
              <a:tabLst>
                <a:tab algn="l" pos="0"/>
              </a:tabLst>
            </a:pPr>
            <a:r>
              <a:rPr b="0" lang="el-GR" sz="2400" spc="-1" strike="noStrike">
                <a:solidFill>
                  <a:srgbClr val="000000"/>
                </a:solidFill>
                <a:latin typeface="Gill Sans MT"/>
              </a:rPr>
              <a:t>4. Σπαταλούσε αφειδώς χρήματα από την περιουσία  του και συμπεριφερόταν αλαζονικά.</a:t>
            </a:r>
            <a:endParaRPr b="0" lang="el-GR" sz="2400" spc="-1" strike="noStrike">
              <a:latin typeface="Arial"/>
            </a:endParaRPr>
          </a:p>
          <a:p>
            <a:pPr>
              <a:lnSpc>
                <a:spcPct val="120000"/>
              </a:lnSpc>
              <a:spcBef>
                <a:spcPts val="1001"/>
              </a:spcBef>
              <a:buNone/>
              <a:tabLst>
                <a:tab algn="l" pos="0"/>
              </a:tabLst>
            </a:pPr>
            <a:r>
              <a:rPr b="0" lang="el-GR" sz="2400" spc="-1" strike="noStrike">
                <a:solidFill>
                  <a:srgbClr val="000000"/>
                </a:solidFill>
                <a:latin typeface="Gill Sans MT"/>
              </a:rPr>
              <a:t>5. Κορόιδευε τους θεούς, χλεύαζε το πολίτευμα της Αθήνας και μαζί με φίλους και εταίρες διασκέζασε μέχρι πρωίας.</a:t>
            </a:r>
            <a:endParaRPr b="0" lang="el-GR" sz="2400" spc="-1" strike="noStrike">
              <a:latin typeface="Arial"/>
            </a:endParaRPr>
          </a:p>
          <a:p>
            <a:pPr>
              <a:lnSpc>
                <a:spcPct val="120000"/>
              </a:lnSpc>
              <a:spcBef>
                <a:spcPts val="1001"/>
              </a:spcBef>
              <a:buNone/>
              <a:tabLst>
                <a:tab algn="l" pos="0"/>
              </a:tabLst>
            </a:pPr>
            <a:r>
              <a:rPr b="0" lang="el-GR" sz="2400" spc="-1" strike="noStrike">
                <a:solidFill>
                  <a:srgbClr val="000000"/>
                </a:solidFill>
                <a:latin typeface="Gill Sans MT"/>
              </a:rPr>
              <a:t>ΣΥΜΠΕΡΑΣΜΑ:</a:t>
            </a:r>
            <a:endParaRPr b="0" lang="el-GR" sz="2400" spc="-1" strike="noStrike">
              <a:latin typeface="Arial"/>
            </a:endParaRPr>
          </a:p>
          <a:p>
            <a:pPr>
              <a:lnSpc>
                <a:spcPct val="120000"/>
              </a:lnSpc>
              <a:spcBef>
                <a:spcPts val="1001"/>
              </a:spcBef>
              <a:buNone/>
              <a:tabLst>
                <a:tab algn="l" pos="0"/>
              </a:tabLst>
            </a:pPr>
            <a:r>
              <a:rPr b="0" lang="el-GR" sz="2400" spc="-1" strike="noStrike">
                <a:solidFill>
                  <a:srgbClr val="000000"/>
                </a:solidFill>
                <a:latin typeface="Gill Sans MT"/>
              </a:rPr>
              <a:t>Γεγονότα που μας οδηγούν στο συμπέρασμα πως ήταν ένας άνθρωπος χωρίς ηθικούς φραγμούς. Ήταν αλαζόνας και υπερόπτης, θεωρούσε πως όλοι γύρω του ήταν κτήμα του,όπως με την περίπτωση  της γυναίκας του (Ιππαρέτη).Ενδιαφερόταν μόνο για την καλοπέρασή του! Ήταν  ένας αρκετά ατίθασος νεαρός που έβαζε δικούς του κανόνες για το πως διαχειριζόταν την ζωή του. </a:t>
            </a:r>
            <a:endParaRPr b="0" lang="el-GR" sz="2400" spc="-1" strike="noStrike">
              <a:latin typeface="Arial"/>
            </a:endParaRPr>
          </a:p>
        </p:txBody>
      </p:sp>
    </p:spTree>
  </p:cSld>
  <p:transition spd="slow">
    <p:cover dir="l"/>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488520" y="250560"/>
            <a:ext cx="10565640" cy="1602360"/>
          </a:xfrm>
          <a:prstGeom prst="rect">
            <a:avLst/>
          </a:prstGeom>
          <a:noFill/>
          <a:ln w="0">
            <a:noFill/>
          </a:ln>
        </p:spPr>
        <p:txBody>
          <a:bodyPr lIns="90000" rIns="90000" tIns="45000" bIns="45000" anchor="t">
            <a:noAutofit/>
          </a:bodyPr>
          <a:p>
            <a:pPr>
              <a:lnSpc>
                <a:spcPct val="90000"/>
              </a:lnSpc>
              <a:buNone/>
            </a:pPr>
            <a:r>
              <a:rPr b="0" lang="el-GR" sz="3200" spc="-1" strike="noStrike" cap="all">
                <a:solidFill>
                  <a:srgbClr val="000000"/>
                </a:solidFill>
                <a:latin typeface="Gill Sans MT"/>
              </a:rPr>
              <a:t>    </a:t>
            </a:r>
            <a:endParaRPr b="0" lang="el-GR" sz="3200" spc="-1" strike="noStrike">
              <a:latin typeface="Arial"/>
            </a:endParaRPr>
          </a:p>
        </p:txBody>
      </p:sp>
      <p:sp>
        <p:nvSpPr>
          <p:cNvPr id="217" name="PlaceHolder 2"/>
          <p:cNvSpPr>
            <a:spLocks noGrp="1"/>
          </p:cNvSpPr>
          <p:nvPr>
            <p:ph/>
          </p:nvPr>
        </p:nvSpPr>
        <p:spPr>
          <a:xfrm>
            <a:off x="584640" y="1039680"/>
            <a:ext cx="10736280" cy="4860720"/>
          </a:xfrm>
          <a:prstGeom prst="rect">
            <a:avLst/>
          </a:prstGeom>
          <a:noFill/>
          <a:ln w="0">
            <a:noFill/>
          </a:ln>
        </p:spPr>
        <p:txBody>
          <a:bodyPr lIns="90000" rIns="90000" tIns="45000" bIns="45000" anchor="t">
            <a:normAutofit fontScale="84000"/>
          </a:bodyPr>
          <a:p>
            <a:pPr>
              <a:lnSpc>
                <a:spcPct val="120000"/>
              </a:lnSpc>
              <a:spcBef>
                <a:spcPts val="1001"/>
              </a:spcBef>
              <a:buNone/>
              <a:tabLst>
                <a:tab algn="l" pos="0"/>
              </a:tabLst>
            </a:pPr>
            <a:r>
              <a:rPr b="0" lang="el-GR" sz="2800" spc="-1" strike="noStrike">
                <a:solidFill>
                  <a:srgbClr val="000000"/>
                </a:solidFill>
                <a:latin typeface="Century Gothic"/>
              </a:rPr>
              <a:t>►►►</a:t>
            </a:r>
            <a:r>
              <a:rPr b="0" lang="el-GR" sz="2800" spc="-1" strike="noStrike">
                <a:solidFill>
                  <a:srgbClr val="000000"/>
                </a:solidFill>
                <a:latin typeface="Gill Sans MT"/>
              </a:rPr>
              <a:t>Ο Αλκιβιάδης διέθετε σπάνιες πολιτικές και στρατιωτικές ικανότητες, ήταν ένας στρατηγός με εμπειρία, ευφυΐα, διορατικότητα και τόλμη, κάτι που αποδείχθηκε και στην εύστοχη συμβουλή που έδωσε στους Αθηναίους στους Αιγός ποταμούς, παροτρύνοντάς τους να αλλάξουν τακτική και να αγκυροβολήσουν στη Σηστό, όπου υπήρχε και λιμάνι και πόλη και έτσι έχοντας κοντά τους την πηγή των εφοδίων θα σύναπταν ναυμαχία όποτε ήθελαν. Ακόμη, μέσα από τη συμβουλή αυτή φαίνεται και η αγάπη και το ενδιαφέρον που τρέφει για την πατρίδα του, καθώς εκείνος προσπαθεί να τους βοηθήσει σε αυτή τη δύσκολη και καθοριστική φάση του πολέμου,  παρόλο που οι σχέσεις του με την Αθήνα είναι πλέον εχθρικές. Τέλος, ήταν ένας σπουδαίος ρήτορας!</a:t>
            </a:r>
            <a:endParaRPr b="0" lang="el-GR" sz="2800" spc="-1" strike="noStrike">
              <a:latin typeface="Arial"/>
            </a:endParaRPr>
          </a:p>
          <a:p>
            <a:pPr>
              <a:lnSpc>
                <a:spcPct val="120000"/>
              </a:lnSpc>
              <a:spcBef>
                <a:spcPts val="1001"/>
              </a:spcBef>
              <a:buNone/>
              <a:tabLst>
                <a:tab algn="l" pos="0"/>
              </a:tabLst>
            </a:pPr>
            <a:endParaRPr b="0" lang="el-GR" sz="2800" spc="-1" strike="noStrike">
              <a:latin typeface="Arial"/>
            </a:endParaRPr>
          </a:p>
        </p:txBody>
      </p:sp>
      <p:sp>
        <p:nvSpPr>
          <p:cNvPr id="218" name="Rectangle 3"/>
          <p:cNvSpPr/>
          <p:nvPr/>
        </p:nvSpPr>
        <p:spPr>
          <a:xfrm>
            <a:off x="4061880" y="250560"/>
            <a:ext cx="3418920" cy="525240"/>
          </a:xfrm>
          <a:prstGeom prst="rect">
            <a:avLst/>
          </a:prstGeom>
          <a:solidFill>
            <a:srgbClr val="795faf"/>
          </a:solidFill>
          <a:ln>
            <a:solidFill>
              <a:srgbClr val="594681"/>
            </a:solidFill>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buNone/>
            </a:pPr>
            <a:r>
              <a:rPr b="0" lang="el-GR" sz="1800" spc="-1" strike="noStrike">
                <a:solidFill>
                  <a:srgbClr val="ffffff"/>
                </a:solidFill>
                <a:latin typeface="Gill Sans MT"/>
                <a:ea typeface="DejaVu Sans"/>
              </a:rPr>
              <a:t> </a:t>
            </a:r>
            <a:r>
              <a:rPr b="0" lang="el-GR" sz="2800" spc="-1" strike="noStrike">
                <a:solidFill>
                  <a:srgbClr val="ffffff"/>
                </a:solidFill>
                <a:latin typeface="Gill Sans MT"/>
                <a:ea typeface="DejaVu Sans"/>
              </a:rPr>
              <a:t>ΘΕΤΙΚΗ ΠΛΕΥΡΑ</a:t>
            </a:r>
            <a:endParaRPr b="0" lang="el-GR" sz="2800" spc="-1" strike="noStrike">
              <a:latin typeface="Arial"/>
            </a:endParaRPr>
          </a:p>
        </p:txBody>
      </p:sp>
      <p:sp>
        <p:nvSpPr>
          <p:cNvPr id="219" name="Straight Connector 7"/>
          <p:cNvSpPr/>
          <p:nvPr/>
        </p:nvSpPr>
        <p:spPr>
          <a:xfrm>
            <a:off x="0" y="513360"/>
            <a:ext cx="4061880" cy="360"/>
          </a:xfrm>
          <a:prstGeom prst="line">
            <a:avLst/>
          </a:prstGeom>
          <a:ln>
            <a:solidFill>
              <a:srgbClr val="bc72f0"/>
            </a:solidFill>
            <a:round/>
          </a:ln>
        </p:spPr>
        <p:style>
          <a:lnRef idx="1">
            <a:schemeClr val="accent3"/>
          </a:lnRef>
          <a:fillRef idx="0">
            <a:schemeClr val="accent3"/>
          </a:fillRef>
          <a:effectRef idx="0">
            <a:schemeClr val="accent3"/>
          </a:effectRef>
          <a:fontRef idx="minor"/>
        </p:style>
      </p:sp>
      <p:sp>
        <p:nvSpPr>
          <p:cNvPr id="220" name="Straight Connector 10"/>
          <p:cNvSpPr/>
          <p:nvPr/>
        </p:nvSpPr>
        <p:spPr>
          <a:xfrm>
            <a:off x="7481160" y="513360"/>
            <a:ext cx="4584600" cy="360"/>
          </a:xfrm>
          <a:prstGeom prst="line">
            <a:avLst/>
          </a:prstGeom>
          <a:ln>
            <a:solidFill>
              <a:srgbClr val="bc72f0"/>
            </a:solidFill>
            <a:round/>
          </a:ln>
        </p:spPr>
        <p:style>
          <a:lnRef idx="1">
            <a:schemeClr val="accent3"/>
          </a:lnRef>
          <a:fillRef idx="0">
            <a:schemeClr val="accent3"/>
          </a:fillRef>
          <a:effectRef idx="0">
            <a:schemeClr val="accent3"/>
          </a:effectRef>
          <a:fontRef idx="minor"/>
        </p:style>
      </p:sp>
    </p:spTree>
  </p:cSld>
  <p:transition spd="slow">
    <p:cover dir="l"/>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179280" y="169560"/>
            <a:ext cx="8502120" cy="2174040"/>
          </a:xfrm>
          <a:prstGeom prst="rect">
            <a:avLst/>
          </a:prstGeom>
          <a:noFill/>
          <a:ln w="0">
            <a:noFill/>
          </a:ln>
        </p:spPr>
        <p:txBody>
          <a:bodyPr lIns="0" rIns="0" tIns="0" bIns="0" anchor="b">
            <a:normAutofit/>
          </a:bodyPr>
          <a:p>
            <a:pPr>
              <a:lnSpc>
                <a:spcPct val="90000"/>
              </a:lnSpc>
              <a:buNone/>
            </a:pPr>
            <a:r>
              <a:rPr b="0" lang="el-GR" sz="6600" spc="-1" strike="noStrike" cap="all">
                <a:solidFill>
                  <a:srgbClr val="000000"/>
                </a:solidFill>
                <a:latin typeface="Gill Sans MT"/>
              </a:rPr>
              <a:t>Πηγεσ: </a:t>
            </a:r>
            <a:br/>
            <a:r>
              <a:rPr b="0" lang="el-GR" sz="2400" spc="-1" strike="noStrike" cap="all">
                <a:solidFill>
                  <a:srgbClr val="000000"/>
                </a:solidFill>
                <a:latin typeface="Century Gothic"/>
              </a:rPr>
              <a:t>☼</a:t>
            </a:r>
            <a:r>
              <a:rPr b="0" lang="en-US" sz="1600" spc="-1" strike="noStrike" cap="all">
                <a:solidFill>
                  <a:srgbClr val="000000"/>
                </a:solidFill>
                <a:latin typeface="Gill Sans MT"/>
              </a:rPr>
              <a:t>http://odysseus.culture.gr/a/5/ga502.jsp?obj_id=15082</a:t>
            </a:r>
            <a:br/>
            <a:r>
              <a:rPr b="0" lang="el-GR" sz="2000" spc="-1" strike="noStrike" cap="all">
                <a:solidFill>
                  <a:srgbClr val="000000"/>
                </a:solidFill>
                <a:latin typeface="Century Gothic"/>
              </a:rPr>
              <a:t>☼</a:t>
            </a:r>
            <a:r>
              <a:rPr b="0" lang="en-US" sz="1600" spc="-1" strike="noStrike" cap="all">
                <a:solidFill>
                  <a:srgbClr val="000000"/>
                </a:solidFill>
                <a:latin typeface="Gill Sans MT"/>
              </a:rPr>
              <a:t>https://www.mixanitouxronou.gr/alkiviadis-o-effiis-ke-adistaktos-stratigos-pou-allaze-efkolia-stratopeda-sizigous-ke-erastes/</a:t>
            </a:r>
            <a:endParaRPr b="0" lang="el-GR" sz="1600" spc="-1" strike="noStrike">
              <a:latin typeface="Arial"/>
            </a:endParaRPr>
          </a:p>
        </p:txBody>
      </p:sp>
      <p:sp>
        <p:nvSpPr>
          <p:cNvPr id="222" name="PlaceHolder 2"/>
          <p:cNvSpPr>
            <a:spLocks noGrp="1"/>
          </p:cNvSpPr>
          <p:nvPr>
            <p:ph type="subTitle"/>
          </p:nvPr>
        </p:nvSpPr>
        <p:spPr>
          <a:xfrm>
            <a:off x="254520" y="3526560"/>
            <a:ext cx="10658160" cy="1973160"/>
          </a:xfrm>
          <a:prstGeom prst="rect">
            <a:avLst/>
          </a:prstGeom>
          <a:noFill/>
          <a:ln w="0">
            <a:noFill/>
          </a:ln>
        </p:spPr>
        <p:txBody>
          <a:bodyPr lIns="0" rIns="0" tIns="91440" bIns="91440" anchor="t">
            <a:noAutofit/>
          </a:bodyPr>
          <a:p>
            <a:pPr>
              <a:lnSpc>
                <a:spcPct val="120000"/>
              </a:lnSpc>
              <a:spcBef>
                <a:spcPts val="1001"/>
              </a:spcBef>
              <a:buNone/>
              <a:tabLst>
                <a:tab algn="l" pos="0"/>
              </a:tabLst>
            </a:pPr>
            <a:r>
              <a:rPr b="1" lang="el-GR" sz="20000" spc="-1" strike="noStrike" cap="all">
                <a:solidFill>
                  <a:srgbClr val="00b050"/>
                </a:solidFill>
                <a:latin typeface="Gill Sans MT"/>
              </a:rPr>
              <a:t>Τελοσ!!!</a:t>
            </a:r>
            <a:endParaRPr b="0" lang="el-GR" sz="20000" spc="-1" strike="noStrike">
              <a:latin typeface="Arial"/>
            </a:endParaRPr>
          </a:p>
        </p:txBody>
      </p:sp>
    </p:spTree>
  </p:cSld>
  <mc:AlternateContent>
    <mc:Choice Requires="p14">
      <p:transition spd="slow" p14:dur="125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 Boardroom</Template>
  <TotalTime>405</TotalTime>
  <Application>LibreOffice/7.2.5.2$Windows_X86_64 LibreOffice_project/499f9727c189e6ef3471021d6132d4c694f357e5</Application>
  <AppVersion>15.0000</AppVersion>
  <Words>714</Words>
  <Paragraphs>41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2022-12-07T14:32:46Z</dcterms:created>
  <dc:creator>elisavet</dc:creator>
  <dc:description/>
  <dc:language>el-GR</dc:language>
  <cp:lastModifiedBy/>
  <dcterms:modified xsi:type="dcterms:W3CDTF">2023-03-02T14:53:47Z</dcterms:modified>
  <cp:revision>70</cp:revision>
  <dc:subject/>
  <dc:titl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8</vt:i4>
  </property>
</Properties>
</file>