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58" r:id="rId5"/>
    <p:sldId id="260" r:id="rId6"/>
    <p:sldId id="261" r:id="rId7"/>
    <p:sldId id="262" r:id="rId8"/>
    <p:sldId id="263" r:id="rId9"/>
    <p:sldId id="273" r:id="rId10"/>
    <p:sldId id="283" r:id="rId11"/>
    <p:sldId id="266" r:id="rId12"/>
    <p:sldId id="275" r:id="rId13"/>
    <p:sldId id="281" r:id="rId14"/>
    <p:sldId id="282" r:id="rId15"/>
    <p:sldId id="267" r:id="rId16"/>
    <p:sldId id="268" r:id="rId17"/>
    <p:sldId id="278" r:id="rId18"/>
    <p:sldId id="280" r:id="rId19"/>
    <p:sldId id="269" r:id="rId20"/>
    <p:sldId id="274" r:id="rId21"/>
    <p:sldId id="285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7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l-GR" sz="4700" b="1" dirty="0"/>
              <a:t>5</a:t>
            </a:r>
            <a:r>
              <a:rPr lang="el-GR" sz="4700" b="1" baseline="30000" dirty="0"/>
              <a:t>ο</a:t>
            </a:r>
            <a:r>
              <a:rPr lang="el-GR" sz="4700" b="1" dirty="0"/>
              <a:t> Γυμνάσιο Πετρούπολης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678" r="7046"/>
          <a:stretch>
            <a:fillRect/>
          </a:stretch>
        </p:blipFill>
        <p:spPr bwMode="auto"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03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sX0" fmla="*/ 0 w 3182692"/>
              <a:gd name="csY0" fmla="*/ 0 h 18288"/>
              <a:gd name="csX1" fmla="*/ 636538 w 3182692"/>
              <a:gd name="csY1" fmla="*/ 0 h 18288"/>
              <a:gd name="csX2" fmla="*/ 1273077 w 3182692"/>
              <a:gd name="csY2" fmla="*/ 0 h 18288"/>
              <a:gd name="csX3" fmla="*/ 1909615 w 3182692"/>
              <a:gd name="csY3" fmla="*/ 0 h 18288"/>
              <a:gd name="csX4" fmla="*/ 2482500 w 3182692"/>
              <a:gd name="csY4" fmla="*/ 0 h 18288"/>
              <a:gd name="csX5" fmla="*/ 3182692 w 3182692"/>
              <a:gd name="csY5" fmla="*/ 0 h 18288"/>
              <a:gd name="csX6" fmla="*/ 3182692 w 3182692"/>
              <a:gd name="csY6" fmla="*/ 18288 h 18288"/>
              <a:gd name="csX7" fmla="*/ 2609807 w 3182692"/>
              <a:gd name="csY7" fmla="*/ 18288 h 18288"/>
              <a:gd name="csX8" fmla="*/ 2068750 w 3182692"/>
              <a:gd name="csY8" fmla="*/ 18288 h 18288"/>
              <a:gd name="csX9" fmla="*/ 1432211 w 3182692"/>
              <a:gd name="csY9" fmla="*/ 18288 h 18288"/>
              <a:gd name="csX10" fmla="*/ 859327 w 3182692"/>
              <a:gd name="csY10" fmla="*/ 18288 h 18288"/>
              <a:gd name="csX11" fmla="*/ 0 w 3182692"/>
              <a:gd name="csY11" fmla="*/ 18288 h 18288"/>
              <a:gd name="csX12" fmla="*/ 0 w 3182692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900" b="1" dirty="0"/>
              <a:t>Τίτλος Πολιτιστικού Προγράμματος: </a:t>
            </a:r>
          </a:p>
          <a:p>
            <a:pPr marL="0" indent="0">
              <a:buNone/>
            </a:pPr>
            <a:r>
              <a:rPr lang="el-GR" sz="1900" b="1" dirty="0"/>
              <a:t>«Οι μαθητές/</a:t>
            </a:r>
            <a:r>
              <a:rPr lang="el-GR" sz="1900" b="1" dirty="0" err="1"/>
              <a:t>τριες</a:t>
            </a:r>
            <a:r>
              <a:rPr lang="el-GR" sz="1900" b="1" dirty="0"/>
              <a:t> υιοθετούν το Αρχαίο Θέατρο Ζέας»</a:t>
            </a:r>
          </a:p>
          <a:p>
            <a:pPr marL="0" indent="0">
              <a:buNone/>
            </a:pPr>
            <a:r>
              <a:rPr lang="el-GR" sz="1900" dirty="0"/>
              <a:t>(Ιανουάριος – Μάιος 2026)</a:t>
            </a:r>
          </a:p>
          <a:p>
            <a:pPr marL="0" indent="0">
              <a:buNone/>
            </a:pPr>
            <a:r>
              <a:rPr lang="el-GR" sz="1900" dirty="0"/>
              <a:t>Συνεργασία με το Σωματείο Διάζωμα</a:t>
            </a:r>
          </a:p>
          <a:p>
            <a:endParaRPr lang="el-GR" sz="1900" dirty="0"/>
          </a:p>
          <a:p>
            <a:pPr marL="0" indent="0">
              <a:buNone/>
            </a:pPr>
            <a:r>
              <a:rPr lang="el-GR" sz="1900" b="1" u="sng" dirty="0"/>
              <a:t>Υπεύθυνες Προγράμματος</a:t>
            </a:r>
          </a:p>
          <a:p>
            <a:pPr marL="0" indent="0">
              <a:buNone/>
            </a:pPr>
            <a:r>
              <a:rPr lang="el-GR" sz="1900" dirty="0"/>
              <a:t>Παπανδρέου </a:t>
            </a:r>
            <a:r>
              <a:rPr lang="el-GR" sz="1900" dirty="0" err="1"/>
              <a:t>Πανωραία</a:t>
            </a:r>
            <a:endParaRPr lang="el-GR" sz="1900" dirty="0"/>
          </a:p>
          <a:p>
            <a:pPr marL="0" indent="0">
              <a:buNone/>
            </a:pPr>
            <a:r>
              <a:rPr lang="el-GR" sz="1900" dirty="0" err="1"/>
              <a:t>Φλώρη</a:t>
            </a:r>
            <a:r>
              <a:rPr lang="el-GR" sz="1900" dirty="0"/>
              <a:t> Σοφία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E5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ΑΡΧΑΙΟ ΘΕΑΤΡΟ ΖΕΑΣ">
            <a:hlinkClick r:id="" action="ppaction://media"/>
            <a:extLst>
              <a:ext uri="{FF2B5EF4-FFF2-40B4-BE49-F238E27FC236}">
                <a16:creationId xmlns:a16="http://schemas.microsoft.com/office/drawing/2014/main" id="{A35E01AF-7AF0-3A21-8514-2ACB944078F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2600" y="1128713"/>
            <a:ext cx="8178799" cy="4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Κοινωνική και Πολιτική Σημασία του Θεάτρου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979CE54-7500-5BB3-EF9B-FABFA0C77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481" y="591344"/>
            <a:ext cx="5179868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θέατρο στην αρχαία Ελλάδα ήταν χώρος ψυχαγωγίας αλλά και σημαντικός κοινωνικός και πολιτικός θεσμός. Στον Πειραιά, το θέατρο της Ζέας είχε ιδιαίτερη σημασία λόγω του κοσμοπολίτικου χαρακτήρα του λιμανιού.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εύποροι πολίτες χρηματοδοτούσαν παραστάσεις για κύρος και κοινωνική αναγνώριση. Οι εκδηλώσεις συνδέονταν με τη λατρεία του Διονύσου, αλλά περιλάμβαναν και πολιτικές ή θρησκευτικές δραστηριότητες.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Στο θέατρο συναντιούνταν πολίτες, μέτοικοι και ναύτες, δημιουργώντας έναν χώρο δημόσιου διαλόγου και ανταλλαγής ιδεών.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Στην ελληνιστική περίοδο, τα θέατρα χρησιμοποιούνταν και για πολιτικές συγκεντρώσεις. Το θέατρο της Ζέας, κοντά στον ναύσταθμο, αποτελούσε σημαντικό χώρο λήψης αποφάσεων για τον Πειραιά.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καλή ακουστική του επέτρεπε στους ρήτορες να μιλούν σε μεγάλο πλήθος, ενισχύοντας τη δημοκρατική λειτουργία της πόλης.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2" name="Rectangle 5153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7477" r="1" b="1"/>
          <a:stretch>
            <a:fillRect/>
          </a:stretch>
        </p:blipFill>
        <p:spPr bwMode="auto">
          <a:xfrm>
            <a:off x="20" y="10"/>
            <a:ext cx="9171076" cy="3428990"/>
          </a:xfrm>
          <a:prstGeom prst="rect">
            <a:avLst/>
          </a:prstGeom>
          <a:noFill/>
        </p:spPr>
      </p:pic>
      <p:grpSp>
        <p:nvGrpSpPr>
          <p:cNvPr id="5163" name="Group 5155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5157" name="Freeform: Shape 5156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4" name="Freeform: Shape 5157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9" name="Freeform: Shape 5158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5165" name="Freeform: Shape 5159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3CA86812-0236-5AA0-3E57-B106CD43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326" y="3487357"/>
            <a:ext cx="5421067" cy="641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000" b="1" dirty="0" err="1"/>
              <a:t>Το</a:t>
            </a:r>
            <a:r>
              <a:rPr lang="en-US" sz="2000" b="1" dirty="0"/>
              <a:t> </a:t>
            </a:r>
            <a:r>
              <a:rPr lang="en-US" sz="2000" b="1" dirty="0" err="1"/>
              <a:t>Λιμάνι</a:t>
            </a:r>
            <a:r>
              <a:rPr lang="en-US" sz="2000" b="1" dirty="0"/>
              <a:t> </a:t>
            </a:r>
            <a:r>
              <a:rPr lang="en-US" sz="2000" b="1" dirty="0" err="1"/>
              <a:t>της</a:t>
            </a:r>
            <a:r>
              <a:rPr lang="en-US" sz="2000" b="1" dirty="0"/>
              <a:t> </a:t>
            </a:r>
            <a:r>
              <a:rPr lang="en-US" sz="2000" b="1" dirty="0" err="1"/>
              <a:t>Ζέ</a:t>
            </a:r>
            <a:r>
              <a:rPr lang="en-US" sz="2000" b="1" dirty="0"/>
              <a:t>ας: Νε</a:t>
            </a:r>
            <a:r>
              <a:rPr lang="el-GR" sz="2000" b="1" dirty="0" err="1"/>
              <a:t>ωσοί</a:t>
            </a:r>
            <a:r>
              <a:rPr lang="en-US" sz="2000" b="1" dirty="0" err="1"/>
              <a:t>κοι</a:t>
            </a:r>
            <a:r>
              <a:rPr lang="en-US" sz="2000" b="1" dirty="0"/>
              <a:t> και Ναυτική Ισχύς</a:t>
            </a:r>
            <a:endParaRPr lang="en-US" sz="2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CEA433-2227-6597-D18E-336BD9EB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58" y="4087190"/>
            <a:ext cx="8164035" cy="19737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600" b="0" i="0" u="none" strike="noStrike" cap="none" normalizeH="0" baseline="0" dirty="0" err="1">
                <a:ln>
                  <a:noFill/>
                </a:ln>
                <a:effectLst/>
              </a:rPr>
              <a:t>Σημαντικό</a:t>
            </a:r>
            <a:r>
              <a:rPr kumimoji="0" lang="en-US" altLang="el-GR" sz="1600" b="0" i="0" u="none" strike="noStrike" cap="none" normalizeH="0" baseline="0" dirty="0">
                <a:ln>
                  <a:noFill/>
                </a:ln>
                <a:effectLst/>
              </a:rPr>
              <a:t> μέρος του λιμανιού της Ζέας που συνόρευε με το Θέατρο,  αποτελούσαν οι νεωσοίκοι, οι οποίοι ήταν η ραχοκοκαλιά της αθηναϊκής ναυτικής ισχύος.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Οι </a:t>
            </a:r>
            <a:r>
              <a:rPr lang="el-GR" sz="1600" dirty="0" err="1"/>
              <a:t>νεωσοίκοι</a:t>
            </a:r>
            <a:r>
              <a:rPr lang="el-GR" sz="1600" dirty="0"/>
              <a:t> της Ζέας ήταν βασικές εγκαταστάσεις του αθηναϊκού στόλου. Εκεί φυλάσσονταν και συντηρούνταν οι </a:t>
            </a:r>
            <a:r>
              <a:rPr lang="el-GR" sz="1600" dirty="0" err="1"/>
              <a:t>τριήρεις</a:t>
            </a:r>
            <a:r>
              <a:rPr lang="el-GR" sz="1600" dirty="0"/>
              <a:t>, προστατευμένες από τον ήλιο και την υγρασία.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Στην ακμή του Πειραιά υπήρχαν 372 </a:t>
            </a:r>
            <a:r>
              <a:rPr lang="el-GR" sz="1600" dirty="0" err="1"/>
              <a:t>νεωσοίκοι</a:t>
            </a:r>
            <a:r>
              <a:rPr lang="el-GR" sz="1600" dirty="0"/>
              <a:t>, οι περισσότεροι στη Ζέα. Το μεγάλο κόστος κατασκευής τους δείχνει τη σημασία της ναυτικής δύναμης για την Αθήνα.</a:t>
            </a:r>
          </a:p>
        </p:txBody>
      </p:sp>
    </p:spTree>
    <p:extLst>
      <p:ext uri="{BB962C8B-B14F-4D97-AF65-F5344CB8AC3E}">
        <p14:creationId xmlns:p14="http://schemas.microsoft.com/office/powerpoint/2010/main" val="22956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7" name="Rectangle 5146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9160" y="4501453"/>
            <a:ext cx="818223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700" b="1"/>
              <a:t>Η θέση των νεωσοίκων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1881" y="320040"/>
            <a:ext cx="4047110" cy="3895344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90872" y="1151847"/>
            <a:ext cx="4210812" cy="2231730"/>
          </a:xfrm>
          <a:prstGeom prst="rect">
            <a:avLst/>
          </a:prstGeom>
          <a:noFill/>
        </p:spPr>
      </p:pic>
      <p:sp>
        <p:nvSpPr>
          <p:cNvPr id="514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5594358"/>
            <a:ext cx="2468880" cy="18288"/>
          </a:xfrm>
          <a:custGeom>
            <a:avLst/>
            <a:gdLst>
              <a:gd name="csX0" fmla="*/ 0 w 2468880"/>
              <a:gd name="csY0" fmla="*/ 0 h 18288"/>
              <a:gd name="csX1" fmla="*/ 592531 w 2468880"/>
              <a:gd name="csY1" fmla="*/ 0 h 18288"/>
              <a:gd name="csX2" fmla="*/ 1160374 w 2468880"/>
              <a:gd name="csY2" fmla="*/ 0 h 18288"/>
              <a:gd name="csX3" fmla="*/ 1728216 w 2468880"/>
              <a:gd name="csY3" fmla="*/ 0 h 18288"/>
              <a:gd name="csX4" fmla="*/ 2468880 w 2468880"/>
              <a:gd name="csY4" fmla="*/ 0 h 18288"/>
              <a:gd name="csX5" fmla="*/ 2468880 w 2468880"/>
              <a:gd name="csY5" fmla="*/ 18288 h 18288"/>
              <a:gd name="csX6" fmla="*/ 1802282 w 2468880"/>
              <a:gd name="csY6" fmla="*/ 18288 h 18288"/>
              <a:gd name="csX7" fmla="*/ 1209751 w 2468880"/>
              <a:gd name="csY7" fmla="*/ 18288 h 18288"/>
              <a:gd name="csX8" fmla="*/ 641909 w 2468880"/>
              <a:gd name="csY8" fmla="*/ 18288 h 18288"/>
              <a:gd name="csX9" fmla="*/ 0 w 2468880"/>
              <a:gd name="csY9" fmla="*/ 18288 h 18288"/>
              <a:gd name="csX10" fmla="*/ 0 w 246888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68880" h="18288" fill="none" extrusionOk="0">
                <a:moveTo>
                  <a:pt x="0" y="0"/>
                </a:moveTo>
                <a:cubicBezTo>
                  <a:pt x="171523" y="-1510"/>
                  <a:pt x="416079" y="20036"/>
                  <a:pt x="592531" y="0"/>
                </a:cubicBezTo>
                <a:cubicBezTo>
                  <a:pt x="768983" y="-20036"/>
                  <a:pt x="878305" y="13110"/>
                  <a:pt x="1160374" y="0"/>
                </a:cubicBezTo>
                <a:cubicBezTo>
                  <a:pt x="1442443" y="-13110"/>
                  <a:pt x="1612108" y="24695"/>
                  <a:pt x="1728216" y="0"/>
                </a:cubicBezTo>
                <a:cubicBezTo>
                  <a:pt x="1844324" y="-24695"/>
                  <a:pt x="2271040" y="20667"/>
                  <a:pt x="2468880" y="0"/>
                </a:cubicBezTo>
                <a:cubicBezTo>
                  <a:pt x="2468302" y="4771"/>
                  <a:pt x="2469633" y="12323"/>
                  <a:pt x="2468880" y="18288"/>
                </a:cubicBezTo>
                <a:cubicBezTo>
                  <a:pt x="2229297" y="-14659"/>
                  <a:pt x="2066775" y="30253"/>
                  <a:pt x="1802282" y="18288"/>
                </a:cubicBezTo>
                <a:cubicBezTo>
                  <a:pt x="1537789" y="6323"/>
                  <a:pt x="1379930" y="22266"/>
                  <a:pt x="1209751" y="18288"/>
                </a:cubicBezTo>
                <a:cubicBezTo>
                  <a:pt x="1039572" y="14310"/>
                  <a:pt x="837025" y="12850"/>
                  <a:pt x="641909" y="18288"/>
                </a:cubicBezTo>
                <a:cubicBezTo>
                  <a:pt x="446793" y="23726"/>
                  <a:pt x="170561" y="18472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468880" h="18288" stroke="0" extrusionOk="0">
                <a:moveTo>
                  <a:pt x="0" y="0"/>
                </a:moveTo>
                <a:cubicBezTo>
                  <a:pt x="190931" y="24910"/>
                  <a:pt x="333688" y="11559"/>
                  <a:pt x="567842" y="0"/>
                </a:cubicBezTo>
                <a:cubicBezTo>
                  <a:pt x="801996" y="-11559"/>
                  <a:pt x="939971" y="-5677"/>
                  <a:pt x="1234440" y="0"/>
                </a:cubicBezTo>
                <a:cubicBezTo>
                  <a:pt x="1528909" y="5677"/>
                  <a:pt x="1658539" y="5184"/>
                  <a:pt x="1777594" y="0"/>
                </a:cubicBezTo>
                <a:cubicBezTo>
                  <a:pt x="1896649" y="-5184"/>
                  <a:pt x="2186164" y="23915"/>
                  <a:pt x="2468880" y="0"/>
                </a:cubicBezTo>
                <a:cubicBezTo>
                  <a:pt x="2468266" y="8857"/>
                  <a:pt x="2469384" y="13619"/>
                  <a:pt x="2468880" y="18288"/>
                </a:cubicBezTo>
                <a:cubicBezTo>
                  <a:pt x="2271330" y="36599"/>
                  <a:pt x="2001027" y="31554"/>
                  <a:pt x="1876349" y="18288"/>
                </a:cubicBezTo>
                <a:cubicBezTo>
                  <a:pt x="1751671" y="5022"/>
                  <a:pt x="1364652" y="15063"/>
                  <a:pt x="1209751" y="18288"/>
                </a:cubicBezTo>
                <a:cubicBezTo>
                  <a:pt x="1054850" y="21513"/>
                  <a:pt x="748438" y="20074"/>
                  <a:pt x="617220" y="18288"/>
                </a:cubicBezTo>
                <a:cubicBezTo>
                  <a:pt x="486002" y="16502"/>
                  <a:pt x="237432" y="27200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8" name="Rectangle 6162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9160" y="4501453"/>
            <a:ext cx="818223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700" b="1"/>
              <a:t>Η σημερινή μορφή τους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6742" b="4"/>
          <a:stretch>
            <a:fillRect/>
          </a:stretch>
        </p:blipFill>
        <p:spPr bwMode="auto">
          <a:xfrm>
            <a:off x="240030" y="591501"/>
            <a:ext cx="4210812" cy="335242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26780"/>
          <a:stretch>
            <a:fillRect/>
          </a:stretch>
        </p:blipFill>
        <p:spPr bwMode="auto">
          <a:xfrm>
            <a:off x="4690872" y="592761"/>
            <a:ext cx="4210812" cy="3349901"/>
          </a:xfrm>
          <a:prstGeom prst="rect">
            <a:avLst/>
          </a:prstGeom>
          <a:noFill/>
        </p:spPr>
      </p:pic>
      <p:sp>
        <p:nvSpPr>
          <p:cNvPr id="616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5594358"/>
            <a:ext cx="2468880" cy="18288"/>
          </a:xfrm>
          <a:custGeom>
            <a:avLst/>
            <a:gdLst>
              <a:gd name="csX0" fmla="*/ 0 w 2468880"/>
              <a:gd name="csY0" fmla="*/ 0 h 18288"/>
              <a:gd name="csX1" fmla="*/ 592531 w 2468880"/>
              <a:gd name="csY1" fmla="*/ 0 h 18288"/>
              <a:gd name="csX2" fmla="*/ 1160374 w 2468880"/>
              <a:gd name="csY2" fmla="*/ 0 h 18288"/>
              <a:gd name="csX3" fmla="*/ 1728216 w 2468880"/>
              <a:gd name="csY3" fmla="*/ 0 h 18288"/>
              <a:gd name="csX4" fmla="*/ 2468880 w 2468880"/>
              <a:gd name="csY4" fmla="*/ 0 h 18288"/>
              <a:gd name="csX5" fmla="*/ 2468880 w 2468880"/>
              <a:gd name="csY5" fmla="*/ 18288 h 18288"/>
              <a:gd name="csX6" fmla="*/ 1802282 w 2468880"/>
              <a:gd name="csY6" fmla="*/ 18288 h 18288"/>
              <a:gd name="csX7" fmla="*/ 1209751 w 2468880"/>
              <a:gd name="csY7" fmla="*/ 18288 h 18288"/>
              <a:gd name="csX8" fmla="*/ 641909 w 2468880"/>
              <a:gd name="csY8" fmla="*/ 18288 h 18288"/>
              <a:gd name="csX9" fmla="*/ 0 w 2468880"/>
              <a:gd name="csY9" fmla="*/ 18288 h 18288"/>
              <a:gd name="csX10" fmla="*/ 0 w 246888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68880" h="18288" fill="none" extrusionOk="0">
                <a:moveTo>
                  <a:pt x="0" y="0"/>
                </a:moveTo>
                <a:cubicBezTo>
                  <a:pt x="171523" y="-1510"/>
                  <a:pt x="416079" y="20036"/>
                  <a:pt x="592531" y="0"/>
                </a:cubicBezTo>
                <a:cubicBezTo>
                  <a:pt x="768983" y="-20036"/>
                  <a:pt x="878305" y="13110"/>
                  <a:pt x="1160374" y="0"/>
                </a:cubicBezTo>
                <a:cubicBezTo>
                  <a:pt x="1442443" y="-13110"/>
                  <a:pt x="1612108" y="24695"/>
                  <a:pt x="1728216" y="0"/>
                </a:cubicBezTo>
                <a:cubicBezTo>
                  <a:pt x="1844324" y="-24695"/>
                  <a:pt x="2271040" y="20667"/>
                  <a:pt x="2468880" y="0"/>
                </a:cubicBezTo>
                <a:cubicBezTo>
                  <a:pt x="2468302" y="4771"/>
                  <a:pt x="2469633" y="12323"/>
                  <a:pt x="2468880" y="18288"/>
                </a:cubicBezTo>
                <a:cubicBezTo>
                  <a:pt x="2229297" y="-14659"/>
                  <a:pt x="2066775" y="30253"/>
                  <a:pt x="1802282" y="18288"/>
                </a:cubicBezTo>
                <a:cubicBezTo>
                  <a:pt x="1537789" y="6323"/>
                  <a:pt x="1379930" y="22266"/>
                  <a:pt x="1209751" y="18288"/>
                </a:cubicBezTo>
                <a:cubicBezTo>
                  <a:pt x="1039572" y="14310"/>
                  <a:pt x="837025" y="12850"/>
                  <a:pt x="641909" y="18288"/>
                </a:cubicBezTo>
                <a:cubicBezTo>
                  <a:pt x="446793" y="23726"/>
                  <a:pt x="170561" y="18472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468880" h="18288" stroke="0" extrusionOk="0">
                <a:moveTo>
                  <a:pt x="0" y="0"/>
                </a:moveTo>
                <a:cubicBezTo>
                  <a:pt x="190931" y="24910"/>
                  <a:pt x="333688" y="11559"/>
                  <a:pt x="567842" y="0"/>
                </a:cubicBezTo>
                <a:cubicBezTo>
                  <a:pt x="801996" y="-11559"/>
                  <a:pt x="939971" y="-5677"/>
                  <a:pt x="1234440" y="0"/>
                </a:cubicBezTo>
                <a:cubicBezTo>
                  <a:pt x="1528909" y="5677"/>
                  <a:pt x="1658539" y="5184"/>
                  <a:pt x="1777594" y="0"/>
                </a:cubicBezTo>
                <a:cubicBezTo>
                  <a:pt x="1896649" y="-5184"/>
                  <a:pt x="2186164" y="23915"/>
                  <a:pt x="2468880" y="0"/>
                </a:cubicBezTo>
                <a:cubicBezTo>
                  <a:pt x="2468266" y="8857"/>
                  <a:pt x="2469384" y="13619"/>
                  <a:pt x="2468880" y="18288"/>
                </a:cubicBezTo>
                <a:cubicBezTo>
                  <a:pt x="2271330" y="36599"/>
                  <a:pt x="2001027" y="31554"/>
                  <a:pt x="1876349" y="18288"/>
                </a:cubicBezTo>
                <a:cubicBezTo>
                  <a:pt x="1751671" y="5022"/>
                  <a:pt x="1364652" y="15063"/>
                  <a:pt x="1209751" y="18288"/>
                </a:cubicBezTo>
                <a:cubicBezTo>
                  <a:pt x="1054850" y="21513"/>
                  <a:pt x="748438" y="20074"/>
                  <a:pt x="617220" y="18288"/>
                </a:cubicBezTo>
                <a:cubicBezTo>
                  <a:pt x="486002" y="16502"/>
                  <a:pt x="237432" y="27200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Καταστροφή από τον Σύλλα και η Μεταγενέστερη Παρακμή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4DF34B4-6496-697E-C2F6-66C01CFDB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481" y="591344"/>
            <a:ext cx="5179868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Το θέατρο της Ζέας καταστράφηκε το 86 π.Χ., όταν ο Ρωμαίος στρατηγός Σύλλας κατέλαβε τον Πειραιά κατά τον Α΄ Μιθριδατικό Πόλεμο.Οι Ρωμαίοι κατέστρεψαν τα οχυρά και πολλά δημόσια κτίρια της πόλης.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Μετά την καταστροφή, το θέατρο εγκαταλείφθηκε και σταδιακά ξεχάστηκε. Ο Πειραιάς αναπτύχθηκε ξανά μόνο τον 19ο αιώνα, ως το κύριο λιμάνι της νέας ελληνικής πρωτεύουσας.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r="1" b="17925"/>
          <a:stretch>
            <a:fillRect/>
          </a:stretch>
        </p:blipFill>
        <p:spPr bwMode="auto">
          <a:xfrm>
            <a:off x="20" y="10"/>
            <a:ext cx="9171076" cy="4666928"/>
          </a:xfrm>
          <a:prstGeom prst="rect">
            <a:avLst/>
          </a:prstGeom>
          <a:noFill/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45" name="Freeform: Shape 44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51037"/>
            <a:ext cx="2228186" cy="15099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2600" b="1" dirty="0" err="1">
                <a:solidFill>
                  <a:schemeClr val="tx2"/>
                </a:solidFill>
              </a:rPr>
              <a:t>Ανασκαφές</a:t>
            </a:r>
            <a:r>
              <a:rPr lang="en-US" sz="2600" b="1" dirty="0">
                <a:solidFill>
                  <a:schemeClr val="tx2"/>
                </a:solidFill>
              </a:rPr>
              <a:t> και Σύγχρονες Προσπάθειες Ανάδειξης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5647F-E5AB-AC7F-D6CC-4408CAF2F568}"/>
              </a:ext>
            </a:extLst>
          </p:cNvPr>
          <p:cNvSpPr txBox="1"/>
          <p:nvPr/>
        </p:nvSpPr>
        <p:spPr>
          <a:xfrm>
            <a:off x="3215148" y="4143157"/>
            <a:ext cx="5332345" cy="2198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2"/>
                </a:solidFill>
                <a:effectLst/>
              </a:rPr>
              <a:t>Η α</a:t>
            </a:r>
            <a:r>
              <a:rPr lang="en-US" sz="1600" b="0" i="0" dirty="0" err="1">
                <a:solidFill>
                  <a:schemeClr val="tx2"/>
                </a:solidFill>
                <a:effectLst/>
              </a:rPr>
              <a:t>ρχ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αιολογική έρευνα στο θέατρο της Ζέας ξεκίνησε το 1881, μετά από παρότρυνση του Ιακώβου Δραγάτση. </a:t>
            </a:r>
            <a:r>
              <a:rPr lang="en-US" sz="1600" b="0" i="0" dirty="0" err="1">
                <a:solidFill>
                  <a:schemeClr val="tx2"/>
                </a:solidFill>
                <a:effectLst/>
              </a:rPr>
              <a:t>Οι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 ανα</a:t>
            </a:r>
            <a:r>
              <a:rPr lang="en-US" sz="1600" b="0" i="0" dirty="0" err="1">
                <a:solidFill>
                  <a:schemeClr val="tx2"/>
                </a:solidFill>
                <a:effectLst/>
              </a:rPr>
              <a:t>σκ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αφές αποκάλυψαν τα θεμέλια της σκηνής, την ορχήστρα και τμήματα του κοίλου, επιβεβαιώνοντας τις περιγραφές των αρχαίων πηγών.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tx2"/>
                </a:solidFill>
                <a:effectLst/>
              </a:rPr>
              <a:t>Ωστόσο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, η ρα</a:t>
            </a:r>
            <a:r>
              <a:rPr lang="en-US" sz="1600" b="0" i="0" dirty="0" err="1">
                <a:solidFill>
                  <a:schemeClr val="tx2"/>
                </a:solidFill>
                <a:effectLst/>
              </a:rPr>
              <a:t>γδ</a:t>
            </a:r>
            <a:r>
              <a:rPr lang="en-US" sz="1600" b="0" i="0" dirty="0">
                <a:solidFill>
                  <a:schemeClr val="tx2"/>
                </a:solidFill>
                <a:effectLst/>
              </a:rPr>
              <a:t>αία αστική ανάπτυξη του Πειραιά κατά τον 20ό αιώνα οδήγησε στον εγκλωβισμό του μνημείου ανάμεσα σε πολυκατοικίες, δυσχεραίνοντας την πλήρη αποκάλυψη και προστασία του.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68A55B9-A036-6D62-BA0A-95446351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l-GR" sz="3400" b="1">
                <a:solidFill>
                  <a:srgbClr val="FFFFFF"/>
                </a:solidFill>
              </a:rPr>
              <a:t>Επιπτώσεις της Κλιματικής Αλλαγής</a:t>
            </a:r>
            <a:endParaRPr lang="el-GR" sz="3400">
              <a:solidFill>
                <a:srgbClr val="FFFFFF"/>
              </a:solidFill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:a16="http://schemas.microsoft.com/office/drawing/2014/main" id="{7405D9B2-7C75-B3F7-46B2-4075B9C7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lvl="0"/>
            <a:r>
              <a:rPr lang="el-GR" b="1"/>
              <a:t>Κρυστάλλωση Αλάτων και Θαλάσσια Αερολύματα</a:t>
            </a:r>
          </a:p>
          <a:p>
            <a:pPr lvl="0"/>
            <a:r>
              <a:rPr lang="el-GR" b="1"/>
              <a:t>Κύκλοι Ύγρανσης και Ξήρανσης</a:t>
            </a:r>
          </a:p>
          <a:p>
            <a:pPr lvl="0"/>
            <a:r>
              <a:rPr lang="el-GR" b="1"/>
              <a:t>Ευαισθησία του Δομικού Υλικού (</a:t>
            </a:r>
            <a:r>
              <a:rPr lang="el-GR" b="1" err="1"/>
              <a:t>Ακτίτης</a:t>
            </a:r>
            <a:r>
              <a:rPr lang="el-GR" b="1"/>
              <a:t>)</a:t>
            </a:r>
            <a:r>
              <a:rPr lang="el-GR"/>
              <a:t> </a:t>
            </a:r>
          </a:p>
          <a:p>
            <a:pPr lvl="0"/>
            <a:r>
              <a:rPr lang="el-GR" b="1"/>
              <a:t>Άνοδος της Στάθμης της Θάλασσας και Υγρασία</a:t>
            </a:r>
            <a:r>
              <a:rPr lang="el-GR"/>
              <a:t> </a:t>
            </a:r>
          </a:p>
          <a:p>
            <a:r>
              <a:rPr lang="el-GR" b="1"/>
              <a:t>Ακραία Καιρικά Φαινόμενα</a:t>
            </a:r>
            <a:r>
              <a:rPr lang="el-GR"/>
              <a:t> </a:t>
            </a:r>
          </a:p>
          <a:p>
            <a:pPr lvl="0"/>
            <a:endParaRPr lang="el-GR"/>
          </a:p>
          <a:p>
            <a:pPr marL="0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85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7032B6-BC50-1F7D-1902-952AEEC2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l-GR" sz="2800" b="1">
                <a:solidFill>
                  <a:srgbClr val="FFFFFF"/>
                </a:solidFill>
              </a:rPr>
              <a:t>Αντιμετώπιση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8E86CA-7FE0-D754-BEB5-95B44ECC0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/>
              <a:t>Η αντιμετώπιση αυτών των προκλήσεων απαιτεί πλέον την ενσωμάτωση στρατηγικών κλιματικής προσαρμογής στα έργα αποκατάστασης, όπως η </a:t>
            </a:r>
            <a:r>
              <a:rPr lang="el-GR" b="1"/>
              <a:t>χρήση ειδικών υλικών συντήρησης</a:t>
            </a:r>
            <a:r>
              <a:rPr lang="el-GR"/>
              <a:t> που παρέχουν υδατοαπωθητικότητα και η </a:t>
            </a:r>
            <a:r>
              <a:rPr lang="el-GR" b="1"/>
              <a:t>θωράκιση του μνημείου έναντι των περιβαλλοντικών πιέσεων.</a:t>
            </a:r>
          </a:p>
          <a:p>
            <a:pPr>
              <a:lnSpc>
                <a:spcPct val="90000"/>
              </a:lnSpc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0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 b="1" dirty="0" err="1"/>
              <a:t>Το</a:t>
            </a:r>
            <a:r>
              <a:rPr lang="en-US" sz="3100" b="1" dirty="0"/>
              <a:t> Έργο </a:t>
            </a:r>
            <a:r>
              <a:rPr lang="en-US" sz="3100" b="1" dirty="0" err="1"/>
              <a:t>του</a:t>
            </a:r>
            <a:r>
              <a:rPr lang="en-US" sz="3100" b="1" dirty="0"/>
              <a:t> </a:t>
            </a:r>
            <a:r>
              <a:rPr lang="en-US" sz="3100" b="1" dirty="0" err="1"/>
              <a:t>Οργ</a:t>
            </a:r>
            <a:r>
              <a:rPr lang="en-US" sz="3100" b="1" dirty="0"/>
              <a:t>ανισμού "Διάζωμα" και η Μελέτη Ανάδειξης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7774"/>
          <a:stretch>
            <a:fillRect/>
          </a:stretch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AB7BCF6-EE7D-93AC-4B66-12B6221AE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986" y="3752850"/>
            <a:ext cx="5614060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sz="1400" dirty="0"/>
              <a:t>Τα τελευταία χρόνια γίνονται προσπάθειες ανάδειξης του θεάτρου της Ζέας από το «Διάζωμα» και την Εφορεία Αρχαιοτήτων.</a:t>
            </a:r>
          </a:p>
          <a:p>
            <a:endParaRPr lang="el-GR" sz="1400" dirty="0"/>
          </a:p>
          <a:p>
            <a:r>
              <a:rPr lang="el-GR" sz="1400" dirty="0"/>
              <a:t>Η μελέτη προβλέπει μεταλλική και ξύλινη κατασκευή στο κοίλο, ώστε το θέατρο να μπορεί ξανά να φιλοξενεί παραστάσεις και πολιτιστικές εκδηλώσεις.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DF884E1-8EF9-A7F2-1133-A02A0EE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68" y="501651"/>
            <a:ext cx="3296505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 Ομάδα μας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5780370-DEC1-2B7C-9A9A-A0DFC311F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57" y="1470891"/>
            <a:ext cx="3916219" cy="3916219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5BC72B-3732-398A-286E-4C21E2C0F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437" y="2645922"/>
            <a:ext cx="332604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Γρίβα Σοφία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Δημοπούλου Εύα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Καραθάνου Κωνσταντίνα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Καρανάσιου Φωτεινή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Καραλάκη Ευαγγελία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Καουκάκη Εύα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Μαλαθρίτη Μαρία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Λυκουργιώτη Δήμητρα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Νιάφα Νίνα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Ντάο-Λούντου Φατίμα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Ντόλιου Ματίνα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Σπαή Ελίνα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Παπαδοπούλου Κέλλυ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Πέτσα Χριστίνα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9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14CA0A-7C0F-1E02-6BAA-FBFC9940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 b="1"/>
              <a:t>Το</a:t>
            </a:r>
            <a:r>
              <a:rPr lang="en-US" sz="3100" b="1" dirty="0"/>
              <a:t> "Urban Game Locked" και η </a:t>
            </a:r>
            <a:r>
              <a:rPr lang="en-US" sz="3100" b="1"/>
              <a:t>Ψηφι</a:t>
            </a:r>
            <a:r>
              <a:rPr lang="en-US" sz="3100" b="1" dirty="0"/>
              <a:t>ακή Σύνδεση</a:t>
            </a:r>
            <a:endParaRPr lang="en-US" sz="31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AA1D0B5-9920-7CEC-F6C6-F667CFB6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276" b="14582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40C7BC-84AE-F8D1-C5B9-884C5DCF28D9}"/>
              </a:ext>
            </a:extLst>
          </p:cNvPr>
          <p:cNvSpPr txBox="1"/>
          <p:nvPr/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</a:rPr>
              <a:t>Μι</a:t>
            </a:r>
            <a:r>
              <a:rPr lang="en-US" sz="1600" b="0" i="0" dirty="0">
                <a:effectLst/>
              </a:rPr>
              <a:t>α άλλη ενδιαφέρουσα πρωτοβουλία για τη σύνδεση του κοινού με την αρχαιολογία είναι το "The Urban Game Locked", το οποίο εφαρμόστηκε στην </a:t>
            </a:r>
            <a:r>
              <a:rPr lang="en-US" sz="1600" b="1" i="0" dirty="0">
                <a:effectLst/>
              </a:rPr>
              <a:t>περιοχή των νεωσοίκων της Ζέας</a:t>
            </a:r>
            <a:r>
              <a:rPr lang="en-US" sz="1600" b="0" i="0" dirty="0">
                <a:effectLst/>
              </a:rPr>
              <a:t>. </a:t>
            </a:r>
            <a:r>
              <a:rPr lang="en-US" sz="1600" b="0" i="0">
                <a:effectLst/>
              </a:rPr>
              <a:t>Πρόκειτ</a:t>
            </a:r>
            <a:r>
              <a:rPr lang="en-US" sz="1600" b="0" i="0" dirty="0">
                <a:effectLst/>
              </a:rPr>
              <a:t>αι για μια εφαρμογή που συνδυάζει το gaming με την τέχνη και τον πολιτισμό, μετατρέποντας τον αρχαιολογικό χώρο σε </a:t>
            </a:r>
            <a:r>
              <a:rPr lang="en-US" sz="1600" b="1" i="0" dirty="0">
                <a:effectLst/>
              </a:rPr>
              <a:t>Escape Room</a:t>
            </a:r>
            <a:r>
              <a:rPr lang="en-US" sz="1600" b="0" i="0" dirty="0">
                <a:effectLst/>
              </a:rPr>
              <a:t>. </a:t>
            </a:r>
            <a:endParaRPr lang="en-US" sz="1600" b="0" i="0">
              <a:effectLst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</a:rPr>
              <a:t>Στόχος είναι η</a:t>
            </a:r>
            <a:r>
              <a:rPr lang="en-US" sz="1600" b="0" i="0" dirty="0">
                <a:effectLst/>
              </a:rPr>
              <a:t> επανασύνδεση της τοπικής κοινωνίας με το ιστορικό της παρελθόν, καθιστώντας τα μνημεία ελκυστικά στις νεότερες γενιές.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22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B1D25BF-69B8-6641-8F19-A720D028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</a:blip>
          <a:srcRect b="7774"/>
          <a:stretch>
            <a:fillRect/>
          </a:stretch>
        </p:blipFill>
        <p:spPr bwMode="auto">
          <a:xfrm>
            <a:off x="108155" y="629093"/>
            <a:ext cx="8729090" cy="542003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AFD60A-858D-A0FE-BB58-F1D88A9ACFC2}"/>
              </a:ext>
            </a:extLst>
          </p:cNvPr>
          <p:cNvSpPr/>
          <p:nvPr/>
        </p:nvSpPr>
        <p:spPr>
          <a:xfrm>
            <a:off x="422788" y="1267688"/>
            <a:ext cx="2359742" cy="114054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Μελλοντικές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Προο</a:t>
            </a:r>
            <a:r>
              <a:rPr lang="en-US" b="1" dirty="0">
                <a:solidFill>
                  <a:srgbClr val="FFFFFF"/>
                </a:solidFill>
              </a:rPr>
              <a:t>πτικές</a:t>
            </a:r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A2ED6DB-EB49-23CE-B29B-098ECF2D9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331" y="808875"/>
            <a:ext cx="4152298" cy="22495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l-GR" sz="1600" b="1" dirty="0"/>
              <a:t>Το αρχαίο θέατρο της Ζέας αποτελεί σημαντικό μνημείο του Πειραιά και συνδέεται με το Αρχαιολογικό Μουσείο και τους νεωσοίκους.</a:t>
            </a:r>
          </a:p>
          <a:p>
            <a:endParaRPr lang="el-GR" sz="1600" b="1" dirty="0"/>
          </a:p>
          <a:p>
            <a:r>
              <a:rPr lang="el-GR" sz="1600" b="1" dirty="0"/>
              <a:t>Η ανάδειξή του μπορεί να συμβάλει στην πολιτιστική αναζωογόνηση της περιοχής και να μετατρέψει ξανά το θέατρο σε χώρο τέχνης και συνάντησης.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7DD6A-A5E8-3617-EA8B-F746587B0507}"/>
              </a:ext>
            </a:extLst>
          </p:cNvPr>
          <p:cNvSpPr/>
          <p:nvPr/>
        </p:nvSpPr>
        <p:spPr>
          <a:xfrm>
            <a:off x="422788" y="3573439"/>
            <a:ext cx="2359742" cy="114054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FFFF"/>
                </a:solidFill>
              </a:rPr>
              <a:t>Συμπεράσματα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D6A61-394D-C596-07C3-ECE7BD35012B}"/>
              </a:ext>
            </a:extLst>
          </p:cNvPr>
          <p:cNvSpPr txBox="1"/>
          <p:nvPr/>
        </p:nvSpPr>
        <p:spPr>
          <a:xfrm>
            <a:off x="3093331" y="360510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600" b="1" dirty="0"/>
              <a:t>Το θέατρο της Ζέας μπορεί να αποτελέσει σύμβολο της πολιτιστικής ταυτότητας του Πειραιά. Η προστασία και η ανάδειξή του θα βοηθήσουν στη διατήρηση του μνημείου για τις επόμενες γενιές.</a:t>
            </a:r>
          </a:p>
        </p:txBody>
      </p:sp>
    </p:spTree>
    <p:extLst>
      <p:ext uri="{BB962C8B-B14F-4D97-AF65-F5344CB8AC3E}">
        <p14:creationId xmlns:p14="http://schemas.microsoft.com/office/powerpoint/2010/main" val="33369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5DB570C4-57FC-10FC-1F32-6A5938DE6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950" y="1939159"/>
            <a:ext cx="5733470" cy="2751086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/>
              <a:t>Ευχαριστούμε</a:t>
            </a:r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b="1" dirty="0"/>
              <a:t>5</a:t>
            </a:r>
            <a:r>
              <a:rPr lang="el-GR" b="1" baseline="30000" dirty="0"/>
              <a:t>ο</a:t>
            </a:r>
            <a:r>
              <a:rPr lang="el-GR" b="1" dirty="0"/>
              <a:t> Γυμνάσιο Πετρούπολης </a:t>
            </a:r>
          </a:p>
        </p:txBody>
      </p:sp>
    </p:spTree>
    <p:extLst>
      <p:ext uri="{BB962C8B-B14F-4D97-AF65-F5344CB8AC3E}">
        <p14:creationId xmlns:p14="http://schemas.microsoft.com/office/powerpoint/2010/main" val="28529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CEB0999-31AD-C80A-2BBE-F0AD638F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l-GR" sz="4100" b="1" dirty="0">
                <a:solidFill>
                  <a:srgbClr val="FFFFFF"/>
                </a:solidFill>
              </a:rPr>
              <a:t>Πρόλογος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FAC235-D02D-0B4D-AE66-219CD46C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700" dirty="0"/>
              <a:t>Το </a:t>
            </a:r>
            <a:r>
              <a:rPr lang="el-GR" sz="2700" b="1" dirty="0"/>
              <a:t>Διάζωμα </a:t>
            </a:r>
            <a:r>
              <a:rPr lang="el-GR" sz="2700" dirty="0"/>
              <a:t>είναι μια Κίνηση Πολιτών, η οποία έχει ως σκοπό: </a:t>
            </a:r>
          </a:p>
          <a:p>
            <a:pPr>
              <a:lnSpc>
                <a:spcPct val="90000"/>
              </a:lnSpc>
            </a:pPr>
            <a:r>
              <a:rPr lang="el-GR" sz="2700" dirty="0"/>
              <a:t>την ανάδειξη των αρχαίων θεάτρων, </a:t>
            </a:r>
          </a:p>
          <a:p>
            <a:pPr>
              <a:lnSpc>
                <a:spcPct val="90000"/>
              </a:lnSpc>
            </a:pPr>
            <a:r>
              <a:rPr lang="el-GR" sz="2700" dirty="0"/>
              <a:t>την εξεύρεση πόρων για την αποκατάστασή τους, και</a:t>
            </a:r>
          </a:p>
          <a:p>
            <a:pPr>
              <a:lnSpc>
                <a:spcPct val="90000"/>
              </a:lnSpc>
            </a:pPr>
            <a:r>
              <a:rPr lang="el-GR" sz="2700" dirty="0"/>
              <a:t>την ένταξή τους στην καθημερινότητά μας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600" dirty="0"/>
              <a:t>Το εκπαιδευτικό πρόγραμμα «</a:t>
            </a:r>
            <a:r>
              <a:rPr lang="el-GR" sz="2600" b="1" dirty="0"/>
              <a:t>Υιοθεσία αρχαίων θεάτρων. Μαθητές ξεναγούν μαθητές στα αρχαία θέατρα</a:t>
            </a:r>
            <a:r>
              <a:rPr lang="el-GR" sz="2600" dirty="0"/>
              <a:t>» ξεκίνησε το 2014 και σκοπός του είναι να δημιουργηθούν οι συνειδητοί κληρονόμοι της ελληνικής αλλά και της παγκόσμιας πολιτιστικής κληρονομιάς.</a:t>
            </a:r>
          </a:p>
        </p:txBody>
      </p:sp>
    </p:spTree>
    <p:extLst>
      <p:ext uri="{BB962C8B-B14F-4D97-AF65-F5344CB8AC3E}">
        <p14:creationId xmlns:p14="http://schemas.microsoft.com/office/powerpoint/2010/main" val="36774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l-GR" sz="4700" b="1"/>
              <a:t>Οι στόχοι μας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sX0" fmla="*/ 0 w 8140446"/>
              <a:gd name="csY0" fmla="*/ 0 h 18288"/>
              <a:gd name="csX1" fmla="*/ 434157 w 8140446"/>
              <a:gd name="csY1" fmla="*/ 0 h 18288"/>
              <a:gd name="csX2" fmla="*/ 1193932 w 8140446"/>
              <a:gd name="csY2" fmla="*/ 0 h 18288"/>
              <a:gd name="csX3" fmla="*/ 1628089 w 8140446"/>
              <a:gd name="csY3" fmla="*/ 0 h 18288"/>
              <a:gd name="csX4" fmla="*/ 2225055 w 8140446"/>
              <a:gd name="csY4" fmla="*/ 0 h 18288"/>
              <a:gd name="csX5" fmla="*/ 3066235 w 8140446"/>
              <a:gd name="csY5" fmla="*/ 0 h 18288"/>
              <a:gd name="csX6" fmla="*/ 3744605 w 8140446"/>
              <a:gd name="csY6" fmla="*/ 0 h 18288"/>
              <a:gd name="csX7" fmla="*/ 4504380 w 8140446"/>
              <a:gd name="csY7" fmla="*/ 0 h 18288"/>
              <a:gd name="csX8" fmla="*/ 5101346 w 8140446"/>
              <a:gd name="csY8" fmla="*/ 0 h 18288"/>
              <a:gd name="csX9" fmla="*/ 5779717 w 8140446"/>
              <a:gd name="csY9" fmla="*/ 0 h 18288"/>
              <a:gd name="csX10" fmla="*/ 6620896 w 8140446"/>
              <a:gd name="csY10" fmla="*/ 0 h 18288"/>
              <a:gd name="csX11" fmla="*/ 7136458 w 8140446"/>
              <a:gd name="csY11" fmla="*/ 0 h 18288"/>
              <a:gd name="csX12" fmla="*/ 8140446 w 8140446"/>
              <a:gd name="csY12" fmla="*/ 0 h 18288"/>
              <a:gd name="csX13" fmla="*/ 8140446 w 8140446"/>
              <a:gd name="csY13" fmla="*/ 18288 h 18288"/>
              <a:gd name="csX14" fmla="*/ 7543480 w 8140446"/>
              <a:gd name="csY14" fmla="*/ 18288 h 18288"/>
              <a:gd name="csX15" fmla="*/ 7109323 w 8140446"/>
              <a:gd name="csY15" fmla="*/ 18288 h 18288"/>
              <a:gd name="csX16" fmla="*/ 6430952 w 8140446"/>
              <a:gd name="csY16" fmla="*/ 18288 h 18288"/>
              <a:gd name="csX17" fmla="*/ 5915391 w 8140446"/>
              <a:gd name="csY17" fmla="*/ 18288 h 18288"/>
              <a:gd name="csX18" fmla="*/ 5237020 w 8140446"/>
              <a:gd name="csY18" fmla="*/ 18288 h 18288"/>
              <a:gd name="csX19" fmla="*/ 4558650 w 8140446"/>
              <a:gd name="csY19" fmla="*/ 18288 h 18288"/>
              <a:gd name="csX20" fmla="*/ 3880279 w 8140446"/>
              <a:gd name="csY20" fmla="*/ 18288 h 18288"/>
              <a:gd name="csX21" fmla="*/ 3201909 w 8140446"/>
              <a:gd name="csY21" fmla="*/ 18288 h 18288"/>
              <a:gd name="csX22" fmla="*/ 2604943 w 8140446"/>
              <a:gd name="csY22" fmla="*/ 18288 h 18288"/>
              <a:gd name="csX23" fmla="*/ 1845168 w 8140446"/>
              <a:gd name="csY23" fmla="*/ 18288 h 18288"/>
              <a:gd name="csX24" fmla="*/ 1166797 w 8140446"/>
              <a:gd name="csY24" fmla="*/ 18288 h 18288"/>
              <a:gd name="csX25" fmla="*/ 0 w 8140446"/>
              <a:gd name="csY25" fmla="*/ 18288 h 18288"/>
              <a:gd name="csX26" fmla="*/ 0 w 8140446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el-GR" sz="2200" i="1" dirty="0"/>
              <a:t>Κατανόηση των επιπτώσεων της κλιματικής αλλαγής στην πολιτισμική κληρονομιά και ειδικότερα στο Αρχαίο Θέατρο Ζέας, </a:t>
            </a:r>
          </a:p>
          <a:p>
            <a:r>
              <a:rPr lang="el-GR" sz="2200" i="1" dirty="0"/>
              <a:t>Ανάπτυξη κριτικής σκέψης και περιβαλλοντικής συνείδησης,</a:t>
            </a:r>
          </a:p>
          <a:p>
            <a:r>
              <a:rPr lang="el-GR" sz="2200" i="1" dirty="0"/>
              <a:t>Ευαισθητοποίηση σε θέματα προστασίας μνημείων,</a:t>
            </a:r>
          </a:p>
          <a:p>
            <a:r>
              <a:rPr lang="el-GR" sz="2200" i="1" dirty="0"/>
              <a:t>Καλλιέργεια δεξιοτήτων έρευνας, συνεργασίας, επικοινωνίας και δημιουργικής έκφρασης, αξιοποιώντας ψηφιακά εργαλεία,</a:t>
            </a:r>
          </a:p>
          <a:p>
            <a:r>
              <a:rPr lang="el-GR" sz="2200" i="1" dirty="0"/>
              <a:t>Ενίσχυση ενεργού </a:t>
            </a:r>
            <a:r>
              <a:rPr lang="el-GR" sz="2200" i="1" dirty="0" err="1"/>
              <a:t>πολιτειότητας</a:t>
            </a:r>
            <a:r>
              <a:rPr lang="el-GR" sz="2200" i="1" dirty="0"/>
              <a:t>, ώστε οι μαθητές/</a:t>
            </a:r>
            <a:r>
              <a:rPr lang="el-GR" sz="2200" i="1" dirty="0" err="1"/>
              <a:t>τριες</a:t>
            </a:r>
            <a:r>
              <a:rPr lang="el-GR" sz="2200" i="1" dirty="0"/>
              <a:t> να αναλάβουν υπεύθυνο ρόλο ως φορείς ενημέρωσης και δράσης για τη βιώσιμη διαχείριση της πολιτιστικής κληρονομιάς.</a:t>
            </a:r>
            <a:endParaRPr lang="el-GR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l-GR" sz="3100" dirty="0">
                <a:solidFill>
                  <a:srgbClr val="FFFFFF"/>
                </a:solidFill>
              </a:rPr>
              <a:t>Στάδια Υλοποίησης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500" b="1" dirty="0"/>
              <a:t>Ιανουάριος</a:t>
            </a:r>
            <a:endParaRPr lang="el-GR" sz="1500" dirty="0"/>
          </a:p>
          <a:p>
            <a:pPr marL="0" lvl="0" indent="0">
              <a:lnSpc>
                <a:spcPct val="90000"/>
              </a:lnSpc>
              <a:buNone/>
            </a:pPr>
            <a:r>
              <a:rPr lang="el-GR" sz="1500" dirty="0"/>
              <a:t>Παρουσίαση του προγράμματος - συγκρότηση ομάδων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l-GR" sz="1500" dirty="0"/>
              <a:t>Πρώτη γνωριμία με το Αρχαίο Θέατρο Ζέας (έρευνα πηγών)</a:t>
            </a:r>
          </a:p>
          <a:p>
            <a:pPr>
              <a:lnSpc>
                <a:spcPct val="90000"/>
              </a:lnSpc>
            </a:pPr>
            <a:r>
              <a:rPr lang="el-GR" sz="1500" b="1" dirty="0"/>
              <a:t>Φεβρουάριος</a:t>
            </a:r>
            <a:endParaRPr lang="el-GR" sz="1500" dirty="0"/>
          </a:p>
          <a:p>
            <a:pPr marL="0" indent="0">
              <a:lnSpc>
                <a:spcPct val="90000"/>
              </a:lnSpc>
              <a:buNone/>
            </a:pPr>
            <a:r>
              <a:rPr lang="el-GR" sz="1500" dirty="0"/>
              <a:t>Εισαγωγή στην κλιματική αλλαγή και την πολιτισμική κληρονομιά.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l-GR" sz="1500" dirty="0"/>
              <a:t>Μελέτη των επιπτώσεων της κλιματικής αλλαγής στα αρχαία μνημεία.</a:t>
            </a:r>
          </a:p>
          <a:p>
            <a:pPr>
              <a:lnSpc>
                <a:spcPct val="90000"/>
              </a:lnSpc>
            </a:pPr>
            <a:r>
              <a:rPr lang="el-GR" sz="1500" b="1" dirty="0"/>
              <a:t>Μάρτιος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l-GR" sz="1500" dirty="0"/>
              <a:t>Επεξεργασία πληροφοριών και συνεργατικές δραστηριότητες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l-GR" sz="1500" dirty="0"/>
              <a:t>Προετοιμασία εκπαιδευτικής επίσκεψης και επαφές με φορείς</a:t>
            </a:r>
          </a:p>
          <a:p>
            <a:pPr>
              <a:lnSpc>
                <a:spcPct val="90000"/>
              </a:lnSpc>
            </a:pPr>
            <a:r>
              <a:rPr lang="el-GR" sz="1500" b="1" dirty="0"/>
              <a:t>Απρίλιος</a:t>
            </a:r>
            <a:endParaRPr lang="el-GR" sz="1500" dirty="0"/>
          </a:p>
          <a:p>
            <a:pPr marL="0" lvl="0" indent="0">
              <a:lnSpc>
                <a:spcPct val="90000"/>
              </a:lnSpc>
              <a:buNone/>
            </a:pPr>
            <a:r>
              <a:rPr lang="el-GR" sz="1500" dirty="0"/>
              <a:t>Εκπαιδευτική επίσκεψη στο Αρχαίο Θέατρο Ζέας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l-GR" sz="1500" dirty="0"/>
              <a:t>Συλλογή υλικού (σημειώσεις, φωτογραφίες όπου επιτρέπεται)</a:t>
            </a:r>
          </a:p>
          <a:p>
            <a:pPr>
              <a:lnSpc>
                <a:spcPct val="90000"/>
              </a:lnSpc>
            </a:pPr>
            <a:r>
              <a:rPr lang="el-GR" sz="1500" b="1" dirty="0"/>
              <a:t>Μάιος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500" dirty="0"/>
              <a:t>Δημιουργία  παρουσίασης και ψηφιακού υλικού</a:t>
            </a: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l-GR" sz="1500" dirty="0"/>
              <a:t>θα ακολουθήσει  η  μαθητική ξενάγηση  στους μαθητές/</a:t>
            </a:r>
            <a:r>
              <a:rPr lang="el-GR" sz="1500" dirty="0" err="1"/>
              <a:t>τριες</a:t>
            </a:r>
            <a:r>
              <a:rPr lang="el-GR" sz="1500" dirty="0"/>
              <a:t> της Β’ Γυμνασίου και  </a:t>
            </a: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l-GR" sz="1500" dirty="0"/>
              <a:t>Τέλος, Αποτίμηση, </a:t>
            </a:r>
            <a:r>
              <a:rPr lang="el-GR" sz="1500" dirty="0" err="1"/>
              <a:t>Αναστοχασμός</a:t>
            </a:r>
            <a:r>
              <a:rPr lang="el-GR" sz="1500" dirty="0"/>
              <a:t> του προγράμματος</a:t>
            </a:r>
          </a:p>
          <a:p>
            <a:pPr>
              <a:lnSpc>
                <a:spcPct val="90000"/>
              </a:lnSpc>
            </a:pPr>
            <a:endParaRPr lang="el-GR" sz="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l-GR" sz="4300" b="1"/>
              <a:t>Αρχαίο Θέατρο Ζέας</a:t>
            </a: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1900"/>
              <a:t>Το αρχαίο θέατρο της Ζέας αποτελεί ένα από τα σημαντικότερα και συνάμα πλέον υποτιμημένα μνημεία της ελληνιστικής περιόδου στον ελλαδικό χώρο, καθώς η ύπαρξή του είναι άρρηκτα συνδεδεμένη με την εξέλιξη του Πειραιά ως του σημαντικότερου εμπορικού και πολεμικού λιμένα της αρχαιότητας.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C6BFA5A-485E-7564-D7EA-13BD620D69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74" r="13998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100" b="1"/>
              <a:t>Το Πολεοδομικό και Ιστορικό Πλαίσιο του Αρχαίου Πειραιά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5929C322-29E5-99B4-7B6D-38CC66D1C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311898"/>
              </p:ext>
            </p:extLst>
          </p:nvPr>
        </p:nvGraphicFramePr>
        <p:xfrm>
          <a:off x="1099718" y="1926266"/>
          <a:ext cx="6944564" cy="4357530"/>
        </p:xfrm>
        <a:graphic>
          <a:graphicData uri="http://schemas.openxmlformats.org/drawingml/2006/table">
            <a:tbl>
              <a:tblPr firstRow="1" bandRow="1"/>
              <a:tblGrid>
                <a:gridCol w="1792758">
                  <a:extLst>
                    <a:ext uri="{9D8B030D-6E8A-4147-A177-3AD203B41FA5}">
                      <a16:colId xmlns:a16="http://schemas.microsoft.com/office/drawing/2014/main" val="66298909"/>
                    </a:ext>
                  </a:extLst>
                </a:gridCol>
                <a:gridCol w="2035212">
                  <a:extLst>
                    <a:ext uri="{9D8B030D-6E8A-4147-A177-3AD203B41FA5}">
                      <a16:colId xmlns:a16="http://schemas.microsoft.com/office/drawing/2014/main" val="3597480432"/>
                    </a:ext>
                  </a:extLst>
                </a:gridCol>
                <a:gridCol w="3116594">
                  <a:extLst>
                    <a:ext uri="{9D8B030D-6E8A-4147-A177-3AD203B41FA5}">
                      <a16:colId xmlns:a16="http://schemas.microsoft.com/office/drawing/2014/main" val="1188676689"/>
                    </a:ext>
                  </a:extLst>
                </a:gridCol>
              </a:tblGrid>
              <a:tr h="401814"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Χρονική Περίοδος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E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Γεγονός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E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Σημασία για το Μνημείο και την Πόλη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46093"/>
                  </a:ext>
                </a:extLst>
              </a:tr>
              <a:tr h="659286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1" dirty="0">
                          <a:effectLst/>
                          <a:latin typeface="Google Sans Flex"/>
                        </a:rPr>
                        <a:t>493 </a:t>
                      </a:r>
                      <a:r>
                        <a:rPr lang="el-GR" sz="1400" b="1" dirty="0" err="1">
                          <a:effectLst/>
                          <a:latin typeface="Google Sans Flex"/>
                        </a:rPr>
                        <a:t>π.Χ.</a:t>
                      </a:r>
                      <a:endParaRPr lang="el-GR" sz="1400" b="0" dirty="0">
                        <a:effectLst/>
                        <a:latin typeface="Google Sans Flex"/>
                      </a:endParaRP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Πρόταση Θεμιστοκλή για οχύρωση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Ίδρυση του Πειραιά ως επίσημου λιμένα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26806"/>
                  </a:ext>
                </a:extLst>
              </a:tr>
              <a:tr h="659286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1" dirty="0">
                          <a:effectLst/>
                          <a:latin typeface="Google Sans Flex"/>
                        </a:rPr>
                        <a:t>450 </a:t>
                      </a:r>
                      <a:r>
                        <a:rPr lang="el-GR" sz="1400" b="1" dirty="0" err="1">
                          <a:effectLst/>
                          <a:latin typeface="Google Sans Flex"/>
                        </a:rPr>
                        <a:t>π.Χ.</a:t>
                      </a:r>
                      <a:endParaRPr lang="el-GR" sz="1400" b="0" dirty="0">
                        <a:effectLst/>
                        <a:latin typeface="Google Sans Flex"/>
                      </a:endParaRP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Ολοκλήρωση Μακρών Τειχών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Σύνδεση Πειραιά με Αθήνα, ασφάλεια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051584"/>
                  </a:ext>
                </a:extLst>
              </a:tr>
              <a:tr h="659286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1">
                          <a:effectLst/>
                          <a:latin typeface="Google Sans Flex"/>
                        </a:rPr>
                        <a:t>394 π.Χ.</a:t>
                      </a:r>
                      <a:endParaRPr lang="el-GR" sz="1400" b="0">
                        <a:effectLst/>
                        <a:latin typeface="Google Sans Flex"/>
                      </a:endParaRP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Ανακατασκευή τειχών από Κόνωνα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Αποκατάσταση ισχύος μετά τον Πελοποννησιακό Πόλεμο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128899"/>
                  </a:ext>
                </a:extLst>
              </a:tr>
              <a:tr h="659286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1">
                          <a:effectLst/>
                          <a:latin typeface="Google Sans Flex"/>
                        </a:rPr>
                        <a:t>Τέλη 4ου - Αρχές 3ου αι. π.Χ.</a:t>
                      </a:r>
                      <a:endParaRPr lang="el-GR" sz="1400" b="0">
                        <a:effectLst/>
                        <a:latin typeface="Google Sans Flex"/>
                      </a:endParaRP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Πρώιμη φάση θεάτρου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Κατασκευή κατά τους Μακεδονικούς χρόνους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227114"/>
                  </a:ext>
                </a:extLst>
              </a:tr>
              <a:tr h="659286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1">
                          <a:effectLst/>
                          <a:latin typeface="Google Sans Flex"/>
                        </a:rPr>
                        <a:t>2ος αι. π.Χ.</a:t>
                      </a:r>
                      <a:endParaRPr lang="el-GR" sz="1400" b="0">
                        <a:effectLst/>
                        <a:latin typeface="Google Sans Flex"/>
                      </a:endParaRP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Ώριμη φάση θεάτρου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Χρονολόγηση βάσει της ενεπίγραφης στήλης ευεργετών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54605"/>
                  </a:ext>
                </a:extLst>
              </a:tr>
              <a:tr h="659286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1">
                          <a:effectLst/>
                          <a:latin typeface="Google Sans Flex"/>
                        </a:rPr>
                        <a:t>86 π.Χ.</a:t>
                      </a:r>
                      <a:endParaRPr lang="el-GR" sz="1400" b="0">
                        <a:effectLst/>
                        <a:latin typeface="Google Sans Flex"/>
                      </a:endParaRP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Άλωση Πειραιά από τον Σύλλα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Οριστικό τέλος της ακμής, καταστροφή του θεάτρου</a:t>
                      </a:r>
                    </a:p>
                  </a:txBody>
                  <a:tcPr marL="71181" marR="71181" marT="47453" marB="474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49954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700" b="1" dirty="0"/>
              <a:t>Αρχιτεκτονική Ανάλυση του Μνημείου</a:t>
            </a:r>
          </a:p>
        </p:txBody>
      </p:sp>
      <p:sp>
        <p:nvSpPr>
          <p:cNvPr id="206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sX0" fmla="*/ 0 w 8229600"/>
              <a:gd name="csY0" fmla="*/ 0 h 18288"/>
              <a:gd name="csX1" fmla="*/ 521208 w 8229600"/>
              <a:gd name="csY1" fmla="*/ 0 h 18288"/>
              <a:gd name="csX2" fmla="*/ 1371600 w 8229600"/>
              <a:gd name="csY2" fmla="*/ 0 h 18288"/>
              <a:gd name="csX3" fmla="*/ 2221992 w 8229600"/>
              <a:gd name="csY3" fmla="*/ 0 h 18288"/>
              <a:gd name="csX4" fmla="*/ 3072384 w 8229600"/>
              <a:gd name="csY4" fmla="*/ 0 h 18288"/>
              <a:gd name="csX5" fmla="*/ 3511296 w 8229600"/>
              <a:gd name="csY5" fmla="*/ 0 h 18288"/>
              <a:gd name="csX6" fmla="*/ 4114800 w 8229600"/>
              <a:gd name="csY6" fmla="*/ 0 h 18288"/>
              <a:gd name="csX7" fmla="*/ 4553712 w 8229600"/>
              <a:gd name="csY7" fmla="*/ 0 h 18288"/>
              <a:gd name="csX8" fmla="*/ 5239512 w 8229600"/>
              <a:gd name="csY8" fmla="*/ 0 h 18288"/>
              <a:gd name="csX9" fmla="*/ 5843016 w 8229600"/>
              <a:gd name="csY9" fmla="*/ 0 h 18288"/>
              <a:gd name="csX10" fmla="*/ 6611112 w 8229600"/>
              <a:gd name="csY10" fmla="*/ 0 h 18288"/>
              <a:gd name="csX11" fmla="*/ 7461504 w 8229600"/>
              <a:gd name="csY11" fmla="*/ 0 h 18288"/>
              <a:gd name="csX12" fmla="*/ 8229600 w 8229600"/>
              <a:gd name="csY12" fmla="*/ 0 h 18288"/>
              <a:gd name="csX13" fmla="*/ 8229600 w 8229600"/>
              <a:gd name="csY13" fmla="*/ 18288 h 18288"/>
              <a:gd name="csX14" fmla="*/ 7461504 w 8229600"/>
              <a:gd name="csY14" fmla="*/ 18288 h 18288"/>
              <a:gd name="csX15" fmla="*/ 6940296 w 8229600"/>
              <a:gd name="csY15" fmla="*/ 18288 h 18288"/>
              <a:gd name="csX16" fmla="*/ 6419088 w 8229600"/>
              <a:gd name="csY16" fmla="*/ 18288 h 18288"/>
              <a:gd name="csX17" fmla="*/ 5650992 w 8229600"/>
              <a:gd name="csY17" fmla="*/ 18288 h 18288"/>
              <a:gd name="csX18" fmla="*/ 5129784 w 8229600"/>
              <a:gd name="csY18" fmla="*/ 18288 h 18288"/>
              <a:gd name="csX19" fmla="*/ 4690872 w 8229600"/>
              <a:gd name="csY19" fmla="*/ 18288 h 18288"/>
              <a:gd name="csX20" fmla="*/ 4087368 w 8229600"/>
              <a:gd name="csY20" fmla="*/ 18288 h 18288"/>
              <a:gd name="csX21" fmla="*/ 3401568 w 8229600"/>
              <a:gd name="csY21" fmla="*/ 18288 h 18288"/>
              <a:gd name="csX22" fmla="*/ 2798064 w 8229600"/>
              <a:gd name="csY22" fmla="*/ 18288 h 18288"/>
              <a:gd name="csX23" fmla="*/ 2276856 w 8229600"/>
              <a:gd name="csY23" fmla="*/ 18288 h 18288"/>
              <a:gd name="csX24" fmla="*/ 1426464 w 8229600"/>
              <a:gd name="csY24" fmla="*/ 18288 h 18288"/>
              <a:gd name="csX25" fmla="*/ 740664 w 8229600"/>
              <a:gd name="csY25" fmla="*/ 18288 h 18288"/>
              <a:gd name="csX26" fmla="*/ 0 w 8229600"/>
              <a:gd name="csY26" fmla="*/ 18288 h 18288"/>
              <a:gd name="csX27" fmla="*/ 0 w 8229600"/>
              <a:gd name="csY2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5C494F4-63A6-9747-9B9D-65AB0973EA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9369" y="2071316"/>
            <a:ext cx="5035164" cy="4119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l-GR" sz="2400" dirty="0"/>
              <a:t>Το αρχαίο θέατρο της Ζέας ακολουθεί τη βασική διάταξη των ελληνιστικών θεάτρων, με κοίλο, ορχήστρα και σκηνή. </a:t>
            </a:r>
          </a:p>
          <a:p>
            <a:pPr marL="0" indent="0"/>
            <a:r>
              <a:rPr lang="el-GR" sz="2400" dirty="0"/>
              <a:t>Το σχέδιό του βασίστηκε στο Διονυσιακό θέατρο της Αθήνας, δείχνοντας την πολιτιστική σύνδεση Πειραιά και Αθήνας.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l-GR" altLang="el-GR" sz="19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831" r="18710" b="2"/>
          <a:stretch>
            <a:fillRect/>
          </a:stretch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9AF1C21-0E37-2F96-8E87-2FDCD553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anchor="ctr">
            <a:normAutofit/>
          </a:bodyPr>
          <a:lstStyle/>
          <a:p>
            <a:r>
              <a:rPr lang="el-GR" sz="3500" b="1"/>
              <a:t>Αρχιτεκτονικά Στοιχεία και Μετρήσεις</a:t>
            </a:r>
            <a:endParaRPr lang="el-GR" sz="35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A3DF1FE-8F8E-71F8-4C1D-6B1354C6C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272246"/>
              </p:ext>
            </p:extLst>
          </p:nvPr>
        </p:nvGraphicFramePr>
        <p:xfrm>
          <a:off x="4576571" y="1572122"/>
          <a:ext cx="4183971" cy="4984964"/>
        </p:xfrm>
        <a:graphic>
          <a:graphicData uri="http://schemas.openxmlformats.org/drawingml/2006/table">
            <a:tbl>
              <a:tblPr firstRow="1" bandRow="1"/>
              <a:tblGrid>
                <a:gridCol w="1580718">
                  <a:extLst>
                    <a:ext uri="{9D8B030D-6E8A-4147-A177-3AD203B41FA5}">
                      <a16:colId xmlns:a16="http://schemas.microsoft.com/office/drawing/2014/main" val="4224693085"/>
                    </a:ext>
                  </a:extLst>
                </a:gridCol>
                <a:gridCol w="1468621">
                  <a:extLst>
                    <a:ext uri="{9D8B030D-6E8A-4147-A177-3AD203B41FA5}">
                      <a16:colId xmlns:a16="http://schemas.microsoft.com/office/drawing/2014/main" val="860849869"/>
                    </a:ext>
                  </a:extLst>
                </a:gridCol>
                <a:gridCol w="1134632">
                  <a:extLst>
                    <a:ext uri="{9D8B030D-6E8A-4147-A177-3AD203B41FA5}">
                      <a16:colId xmlns:a16="http://schemas.microsoft.com/office/drawing/2014/main" val="3519049554"/>
                    </a:ext>
                  </a:extLst>
                </a:gridCol>
              </a:tblGrid>
              <a:tr h="556417"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Τμήμα Μνημείου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E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Διάσταση / Χαρακτηριστικό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E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Υλικό / Κατασκευή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12646"/>
                  </a:ext>
                </a:extLst>
              </a:tr>
              <a:tr h="861116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1" dirty="0">
                          <a:effectLst/>
                          <a:latin typeface="Google Sans Flex"/>
                        </a:rPr>
                        <a:t>Διάμετρος Κοίλου</a:t>
                      </a:r>
                      <a:endParaRPr lang="el-GR" sz="1400" b="0" dirty="0">
                        <a:effectLst/>
                        <a:latin typeface="Google Sans Flex"/>
                      </a:endParaRP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66,5 μέτρα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Πειραϊκός </a:t>
                      </a:r>
                      <a:r>
                        <a:rPr lang="el-GR" sz="1400" b="0" dirty="0" err="1">
                          <a:effectLst/>
                          <a:latin typeface="Google Sans Flex"/>
                        </a:rPr>
                        <a:t>Ακτίτης</a:t>
                      </a:r>
                      <a:r>
                        <a:rPr lang="el-GR" sz="1400" b="0" dirty="0">
                          <a:effectLst/>
                          <a:latin typeface="Google Sans Flex"/>
                        </a:rPr>
                        <a:t> / Τεχνητή θεμελίωση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152164"/>
                  </a:ext>
                </a:extLst>
              </a:tr>
              <a:tr h="708766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1">
                          <a:effectLst/>
                          <a:latin typeface="Google Sans Flex"/>
                        </a:rPr>
                        <a:t>Κερκίδες / Κλίμακες</a:t>
                      </a:r>
                      <a:endParaRPr lang="el-GR" sz="1400" b="0">
                        <a:effectLst/>
                        <a:latin typeface="Google Sans Flex"/>
                      </a:endParaRP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13 κερκίδες / 14 κλίμακες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Λίθινα εδώλια (δεν σώζονται)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987174"/>
                  </a:ext>
                </a:extLst>
              </a:tr>
              <a:tr h="708766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1">
                          <a:effectLst/>
                          <a:latin typeface="Google Sans Flex"/>
                        </a:rPr>
                        <a:t>Διάμετρος Ορχήστρας</a:t>
                      </a:r>
                      <a:endParaRPr lang="el-GR" sz="1400" b="0">
                        <a:effectLst/>
                        <a:latin typeface="Google Sans Flex"/>
                      </a:endParaRP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23,4 μ. (Β) / 16,34 μ. (Α)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Λαξευμένη στον φυσικό βράχο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896538"/>
                  </a:ext>
                </a:extLst>
              </a:tr>
              <a:tr h="708766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1">
                          <a:effectLst/>
                          <a:latin typeface="Google Sans Flex"/>
                        </a:rPr>
                        <a:t>Μήκος Σκηνής</a:t>
                      </a:r>
                      <a:endParaRPr lang="el-GR" sz="1400" b="0">
                        <a:effectLst/>
                        <a:latin typeface="Google Sans Flex"/>
                      </a:endParaRP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36 μέτρα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Ορθογώνια κάτοψη θεμελίωσης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3140"/>
                  </a:ext>
                </a:extLst>
              </a:tr>
              <a:tr h="556417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1">
                          <a:effectLst/>
                          <a:latin typeface="Google Sans Flex"/>
                        </a:rPr>
                        <a:t>Πλάτος Σκηνής</a:t>
                      </a:r>
                      <a:endParaRPr lang="el-GR" sz="1400" b="0">
                        <a:effectLst/>
                        <a:latin typeface="Google Sans Flex"/>
                      </a:endParaRP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>
                          <a:effectLst/>
                          <a:latin typeface="Google Sans Flex"/>
                        </a:rPr>
                        <a:t>4,80 μέτρα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Σύνδεση με προσκήνιο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5287"/>
                  </a:ext>
                </a:extLst>
              </a:tr>
              <a:tr h="708766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1">
                          <a:effectLst/>
                          <a:latin typeface="Google Sans Flex"/>
                        </a:rPr>
                        <a:t>Προσανατολισμός</a:t>
                      </a:r>
                      <a:endParaRPr lang="el-GR" sz="1400" b="0">
                        <a:effectLst/>
                        <a:latin typeface="Google Sans Flex"/>
                      </a:endParaRP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Νοτιοανατολικός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l-GR" sz="1400" b="0" dirty="0">
                          <a:effectLst/>
                          <a:latin typeface="Google Sans Flex"/>
                        </a:rPr>
                        <a:t>Βέλτιστη χρήση φυσικού φωτός</a:t>
                      </a:r>
                    </a:p>
                  </a:txBody>
                  <a:tcPr marL="83186" marR="83186" marT="55458" marB="5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188730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13" y="2740707"/>
            <a:ext cx="4043130" cy="290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2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6350</TotalTime>
  <Words>1257</Words>
  <Application>Microsoft Office PowerPoint</Application>
  <PresentationFormat>Προβολή στην οθόνη (4:3)</PresentationFormat>
  <Paragraphs>148</Paragraphs>
  <Slides>22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Arial</vt:lpstr>
      <vt:lpstr>Calibri</vt:lpstr>
      <vt:lpstr>Google Sans Flex</vt:lpstr>
      <vt:lpstr>Office Theme</vt:lpstr>
      <vt:lpstr>5ο Γυμνάσιο Πετρούπολης</vt:lpstr>
      <vt:lpstr>Η Ομάδα μας</vt:lpstr>
      <vt:lpstr>Πρόλογος</vt:lpstr>
      <vt:lpstr>Οι στόχοι μας</vt:lpstr>
      <vt:lpstr>Στάδια Υλοποίησης</vt:lpstr>
      <vt:lpstr>Αρχαίο Θέατρο Ζέας</vt:lpstr>
      <vt:lpstr>Το Πολεοδομικό και Ιστορικό Πλαίσιο του Αρχαίου Πειραιά</vt:lpstr>
      <vt:lpstr>Αρχιτεκτονική Ανάλυση του Μνημείου</vt:lpstr>
      <vt:lpstr>Αρχιτεκτονικά Στοιχεία και Μετρήσεις</vt:lpstr>
      <vt:lpstr>Παρουσίαση του PowerPoint</vt:lpstr>
      <vt:lpstr>Η Κοινωνική και Πολιτική Σημασία του Θεάτρου</vt:lpstr>
      <vt:lpstr>Το Λιμάνι της Ζέας: Νεωσοίκοι και Ναυτική Ισχύς</vt:lpstr>
      <vt:lpstr>Η θέση των νεωσοίκων</vt:lpstr>
      <vt:lpstr>Η σημερινή μορφή τους</vt:lpstr>
      <vt:lpstr>Η Καταστροφή από τον Σύλλα και η Μεταγενέστερη Παρακμή</vt:lpstr>
      <vt:lpstr>Ανασκαφές και Σύγχρονες Προσπάθειες Ανάδειξης</vt:lpstr>
      <vt:lpstr>Επιπτώσεις της Κλιματικής Αλλαγής</vt:lpstr>
      <vt:lpstr>Αντιμετώπιση</vt:lpstr>
      <vt:lpstr>Το Έργο του Οργανισμού "Διάζωμα" και η Μελέτη Ανάδειξης</vt:lpstr>
      <vt:lpstr>Το "Urban Game Locked" και η Ψηφιακή Σύνδεση</vt:lpstr>
      <vt:lpstr>Παρουσίαση του PowerPoint</vt:lpstr>
      <vt:lpstr>Ευχαριστούμε   5ο Γυμνάσιο Πετρούπολης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Πολιτιστικό Πρόγραμμα</dc:title>
  <dc:creator>student</dc:creator>
  <dc:description>generated using python-pptx</dc:description>
  <cp:lastModifiedBy>ΣΟΦΙΑ ΦΛΩΡΗ</cp:lastModifiedBy>
  <cp:revision>18</cp:revision>
  <dcterms:created xsi:type="dcterms:W3CDTF">2013-01-27T09:14:16Z</dcterms:created>
  <dcterms:modified xsi:type="dcterms:W3CDTF">2026-05-11T12:58:29Z</dcterms:modified>
</cp:coreProperties>
</file>