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3" r:id="rId10"/>
    <p:sldId id="272" r:id="rId11"/>
    <p:sldId id="264" r:id="rId12"/>
    <p:sldId id="273" r:id="rId13"/>
    <p:sldId id="265" r:id="rId14"/>
    <p:sldId id="266" r:id="rId15"/>
    <p:sldId id="267" r:id="rId16"/>
    <p:sldId id="268" r:id="rId17"/>
    <p:sldId id="269" r:id="rId18"/>
    <p:sldId id="262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8 - Ορθογώνιο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1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6 - Ευθεία γραμμή σύνδεσης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2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85D1-BCEC-4F0B-8CC0-8BC5FE2C3676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4A2890-6014-413C-BEA2-BAD392C40B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179B-B6B5-4C1C-A9A8-9AABD312491D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7BB67-3AFD-4847-A496-CFB8A9DED3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- Έλλειψη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3" name="5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45EF-3F6A-4CAB-AC41-575D7929E6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2FC4-D6B6-46AF-9AE8-39D5F5FC5B13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DBB6-F0E9-4B1E-9CFF-E26C2ECB6A22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BE39-3EB5-4D8C-B748-5F43E8CC36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- Ορθογώνιο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- Έλλειψη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- Έλλειψη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5" name="4 - Θέση υποσέλιδου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" name="3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A2D3A-1EA4-4431-A6EB-60006E6B4380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17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5D4FAB0-20F1-47A3-ACB4-436E073D6A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υθεία γραμμή σύνδεσης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DDEB8-0467-43E6-B151-B36C1B993161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7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0CA8-61DB-45B5-9044-9BD994AA9A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0 - Ορθογώνιο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1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24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8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B4E7-2DBF-4A0A-B939-09B49F648047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19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2F0CDC-D9B2-45CA-AF96-6BBA412389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25E9C-64D0-41C0-A47A-A6384B5D217A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B7E21-D1EA-4DD8-8EA3-EACE356BB1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5 - Ορθογώνιο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30B4B-E8AC-409A-9795-B0B904C31762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9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F38366-AE79-44C0-B0D6-183BEDD204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79E21FA-CA94-400E-8D56-BC2F8C24C8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4130B-4192-4C23-8713-7BCF664CE915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- Έλλειψη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6" name="6 - Θέση αριθμού διαφάνειας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7E6B3-CAEE-4F0F-84B0-BEF6ECEA6AD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7" name="4 - Θέση ημερομηνίας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B208-F817-4F9D-B1AB-5270AD0884FF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18" name="5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FBC390A-C9CE-49B3-B3B5-A198CB937243}" type="datetimeFigureOut">
              <a:rPr lang="el-GR"/>
              <a:pPr>
                <a:defRPr/>
              </a:pPr>
              <a:t>24/5/2021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AF04C6-0E35-4CCA-B0D7-B41059DBAA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3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202</a:t>
            </a:r>
            <a:r>
              <a:rPr lang="el-GR" dirty="0" smtClean="0"/>
              <a:t>1</a:t>
            </a:r>
            <a:r>
              <a:rPr lang="en-US" dirty="0" smtClean="0"/>
              <a:t>-202</a:t>
            </a:r>
            <a:r>
              <a:rPr lang="el-GR" dirty="0" smtClean="0"/>
              <a:t>2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  <p:sp>
        <p:nvSpPr>
          <p:cNvPr id="13315" name="1 - Τίτλος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/>
          <a:lstStyle/>
          <a:p>
            <a:pPr eaLnBrk="1" hangingPunct="1"/>
            <a:r>
              <a:rPr lang="el-GR" dirty="0" smtClean="0"/>
              <a:t>Το Νέο Επαγγελματικό Λύκειο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0"/>
            <a:ext cx="68405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00B050"/>
                </a:solidFill>
              </a:rPr>
              <a:t>Γ τάξη ΕΠΑ.Λ.</a:t>
            </a:r>
          </a:p>
        </p:txBody>
      </p:sp>
      <p:sp>
        <p:nvSpPr>
          <p:cNvPr id="23555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229600" cy="1905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00B050"/>
                </a:solidFill>
              </a:rPr>
              <a:t>Μαθήματα Γενικής Παιδείας	:       12 ώρες</a:t>
            </a:r>
          </a:p>
          <a:p>
            <a:pPr eaLnBrk="1" hangingPunct="1"/>
            <a:r>
              <a:rPr lang="el-GR" smtClean="0">
                <a:solidFill>
                  <a:srgbClr val="00B050"/>
                </a:solidFill>
              </a:rPr>
              <a:t>Μαθήματα  Ειδικότητας 		:       23 ώρες</a:t>
            </a:r>
          </a:p>
          <a:p>
            <a:pPr eaLnBrk="1" hangingPunct="1">
              <a:buFont typeface="Wingdings 2" pitchFamily="18" charset="2"/>
              <a:buNone/>
            </a:pPr>
            <a:r>
              <a:rPr lang="el-GR" smtClean="0">
                <a:solidFill>
                  <a:srgbClr val="00B050"/>
                </a:solidFill>
              </a:rPr>
              <a:t>                         (50% Θ +50% Ε)</a:t>
            </a:r>
          </a:p>
          <a:p>
            <a:pPr eaLnBrk="1" hangingPunct="1"/>
            <a:endParaRPr lang="el-GR" smtClean="0">
              <a:solidFill>
                <a:srgbClr val="FFC000"/>
              </a:solidFill>
            </a:endParaRPr>
          </a:p>
          <a:p>
            <a:pPr eaLnBrk="1" hangingPunct="1"/>
            <a:endParaRPr lang="el-GR" smtClean="0"/>
          </a:p>
        </p:txBody>
      </p:sp>
      <p:sp>
        <p:nvSpPr>
          <p:cNvPr id="4" name="3 - Ορθογώνιο"/>
          <p:cNvSpPr/>
          <p:nvPr/>
        </p:nvSpPr>
        <p:spPr>
          <a:xfrm>
            <a:off x="3635375" y="4005263"/>
            <a:ext cx="4105275" cy="19446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chemeClr val="bg1">
                    <a:lumMod val="65000"/>
                  </a:schemeClr>
                </a:solidFill>
              </a:rPr>
              <a:t>ΕΠΙΛΟΓΗ ΕΙΔΙΚΟΤΗΤΑΣ</a:t>
            </a:r>
          </a:p>
        </p:txBody>
      </p:sp>
      <p:sp>
        <p:nvSpPr>
          <p:cNvPr id="5" name="4 - Λυγισμένο βέλος"/>
          <p:cNvSpPr/>
          <p:nvPr/>
        </p:nvSpPr>
        <p:spPr>
          <a:xfrm rot="16200000">
            <a:off x="1402556" y="3140869"/>
            <a:ext cx="2449513" cy="2016125"/>
          </a:xfrm>
          <a:prstGeom prst="bentArrow">
            <a:avLst>
              <a:gd name="adj1" fmla="val 15847"/>
              <a:gd name="adj2" fmla="val 24285"/>
              <a:gd name="adj3" fmla="val 43304"/>
              <a:gd name="adj4" fmla="val 437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0"/>
            <a:ext cx="6769100" cy="674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>
          <a:xfrm>
            <a:off x="323850" y="115888"/>
            <a:ext cx="8534400" cy="760412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7B9899"/>
                </a:solidFill>
              </a:rPr>
              <a:t>ΜΕΤΑ ΤΟ ΕΠΑ.Λ.  ;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059113" y="5589588"/>
            <a:ext cx="2376487" cy="1079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/>
              <a:t>ΕΠΑ.Λ.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/>
              <a:t>ΑΠΟΛΥΤΗΡΙΟ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/>
              <a:t>&amp;  ΠΤΥΧΙΟ </a:t>
            </a:r>
            <a:r>
              <a:rPr lang="el-GR" b="1" dirty="0" err="1"/>
              <a:t>επιπ</a:t>
            </a:r>
            <a:r>
              <a:rPr lang="el-GR" b="1" dirty="0"/>
              <a:t> 4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79388" y="5516563"/>
            <a:ext cx="2305050" cy="10810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/>
              <a:t>ΜΑΘΗΤΕΙΑ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/>
              <a:t> 9  ΜΗΝΗ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/>
              <a:t>ΠΤΥΧΙΟ  </a:t>
            </a:r>
            <a:r>
              <a:rPr lang="el-GR" b="1" dirty="0" err="1"/>
              <a:t>επιπ</a:t>
            </a:r>
            <a:r>
              <a:rPr lang="el-GR" b="1" dirty="0"/>
              <a:t>  5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4356100" y="2349500"/>
            <a:ext cx="1728788" cy="7921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 smtClean="0"/>
              <a:t>Α.Ε.Ι.</a:t>
            </a:r>
            <a:endParaRPr lang="el-GR" sz="24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6228184" y="1916832"/>
            <a:ext cx="2736304" cy="86417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/>
              <a:t>Α.Ε.Ι</a:t>
            </a:r>
            <a:r>
              <a:rPr lang="el-GR" sz="2400" b="1" dirty="0" smtClean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 smtClean="0"/>
              <a:t>Ιατρ.- </a:t>
            </a:r>
            <a:r>
              <a:rPr lang="el-GR" sz="2400" b="1" dirty="0" err="1" smtClean="0"/>
              <a:t>Πολυτεχν</a:t>
            </a:r>
            <a:endParaRPr lang="el-GR" sz="2400" b="1" dirty="0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5580063" y="4365625"/>
            <a:ext cx="2087562" cy="79216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ΕΙΔΙΚΕΣ  ΕΞΕΤΑΣΕΙΣ σε  4 ΜΑΘΗΜΑΤΑ</a:t>
            </a:r>
          </a:p>
        </p:txBody>
      </p:sp>
      <p:sp>
        <p:nvSpPr>
          <p:cNvPr id="48" name="47 - Στρογγυλεμένο ορθογώνιο"/>
          <p:cNvSpPr/>
          <p:nvPr/>
        </p:nvSpPr>
        <p:spPr>
          <a:xfrm>
            <a:off x="395288" y="1125538"/>
            <a:ext cx="8064500" cy="50323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ΑΓΟΡΑ   ΕΡΓΑΣΙΑΣ</a:t>
            </a:r>
          </a:p>
        </p:txBody>
      </p:sp>
      <p:sp>
        <p:nvSpPr>
          <p:cNvPr id="64" name="63 - Δεξιό βέλος"/>
          <p:cNvSpPr/>
          <p:nvPr/>
        </p:nvSpPr>
        <p:spPr>
          <a:xfrm rot="5400000" flipH="1">
            <a:off x="4914900" y="1736726"/>
            <a:ext cx="649287" cy="576262"/>
          </a:xfrm>
          <a:prstGeom prst="rightArrow">
            <a:avLst>
              <a:gd name="adj1" fmla="val 24260"/>
              <a:gd name="adj2" fmla="val 8029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7" name="66 - Δεξιό βέλος"/>
          <p:cNvSpPr/>
          <p:nvPr/>
        </p:nvSpPr>
        <p:spPr>
          <a:xfrm rot="5400000" flipH="1">
            <a:off x="1188244" y="2348706"/>
            <a:ext cx="2016125" cy="576263"/>
          </a:xfrm>
          <a:prstGeom prst="rightArrow">
            <a:avLst>
              <a:gd name="adj1" fmla="val 24260"/>
              <a:gd name="adj2" fmla="val 802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8" name="67 - Δεξιό βέλος"/>
          <p:cNvSpPr/>
          <p:nvPr/>
        </p:nvSpPr>
        <p:spPr>
          <a:xfrm rot="5400000" flipH="1">
            <a:off x="-864393" y="3320256"/>
            <a:ext cx="3816350" cy="576263"/>
          </a:xfrm>
          <a:prstGeom prst="rightArrow">
            <a:avLst>
              <a:gd name="adj1" fmla="val 24260"/>
              <a:gd name="adj2" fmla="val 802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0" name="69 - Βέλος λυγισμένο προς τα επάνω"/>
          <p:cNvSpPr/>
          <p:nvPr/>
        </p:nvSpPr>
        <p:spPr>
          <a:xfrm>
            <a:off x="5148263" y="5229225"/>
            <a:ext cx="1368425" cy="936625"/>
          </a:xfrm>
          <a:prstGeom prst="bentUpArrow">
            <a:avLst>
              <a:gd name="adj1" fmla="val 16420"/>
              <a:gd name="adj2" fmla="val 25000"/>
              <a:gd name="adj3" fmla="val 25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2" name="71 - Δεξιό βέλος"/>
          <p:cNvSpPr/>
          <p:nvPr/>
        </p:nvSpPr>
        <p:spPr>
          <a:xfrm rot="5400000" flipH="1">
            <a:off x="7356723" y="1436365"/>
            <a:ext cx="479425" cy="576263"/>
          </a:xfrm>
          <a:prstGeom prst="rightArrow">
            <a:avLst>
              <a:gd name="adj1" fmla="val 24260"/>
              <a:gd name="adj2" fmla="val 3095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6948488" y="3357563"/>
            <a:ext cx="936625" cy="50323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</a:rPr>
              <a:t>5</a:t>
            </a:r>
            <a:r>
              <a:rPr lang="el-GR" b="1">
                <a:solidFill>
                  <a:srgbClr val="FFFFFF"/>
                </a:solidFill>
              </a:rPr>
              <a:t>%</a:t>
            </a:r>
          </a:p>
        </p:txBody>
      </p:sp>
      <p:sp>
        <p:nvSpPr>
          <p:cNvPr id="63" name="62 - Λυγισμένο βέλος"/>
          <p:cNvSpPr/>
          <p:nvPr/>
        </p:nvSpPr>
        <p:spPr>
          <a:xfrm rot="16200000">
            <a:off x="4356894" y="3501232"/>
            <a:ext cx="1582737" cy="863600"/>
          </a:xfrm>
          <a:prstGeom prst="bentArrow">
            <a:avLst>
              <a:gd name="adj1" fmla="val 14990"/>
              <a:gd name="adj2" fmla="val 33580"/>
              <a:gd name="adj3" fmla="val 50000"/>
              <a:gd name="adj4" fmla="val 437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65" name="64 - Δεξιό βέλος"/>
          <p:cNvSpPr/>
          <p:nvPr/>
        </p:nvSpPr>
        <p:spPr>
          <a:xfrm rot="5400000" flipH="1">
            <a:off x="7068344" y="3812381"/>
            <a:ext cx="479425" cy="576263"/>
          </a:xfrm>
          <a:prstGeom prst="rightArrow">
            <a:avLst>
              <a:gd name="adj1" fmla="val 24260"/>
              <a:gd name="adj2" fmla="val 4669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6" name="65 - Δεξιό βέλος"/>
          <p:cNvSpPr/>
          <p:nvPr/>
        </p:nvSpPr>
        <p:spPr>
          <a:xfrm rot="5400000" flipH="1">
            <a:off x="7200107" y="2817018"/>
            <a:ext cx="647700" cy="576263"/>
          </a:xfrm>
          <a:prstGeom prst="rightArrow">
            <a:avLst>
              <a:gd name="adj1" fmla="val 24260"/>
              <a:gd name="adj2" fmla="val 4168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85" name="84 - Έλλειψη"/>
          <p:cNvSpPr/>
          <p:nvPr/>
        </p:nvSpPr>
        <p:spPr>
          <a:xfrm>
            <a:off x="179388" y="2781300"/>
            <a:ext cx="1871662" cy="5032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dirty="0"/>
              <a:t>ΠΙΣΤΟΠΟΙΗΣΗ</a:t>
            </a:r>
          </a:p>
        </p:txBody>
      </p:sp>
      <p:sp>
        <p:nvSpPr>
          <p:cNvPr id="86" name="85 - Έλλειψη"/>
          <p:cNvSpPr/>
          <p:nvPr/>
        </p:nvSpPr>
        <p:spPr>
          <a:xfrm>
            <a:off x="1403350" y="2205038"/>
            <a:ext cx="1944688" cy="431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dirty="0"/>
              <a:t>ΠΙΣΤΟΠΟΙΗΣΗ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7164388" y="5589588"/>
            <a:ext cx="1728787" cy="93503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ΓΕΝΙΚΟ ΛΥΚΕΙΟ</a:t>
            </a:r>
          </a:p>
        </p:txBody>
      </p:sp>
      <p:cxnSp>
        <p:nvCxnSpPr>
          <p:cNvPr id="29" name="28 - Γωνιακή σύνδεση"/>
          <p:cNvCxnSpPr>
            <a:endCxn id="32" idx="3"/>
          </p:cNvCxnSpPr>
          <p:nvPr/>
        </p:nvCxnSpPr>
        <p:spPr>
          <a:xfrm rot="10800000">
            <a:off x="4716463" y="4149725"/>
            <a:ext cx="2447925" cy="1655763"/>
          </a:xfrm>
          <a:prstGeom prst="bentConnector3">
            <a:avLst>
              <a:gd name="adj1" fmla="val 66139"/>
            </a:avLst>
          </a:prstGeom>
          <a:ln w="412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1258888" y="3644900"/>
            <a:ext cx="16573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ΙΕΚ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3 εξάμηνα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ΠΤΥΧΙΟ </a:t>
            </a:r>
            <a:r>
              <a:rPr lang="el-GR" dirty="0" err="1"/>
              <a:t>επ</a:t>
            </a:r>
            <a:r>
              <a:rPr lang="el-GR" dirty="0"/>
              <a:t>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59113" y="3644900"/>
            <a:ext cx="16573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ΙΕΚ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5 εξάμηνα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ΠΤΥΧΙΟ </a:t>
            </a:r>
            <a:r>
              <a:rPr lang="el-GR" dirty="0" err="1"/>
              <a:t>επ</a:t>
            </a:r>
            <a:r>
              <a:rPr lang="el-GR" dirty="0"/>
              <a:t>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3" name="32 - Δεξιό βέλος"/>
          <p:cNvSpPr/>
          <p:nvPr/>
        </p:nvSpPr>
        <p:spPr>
          <a:xfrm rot="5400000" flipH="1">
            <a:off x="2555875" y="2349500"/>
            <a:ext cx="2016125" cy="574675"/>
          </a:xfrm>
          <a:prstGeom prst="rightArrow">
            <a:avLst>
              <a:gd name="adj1" fmla="val 24260"/>
              <a:gd name="adj2" fmla="val 8029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5" name="34 - Έλλειψη"/>
          <p:cNvSpPr/>
          <p:nvPr/>
        </p:nvSpPr>
        <p:spPr>
          <a:xfrm>
            <a:off x="2700338" y="2708275"/>
            <a:ext cx="1584325" cy="5048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/>
              <a:t>ΠΙΣΤΟΠΟΙΗΣΗ</a:t>
            </a:r>
          </a:p>
        </p:txBody>
      </p:sp>
      <p:sp>
        <p:nvSpPr>
          <p:cNvPr id="36" name="35 - Δεξιό βέλος"/>
          <p:cNvSpPr/>
          <p:nvPr/>
        </p:nvSpPr>
        <p:spPr>
          <a:xfrm flipH="1">
            <a:off x="2497138" y="5688013"/>
            <a:ext cx="561975" cy="576262"/>
          </a:xfrm>
          <a:prstGeom prst="rightArrow">
            <a:avLst>
              <a:gd name="adj1" fmla="val 28549"/>
              <a:gd name="adj2" fmla="val 5455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cxnSp>
        <p:nvCxnSpPr>
          <p:cNvPr id="43" name="42 - Γωνιακή σύνδεση"/>
          <p:cNvCxnSpPr/>
          <p:nvPr/>
        </p:nvCxnSpPr>
        <p:spPr>
          <a:xfrm rot="16200000" flipV="1">
            <a:off x="5831681" y="3177382"/>
            <a:ext cx="2447925" cy="2376488"/>
          </a:xfrm>
          <a:prstGeom prst="bentConnector3">
            <a:avLst>
              <a:gd name="adj1" fmla="val 56791"/>
            </a:avLst>
          </a:prstGeom>
          <a:ln w="412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ύγραμμο βέλος σύνδεσης"/>
          <p:cNvCxnSpPr/>
          <p:nvPr/>
        </p:nvCxnSpPr>
        <p:spPr>
          <a:xfrm flipV="1">
            <a:off x="8459788" y="2781300"/>
            <a:ext cx="0" cy="2808288"/>
          </a:xfrm>
          <a:prstGeom prst="straightConnector1">
            <a:avLst/>
          </a:prstGeom>
          <a:ln w="412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- Γωνιακή σύνδεση"/>
          <p:cNvCxnSpPr/>
          <p:nvPr/>
        </p:nvCxnSpPr>
        <p:spPr>
          <a:xfrm rot="16200000" flipV="1">
            <a:off x="2333625" y="4587875"/>
            <a:ext cx="1014413" cy="1001713"/>
          </a:xfrm>
          <a:prstGeom prst="bentConnector3">
            <a:avLst>
              <a:gd name="adj1" fmla="val 27238"/>
            </a:avLst>
          </a:prstGeom>
          <a:ln w="168275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9 - Στρογγυλεμένο ορθογώνιο"/>
          <p:cNvSpPr/>
          <p:nvPr/>
        </p:nvSpPr>
        <p:spPr>
          <a:xfrm>
            <a:off x="4787900" y="3644900"/>
            <a:ext cx="720725" cy="36036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</a:rPr>
              <a:t>10</a:t>
            </a:r>
            <a:r>
              <a:rPr lang="el-GR" b="1" dirty="0" smtClean="0">
                <a:solidFill>
                  <a:srgbClr val="FFFFFF"/>
                </a:solidFill>
              </a:rPr>
              <a:t>%</a:t>
            </a:r>
            <a:endParaRPr lang="el-GR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rgbClr val="7B9899"/>
                </a:solidFill>
              </a:rPr>
              <a:t>ΤΜΗΜΑΤΑ          </a:t>
            </a:r>
            <a:r>
              <a:rPr lang="el-GR" dirty="0" smtClean="0">
                <a:solidFill>
                  <a:srgbClr val="7B9899"/>
                </a:solidFill>
              </a:rPr>
              <a:t>Α.Ε.Ι</a:t>
            </a:r>
            <a:r>
              <a:rPr lang="el-GR" dirty="0" smtClean="0">
                <a:solidFill>
                  <a:srgbClr val="7B9899"/>
                </a:solidFill>
              </a:rPr>
              <a:t>.</a:t>
            </a:r>
          </a:p>
        </p:txBody>
      </p:sp>
      <p:sp>
        <p:nvSpPr>
          <p:cNvPr id="26627" name="6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l-GR" dirty="0" smtClean="0"/>
              <a:t>Όλα τα Τμήματα </a:t>
            </a:r>
            <a:r>
              <a:rPr lang="el-GR" dirty="0" smtClean="0"/>
              <a:t>Α.Ε.Ι. αντίστοιχα </a:t>
            </a:r>
            <a:r>
              <a:rPr lang="el-GR" dirty="0" smtClean="0"/>
              <a:t>του </a:t>
            </a:r>
            <a:r>
              <a:rPr lang="el-GR" dirty="0" smtClean="0"/>
              <a:t>Τομέα   10%</a:t>
            </a:r>
            <a:endParaRPr lang="el-GR" dirty="0" smtClean="0"/>
          </a:p>
          <a:p>
            <a:pPr eaLnBrk="1" hangingPunct="1"/>
            <a:r>
              <a:rPr lang="el-GR" dirty="0" smtClean="0"/>
              <a:t>Ανώτερες σχολές Τουριστικών </a:t>
            </a:r>
            <a:r>
              <a:rPr lang="el-GR" dirty="0" smtClean="0"/>
              <a:t>επαγγελμάτων 20%</a:t>
            </a:r>
            <a:endParaRPr lang="el-GR" dirty="0" smtClean="0"/>
          </a:p>
          <a:p>
            <a:pPr eaLnBrk="1" hangingPunct="1"/>
            <a:r>
              <a:rPr lang="el-GR" dirty="0" smtClean="0"/>
              <a:t>Σχολές </a:t>
            </a:r>
            <a:r>
              <a:rPr lang="el-GR" dirty="0" smtClean="0"/>
              <a:t>Υπαξιωματικών  8%</a:t>
            </a:r>
            <a:endParaRPr lang="el-GR" dirty="0" smtClean="0"/>
          </a:p>
          <a:p>
            <a:pPr eaLnBrk="1" hangingPunct="1"/>
            <a:r>
              <a:rPr lang="el-GR" dirty="0" smtClean="0"/>
              <a:t>Σχολές  </a:t>
            </a:r>
            <a:r>
              <a:rPr lang="el-GR" dirty="0" smtClean="0"/>
              <a:t>Αστυφυλάκων Πυροσβεστών  5%</a:t>
            </a:r>
            <a:endParaRPr lang="el-GR" dirty="0" smtClean="0"/>
          </a:p>
          <a:p>
            <a:pPr eaLnBrk="1" hangingPunct="1"/>
            <a:r>
              <a:rPr lang="el-GR" dirty="0" smtClean="0"/>
              <a:t>Ακαδημίες Εμπορικού </a:t>
            </a:r>
            <a:r>
              <a:rPr lang="el-GR" dirty="0" smtClean="0"/>
              <a:t>Ναυτικού  20%</a:t>
            </a:r>
            <a:endParaRPr lang="el-GR" dirty="0" smtClean="0"/>
          </a:p>
          <a:p>
            <a:pPr eaLnBrk="1" hangingPunct="1"/>
            <a:endParaRPr lang="el-G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l-GR" dirty="0" smtClean="0"/>
              <a:t>Με Πανελλαδικές Εξετάσεις  σε 4 Μαθήματα 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Τίτλος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825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7B9899"/>
                </a:solidFill>
              </a:rPr>
              <a:t>ΤΜΗΜΑΤΑ     </a:t>
            </a:r>
            <a:r>
              <a:rPr lang="el-GR" dirty="0" smtClean="0">
                <a:solidFill>
                  <a:srgbClr val="7B9899"/>
                </a:solidFill>
              </a:rPr>
              <a:t>  Α.Ε.Ι.   </a:t>
            </a:r>
            <a:r>
              <a:rPr lang="el-GR" sz="2800" dirty="0" smtClean="0">
                <a:solidFill>
                  <a:srgbClr val="7B9899"/>
                </a:solidFill>
              </a:rPr>
              <a:t>Ιατρικές &amp;</a:t>
            </a:r>
            <a:r>
              <a:rPr lang="el-GR" dirty="0" smtClean="0">
                <a:solidFill>
                  <a:srgbClr val="7B9899"/>
                </a:solidFill>
              </a:rPr>
              <a:t> </a:t>
            </a:r>
            <a:r>
              <a:rPr lang="el-GR" sz="2800" dirty="0" smtClean="0">
                <a:solidFill>
                  <a:srgbClr val="7B9899"/>
                </a:solidFill>
              </a:rPr>
              <a:t>Πολυτεχνικές  </a:t>
            </a:r>
            <a:endParaRPr lang="el-GR" sz="2800" dirty="0" smtClean="0">
              <a:solidFill>
                <a:srgbClr val="7B9899"/>
              </a:solidFill>
            </a:endParaRP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l-GR" dirty="0" smtClean="0"/>
              <a:t>Όλα τα Τμήματα </a:t>
            </a:r>
            <a:r>
              <a:rPr lang="el-GR" dirty="0" smtClean="0"/>
              <a:t>Ιατρικών &amp;  Πολυτεχνικών Σχολών  αντίστοιχα </a:t>
            </a:r>
            <a:r>
              <a:rPr lang="el-GR" dirty="0" smtClean="0"/>
              <a:t>του </a:t>
            </a:r>
            <a:r>
              <a:rPr lang="el-GR" dirty="0" smtClean="0"/>
              <a:t>Τομέα 5%</a:t>
            </a:r>
            <a:endParaRPr lang="el-GR" dirty="0" smtClean="0"/>
          </a:p>
          <a:p>
            <a:pPr eaLnBrk="1" hangingPunct="1"/>
            <a:r>
              <a:rPr lang="el-GR" smtClean="0"/>
              <a:t>Τμήματα </a:t>
            </a:r>
            <a:r>
              <a:rPr lang="el-GR" smtClean="0"/>
              <a:t>Κ</a:t>
            </a:r>
            <a:r>
              <a:rPr lang="el-GR" smtClean="0"/>
              <a:t>οινής </a:t>
            </a:r>
            <a:r>
              <a:rPr lang="el-GR" dirty="0" smtClean="0"/>
              <a:t>Ομάδας  (Επιστήμες Φ.Α. , Θεατρικών &amp; Μουσικών σπουδών) 5%</a:t>
            </a:r>
            <a:endParaRPr lang="el-GR" dirty="0" smtClean="0"/>
          </a:p>
          <a:p>
            <a:pPr eaLnBrk="1" hangingPunct="1"/>
            <a:endParaRPr lang="el-G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l-GR" dirty="0" smtClean="0"/>
              <a:t>Με Πανελλαδικές Εξετάσεις  σε 4 Μαθήματα  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ΠΑΝΕΛΛΑΔΙΚΑ ΕΞΕΤΑΖΟΜΕΝΑ ΜΑΘΗΜΑΤΑ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8">
              <a:buFontTx/>
              <a:buNone/>
              <a:defRPr/>
            </a:pPr>
            <a:r>
              <a:rPr lang="el-GR" dirty="0" smtClean="0"/>
              <a:t>		 </a:t>
            </a:r>
            <a:r>
              <a:rPr lang="el-GR" dirty="0" smtClean="0"/>
              <a:t>			</a:t>
            </a:r>
          </a:p>
          <a:p>
            <a:pPr lvl="8">
              <a:buFontTx/>
              <a:buNone/>
              <a:defRPr/>
            </a:pPr>
            <a:r>
              <a:rPr lang="el-GR" dirty="0" smtClean="0"/>
              <a:t>	</a:t>
            </a:r>
            <a:r>
              <a:rPr lang="el-GR" dirty="0" smtClean="0"/>
              <a:t>	</a:t>
            </a:r>
            <a:r>
              <a:rPr lang="el-GR" dirty="0" smtClean="0"/>
              <a:t> </a:t>
            </a:r>
            <a:r>
              <a:rPr lang="el-GR" dirty="0" smtClean="0"/>
              <a:t>                                ΣΥΝΤΕΛΕΣΤΗΣ   </a:t>
            </a:r>
            <a:r>
              <a:rPr lang="el-GR" dirty="0" err="1" smtClean="0"/>
              <a:t>μοριων</a:t>
            </a:r>
            <a:r>
              <a:rPr lang="el-GR" dirty="0" smtClean="0"/>
              <a:t>  </a:t>
            </a:r>
            <a:r>
              <a:rPr lang="el-GR" dirty="0" err="1" smtClean="0"/>
              <a:t>εισαγωγησ</a:t>
            </a:r>
            <a:endParaRPr lang="el-GR" dirty="0" smtClean="0"/>
          </a:p>
          <a:p>
            <a:pPr lvl="8">
              <a:buFontTx/>
              <a:buNone/>
              <a:defRPr/>
            </a:pPr>
            <a:endParaRPr lang="el-GR" dirty="0" smtClean="0"/>
          </a:p>
          <a:p>
            <a:pPr lvl="8">
              <a:buFontTx/>
              <a:buNone/>
              <a:defRPr/>
            </a:pPr>
            <a:r>
              <a:rPr lang="en-US" dirty="0" smtClean="0"/>
              <a:t>	</a:t>
            </a:r>
            <a:r>
              <a:rPr lang="el-GR" dirty="0" smtClean="0"/>
              <a:t>		         </a:t>
            </a:r>
            <a:r>
              <a:rPr lang="el-GR" dirty="0" err="1" smtClean="0"/>
              <a:t>λοιπεσ</a:t>
            </a:r>
            <a:r>
              <a:rPr lang="el-GR" dirty="0" smtClean="0"/>
              <a:t>  </a:t>
            </a:r>
            <a:r>
              <a:rPr lang="el-GR" dirty="0" err="1" smtClean="0"/>
              <a:t>σχολεσ</a:t>
            </a:r>
            <a:r>
              <a:rPr lang="el-GR" dirty="0" smtClean="0"/>
              <a:t>                 ΚΟΙΝΗ </a:t>
            </a:r>
            <a:r>
              <a:rPr lang="el-GR" dirty="0" smtClean="0"/>
              <a:t>ΟΜΑΔΑ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Μαθηματικά			</a:t>
            </a:r>
            <a:r>
              <a:rPr lang="el-GR" dirty="0" smtClean="0"/>
              <a:t>1,5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l-GR" dirty="0" smtClean="0"/>
              <a:t>     </a:t>
            </a:r>
            <a:r>
              <a:rPr lang="en-US" dirty="0" smtClean="0"/>
              <a:t>3,5</a:t>
            </a:r>
            <a:endParaRPr lang="el-G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Νεοελληνική  Γλώσσα		1,5</a:t>
            </a:r>
            <a:r>
              <a:rPr lang="en-US" dirty="0" smtClean="0"/>
              <a:t>		</a:t>
            </a:r>
            <a:r>
              <a:rPr lang="el-GR" dirty="0" smtClean="0"/>
              <a:t>     </a:t>
            </a:r>
            <a:r>
              <a:rPr lang="en-US" dirty="0" smtClean="0"/>
              <a:t>3,5</a:t>
            </a:r>
            <a:endParaRPr lang="el-G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Μάθημα Ειδικότητας		3,5</a:t>
            </a:r>
            <a:r>
              <a:rPr lang="en-US" dirty="0" smtClean="0"/>
              <a:t>		</a:t>
            </a:r>
            <a:r>
              <a:rPr lang="el-GR" dirty="0" smtClean="0"/>
              <a:t>     </a:t>
            </a:r>
            <a:r>
              <a:rPr lang="en-US" dirty="0" smtClean="0"/>
              <a:t>1,5</a:t>
            </a:r>
            <a:r>
              <a:rPr lang="el-GR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Μάθημα Ειδικότητας		3,5</a:t>
            </a:r>
            <a:r>
              <a:rPr lang="en-US" dirty="0" smtClean="0"/>
              <a:t>		</a:t>
            </a:r>
            <a:r>
              <a:rPr lang="el-GR" dirty="0" smtClean="0"/>
              <a:t>     </a:t>
            </a:r>
            <a:r>
              <a:rPr lang="en-US" dirty="0" smtClean="0"/>
              <a:t>1,5</a:t>
            </a:r>
            <a:endParaRPr lang="el-G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7B9899"/>
                </a:solidFill>
              </a:rPr>
              <a:t>ΤΙΤΛΟΙ ΣΠΟΥΔΩΝ</a:t>
            </a: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l-GR" smtClean="0"/>
              <a:t>Απολυτήριο ΕΠΑ.Λ.</a:t>
            </a:r>
            <a:endParaRPr lang="en-US" smtClean="0"/>
          </a:p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Πτυχίο επιπέδου 4</a:t>
            </a:r>
          </a:p>
          <a:p>
            <a:pPr eaLnBrk="1" hangingPunct="1"/>
            <a:endParaRPr lang="el-GR" smtClean="0"/>
          </a:p>
          <a:p>
            <a:pPr eaLnBrk="1" hangingPunct="1">
              <a:buFont typeface="Wingdings 2" pitchFamily="18" charset="2"/>
              <a:buNone/>
            </a:pPr>
            <a:r>
              <a:rPr lang="el-GR" smtClean="0"/>
              <a:t>Το απολυτήριο του ΕΠΑ.Λ. είναι ισότιμο με το απολυτήριο του Γενικού Λυκείου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7B9899"/>
                </a:solidFill>
              </a:rPr>
              <a:t>ΤΙΤΛΟΙ ΣΠΟΥΔΩΝ ΜΑΘΗΤΕΙΑΣ</a:t>
            </a:r>
          </a:p>
        </p:txBody>
      </p:sp>
      <p:sp>
        <p:nvSpPr>
          <p:cNvPr id="3072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l-GR" smtClean="0"/>
              <a:t>Πτυχίο ειδικότητας  επιπέδου 5</a:t>
            </a:r>
          </a:p>
          <a:p>
            <a:pPr eaLnBrk="1" hangingPunct="1"/>
            <a:endParaRPr lang="el-GR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</a:t>
            </a:r>
            <a:r>
              <a:rPr lang="el-GR" smtClean="0"/>
              <a:t>Μετά από εξετάσεις πιστοποίησης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l-GR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</a:t>
            </a:r>
            <a:r>
              <a:rPr lang="el-GR" smtClean="0"/>
              <a:t>Πτυχίο ειδικότητας  επιπέδου 5 είναι ισότιμο με το </a:t>
            </a:r>
            <a:r>
              <a:rPr lang="en-US" smtClean="0"/>
              <a:t>              		</a:t>
            </a:r>
            <a:r>
              <a:rPr lang="el-GR" smtClean="0"/>
              <a:t>Πτυχίο του ΙΕΚ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7B9899"/>
                </a:solidFill>
              </a:rPr>
              <a:t>Επαγγελματικό Λύκειο (ΕΠΑ.Λ.)</a:t>
            </a:r>
          </a:p>
        </p:txBody>
      </p:sp>
      <p:sp>
        <p:nvSpPr>
          <p:cNvPr id="14339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l-GR" dirty="0" smtClean="0"/>
              <a:t>Δευτεροβάθμιος Κύκλος Σπουδών</a:t>
            </a:r>
          </a:p>
          <a:p>
            <a:pPr eaLnBrk="1" hangingPunct="1">
              <a:buFont typeface="Wingdings 2" pitchFamily="18" charset="2"/>
              <a:buNone/>
            </a:pPr>
            <a:r>
              <a:rPr lang="el-GR" dirty="0" smtClean="0"/>
              <a:t>		Τριετής φοίτηση</a:t>
            </a:r>
          </a:p>
          <a:p>
            <a:pPr eaLnBrk="1" hangingPunct="1">
              <a:buFont typeface="Wingdings 2" pitchFamily="18" charset="2"/>
              <a:buNone/>
            </a:pPr>
            <a:endParaRPr lang="el-G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l-GR" dirty="0" err="1" smtClean="0"/>
              <a:t>Μεταδευτεροβάθμιος</a:t>
            </a:r>
            <a:r>
              <a:rPr lang="el-GR" dirty="0" smtClean="0"/>
              <a:t> Κύκλος Σπουδών</a:t>
            </a:r>
          </a:p>
          <a:p>
            <a:pPr eaLnBrk="1" hangingPunct="1">
              <a:buFont typeface="Wingdings 2" pitchFamily="18" charset="2"/>
              <a:buNone/>
            </a:pPr>
            <a:r>
              <a:rPr lang="el-GR" dirty="0" smtClean="0"/>
              <a:t>		Τάξη Μαθητείας</a:t>
            </a:r>
          </a:p>
          <a:p>
            <a:pPr eaLnBrk="1" hangingPunct="1">
              <a:buFont typeface="Wingdings 2" pitchFamily="18" charset="2"/>
              <a:buNone/>
            </a:pPr>
            <a:r>
              <a:rPr lang="el-GR" dirty="0" smtClean="0"/>
              <a:t>                 </a:t>
            </a:r>
            <a:r>
              <a:rPr lang="el-GR" dirty="0" smtClean="0"/>
              <a:t>12</a:t>
            </a:r>
            <a:r>
              <a:rPr lang="en-US" dirty="0" smtClean="0"/>
              <a:t> </a:t>
            </a:r>
            <a:r>
              <a:rPr lang="el-GR" dirty="0" err="1" smtClean="0"/>
              <a:t>μηνη</a:t>
            </a:r>
            <a:r>
              <a:rPr lang="el-GR" dirty="0" smtClean="0"/>
              <a:t> φοίτηση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Τίτλος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34400" cy="10795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7B9899"/>
                </a:solidFill>
              </a:rPr>
              <a:t>Επαγγελματικό Λύκειο (ΕΠΑ.Λ.)</a:t>
            </a:r>
            <a:br>
              <a:rPr lang="el-GR" smtClean="0">
                <a:solidFill>
                  <a:srgbClr val="7B9899"/>
                </a:solidFill>
              </a:rPr>
            </a:br>
            <a:r>
              <a:rPr lang="el-GR" sz="2700" smtClean="0">
                <a:solidFill>
                  <a:srgbClr val="7B9899"/>
                </a:solidFill>
              </a:rPr>
              <a:t>Δευτεροβάθμιος Κύκλος Σπουδών</a:t>
            </a: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l-GR" smtClean="0"/>
              <a:t>Ημερήσιο Επαγγελματικό Λύκειο </a:t>
            </a:r>
          </a:p>
          <a:p>
            <a:pPr lvl="1" eaLnBrk="1" hangingPunct="1"/>
            <a:r>
              <a:rPr lang="el-GR" smtClean="0"/>
              <a:t>Τριετής φοίτηση </a:t>
            </a:r>
          </a:p>
          <a:p>
            <a:pPr lvl="4" eaLnBrk="1" hangingPunct="1"/>
            <a:r>
              <a:rPr lang="el-GR" sz="2800" smtClean="0"/>
              <a:t> Α  Β  &amp;  Γ  Τάξη</a:t>
            </a:r>
          </a:p>
          <a:p>
            <a:pPr lvl="1" eaLnBrk="1" hangingPunct="1">
              <a:buFont typeface="Wingdings" pitchFamily="2" charset="2"/>
              <a:buNone/>
            </a:pPr>
            <a:endParaRPr lang="el-GR" smtClean="0"/>
          </a:p>
          <a:p>
            <a:pPr eaLnBrk="1" hangingPunct="1"/>
            <a:r>
              <a:rPr lang="el-GR" smtClean="0"/>
              <a:t>Εσπερινό Επαγγελματικό Λύκειο </a:t>
            </a:r>
          </a:p>
          <a:p>
            <a:pPr lvl="1" eaLnBrk="1" hangingPunct="1"/>
            <a:r>
              <a:rPr lang="el-GR" smtClean="0"/>
              <a:t>Τριετής φοίτηση </a:t>
            </a:r>
          </a:p>
          <a:p>
            <a:pPr lvl="4" eaLnBrk="1" hangingPunct="1"/>
            <a:r>
              <a:rPr lang="el-GR" sz="2800" smtClean="0"/>
              <a:t>Α  Β  </a:t>
            </a:r>
            <a:r>
              <a:rPr lang="en-US" sz="2800" smtClean="0"/>
              <a:t>&amp;</a:t>
            </a:r>
            <a:r>
              <a:rPr lang="el-GR" sz="2800" smtClean="0"/>
              <a:t> </a:t>
            </a:r>
            <a:r>
              <a:rPr lang="en-US" sz="2800" smtClean="0"/>
              <a:t> </a:t>
            </a:r>
            <a:r>
              <a:rPr lang="el-GR" sz="2800" smtClean="0"/>
              <a:t>Γ  Τάξη</a:t>
            </a:r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  <a:p>
            <a:pPr lvl="1" eaLnBrk="1" hangingPunct="1">
              <a:buFont typeface="Wingdings" pitchFamily="2" charset="2"/>
              <a:buNone/>
            </a:pPr>
            <a:endParaRPr lang="el-GR" smtClean="0"/>
          </a:p>
          <a:p>
            <a:pPr lvl="1" eaLnBrk="1" hangingPunct="1">
              <a:buFont typeface="Wingdings" pitchFamily="2" charset="2"/>
              <a:buNone/>
            </a:pPr>
            <a:r>
              <a:rPr lang="el-GR" smtClean="0"/>
              <a:t> 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7B9899"/>
                </a:solidFill>
              </a:rPr>
              <a:t>Επαγγελματικό Λύκειο</a:t>
            </a:r>
            <a:r>
              <a:rPr lang="en-US" smtClean="0">
                <a:solidFill>
                  <a:srgbClr val="7B9899"/>
                </a:solidFill>
              </a:rPr>
              <a:t>     </a:t>
            </a:r>
            <a:r>
              <a:rPr lang="el-GR" smtClean="0">
                <a:solidFill>
                  <a:srgbClr val="7B9899"/>
                </a:solidFill>
              </a:rPr>
              <a:t>Μαθήματα</a:t>
            </a: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pPr eaLnBrk="1" hangingPunct="1"/>
            <a:r>
              <a:rPr lang="el-GR" smtClean="0"/>
              <a:t>Γενικής Παιδείας</a:t>
            </a:r>
          </a:p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Τεχνικά Επαγγελματικά</a:t>
            </a:r>
          </a:p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Εργαστηριακές Ασκήσεις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ΟΡΓΑΝΟΓΡΑΜΜΑ </a:t>
            </a:r>
            <a:br>
              <a:rPr lang="el-GR" dirty="0" smtClean="0"/>
            </a:br>
            <a:r>
              <a:rPr lang="el-GR" dirty="0" smtClean="0"/>
              <a:t>ΕΠΑΓΓΕΛΜΑΤΙΚΟΥ  ΛΥΚΕΙΟΥ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250825" y="5732463"/>
            <a:ext cx="1296988" cy="7921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Α   </a:t>
            </a:r>
            <a:r>
              <a:rPr lang="el-GR" dirty="0"/>
              <a:t>ΤΑΞΗ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2484438" y="4149725"/>
            <a:ext cx="1295400" cy="7921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Β</a:t>
            </a:r>
            <a:r>
              <a:rPr lang="el-GR" dirty="0"/>
              <a:t> </a:t>
            </a:r>
            <a:r>
              <a:rPr lang="el-GR" dirty="0"/>
              <a:t>   </a:t>
            </a:r>
            <a:r>
              <a:rPr lang="el-GR" dirty="0"/>
              <a:t>ΤΑΞΗ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4787900" y="2636838"/>
            <a:ext cx="1296988" cy="7921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Γ   </a:t>
            </a:r>
            <a:r>
              <a:rPr lang="el-GR" dirty="0"/>
              <a:t>ΤΑΞΗ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7092950" y="1484313"/>
            <a:ext cx="1655763" cy="7921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ΤΑΞΗ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ΜΑΘΗΤΕΙΑΣ</a:t>
            </a:r>
          </a:p>
        </p:txBody>
      </p:sp>
      <p:sp>
        <p:nvSpPr>
          <p:cNvPr id="17" name="16 - Δεξιό βέλος"/>
          <p:cNvSpPr/>
          <p:nvPr/>
        </p:nvSpPr>
        <p:spPr>
          <a:xfrm rot="19619030">
            <a:off x="6062663" y="2171700"/>
            <a:ext cx="1001712" cy="21907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8" name="17 - Δεξιό βέλος"/>
          <p:cNvSpPr/>
          <p:nvPr/>
        </p:nvSpPr>
        <p:spPr>
          <a:xfrm rot="19415667">
            <a:off x="3746500" y="3705225"/>
            <a:ext cx="1003300" cy="2190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9" name="18 - Δεξιό βέλος"/>
          <p:cNvSpPr/>
          <p:nvPr/>
        </p:nvSpPr>
        <p:spPr>
          <a:xfrm rot="19423777">
            <a:off x="1516063" y="5216525"/>
            <a:ext cx="1001712" cy="2190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003800" y="5661025"/>
            <a:ext cx="14906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Α   ΤΑΞΗ ΓΕΛ</a:t>
            </a:r>
          </a:p>
        </p:txBody>
      </p:sp>
      <p:sp>
        <p:nvSpPr>
          <p:cNvPr id="11" name="10 - Δεξιό βέλος"/>
          <p:cNvSpPr/>
          <p:nvPr/>
        </p:nvSpPr>
        <p:spPr>
          <a:xfrm rot="12634549">
            <a:off x="3857625" y="5260975"/>
            <a:ext cx="1003300" cy="219075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Α τάξη ΕΠΑ.Λ.</a:t>
            </a: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Μαθήματα Γενικής Παιδείας	:       22 ώρες</a:t>
            </a:r>
          </a:p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Μαθήματα  Προσανατολισμού</a:t>
            </a:r>
            <a:r>
              <a:rPr lang="en-US" smtClean="0">
                <a:solidFill>
                  <a:srgbClr val="C00000"/>
                </a:solidFill>
              </a:rPr>
              <a:t>       </a:t>
            </a:r>
            <a:r>
              <a:rPr lang="el-GR" smtClean="0">
                <a:solidFill>
                  <a:srgbClr val="C00000"/>
                </a:solidFill>
              </a:rPr>
              <a:t>:	7  ώρες</a:t>
            </a:r>
          </a:p>
          <a:p>
            <a:pPr eaLnBrk="1" hangingPunct="1"/>
            <a:r>
              <a:rPr lang="el-GR" smtClean="0">
                <a:solidFill>
                  <a:srgbClr val="C00000"/>
                </a:solidFill>
              </a:rPr>
              <a:t>Μαθήματα   Επιλογής	</a:t>
            </a:r>
            <a:r>
              <a:rPr lang="en-US" smtClean="0">
                <a:solidFill>
                  <a:srgbClr val="C00000"/>
                </a:solidFill>
              </a:rPr>
              <a:t>             </a:t>
            </a:r>
            <a:r>
              <a:rPr lang="el-GR" smtClean="0">
                <a:solidFill>
                  <a:srgbClr val="C00000"/>
                </a:solidFill>
              </a:rPr>
              <a:t>	:	6  ώρες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563938" y="3860800"/>
            <a:ext cx="3744912" cy="16557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600" dirty="0">
                <a:solidFill>
                  <a:schemeClr val="bg1">
                    <a:lumMod val="65000"/>
                  </a:schemeClr>
                </a:solidFill>
              </a:rPr>
              <a:t>ΕΠΙΛΟΓΗ    3  ΜΑΘΗΜΑΤΩΝ</a:t>
            </a:r>
          </a:p>
        </p:txBody>
      </p:sp>
      <p:sp>
        <p:nvSpPr>
          <p:cNvPr id="10" name="9 - Λυγισμένο βέλος"/>
          <p:cNvSpPr/>
          <p:nvPr/>
        </p:nvSpPr>
        <p:spPr>
          <a:xfrm rot="16200000">
            <a:off x="1764507" y="3177381"/>
            <a:ext cx="1619250" cy="1979613"/>
          </a:xfrm>
          <a:prstGeom prst="bentArrow">
            <a:avLst>
              <a:gd name="adj1" fmla="val 15847"/>
              <a:gd name="adj2" fmla="val 24285"/>
              <a:gd name="adj3" fmla="val 43304"/>
              <a:gd name="adj4" fmla="val 4375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0"/>
            <a:ext cx="6769100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0"/>
            <a:ext cx="6480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FFC000"/>
                </a:solidFill>
              </a:rPr>
              <a:t>Β τάξη ΕΠΑ.Λ.</a:t>
            </a: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8229600" cy="2697163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FFC000"/>
                </a:solidFill>
              </a:rPr>
              <a:t>Μαθήματα Γενικής Παιδείας	</a:t>
            </a:r>
            <a:r>
              <a:rPr lang="en-US" smtClean="0">
                <a:solidFill>
                  <a:srgbClr val="FFC000"/>
                </a:solidFill>
              </a:rPr>
              <a:t>    </a:t>
            </a:r>
            <a:r>
              <a:rPr lang="el-GR" smtClean="0">
                <a:solidFill>
                  <a:srgbClr val="FFC000"/>
                </a:solidFill>
              </a:rPr>
              <a:t>:	12 ώρες</a:t>
            </a:r>
          </a:p>
          <a:p>
            <a:pPr eaLnBrk="1" hangingPunct="1"/>
            <a:r>
              <a:rPr lang="el-GR" smtClean="0">
                <a:solidFill>
                  <a:srgbClr val="FFC000"/>
                </a:solidFill>
              </a:rPr>
              <a:t>Μαθήματα  Τομέα (50% Θ+50% Ε)</a:t>
            </a:r>
            <a:r>
              <a:rPr lang="en-US" smtClean="0">
                <a:solidFill>
                  <a:srgbClr val="FFC000"/>
                </a:solidFill>
              </a:rPr>
              <a:t> </a:t>
            </a:r>
            <a:r>
              <a:rPr lang="el-GR" smtClean="0">
                <a:solidFill>
                  <a:srgbClr val="FFC000"/>
                </a:solidFill>
              </a:rPr>
              <a:t> :	23 ώρες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3924300" y="4005263"/>
            <a:ext cx="4248150" cy="1800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bg1">
                    <a:lumMod val="65000"/>
                  </a:schemeClr>
                </a:solidFill>
              </a:rPr>
              <a:t>ΕΠΙΛΟΓΗ ΤΟΜΕΑ</a:t>
            </a:r>
          </a:p>
        </p:txBody>
      </p:sp>
      <p:sp>
        <p:nvSpPr>
          <p:cNvPr id="6" name="5 - Λυγισμένο βέλος"/>
          <p:cNvSpPr/>
          <p:nvPr/>
        </p:nvSpPr>
        <p:spPr>
          <a:xfrm rot="16200000">
            <a:off x="2124869" y="2924969"/>
            <a:ext cx="1582737" cy="2016125"/>
          </a:xfrm>
          <a:prstGeom prst="bentArrow">
            <a:avLst>
              <a:gd name="adj1" fmla="val 15847"/>
              <a:gd name="adj2" fmla="val 24285"/>
              <a:gd name="adj3" fmla="val 43304"/>
              <a:gd name="adj4" fmla="val 437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352</TotalTime>
  <Words>270</Words>
  <Application>Microsoft Office PowerPoint</Application>
  <PresentationFormat>Προβολή στην οθόνη (4:3)</PresentationFormat>
  <Paragraphs>110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Georgia</vt:lpstr>
      <vt:lpstr>Wingdings 2</vt:lpstr>
      <vt:lpstr>Wingdings</vt:lpstr>
      <vt:lpstr>Calibri</vt:lpstr>
      <vt:lpstr>Δημοτικός</vt:lpstr>
      <vt:lpstr>Το Νέο Επαγγελματικό Λύκειο</vt:lpstr>
      <vt:lpstr>Επαγγελματικό Λύκειο (ΕΠΑ.Λ.)</vt:lpstr>
      <vt:lpstr>Επαγγελματικό Λύκειο (ΕΠΑ.Λ.) Δευτεροβάθμιος Κύκλος Σπουδών</vt:lpstr>
      <vt:lpstr>Επαγγελματικό Λύκειο     Μαθήματα</vt:lpstr>
      <vt:lpstr>ΟΡΓΑΝΟΓΡΑΜΜΑ  ΕΠΑΓΓΕΛΜΑΤΙΚΟΥ  ΛΥΚΕΙΟΥ</vt:lpstr>
      <vt:lpstr>Α τάξη ΕΠΑ.Λ.</vt:lpstr>
      <vt:lpstr>Διαφάνεια 7</vt:lpstr>
      <vt:lpstr>Διαφάνεια 8</vt:lpstr>
      <vt:lpstr>Β τάξη ΕΠΑ.Λ.</vt:lpstr>
      <vt:lpstr>Διαφάνεια 10</vt:lpstr>
      <vt:lpstr>Γ τάξη ΕΠΑ.Λ.</vt:lpstr>
      <vt:lpstr>Διαφάνεια 12</vt:lpstr>
      <vt:lpstr>ΜΕΤΑ ΤΟ ΕΠΑ.Λ.  ;</vt:lpstr>
      <vt:lpstr>ΤΜΗΜΑΤΑ          Α.Ε.Ι.</vt:lpstr>
      <vt:lpstr>ΤΜΗΜΑΤΑ       Α.Ε.Ι.   Ιατρικές &amp; Πολυτεχνικές  </vt:lpstr>
      <vt:lpstr>ΠΑΝΕΛΛΑΔΙΚΑ ΕΞΕΤΑΖΟΜΕΝΑ ΜΑΘΗΜΑΤΑ </vt:lpstr>
      <vt:lpstr>ΤΙΤΛΟΙ ΣΠΟΥΔΩΝ</vt:lpstr>
      <vt:lpstr>ΤΙΤΛΟΙ ΣΠΟΥΔΩΝ ΜΑΘΗΤΕΙΑΣ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Νέο Επαγγελματικό Λύκειο</dc:title>
  <dc:creator>plhr-tom</dc:creator>
  <cp:lastModifiedBy>ΔΙΕΥΘΥΝΤΗΣ</cp:lastModifiedBy>
  <cp:revision>22</cp:revision>
  <dcterms:created xsi:type="dcterms:W3CDTF">2017-02-22T06:45:16Z</dcterms:created>
  <dcterms:modified xsi:type="dcterms:W3CDTF">2021-05-24T07:49:44Z</dcterms:modified>
</cp:coreProperties>
</file>