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68" r:id="rId2"/>
    <p:sldId id="259" r:id="rId3"/>
    <p:sldId id="266" r:id="rId4"/>
    <p:sldId id="256" r:id="rId5"/>
    <p:sldId id="260"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3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7D38D3A-667C-4E99-A4DB-C0530D0E6150}" type="datetimeFigureOut">
              <a:rPr lang="el-GR" smtClean="0"/>
              <a:t>9/3/2025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264500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7D38D3A-667C-4E99-A4DB-C0530D0E6150}" type="datetimeFigureOut">
              <a:rPr lang="el-GR" smtClean="0"/>
              <a:t>9/3/2025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332310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7D38D3A-667C-4E99-A4DB-C0530D0E6150}" type="datetimeFigureOut">
              <a:rPr lang="el-GR" smtClean="0"/>
              <a:t>9/3/2025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3807495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7D38D3A-667C-4E99-A4DB-C0530D0E6150}" type="datetimeFigureOut">
              <a:rPr lang="el-GR" smtClean="0"/>
              <a:t>9/3/2025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B487DA-25B7-4170-B3F9-7B75178BD301}" type="slidenum">
              <a:rPr lang="el-GR" smtClean="0"/>
              <a:t>‹#›</a:t>
            </a:fld>
            <a:endParaRPr lang="el-G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67495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7D38D3A-667C-4E99-A4DB-C0530D0E6150}" type="datetimeFigureOut">
              <a:rPr lang="el-GR" smtClean="0"/>
              <a:t>9/3/2025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258038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97D38D3A-667C-4E99-A4DB-C0530D0E6150}" type="datetimeFigureOut">
              <a:rPr lang="el-GR" smtClean="0"/>
              <a:t>9/3/2025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3187148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97D38D3A-667C-4E99-A4DB-C0530D0E6150}" type="datetimeFigureOut">
              <a:rPr lang="el-GR" smtClean="0"/>
              <a:t>9/3/2025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1842511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38D3A-667C-4E99-A4DB-C0530D0E6150}" type="datetimeFigureOut">
              <a:rPr lang="el-GR" smtClean="0"/>
              <a:t>9/3/2025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212515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38D3A-667C-4E99-A4DB-C0530D0E6150}" type="datetimeFigureOut">
              <a:rPr lang="el-GR" smtClean="0"/>
              <a:t>9/3/2025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347304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38D3A-667C-4E99-A4DB-C0530D0E6150}" type="datetimeFigureOut">
              <a:rPr lang="el-GR" smtClean="0"/>
              <a:t>9/3/2025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428408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7D38D3A-667C-4E99-A4DB-C0530D0E6150}" type="datetimeFigureOut">
              <a:rPr lang="el-GR" smtClean="0"/>
              <a:t>9/3/2025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44786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7D38D3A-667C-4E99-A4DB-C0530D0E6150}" type="datetimeFigureOut">
              <a:rPr lang="el-GR" smtClean="0"/>
              <a:t>9/3/2025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374647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7D38D3A-667C-4E99-A4DB-C0530D0E6150}" type="datetimeFigureOut">
              <a:rPr lang="el-GR" smtClean="0"/>
              <a:t>9/3/2025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342073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7D38D3A-667C-4E99-A4DB-C0530D0E6150}" type="datetimeFigureOut">
              <a:rPr lang="el-GR" smtClean="0"/>
              <a:t>9/3/2025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339675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38D3A-667C-4E99-A4DB-C0530D0E6150}" type="datetimeFigureOut">
              <a:rPr lang="el-GR" smtClean="0"/>
              <a:t>9/3/2025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170297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7D38D3A-667C-4E99-A4DB-C0530D0E6150}" type="datetimeFigureOut">
              <a:rPr lang="el-GR" smtClean="0"/>
              <a:t>9/3/2025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333211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7D38D3A-667C-4E99-A4DB-C0530D0E6150}" type="datetimeFigureOut">
              <a:rPr lang="el-GR" smtClean="0"/>
              <a:t>9/3/2025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B487DA-25B7-4170-B3F9-7B75178BD301}" type="slidenum">
              <a:rPr lang="el-GR" smtClean="0"/>
              <a:t>‹#›</a:t>
            </a:fld>
            <a:endParaRPr lang="el-GR"/>
          </a:p>
        </p:txBody>
      </p:sp>
    </p:spTree>
    <p:extLst>
      <p:ext uri="{BB962C8B-B14F-4D97-AF65-F5344CB8AC3E}">
        <p14:creationId xmlns:p14="http://schemas.microsoft.com/office/powerpoint/2010/main" val="44498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7D38D3A-667C-4E99-A4DB-C0530D0E6150}" type="datetimeFigureOut">
              <a:rPr lang="el-GR" smtClean="0"/>
              <a:t>9/3/2025</a:t>
            </a:fld>
            <a:endParaRPr lang="el-G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l-G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AB487DA-25B7-4170-B3F9-7B75178BD301}" type="slidenum">
              <a:rPr lang="el-GR" smtClean="0"/>
              <a:t>‹#›</a:t>
            </a:fld>
            <a:endParaRPr lang="el-GR"/>
          </a:p>
        </p:txBody>
      </p:sp>
    </p:spTree>
    <p:extLst>
      <p:ext uri="{BB962C8B-B14F-4D97-AF65-F5344CB8AC3E}">
        <p14:creationId xmlns:p14="http://schemas.microsoft.com/office/powerpoint/2010/main" val="2271688001"/>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149AE1-C72E-DEA0-2139-A8208429DF97}"/>
              </a:ext>
            </a:extLst>
          </p:cNvPr>
          <p:cNvSpPr>
            <a:spLocks noGrp="1"/>
          </p:cNvSpPr>
          <p:nvPr>
            <p:ph type="title"/>
          </p:nvPr>
        </p:nvSpPr>
        <p:spPr/>
        <p:txBody>
          <a:bodyPr>
            <a:normAutofit fontScale="90000"/>
          </a:bodyPr>
          <a:lstStyle/>
          <a:p>
            <a:r>
              <a:rPr lang="en-US" dirty="0"/>
              <a:t>An interview with the greatest scientist</a:t>
            </a:r>
            <a:br>
              <a:rPr lang="en-US" dirty="0"/>
            </a:br>
            <a:r>
              <a:rPr lang="en-US" dirty="0"/>
              <a:t>of this universe</a:t>
            </a:r>
            <a:endParaRPr lang="el-GR" dirty="0"/>
          </a:p>
        </p:txBody>
      </p:sp>
      <p:pic>
        <p:nvPicPr>
          <p:cNvPr id="1028" name="Picture 4" descr="Why is Albert Einstein so Famous?">
            <a:extLst>
              <a:ext uri="{FF2B5EF4-FFF2-40B4-BE49-F238E27FC236}">
                <a16:creationId xmlns:a16="http://schemas.microsoft.com/office/drawing/2014/main" id="{B10CBA43-9613-8C62-6816-0A88DE712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919" y="1991267"/>
            <a:ext cx="2824162" cy="440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71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69910B-53BB-4F36-50F3-05D0BC6DA5BF}"/>
              </a:ext>
            </a:extLst>
          </p:cNvPr>
          <p:cNvGraphicFramePr>
            <a:graphicFrameLocks noGrp="1"/>
          </p:cNvGraphicFramePr>
          <p:nvPr>
            <p:extLst>
              <p:ext uri="{D42A27DB-BD31-4B8C-83A1-F6EECF244321}">
                <p14:modId xmlns:p14="http://schemas.microsoft.com/office/powerpoint/2010/main" val="2196118519"/>
              </p:ext>
            </p:extLst>
          </p:nvPr>
        </p:nvGraphicFramePr>
        <p:xfrm>
          <a:off x="209550" y="1009649"/>
          <a:ext cx="5229226" cy="4505325"/>
        </p:xfrm>
        <a:graphic>
          <a:graphicData uri="http://schemas.openxmlformats.org/drawingml/2006/table">
            <a:tbl>
              <a:tblPr>
                <a:tableStyleId>{616DA210-FB5B-4158-B5E0-FEB733F419BA}</a:tableStyleId>
              </a:tblPr>
              <a:tblGrid>
                <a:gridCol w="2614613">
                  <a:extLst>
                    <a:ext uri="{9D8B030D-6E8A-4147-A177-3AD203B41FA5}">
                      <a16:colId xmlns:a16="http://schemas.microsoft.com/office/drawing/2014/main" val="321282218"/>
                    </a:ext>
                  </a:extLst>
                </a:gridCol>
                <a:gridCol w="2614613">
                  <a:extLst>
                    <a:ext uri="{9D8B030D-6E8A-4147-A177-3AD203B41FA5}">
                      <a16:colId xmlns:a16="http://schemas.microsoft.com/office/drawing/2014/main" val="3236341381"/>
                    </a:ext>
                  </a:extLst>
                </a:gridCol>
              </a:tblGrid>
              <a:tr h="4505325">
                <a:tc>
                  <a:txBody>
                    <a:bodyPr/>
                    <a:lstStyle/>
                    <a:p>
                      <a:r>
                        <a:rPr lang="en-US" sz="1600" dirty="0">
                          <a:solidFill>
                            <a:schemeClr val="tx1">
                              <a:lumMod val="95000"/>
                            </a:schemeClr>
                          </a:solidFill>
                        </a:rPr>
                        <a:t>What was your greatest hope for humanity?</a:t>
                      </a:r>
                    </a:p>
                  </a:txBody>
                  <a:tcPr marL="18074" marR="18074" marT="9037" marB="9037" anchor="ctr"/>
                </a:tc>
                <a:tc>
                  <a:txBody>
                    <a:bodyPr/>
                    <a:lstStyle/>
                    <a:p>
                      <a:r>
                        <a:rPr lang="en-US" sz="1600" dirty="0">
                          <a:solidFill>
                            <a:schemeClr val="tx1">
                              <a:lumMod val="95000"/>
                            </a:schemeClr>
                          </a:solidFill>
                        </a:rPr>
                        <a:t>I always believed in the power of science and reason, but above all, I wished for peace. After World War II, </a:t>
                      </a:r>
                    </a:p>
                    <a:p>
                      <a:r>
                        <a:rPr lang="en-US" sz="1600" dirty="0">
                          <a:solidFill>
                            <a:schemeClr val="tx1">
                              <a:lumMod val="95000"/>
                            </a:schemeClr>
                          </a:solidFill>
                        </a:rPr>
                        <a:t>I fought against the nuclear weapons and for the global cooperation.</a:t>
                      </a:r>
                    </a:p>
                  </a:txBody>
                  <a:tcPr marL="18074" marR="18074" marT="9037" marB="9037" anchor="ctr"/>
                </a:tc>
                <a:extLst>
                  <a:ext uri="{0D108BD9-81ED-4DB2-BD59-A6C34878D82A}">
                    <a16:rowId xmlns:a16="http://schemas.microsoft.com/office/drawing/2014/main" val="3802999511"/>
                  </a:ext>
                </a:extLst>
              </a:tr>
            </a:tbl>
          </a:graphicData>
        </a:graphic>
      </p:graphicFrame>
      <p:pic>
        <p:nvPicPr>
          <p:cNvPr id="6148" name="Picture 4" descr="30 Quotes About Peace &amp; Hope Will Inspire You To Make A Difference">
            <a:extLst>
              <a:ext uri="{FF2B5EF4-FFF2-40B4-BE49-F238E27FC236}">
                <a16:creationId xmlns:a16="http://schemas.microsoft.com/office/drawing/2014/main" id="{A10B1186-64EB-6FCE-897A-0C63F79EB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76250"/>
            <a:ext cx="5905500"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03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69910B-53BB-4F36-50F3-05D0BC6DA5BF}"/>
              </a:ext>
            </a:extLst>
          </p:cNvPr>
          <p:cNvGraphicFramePr>
            <a:graphicFrameLocks noGrp="1"/>
          </p:cNvGraphicFramePr>
          <p:nvPr>
            <p:extLst>
              <p:ext uri="{D42A27DB-BD31-4B8C-83A1-F6EECF244321}">
                <p14:modId xmlns:p14="http://schemas.microsoft.com/office/powerpoint/2010/main" val="1702071851"/>
              </p:ext>
            </p:extLst>
          </p:nvPr>
        </p:nvGraphicFramePr>
        <p:xfrm>
          <a:off x="219075" y="306617"/>
          <a:ext cx="5295900" cy="3197414"/>
        </p:xfrm>
        <a:graphic>
          <a:graphicData uri="http://schemas.openxmlformats.org/drawingml/2006/table">
            <a:tbl>
              <a:tblPr>
                <a:tableStyleId>{616DA210-FB5B-4158-B5E0-FEB733F419BA}</a:tableStyleId>
              </a:tblPr>
              <a:tblGrid>
                <a:gridCol w="2647950">
                  <a:extLst>
                    <a:ext uri="{9D8B030D-6E8A-4147-A177-3AD203B41FA5}">
                      <a16:colId xmlns:a16="http://schemas.microsoft.com/office/drawing/2014/main" val="321282218"/>
                    </a:ext>
                  </a:extLst>
                </a:gridCol>
                <a:gridCol w="2647950">
                  <a:extLst>
                    <a:ext uri="{9D8B030D-6E8A-4147-A177-3AD203B41FA5}">
                      <a16:colId xmlns:a16="http://schemas.microsoft.com/office/drawing/2014/main" val="3236341381"/>
                    </a:ext>
                  </a:extLst>
                </a:gridCol>
              </a:tblGrid>
              <a:tr h="3197414">
                <a:tc>
                  <a:txBody>
                    <a:bodyPr/>
                    <a:lstStyle/>
                    <a:p>
                      <a:r>
                        <a:rPr lang="en-US" sz="1600" dirty="0">
                          <a:solidFill>
                            <a:schemeClr val="tx1">
                              <a:lumMod val="95000"/>
                            </a:schemeClr>
                          </a:solidFill>
                        </a:rPr>
                        <a:t>Looking back, what do you consider your greatest achievement?</a:t>
                      </a:r>
                    </a:p>
                  </a:txBody>
                  <a:tcPr marL="18074" marR="18074" marT="9037" marB="9037" anchor="ctr"/>
                </a:tc>
                <a:tc>
                  <a:txBody>
                    <a:bodyPr/>
                    <a:lstStyle/>
                    <a:p>
                      <a:r>
                        <a:rPr lang="en-US" sz="1600" dirty="0">
                          <a:solidFill>
                            <a:schemeClr val="tx1">
                              <a:lumMod val="95000"/>
                            </a:schemeClr>
                          </a:solidFill>
                        </a:rPr>
                        <a:t>Beyond any single equation, I am proudest of changing how we think about the universe. My curiosity and desire to understand nature shaped my life, and I hope they continue to inspire others.</a:t>
                      </a:r>
                    </a:p>
                  </a:txBody>
                  <a:tcPr marL="18074" marR="18074" marT="9037" marB="9037" anchor="ctr"/>
                </a:tc>
                <a:extLst>
                  <a:ext uri="{0D108BD9-81ED-4DB2-BD59-A6C34878D82A}">
                    <a16:rowId xmlns:a16="http://schemas.microsoft.com/office/drawing/2014/main" val="2433574102"/>
                  </a:ext>
                </a:extLst>
              </a:tr>
            </a:tbl>
          </a:graphicData>
        </a:graphic>
      </p:graphicFrame>
      <p:pic>
        <p:nvPicPr>
          <p:cNvPr id="12290" name="Picture 2" descr="ALBERT EINSTEIN | Motivation">
            <a:extLst>
              <a:ext uri="{FF2B5EF4-FFF2-40B4-BE49-F238E27FC236}">
                <a16:creationId xmlns:a16="http://schemas.microsoft.com/office/drawing/2014/main" id="{C14BB6CC-9509-249C-9AF5-BF3516A24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686447"/>
            <a:ext cx="4324350" cy="503807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lbert Einstein: Biography, Physicist, Nobel Prize Winner">
            <a:extLst>
              <a:ext uri="{FF2B5EF4-FFF2-40B4-BE49-F238E27FC236}">
                <a16:creationId xmlns:a16="http://schemas.microsoft.com/office/drawing/2014/main" id="{501E9196-8476-72EE-C33A-08488A3A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911" y="3660585"/>
            <a:ext cx="2382689"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54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69910B-53BB-4F36-50F3-05D0BC6DA5BF}"/>
              </a:ext>
            </a:extLst>
          </p:cNvPr>
          <p:cNvGraphicFramePr>
            <a:graphicFrameLocks noGrp="1"/>
          </p:cNvGraphicFramePr>
          <p:nvPr>
            <p:extLst>
              <p:ext uri="{D42A27DB-BD31-4B8C-83A1-F6EECF244321}">
                <p14:modId xmlns:p14="http://schemas.microsoft.com/office/powerpoint/2010/main" val="913646904"/>
              </p:ext>
            </p:extLst>
          </p:nvPr>
        </p:nvGraphicFramePr>
        <p:xfrm>
          <a:off x="137175" y="1028700"/>
          <a:ext cx="5257801" cy="3924299"/>
        </p:xfrm>
        <a:graphic>
          <a:graphicData uri="http://schemas.openxmlformats.org/drawingml/2006/table">
            <a:tbl>
              <a:tblPr>
                <a:tableStyleId>{616DA210-FB5B-4158-B5E0-FEB733F419BA}</a:tableStyleId>
              </a:tblPr>
              <a:tblGrid>
                <a:gridCol w="1948800">
                  <a:extLst>
                    <a:ext uri="{9D8B030D-6E8A-4147-A177-3AD203B41FA5}">
                      <a16:colId xmlns:a16="http://schemas.microsoft.com/office/drawing/2014/main" val="321282218"/>
                    </a:ext>
                  </a:extLst>
                </a:gridCol>
                <a:gridCol w="3309001">
                  <a:extLst>
                    <a:ext uri="{9D8B030D-6E8A-4147-A177-3AD203B41FA5}">
                      <a16:colId xmlns:a16="http://schemas.microsoft.com/office/drawing/2014/main" val="3236341381"/>
                    </a:ext>
                  </a:extLst>
                </a:gridCol>
              </a:tblGrid>
              <a:tr h="3924299">
                <a:tc>
                  <a:txBody>
                    <a:bodyPr/>
                    <a:lstStyle/>
                    <a:p>
                      <a:r>
                        <a:rPr lang="en-US" sz="1600" dirty="0">
                          <a:solidFill>
                            <a:schemeClr val="tx1">
                              <a:lumMod val="95000"/>
                            </a:schemeClr>
                          </a:solidFill>
                        </a:rPr>
                        <a:t>Professor Einstein, can you tell us about your early childhood?</a:t>
                      </a:r>
                    </a:p>
                  </a:txBody>
                  <a:tcPr marL="18074" marR="18074" marT="9037" marB="9037" anchor="ctr"/>
                </a:tc>
                <a:tc>
                  <a:txBody>
                    <a:bodyPr/>
                    <a:lstStyle/>
                    <a:p>
                      <a:r>
                        <a:rPr lang="en-US" sz="1600" dirty="0">
                          <a:solidFill>
                            <a:schemeClr val="tx1">
                              <a:lumMod val="95000"/>
                            </a:schemeClr>
                          </a:solidFill>
                        </a:rPr>
                        <a:t>I was born in Ulm, Germany, in 1879. As a child, I was quiet and observant. My excitement with science began when my father gave me a simple compass—I was hypnotized by the needle's movement and wondered about invisible forces.</a:t>
                      </a:r>
                    </a:p>
                  </a:txBody>
                  <a:tcPr marL="18074" marR="18074" marT="9037" marB="9037" anchor="ctr"/>
                </a:tc>
                <a:extLst>
                  <a:ext uri="{0D108BD9-81ED-4DB2-BD59-A6C34878D82A}">
                    <a16:rowId xmlns:a16="http://schemas.microsoft.com/office/drawing/2014/main" val="2547153381"/>
                  </a:ext>
                </a:extLst>
              </a:tr>
            </a:tbl>
          </a:graphicData>
        </a:graphic>
      </p:graphicFrame>
      <p:pic>
        <p:nvPicPr>
          <p:cNvPr id="2050" name="Picture 2" descr="Albert Einstein - #ThrowbackThursday: A photo of Albert Einstein's  childhood apartment building in Ulm, Germany. The building was destroyed  during World War II, but something truly fascinating has happened.  Recently, excavators discovered">
            <a:extLst>
              <a:ext uri="{FF2B5EF4-FFF2-40B4-BE49-F238E27FC236}">
                <a16:creationId xmlns:a16="http://schemas.microsoft.com/office/drawing/2014/main" id="{1D0CAF75-632B-6249-F404-19497803F0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69"/>
          <a:stretch/>
        </p:blipFill>
        <p:spPr bwMode="auto">
          <a:xfrm>
            <a:off x="5547376" y="1109662"/>
            <a:ext cx="6328617" cy="348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06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69910B-53BB-4F36-50F3-05D0BC6DA5BF}"/>
              </a:ext>
            </a:extLst>
          </p:cNvPr>
          <p:cNvGraphicFramePr>
            <a:graphicFrameLocks noGrp="1"/>
          </p:cNvGraphicFramePr>
          <p:nvPr>
            <p:extLst>
              <p:ext uri="{D42A27DB-BD31-4B8C-83A1-F6EECF244321}">
                <p14:modId xmlns:p14="http://schemas.microsoft.com/office/powerpoint/2010/main" val="550587580"/>
              </p:ext>
            </p:extLst>
          </p:nvPr>
        </p:nvGraphicFramePr>
        <p:xfrm>
          <a:off x="361950" y="593535"/>
          <a:ext cx="5229225" cy="4254689"/>
        </p:xfrm>
        <a:graphic>
          <a:graphicData uri="http://schemas.openxmlformats.org/drawingml/2006/table">
            <a:tbl>
              <a:tblPr>
                <a:tableStyleId>{616DA210-FB5B-4158-B5E0-FEB733F419BA}</a:tableStyleId>
              </a:tblPr>
              <a:tblGrid>
                <a:gridCol w="1717959">
                  <a:extLst>
                    <a:ext uri="{9D8B030D-6E8A-4147-A177-3AD203B41FA5}">
                      <a16:colId xmlns:a16="http://schemas.microsoft.com/office/drawing/2014/main" val="321282218"/>
                    </a:ext>
                  </a:extLst>
                </a:gridCol>
                <a:gridCol w="3511266">
                  <a:extLst>
                    <a:ext uri="{9D8B030D-6E8A-4147-A177-3AD203B41FA5}">
                      <a16:colId xmlns:a16="http://schemas.microsoft.com/office/drawing/2014/main" val="3236341381"/>
                    </a:ext>
                  </a:extLst>
                </a:gridCol>
              </a:tblGrid>
              <a:tr h="4254689">
                <a:tc>
                  <a:txBody>
                    <a:bodyPr/>
                    <a:lstStyle/>
                    <a:p>
                      <a:r>
                        <a:rPr lang="en-US" sz="1600" dirty="0">
                          <a:solidFill>
                            <a:schemeClr val="tx1">
                              <a:lumMod val="95000"/>
                            </a:schemeClr>
                          </a:solidFill>
                        </a:rPr>
                        <a:t>Is it true that you struggled in school?</a:t>
                      </a:r>
                    </a:p>
                  </a:txBody>
                  <a:tcPr marL="18074" marR="18074" marT="9037" marB="9037" anchor="ctr"/>
                </a:tc>
                <a:tc>
                  <a:txBody>
                    <a:bodyPr/>
                    <a:lstStyle/>
                    <a:p>
                      <a:r>
                        <a:rPr lang="en-US" sz="1600" dirty="0">
                          <a:solidFill>
                            <a:schemeClr val="tx1">
                              <a:lumMod val="95000"/>
                            </a:schemeClr>
                          </a:solidFill>
                        </a:rPr>
                        <a:t>That is a common myth! I was not a poor student, but I did find the traditional teaching style very bad. I preferred self-learning, which led me to read advanced mathematics and philosophy at a young age.</a:t>
                      </a:r>
                    </a:p>
                  </a:txBody>
                  <a:tcPr marL="18074" marR="18074" marT="9037" marB="9037" anchor="ctr"/>
                </a:tc>
                <a:extLst>
                  <a:ext uri="{0D108BD9-81ED-4DB2-BD59-A6C34878D82A}">
                    <a16:rowId xmlns:a16="http://schemas.microsoft.com/office/drawing/2014/main" val="1805004869"/>
                  </a:ext>
                </a:extLst>
              </a:tr>
            </a:tbl>
          </a:graphicData>
        </a:graphic>
      </p:graphicFrame>
      <p:pic>
        <p:nvPicPr>
          <p:cNvPr id="5122" name="Picture 2" descr="이미지">
            <a:extLst>
              <a:ext uri="{FF2B5EF4-FFF2-40B4-BE49-F238E27FC236}">
                <a16:creationId xmlns:a16="http://schemas.microsoft.com/office/drawing/2014/main" id="{19A12F3E-2640-46D3-6497-0A1D76AC6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61999"/>
            <a:ext cx="55118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4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69910B-53BB-4F36-50F3-05D0BC6DA5BF}"/>
              </a:ext>
            </a:extLst>
          </p:cNvPr>
          <p:cNvGraphicFramePr>
            <a:graphicFrameLocks noGrp="1"/>
          </p:cNvGraphicFramePr>
          <p:nvPr>
            <p:extLst>
              <p:ext uri="{D42A27DB-BD31-4B8C-83A1-F6EECF244321}">
                <p14:modId xmlns:p14="http://schemas.microsoft.com/office/powerpoint/2010/main" val="3279482236"/>
              </p:ext>
            </p:extLst>
          </p:nvPr>
        </p:nvGraphicFramePr>
        <p:xfrm>
          <a:off x="323850" y="449341"/>
          <a:ext cx="5553076" cy="2816414"/>
        </p:xfrm>
        <a:graphic>
          <a:graphicData uri="http://schemas.openxmlformats.org/drawingml/2006/table">
            <a:tbl>
              <a:tblPr>
                <a:tableStyleId>{616DA210-FB5B-4158-B5E0-FEB733F419BA}</a:tableStyleId>
              </a:tblPr>
              <a:tblGrid>
                <a:gridCol w="2776538">
                  <a:extLst>
                    <a:ext uri="{9D8B030D-6E8A-4147-A177-3AD203B41FA5}">
                      <a16:colId xmlns:a16="http://schemas.microsoft.com/office/drawing/2014/main" val="321282218"/>
                    </a:ext>
                  </a:extLst>
                </a:gridCol>
                <a:gridCol w="2776538">
                  <a:extLst>
                    <a:ext uri="{9D8B030D-6E8A-4147-A177-3AD203B41FA5}">
                      <a16:colId xmlns:a16="http://schemas.microsoft.com/office/drawing/2014/main" val="3236341381"/>
                    </a:ext>
                  </a:extLst>
                </a:gridCol>
              </a:tblGrid>
              <a:tr h="2816414">
                <a:tc>
                  <a:txBody>
                    <a:bodyPr/>
                    <a:lstStyle/>
                    <a:p>
                      <a:r>
                        <a:rPr lang="en-US" sz="1600" dirty="0">
                          <a:solidFill>
                            <a:schemeClr val="tx1">
                              <a:lumMod val="95000"/>
                            </a:schemeClr>
                          </a:solidFill>
                        </a:rPr>
                        <a:t>Why did you move to Switzerland as a teenager?</a:t>
                      </a:r>
                    </a:p>
                  </a:txBody>
                  <a:tcPr marL="18074" marR="18074" marT="9037" marB="9037" anchor="ctr"/>
                </a:tc>
                <a:tc>
                  <a:txBody>
                    <a:bodyPr/>
                    <a:lstStyle/>
                    <a:p>
                      <a:r>
                        <a:rPr lang="en-US" sz="1600" dirty="0">
                          <a:solidFill>
                            <a:schemeClr val="tx1">
                              <a:lumMod val="95000"/>
                            </a:schemeClr>
                          </a:solidFill>
                        </a:rPr>
                        <a:t>I left Germany in 1895 and later started</a:t>
                      </a:r>
                      <a:r>
                        <a:rPr lang="en-US" sz="1600" dirty="0">
                          <a:solidFill>
                            <a:srgbClr val="FF0000"/>
                          </a:solidFill>
                        </a:rPr>
                        <a:t> </a:t>
                      </a:r>
                      <a:r>
                        <a:rPr lang="en-US" sz="1600" dirty="0">
                          <a:solidFill>
                            <a:schemeClr val="tx1">
                              <a:lumMod val="95000"/>
                            </a:schemeClr>
                          </a:solidFill>
                        </a:rPr>
                        <a:t>my</a:t>
                      </a:r>
                      <a:r>
                        <a:rPr lang="en-US" sz="1600" dirty="0">
                          <a:solidFill>
                            <a:srgbClr val="FF0000"/>
                          </a:solidFill>
                        </a:rPr>
                        <a:t> </a:t>
                      </a:r>
                      <a:r>
                        <a:rPr lang="en-US" sz="1600" dirty="0">
                          <a:solidFill>
                            <a:schemeClr val="tx1">
                              <a:lumMod val="95000"/>
                            </a:schemeClr>
                          </a:solidFill>
                        </a:rPr>
                        <a:t>studies at </a:t>
                      </a:r>
                      <a:r>
                        <a:rPr lang="en-US" sz="1600" dirty="0"/>
                        <a:t>the Swiss Federal Polytechnic in Zurich</a:t>
                      </a:r>
                      <a:r>
                        <a:rPr lang="en-US" sz="1600" dirty="0">
                          <a:solidFill>
                            <a:schemeClr val="tx1">
                              <a:lumMod val="95000"/>
                            </a:schemeClr>
                          </a:solidFill>
                        </a:rPr>
                        <a:t>. It was there that I found an environment that fitted my independent thinking.</a:t>
                      </a:r>
                    </a:p>
                  </a:txBody>
                  <a:tcPr marL="18074" marR="18074" marT="9037" marB="9037" anchor="ctr"/>
                </a:tc>
                <a:extLst>
                  <a:ext uri="{0D108BD9-81ED-4DB2-BD59-A6C34878D82A}">
                    <a16:rowId xmlns:a16="http://schemas.microsoft.com/office/drawing/2014/main" val="2688329792"/>
                  </a:ext>
                </a:extLst>
              </a:tr>
            </a:tbl>
          </a:graphicData>
        </a:graphic>
      </p:graphicFrame>
      <p:pic>
        <p:nvPicPr>
          <p:cNvPr id="1029" name="Picture 5" descr="ETH Zurich: Einstein's university | Swiss Education Science">
            <a:extLst>
              <a:ext uri="{FF2B5EF4-FFF2-40B4-BE49-F238E27FC236}">
                <a16:creationId xmlns:a16="http://schemas.microsoft.com/office/drawing/2014/main" id="{62D5ED5F-9963-C175-545E-77709643B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429000"/>
            <a:ext cx="5838825" cy="30653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instein's Studies at the Polytechnic Institute in Zurich (1896–1900) – ETH  Library | ETH Zurich">
            <a:extLst>
              <a:ext uri="{FF2B5EF4-FFF2-40B4-BE49-F238E27FC236}">
                <a16:creationId xmlns:a16="http://schemas.microsoft.com/office/drawing/2014/main" id="{66DA8DA4-D114-E5F8-D7D9-A5D058580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437" y="1381125"/>
            <a:ext cx="3062288" cy="450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9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69910B-53BB-4F36-50F3-05D0BC6DA5BF}"/>
              </a:ext>
            </a:extLst>
          </p:cNvPr>
          <p:cNvGraphicFramePr>
            <a:graphicFrameLocks noGrp="1"/>
          </p:cNvGraphicFramePr>
          <p:nvPr>
            <p:extLst>
              <p:ext uri="{D42A27DB-BD31-4B8C-83A1-F6EECF244321}">
                <p14:modId xmlns:p14="http://schemas.microsoft.com/office/powerpoint/2010/main" val="472796979"/>
              </p:ext>
            </p:extLst>
          </p:nvPr>
        </p:nvGraphicFramePr>
        <p:xfrm>
          <a:off x="781050" y="1126936"/>
          <a:ext cx="4867276" cy="3178364"/>
        </p:xfrm>
        <a:graphic>
          <a:graphicData uri="http://schemas.openxmlformats.org/drawingml/2006/table">
            <a:tbl>
              <a:tblPr>
                <a:tableStyleId>{616DA210-FB5B-4158-B5E0-FEB733F419BA}</a:tableStyleId>
              </a:tblPr>
              <a:tblGrid>
                <a:gridCol w="2433638">
                  <a:extLst>
                    <a:ext uri="{9D8B030D-6E8A-4147-A177-3AD203B41FA5}">
                      <a16:colId xmlns:a16="http://schemas.microsoft.com/office/drawing/2014/main" val="321282218"/>
                    </a:ext>
                  </a:extLst>
                </a:gridCol>
                <a:gridCol w="2433638">
                  <a:extLst>
                    <a:ext uri="{9D8B030D-6E8A-4147-A177-3AD203B41FA5}">
                      <a16:colId xmlns:a16="http://schemas.microsoft.com/office/drawing/2014/main" val="3236341381"/>
                    </a:ext>
                  </a:extLst>
                </a:gridCol>
              </a:tblGrid>
              <a:tr h="3178364">
                <a:tc>
                  <a:txBody>
                    <a:bodyPr/>
                    <a:lstStyle/>
                    <a:p>
                      <a:r>
                        <a:rPr lang="en-US" sz="1800" dirty="0">
                          <a:solidFill>
                            <a:schemeClr val="tx1">
                              <a:lumMod val="95000"/>
                            </a:schemeClr>
                          </a:solidFill>
                        </a:rPr>
                        <a:t>What were your first years after graduation like?</a:t>
                      </a:r>
                    </a:p>
                  </a:txBody>
                  <a:tcPr marL="18074" marR="18074" marT="9037" marB="9037" anchor="ctr"/>
                </a:tc>
                <a:tc>
                  <a:txBody>
                    <a:bodyPr/>
                    <a:lstStyle/>
                    <a:p>
                      <a:r>
                        <a:rPr lang="en-US" sz="1600" dirty="0">
                          <a:solidFill>
                            <a:schemeClr val="tx1">
                              <a:lumMod val="95000"/>
                            </a:schemeClr>
                          </a:solidFill>
                        </a:rPr>
                        <a:t>I struggled to find an academic position, so I took a job at the Swiss Patent Office. Surprisingly, this routine work allowed me the mental freedom to develop my ideas about physics.</a:t>
                      </a:r>
                    </a:p>
                  </a:txBody>
                  <a:tcPr marL="18074" marR="18074" marT="9037" marB="9037" anchor="ctr"/>
                </a:tc>
                <a:extLst>
                  <a:ext uri="{0D108BD9-81ED-4DB2-BD59-A6C34878D82A}">
                    <a16:rowId xmlns:a16="http://schemas.microsoft.com/office/drawing/2014/main" val="1772512296"/>
                  </a:ext>
                </a:extLst>
              </a:tr>
            </a:tbl>
          </a:graphicData>
        </a:graphic>
      </p:graphicFrame>
      <p:pic>
        <p:nvPicPr>
          <p:cNvPr id="11266" name="Picture 2" descr="Einstein in the Swiss Patent Office, ca. 1905">
            <a:extLst>
              <a:ext uri="{FF2B5EF4-FFF2-40B4-BE49-F238E27FC236}">
                <a16:creationId xmlns:a16="http://schemas.microsoft.com/office/drawing/2014/main" id="{0337533C-BF03-1DE7-7B82-1E6837B69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619125"/>
            <a:ext cx="40100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16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69910B-53BB-4F36-50F3-05D0BC6DA5BF}"/>
              </a:ext>
            </a:extLst>
          </p:cNvPr>
          <p:cNvGraphicFramePr>
            <a:graphicFrameLocks noGrp="1"/>
          </p:cNvGraphicFramePr>
          <p:nvPr>
            <p:extLst>
              <p:ext uri="{D42A27DB-BD31-4B8C-83A1-F6EECF244321}">
                <p14:modId xmlns:p14="http://schemas.microsoft.com/office/powerpoint/2010/main" val="1879648834"/>
              </p:ext>
            </p:extLst>
          </p:nvPr>
        </p:nvGraphicFramePr>
        <p:xfrm>
          <a:off x="161925" y="393511"/>
          <a:ext cx="5848350" cy="3759390"/>
        </p:xfrm>
        <a:graphic>
          <a:graphicData uri="http://schemas.openxmlformats.org/drawingml/2006/table">
            <a:tbl>
              <a:tblPr>
                <a:tableStyleId>{616DA210-FB5B-4158-B5E0-FEB733F419BA}</a:tableStyleId>
              </a:tblPr>
              <a:tblGrid>
                <a:gridCol w="2819400">
                  <a:extLst>
                    <a:ext uri="{9D8B030D-6E8A-4147-A177-3AD203B41FA5}">
                      <a16:colId xmlns:a16="http://schemas.microsoft.com/office/drawing/2014/main" val="321282218"/>
                    </a:ext>
                  </a:extLst>
                </a:gridCol>
                <a:gridCol w="3028950">
                  <a:extLst>
                    <a:ext uri="{9D8B030D-6E8A-4147-A177-3AD203B41FA5}">
                      <a16:colId xmlns:a16="http://schemas.microsoft.com/office/drawing/2014/main" val="3236341381"/>
                    </a:ext>
                  </a:extLst>
                </a:gridCol>
              </a:tblGrid>
              <a:tr h="3759390">
                <a:tc>
                  <a:txBody>
                    <a:bodyPr/>
                    <a:lstStyle/>
                    <a:p>
                      <a:r>
                        <a:rPr lang="en-US" sz="1600" dirty="0">
                          <a:solidFill>
                            <a:schemeClr val="tx1">
                              <a:lumMod val="95000"/>
                            </a:schemeClr>
                          </a:solidFill>
                        </a:rPr>
                        <a:t>Your "miracle year" in 1905 produced groundbreaking papers. How did that happen?</a:t>
                      </a:r>
                    </a:p>
                  </a:txBody>
                  <a:tcPr marL="18074" marR="18074" marT="9037" marB="9037" anchor="ctr"/>
                </a:tc>
                <a:tc>
                  <a:txBody>
                    <a:bodyPr/>
                    <a:lstStyle/>
                    <a:p>
                      <a:r>
                        <a:rPr lang="en-US" sz="1600" dirty="0">
                          <a:solidFill>
                            <a:schemeClr val="tx1">
                              <a:lumMod val="95000"/>
                            </a:schemeClr>
                          </a:solidFill>
                        </a:rPr>
                        <a:t>While working at the Patent Office, I published four papers that changed physics forever. These included my work on the photoelectric effect, Brownian motion, special relativity, and the famous equation E=mc².</a:t>
                      </a:r>
                    </a:p>
                  </a:txBody>
                  <a:tcPr marL="18074" marR="18074" marT="9037" marB="9037" anchor="ctr"/>
                </a:tc>
                <a:extLst>
                  <a:ext uri="{0D108BD9-81ED-4DB2-BD59-A6C34878D82A}">
                    <a16:rowId xmlns:a16="http://schemas.microsoft.com/office/drawing/2014/main" val="187891723"/>
                  </a:ext>
                </a:extLst>
              </a:tr>
            </a:tbl>
          </a:graphicData>
        </a:graphic>
      </p:graphicFrame>
      <p:pic>
        <p:nvPicPr>
          <p:cNvPr id="10246" name="Picture 6" descr="So Why Does E=MC2 ? - guernseydonkey.com">
            <a:extLst>
              <a:ext uri="{FF2B5EF4-FFF2-40B4-BE49-F238E27FC236}">
                <a16:creationId xmlns:a16="http://schemas.microsoft.com/office/drawing/2014/main" id="{20F00605-469F-1976-2F8B-5AFB72A60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2" y="1079311"/>
            <a:ext cx="5154612" cy="325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1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69910B-53BB-4F36-50F3-05D0BC6DA5BF}"/>
              </a:ext>
            </a:extLst>
          </p:cNvPr>
          <p:cNvGraphicFramePr>
            <a:graphicFrameLocks noGrp="1"/>
          </p:cNvGraphicFramePr>
          <p:nvPr>
            <p:extLst>
              <p:ext uri="{D42A27DB-BD31-4B8C-83A1-F6EECF244321}">
                <p14:modId xmlns:p14="http://schemas.microsoft.com/office/powerpoint/2010/main" val="134844967"/>
              </p:ext>
            </p:extLst>
          </p:nvPr>
        </p:nvGraphicFramePr>
        <p:xfrm>
          <a:off x="295275" y="778553"/>
          <a:ext cx="5295900" cy="4311839"/>
        </p:xfrm>
        <a:graphic>
          <a:graphicData uri="http://schemas.openxmlformats.org/drawingml/2006/table">
            <a:tbl>
              <a:tblPr>
                <a:tableStyleId>{616DA210-FB5B-4158-B5E0-FEB733F419BA}</a:tableStyleId>
              </a:tblPr>
              <a:tblGrid>
                <a:gridCol w="2647950">
                  <a:extLst>
                    <a:ext uri="{9D8B030D-6E8A-4147-A177-3AD203B41FA5}">
                      <a16:colId xmlns:a16="http://schemas.microsoft.com/office/drawing/2014/main" val="321282218"/>
                    </a:ext>
                  </a:extLst>
                </a:gridCol>
                <a:gridCol w="2647950">
                  <a:extLst>
                    <a:ext uri="{9D8B030D-6E8A-4147-A177-3AD203B41FA5}">
                      <a16:colId xmlns:a16="http://schemas.microsoft.com/office/drawing/2014/main" val="3236341381"/>
                    </a:ext>
                  </a:extLst>
                </a:gridCol>
              </a:tblGrid>
              <a:tr h="4311839">
                <a:tc>
                  <a:txBody>
                    <a:bodyPr/>
                    <a:lstStyle/>
                    <a:p>
                      <a:r>
                        <a:rPr lang="en-US" sz="1600" dirty="0">
                          <a:solidFill>
                            <a:schemeClr val="tx1">
                              <a:lumMod val="95000"/>
                            </a:schemeClr>
                          </a:solidFill>
                        </a:rPr>
                        <a:t>How did your theory of relativity change the world?</a:t>
                      </a:r>
                    </a:p>
                  </a:txBody>
                  <a:tcPr marL="18074" marR="18074" marT="9037" marB="9037" anchor="ctr"/>
                </a:tc>
                <a:tc>
                  <a:txBody>
                    <a:bodyPr/>
                    <a:lstStyle/>
                    <a:p>
                      <a:r>
                        <a:rPr lang="en-US" sz="1600" dirty="0">
                          <a:solidFill>
                            <a:schemeClr val="tx1">
                              <a:lumMod val="95000"/>
                            </a:schemeClr>
                          </a:solidFill>
                        </a:rPr>
                        <a:t>Special relativity changed our understanding of space and time, while general relativity, developed later, showed how gravity warps space itself. When my predictions were confirmed in 1919, my name became known worldwide.</a:t>
                      </a:r>
                    </a:p>
                  </a:txBody>
                  <a:tcPr marL="18074" marR="18074" marT="9037" marB="9037" anchor="ctr"/>
                </a:tc>
                <a:extLst>
                  <a:ext uri="{0D108BD9-81ED-4DB2-BD59-A6C34878D82A}">
                    <a16:rowId xmlns:a16="http://schemas.microsoft.com/office/drawing/2014/main" val="1774584325"/>
                  </a:ext>
                </a:extLst>
              </a:tr>
            </a:tbl>
          </a:graphicData>
        </a:graphic>
      </p:graphicFrame>
      <p:pic>
        <p:nvPicPr>
          <p:cNvPr id="10244" name="Picture 4" descr="Testing Einstein's E=mc2 in outer space">
            <a:extLst>
              <a:ext uri="{FF2B5EF4-FFF2-40B4-BE49-F238E27FC236}">
                <a16:creationId xmlns:a16="http://schemas.microsoft.com/office/drawing/2014/main" id="{BAF5306A-ABC2-070C-7CEA-DFEB38E64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41826"/>
            <a:ext cx="5407983" cy="398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69910B-53BB-4F36-50F3-05D0BC6DA5BF}"/>
              </a:ext>
            </a:extLst>
          </p:cNvPr>
          <p:cNvGraphicFramePr>
            <a:graphicFrameLocks noGrp="1"/>
          </p:cNvGraphicFramePr>
          <p:nvPr>
            <p:extLst>
              <p:ext uri="{D42A27DB-BD31-4B8C-83A1-F6EECF244321}">
                <p14:modId xmlns:p14="http://schemas.microsoft.com/office/powerpoint/2010/main" val="1399513228"/>
              </p:ext>
            </p:extLst>
          </p:nvPr>
        </p:nvGraphicFramePr>
        <p:xfrm>
          <a:off x="380999" y="831661"/>
          <a:ext cx="4657726" cy="4073714"/>
        </p:xfrm>
        <a:graphic>
          <a:graphicData uri="http://schemas.openxmlformats.org/drawingml/2006/table">
            <a:tbl>
              <a:tblPr>
                <a:tableStyleId>{616DA210-FB5B-4158-B5E0-FEB733F419BA}</a:tableStyleId>
              </a:tblPr>
              <a:tblGrid>
                <a:gridCol w="2328863">
                  <a:extLst>
                    <a:ext uri="{9D8B030D-6E8A-4147-A177-3AD203B41FA5}">
                      <a16:colId xmlns:a16="http://schemas.microsoft.com/office/drawing/2014/main" val="321282218"/>
                    </a:ext>
                  </a:extLst>
                </a:gridCol>
                <a:gridCol w="2328863">
                  <a:extLst>
                    <a:ext uri="{9D8B030D-6E8A-4147-A177-3AD203B41FA5}">
                      <a16:colId xmlns:a16="http://schemas.microsoft.com/office/drawing/2014/main" val="3236341381"/>
                    </a:ext>
                  </a:extLst>
                </a:gridCol>
              </a:tblGrid>
              <a:tr h="4073714">
                <a:tc>
                  <a:txBody>
                    <a:bodyPr/>
                    <a:lstStyle/>
                    <a:p>
                      <a:r>
                        <a:rPr lang="en-US" sz="1600" dirty="0">
                          <a:solidFill>
                            <a:schemeClr val="tx1">
                              <a:lumMod val="95000"/>
                            </a:schemeClr>
                          </a:solidFill>
                        </a:rPr>
                        <a:t>You fled Germany in the 1930s. What led to that decision?</a:t>
                      </a:r>
                    </a:p>
                  </a:txBody>
                  <a:tcPr marL="18074" marR="18074" marT="9037" marB="9037" anchor="ctr"/>
                </a:tc>
                <a:tc>
                  <a:txBody>
                    <a:bodyPr/>
                    <a:lstStyle/>
                    <a:p>
                      <a:r>
                        <a:rPr lang="en-US" sz="1600" dirty="0">
                          <a:solidFill>
                            <a:schemeClr val="tx1">
                              <a:lumMod val="95000"/>
                            </a:schemeClr>
                          </a:solidFill>
                        </a:rPr>
                        <a:t>As a Jewish scientist, I saw the rise of the Nazis as a great danger. I left for the United States in 1933 and took a position at the Institute for Advanced Study in Princeton.</a:t>
                      </a:r>
                    </a:p>
                  </a:txBody>
                  <a:tcPr marL="18074" marR="18074" marT="9037" marB="9037" anchor="ctr"/>
                </a:tc>
                <a:extLst>
                  <a:ext uri="{0D108BD9-81ED-4DB2-BD59-A6C34878D82A}">
                    <a16:rowId xmlns:a16="http://schemas.microsoft.com/office/drawing/2014/main" val="3604861678"/>
                  </a:ext>
                </a:extLst>
              </a:tr>
            </a:tbl>
          </a:graphicData>
        </a:graphic>
      </p:graphicFrame>
      <p:pic>
        <p:nvPicPr>
          <p:cNvPr id="8194" name="Picture 2" descr="Albert Einstein: Physicist's heartbreaking letter about 'Hitler's insanity'  revealed | World | News | Express.co.uk">
            <a:extLst>
              <a:ext uri="{FF2B5EF4-FFF2-40B4-BE49-F238E27FC236}">
                <a16:creationId xmlns:a16="http://schemas.microsoft.com/office/drawing/2014/main" id="{5A002295-A56E-8408-8E89-DD1337AD2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925" y="285750"/>
            <a:ext cx="4657727" cy="276305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Princeton celebrates 100 years of Einstein's theory of general relativity">
            <a:extLst>
              <a:ext uri="{FF2B5EF4-FFF2-40B4-BE49-F238E27FC236}">
                <a16:creationId xmlns:a16="http://schemas.microsoft.com/office/drawing/2014/main" id="{CBE72B35-F9B4-CF0C-2CAC-C8CEB72BC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676" y="2520880"/>
            <a:ext cx="5136424" cy="405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91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69910B-53BB-4F36-50F3-05D0BC6DA5BF}"/>
              </a:ext>
            </a:extLst>
          </p:cNvPr>
          <p:cNvGraphicFramePr>
            <a:graphicFrameLocks noGrp="1"/>
          </p:cNvGraphicFramePr>
          <p:nvPr>
            <p:extLst>
              <p:ext uri="{D42A27DB-BD31-4B8C-83A1-F6EECF244321}">
                <p14:modId xmlns:p14="http://schemas.microsoft.com/office/powerpoint/2010/main" val="2565213500"/>
              </p:ext>
            </p:extLst>
          </p:nvPr>
        </p:nvGraphicFramePr>
        <p:xfrm>
          <a:off x="466725" y="945961"/>
          <a:ext cx="5172075" cy="4549964"/>
        </p:xfrm>
        <a:graphic>
          <a:graphicData uri="http://schemas.openxmlformats.org/drawingml/2006/table">
            <a:tbl>
              <a:tblPr>
                <a:tableStyleId>{616DA210-FB5B-4158-B5E0-FEB733F419BA}</a:tableStyleId>
              </a:tblPr>
              <a:tblGrid>
                <a:gridCol w="2362200">
                  <a:extLst>
                    <a:ext uri="{9D8B030D-6E8A-4147-A177-3AD203B41FA5}">
                      <a16:colId xmlns:a16="http://schemas.microsoft.com/office/drawing/2014/main" val="321282218"/>
                    </a:ext>
                  </a:extLst>
                </a:gridCol>
                <a:gridCol w="2809875">
                  <a:extLst>
                    <a:ext uri="{9D8B030D-6E8A-4147-A177-3AD203B41FA5}">
                      <a16:colId xmlns:a16="http://schemas.microsoft.com/office/drawing/2014/main" val="3236341381"/>
                    </a:ext>
                  </a:extLst>
                </a:gridCol>
              </a:tblGrid>
              <a:tr h="4549964">
                <a:tc>
                  <a:txBody>
                    <a:bodyPr/>
                    <a:lstStyle/>
                    <a:p>
                      <a:r>
                        <a:rPr lang="en-US" sz="1800" dirty="0">
                          <a:solidFill>
                            <a:schemeClr val="tx1">
                              <a:lumMod val="95000"/>
                            </a:schemeClr>
                          </a:solidFill>
                        </a:rPr>
                        <a:t>What role did you play in the development of the atomic bomb?</a:t>
                      </a:r>
                    </a:p>
                  </a:txBody>
                  <a:tcPr marL="18074" marR="18074" marT="9037" marB="9037" anchor="ctr"/>
                </a:tc>
                <a:tc>
                  <a:txBody>
                    <a:bodyPr/>
                    <a:lstStyle/>
                    <a:p>
                      <a:r>
                        <a:rPr lang="en-US" sz="1800" dirty="0">
                          <a:solidFill>
                            <a:schemeClr val="tx1">
                              <a:lumMod val="95000"/>
                            </a:schemeClr>
                          </a:solidFill>
                        </a:rPr>
                        <a:t>I personally opposed war, but I co-signed a letter to President Roosevelt in 1939 warning that Nazi Germany might develop nuclear weapons. That letter contributed to the Manhattan Project, though I was not involved in the actual research.</a:t>
                      </a:r>
                    </a:p>
                  </a:txBody>
                  <a:tcPr marL="18074" marR="18074" marT="9037" marB="9037" anchor="ctr"/>
                </a:tc>
                <a:extLst>
                  <a:ext uri="{0D108BD9-81ED-4DB2-BD59-A6C34878D82A}">
                    <a16:rowId xmlns:a16="http://schemas.microsoft.com/office/drawing/2014/main" val="56823178"/>
                  </a:ext>
                </a:extLst>
              </a:tr>
            </a:tbl>
          </a:graphicData>
        </a:graphic>
      </p:graphicFrame>
      <p:pic>
        <p:nvPicPr>
          <p:cNvPr id="7170" name="Picture 2" descr="TIME Magazine Cover: Albert Einstein - July 1, 1946 - Albert Einstein -  Physicists - Nuclear Weapons - Atomic Bomb - Science &amp; Technology">
            <a:extLst>
              <a:ext uri="{FF2B5EF4-FFF2-40B4-BE49-F238E27FC236}">
                <a16:creationId xmlns:a16="http://schemas.microsoft.com/office/drawing/2014/main" id="{57370F22-01E0-03EB-5926-F1AD1A63F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9" y="127568"/>
            <a:ext cx="4695825" cy="618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471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χιστόλιθος">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TM04033929[[fn=Σχιστόλιθος]]</Template>
  <TotalTime>150</TotalTime>
  <Words>510</Words>
  <Application>Microsoft Office PowerPoint</Application>
  <PresentationFormat>Ευρεία οθόνη</PresentationFormat>
  <Paragraphs>22</Paragraphs>
  <Slides>11</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11</vt:i4>
      </vt:variant>
    </vt:vector>
  </HeadingPairs>
  <TitlesOfParts>
    <vt:vector size="14" baseType="lpstr">
      <vt:lpstr>Calisto MT</vt:lpstr>
      <vt:lpstr>Wingdings 2</vt:lpstr>
      <vt:lpstr>Σχιστόλιθος</vt:lpstr>
      <vt:lpstr>An interview with the greatest scientist of this universe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onex</dc:creator>
  <cp:lastModifiedBy>onex</cp:lastModifiedBy>
  <cp:revision>7</cp:revision>
  <dcterms:created xsi:type="dcterms:W3CDTF">2025-03-08T06:42:27Z</dcterms:created>
  <dcterms:modified xsi:type="dcterms:W3CDTF">2025-03-09T11:31:40Z</dcterms:modified>
</cp:coreProperties>
</file>