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81" r:id="rId3"/>
    <p:sldId id="285" r:id="rId4"/>
    <p:sldId id="286" r:id="rId5"/>
    <p:sldId id="287" r:id="rId6"/>
    <p:sldId id="288" r:id="rId7"/>
    <p:sldId id="289" r:id="rId8"/>
    <p:sldId id="290" r:id="rId9"/>
    <p:sldId id="28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57A533-DF91-484F-944D-CE5370CA50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6922B2-3F38-44A4-AEC0-B8A2DB46CB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D329A8-7EF9-40EF-9B92-2F8622551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B563B-9B28-4D89-A0EC-FBC5D359DD10}" type="datetimeFigureOut">
              <a:rPr lang="en-US" smtClean="0"/>
              <a:t>3/8/2025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45C25F-0E46-4593-AEC5-62E5040CF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E0342A-199D-44DD-96D8-6E14DCD4D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9B652-A782-414A-A90F-EB13EB895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9877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C98FAB-9599-43D1-B0C2-F6EC72A5F0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8EEDB0-479B-4B0E-97E1-639EE5A578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EA809A-AF42-4D48-8227-B92CC428FB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B563B-9B28-4D89-A0EC-FBC5D359DD10}" type="datetimeFigureOut">
              <a:rPr lang="en-US" smtClean="0"/>
              <a:t>3/8/2025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5AC7DC-3345-41A2-ACAC-2B128221E9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E03F2A-682F-4759-9659-C633C6016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9B652-A782-414A-A90F-EB13EB895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679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0C44770-B318-4ED7-AA8B-8A57FE294C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5FDD84-8ACF-46E7-B4AA-62AF5A9293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4BFB0F-5330-4C5B-887C-5BFA16D2F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B563B-9B28-4D89-A0EC-FBC5D359DD10}" type="datetimeFigureOut">
              <a:rPr lang="en-US" smtClean="0"/>
              <a:t>3/8/2025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7A83F4-E42E-44A0-8720-8939BA829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B9B98-78EF-4D5C-818A-60AF2CD8C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9B652-A782-414A-A90F-EB13EB895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414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CDB81-F90C-43FE-9825-470F4FF1A5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F0AB28-5879-46D6-A8DE-BEF059A132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662C8F-989C-4187-AE8C-6BBC97BC7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B563B-9B28-4D89-A0EC-FBC5D359DD10}" type="datetimeFigureOut">
              <a:rPr lang="en-US" smtClean="0"/>
              <a:t>3/8/2025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A93A54-18A7-4845-B253-B4CE16499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AE94B3-C1AA-433B-95AE-B5DCB6330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9B652-A782-414A-A90F-EB13EB895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065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8416FB-FCB0-4198-92B3-4E771D4B20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694DFA-A175-44AF-8FE1-8A7459123F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CC31F6-25FA-4E6E-90EF-C500FAE1E5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B563B-9B28-4D89-A0EC-FBC5D359DD10}" type="datetimeFigureOut">
              <a:rPr lang="en-US" smtClean="0"/>
              <a:t>3/8/2025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A70D70-6498-4D9D-A67D-32805B531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81BCDC-3A4D-49E3-B721-25511D507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9B652-A782-414A-A90F-EB13EB895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057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B34820-548B-4D89-A793-3DC2CDB6FE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93E01E-FC58-4FC4-ACAE-CCCB559D6C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7C6E11-C249-43E9-AA16-015F868F54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876303-D09C-4CB2-A314-6EAF0C241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B563B-9B28-4D89-A0EC-FBC5D359DD10}" type="datetimeFigureOut">
              <a:rPr lang="en-US" smtClean="0"/>
              <a:t>3/8/2025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CA1F2B-50F8-477C-A8AF-C1BEADEDE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2E274A-F9EE-48B9-AE5A-1BCCD4859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9B652-A782-414A-A90F-EB13EB895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407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BA161-FA7A-4F93-826E-C97C3F6C9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FD28DF-D3B8-4365-8841-88D23C1138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D6FAD2-FF07-4F99-81CC-F5650C0904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CA3747-FA21-457C-B241-EE4ECD12B7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18B4D0-3A2B-43F4-B6E1-F31B81F692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57031CF-3774-45E8-889C-FDDE65725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B563B-9B28-4D89-A0EC-FBC5D359DD10}" type="datetimeFigureOut">
              <a:rPr lang="en-US" smtClean="0"/>
              <a:t>3/8/2025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A7E4C90-EB28-4DCB-8D6D-EAB4EEB6C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97C425F-19FC-4C1E-BDDF-4E26DBCA1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9B652-A782-414A-A90F-EB13EB895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142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AC0DC-1C41-44D4-B5C8-82C714D575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C70B6EA-195E-4825-A3FD-5C03DCA138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B563B-9B28-4D89-A0EC-FBC5D359DD10}" type="datetimeFigureOut">
              <a:rPr lang="en-US" smtClean="0"/>
              <a:t>3/8/2025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5799F2-DE5D-4C14-AD61-649784819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46E755-7FF6-4E27-B907-2F367013B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9B652-A782-414A-A90F-EB13EB895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044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14AAB8-7EE6-4C8F-A024-A0511972FA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B563B-9B28-4D89-A0EC-FBC5D359DD10}" type="datetimeFigureOut">
              <a:rPr lang="en-US" smtClean="0"/>
              <a:t>3/8/2025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2A2108D-5667-4AD0-B213-33B60279E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2088BA-2574-4866-9C17-8C2FF1FDF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9B652-A782-414A-A90F-EB13EB895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476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F093E9-4649-4CF9-8CED-59CC3BE4FD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79BEFD-5982-4A39-AAD3-1CD84239CD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4884CD-D2AE-49D8-ADBB-66BE49F776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8C5FB7-7E68-48CA-8486-1AAF925CC9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B563B-9B28-4D89-A0EC-FBC5D359DD10}" type="datetimeFigureOut">
              <a:rPr lang="en-US" smtClean="0"/>
              <a:t>3/8/2025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488CB9-79EE-46D2-89AA-8F3E2EF2A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B35665-4845-4E4B-B041-2468FC32C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9B652-A782-414A-A90F-EB13EB895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947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82DEE1-FB31-4975-A11E-62839C5B9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8B63A53-270B-4392-983C-A93AE17083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727829-69CE-4286-A936-65B75890D6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1B823A-7FB3-4540-BBAE-EC613A4799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B563B-9B28-4D89-A0EC-FBC5D359DD10}" type="datetimeFigureOut">
              <a:rPr lang="en-US" smtClean="0"/>
              <a:t>3/8/2025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E6E828-1780-4637-AF87-BA9E1F77B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9102D9-98C0-4D52-B382-91AAB4466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9B652-A782-414A-A90F-EB13EB895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133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2F7D21-7BC7-4625-800C-BB1032D367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FC6A36-A95B-4054-BB32-C84CF4DE22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06B424-152C-4746-8358-A20E3887EE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3B563B-9B28-4D89-A0EC-FBC5D359DD10}" type="datetimeFigureOut">
              <a:rPr lang="en-US" smtClean="0"/>
              <a:t>3/8/2025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EE23EE-1352-4B52-A146-A5D1C4CA15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37079B-E334-42CB-94A6-28A578CC7B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D9B652-A782-414A-A90F-EB13EB895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057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large, sitting, white, numbers">
            <a:extLst>
              <a:ext uri="{FF2B5EF4-FFF2-40B4-BE49-F238E27FC236}">
                <a16:creationId xmlns:a16="http://schemas.microsoft.com/office/drawing/2014/main" id="{9A5D9ED1-DFCC-4799-89E2-D118451B98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4" y="0"/>
            <a:ext cx="12191356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D1F047C-C727-42A7-85C5-68C5AA1B1A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362" y="1448302"/>
            <a:ext cx="4497238" cy="2420504"/>
          </a:xfrm>
        </p:spPr>
        <p:txBody>
          <a:bodyPr>
            <a:normAutofit/>
          </a:bodyPr>
          <a:lstStyle/>
          <a:p>
            <a:pPr algn="l"/>
            <a:r>
              <a:rPr lang="en-GB" dirty="0"/>
              <a:t>My future job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93FB3F-A8D4-46D3-A1C6-C79C645637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4362" y="3855140"/>
            <a:ext cx="3485072" cy="1026544"/>
          </a:xfrm>
        </p:spPr>
        <p:txBody>
          <a:bodyPr>
            <a:normAutofit/>
          </a:bodyPr>
          <a:lstStyle/>
          <a:p>
            <a:pPr algn="l"/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By George </a:t>
            </a:r>
            <a:r>
              <a:rPr lang="en-US" sz="3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Thliveris</a:t>
            </a:r>
            <a:endParaRPr lang="en-US" sz="3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120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55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large, sitting, white, numbers">
            <a:extLst>
              <a:ext uri="{FF2B5EF4-FFF2-40B4-BE49-F238E27FC236}">
                <a16:creationId xmlns:a16="http://schemas.microsoft.com/office/drawing/2014/main" id="{9A5D9ED1-DFCC-4799-89E2-D118451B98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4" y="0"/>
            <a:ext cx="12191356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95A74D4-DCE6-43D4-8A83-1F302ECA35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745000"/>
            <a:ext cx="3430043" cy="533095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Graphic 9" descr="User">
            <a:extLst>
              <a:ext uri="{FF2B5EF4-FFF2-40B4-BE49-F238E27FC236}">
                <a16:creationId xmlns:a16="http://schemas.microsoft.com/office/drawing/2014/main" id="{A6886DAC-CC87-45FD-A293-87C3D5BEDE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 bwMode="black">
          <a:xfrm>
            <a:off x="719790" y="1064515"/>
            <a:ext cx="828000" cy="828000"/>
          </a:xfrm>
          <a:prstGeom prst="rect">
            <a:avLst/>
          </a:prstGeom>
        </p:spPr>
      </p:pic>
      <p:pic>
        <p:nvPicPr>
          <p:cNvPr id="11" name="Graphic 10" descr="Employee Badge">
            <a:extLst>
              <a:ext uri="{FF2B5EF4-FFF2-40B4-BE49-F238E27FC236}">
                <a16:creationId xmlns:a16="http://schemas.microsoft.com/office/drawing/2014/main" id="{C1C934B7-A566-458D-A447-DCDB72B1F7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 bwMode="black">
          <a:xfrm>
            <a:off x="1801328" y="1064515"/>
            <a:ext cx="828000" cy="828000"/>
          </a:xfrm>
          <a:prstGeom prst="rect">
            <a:avLst/>
          </a:prstGeom>
        </p:spPr>
      </p:pic>
      <p:sp>
        <p:nvSpPr>
          <p:cNvPr id="12" name="Title 27">
            <a:extLst>
              <a:ext uri="{FF2B5EF4-FFF2-40B4-BE49-F238E27FC236}">
                <a16:creationId xmlns:a16="http://schemas.microsoft.com/office/drawing/2014/main" id="{7D064738-1A59-43D8-929C-4680042A3BAE}"/>
              </a:ext>
            </a:extLst>
          </p:cNvPr>
          <p:cNvSpPr txBox="1">
            <a:spLocks/>
          </p:cNvSpPr>
          <p:nvPr/>
        </p:nvSpPr>
        <p:spPr>
          <a:xfrm>
            <a:off x="252919" y="2043953"/>
            <a:ext cx="2947482" cy="368106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900" kern="1200" spc="-1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meet </a:t>
            </a:r>
            <a:br>
              <a:rPr lang="en-US" dirty="0"/>
            </a:br>
            <a:r>
              <a:rPr lang="en-US" b="1" dirty="0"/>
              <a:t>George Smith</a:t>
            </a:r>
          </a:p>
          <a:p>
            <a:r>
              <a:rPr lang="en-US" sz="4300" dirty="0"/>
              <a:t>Computer Engineer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C92097C-4066-4C4F-8158-D0B837987C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682318" y="745000"/>
            <a:ext cx="8277863" cy="5330952"/>
          </a:xfrm>
          <a:prstGeom prst="rect">
            <a:avLst/>
          </a:prstGeom>
          <a:solidFill>
            <a:schemeClr val="bg1">
              <a:alpha val="8509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>
              <a:solidFill>
                <a:srgbClr val="595959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1A93024-BB31-4C56-A4B2-2E4CA001B24F}"/>
              </a:ext>
            </a:extLst>
          </p:cNvPr>
          <p:cNvSpPr txBox="1"/>
          <p:nvPr/>
        </p:nvSpPr>
        <p:spPr>
          <a:xfrm>
            <a:off x="4395877" y="1478515"/>
            <a:ext cx="6850743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u="sng" dirty="0">
                <a:solidFill>
                  <a:srgbClr val="0070C0"/>
                </a:solidFill>
                <a:latin typeface="+mj-lt"/>
              </a:rPr>
              <a:t>Interviewer:</a:t>
            </a:r>
            <a:r>
              <a:rPr lang="en-GB" sz="2000" b="1" dirty="0">
                <a:solidFill>
                  <a:srgbClr val="0070C0"/>
                </a:solidFill>
                <a:latin typeface="+mj-lt"/>
              </a:rPr>
              <a:t>  </a:t>
            </a:r>
            <a:r>
              <a:rPr lang="en-GB" sz="2000" dirty="0">
                <a:solidFill>
                  <a:srgbClr val="0070C0"/>
                </a:solidFill>
                <a:latin typeface="+mj-lt"/>
              </a:rPr>
              <a:t>Hi everyone! Today we invited George Smith, who is 	a computer engineer, to tell us some information about 	his job. George, we would like to know what’s your 	typical day like…</a:t>
            </a:r>
          </a:p>
          <a:p>
            <a:endParaRPr lang="en-GB" sz="2000" dirty="0">
              <a:latin typeface="+mj-lt"/>
            </a:endParaRPr>
          </a:p>
          <a:p>
            <a:endParaRPr lang="en-GB" sz="2000" dirty="0">
              <a:latin typeface="+mj-lt"/>
            </a:endParaRPr>
          </a:p>
          <a:p>
            <a:r>
              <a:rPr lang="en-GB" sz="2000" b="1" u="sng" dirty="0">
                <a:latin typeface="+mj-lt"/>
              </a:rPr>
              <a:t>George:</a:t>
            </a:r>
            <a:r>
              <a:rPr lang="en-GB" sz="2000" b="1" dirty="0">
                <a:latin typeface="+mj-lt"/>
              </a:rPr>
              <a:t>  </a:t>
            </a:r>
            <a:r>
              <a:rPr lang="en-GB" sz="2000" dirty="0">
                <a:latin typeface="+mj-lt"/>
              </a:rPr>
              <a:t>Hello! I’ m really glad that you invited me here today. 	Actually, I have to get up at 9 o’clock every day and walk 	to my office. I am all the time in front of a computer 	screen. I don’t have particular working hours, 	sometimes my work ends at 12am.</a:t>
            </a:r>
          </a:p>
          <a:p>
            <a:endParaRPr lang="en-GB" sz="2000" dirty="0">
              <a:latin typeface="+mj-lt"/>
            </a:endParaRPr>
          </a:p>
          <a:p>
            <a:r>
              <a:rPr lang="en-GB" sz="2000" b="1" u="sng" dirty="0">
                <a:solidFill>
                  <a:srgbClr val="0070C0"/>
                </a:solidFill>
                <a:latin typeface="+mj-lt"/>
              </a:rPr>
              <a:t>Interviewer:</a:t>
            </a:r>
            <a:r>
              <a:rPr lang="en-GB" sz="2000" b="1" dirty="0">
                <a:solidFill>
                  <a:srgbClr val="0070C0"/>
                </a:solidFill>
                <a:latin typeface="+mj-lt"/>
              </a:rPr>
              <a:t>  </a:t>
            </a:r>
            <a:r>
              <a:rPr lang="en-GB" sz="2000" dirty="0">
                <a:solidFill>
                  <a:srgbClr val="0070C0"/>
                </a:solidFill>
                <a:latin typeface="+mj-lt"/>
              </a:rPr>
              <a:t>WOW! That must be really tyring!</a:t>
            </a:r>
          </a:p>
          <a:p>
            <a:endParaRPr lang="en-GB" sz="2000" dirty="0">
              <a:latin typeface="+mj-lt"/>
            </a:endParaRPr>
          </a:p>
          <a:p>
            <a:endParaRPr lang="en-US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334148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55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large, sitting, white, numbers">
            <a:extLst>
              <a:ext uri="{FF2B5EF4-FFF2-40B4-BE49-F238E27FC236}">
                <a16:creationId xmlns:a16="http://schemas.microsoft.com/office/drawing/2014/main" id="{9A5D9ED1-DFCC-4799-89E2-D118451B98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4" y="0"/>
            <a:ext cx="12191356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95A74D4-DCE6-43D4-8A83-1F302ECA35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745000"/>
            <a:ext cx="3430043" cy="533095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Graphic 9" descr="User">
            <a:extLst>
              <a:ext uri="{FF2B5EF4-FFF2-40B4-BE49-F238E27FC236}">
                <a16:creationId xmlns:a16="http://schemas.microsoft.com/office/drawing/2014/main" id="{A6886DAC-CC87-45FD-A293-87C3D5BEDE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 bwMode="black">
          <a:xfrm>
            <a:off x="719790" y="1064515"/>
            <a:ext cx="828000" cy="828000"/>
          </a:xfrm>
          <a:prstGeom prst="rect">
            <a:avLst/>
          </a:prstGeom>
        </p:spPr>
      </p:pic>
      <p:pic>
        <p:nvPicPr>
          <p:cNvPr id="11" name="Graphic 10" descr="Employee Badge">
            <a:extLst>
              <a:ext uri="{FF2B5EF4-FFF2-40B4-BE49-F238E27FC236}">
                <a16:creationId xmlns:a16="http://schemas.microsoft.com/office/drawing/2014/main" id="{C1C934B7-A566-458D-A447-DCDB72B1F7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 bwMode="black">
          <a:xfrm>
            <a:off x="1801328" y="1064515"/>
            <a:ext cx="828000" cy="828000"/>
          </a:xfrm>
          <a:prstGeom prst="rect">
            <a:avLst/>
          </a:prstGeom>
        </p:spPr>
      </p:pic>
      <p:sp>
        <p:nvSpPr>
          <p:cNvPr id="12" name="Title 27">
            <a:extLst>
              <a:ext uri="{FF2B5EF4-FFF2-40B4-BE49-F238E27FC236}">
                <a16:creationId xmlns:a16="http://schemas.microsoft.com/office/drawing/2014/main" id="{7D064738-1A59-43D8-929C-4680042A3BAE}"/>
              </a:ext>
            </a:extLst>
          </p:cNvPr>
          <p:cNvSpPr txBox="1">
            <a:spLocks/>
          </p:cNvSpPr>
          <p:nvPr/>
        </p:nvSpPr>
        <p:spPr>
          <a:xfrm>
            <a:off x="252919" y="2043953"/>
            <a:ext cx="2947482" cy="368106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900" kern="1200" spc="-1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meet </a:t>
            </a:r>
            <a:br>
              <a:rPr lang="en-US" dirty="0"/>
            </a:br>
            <a:r>
              <a:rPr lang="en-US" b="1" dirty="0"/>
              <a:t>George Smith</a:t>
            </a:r>
          </a:p>
          <a:p>
            <a:r>
              <a:rPr lang="en-US" sz="4300" dirty="0"/>
              <a:t>Computer Engineer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C92097C-4066-4C4F-8158-D0B837987C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682318" y="745000"/>
            <a:ext cx="8277863" cy="5330952"/>
          </a:xfrm>
          <a:prstGeom prst="rect">
            <a:avLst/>
          </a:prstGeom>
          <a:solidFill>
            <a:schemeClr val="bg1">
              <a:alpha val="8509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>
              <a:solidFill>
                <a:srgbClr val="595959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1A93024-BB31-4C56-A4B2-2E4CA001B24F}"/>
              </a:ext>
            </a:extLst>
          </p:cNvPr>
          <p:cNvSpPr txBox="1"/>
          <p:nvPr/>
        </p:nvSpPr>
        <p:spPr>
          <a:xfrm>
            <a:off x="4395877" y="1825426"/>
            <a:ext cx="685074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u="sng" dirty="0">
                <a:solidFill>
                  <a:srgbClr val="0070C0"/>
                </a:solidFill>
                <a:latin typeface="+mj-lt"/>
              </a:rPr>
              <a:t>Interviewer:</a:t>
            </a:r>
            <a:r>
              <a:rPr lang="en-GB" sz="2000" dirty="0">
                <a:solidFill>
                  <a:srgbClr val="0070C0"/>
                </a:solidFill>
                <a:latin typeface="+mj-lt"/>
              </a:rPr>
              <a:t>  Ok, next question! What two or three skills help you 	the most in your job?</a:t>
            </a:r>
          </a:p>
          <a:p>
            <a:endParaRPr lang="en-GB" sz="2000" dirty="0">
              <a:latin typeface="+mj-lt"/>
            </a:endParaRPr>
          </a:p>
          <a:p>
            <a:endParaRPr lang="en-GB" sz="2000" dirty="0">
              <a:latin typeface="+mj-lt"/>
            </a:endParaRPr>
          </a:p>
          <a:p>
            <a:r>
              <a:rPr lang="en-GB" sz="2000" b="1" u="sng" dirty="0">
                <a:latin typeface="+mj-lt"/>
              </a:rPr>
              <a:t>George:</a:t>
            </a:r>
            <a:r>
              <a:rPr lang="en-GB" sz="2000" b="1" dirty="0">
                <a:latin typeface="+mj-lt"/>
              </a:rPr>
              <a:t>  </a:t>
            </a:r>
            <a:r>
              <a:rPr lang="en-GB" sz="2000" dirty="0">
                <a:latin typeface="+mj-lt"/>
              </a:rPr>
              <a:t>Well, in my job you have to know a lot of things about 	ICT. Also you should know how to fix a computer, or a 	network. Some people might thing that computer 	engineering is something that everyone can do, but 	actually it’s quite the opposite. You have to face a great 	deal of difficulties while your are fixing a computer.	</a:t>
            </a:r>
            <a:endParaRPr lang="en-US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756537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55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large, sitting, white, numbers">
            <a:extLst>
              <a:ext uri="{FF2B5EF4-FFF2-40B4-BE49-F238E27FC236}">
                <a16:creationId xmlns:a16="http://schemas.microsoft.com/office/drawing/2014/main" id="{9A5D9ED1-DFCC-4799-89E2-D118451B98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4" y="0"/>
            <a:ext cx="12191356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95A74D4-DCE6-43D4-8A83-1F302ECA35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745000"/>
            <a:ext cx="3430043" cy="533095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Graphic 9" descr="User">
            <a:extLst>
              <a:ext uri="{FF2B5EF4-FFF2-40B4-BE49-F238E27FC236}">
                <a16:creationId xmlns:a16="http://schemas.microsoft.com/office/drawing/2014/main" id="{A6886DAC-CC87-45FD-A293-87C3D5BEDE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 bwMode="black">
          <a:xfrm>
            <a:off x="719790" y="1064515"/>
            <a:ext cx="828000" cy="828000"/>
          </a:xfrm>
          <a:prstGeom prst="rect">
            <a:avLst/>
          </a:prstGeom>
        </p:spPr>
      </p:pic>
      <p:pic>
        <p:nvPicPr>
          <p:cNvPr id="11" name="Graphic 10" descr="Employee Badge">
            <a:extLst>
              <a:ext uri="{FF2B5EF4-FFF2-40B4-BE49-F238E27FC236}">
                <a16:creationId xmlns:a16="http://schemas.microsoft.com/office/drawing/2014/main" id="{C1C934B7-A566-458D-A447-DCDB72B1F7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 bwMode="black">
          <a:xfrm>
            <a:off x="1801328" y="1064515"/>
            <a:ext cx="828000" cy="828000"/>
          </a:xfrm>
          <a:prstGeom prst="rect">
            <a:avLst/>
          </a:prstGeom>
        </p:spPr>
      </p:pic>
      <p:sp>
        <p:nvSpPr>
          <p:cNvPr id="12" name="Title 27">
            <a:extLst>
              <a:ext uri="{FF2B5EF4-FFF2-40B4-BE49-F238E27FC236}">
                <a16:creationId xmlns:a16="http://schemas.microsoft.com/office/drawing/2014/main" id="{7D064738-1A59-43D8-929C-4680042A3BAE}"/>
              </a:ext>
            </a:extLst>
          </p:cNvPr>
          <p:cNvSpPr txBox="1">
            <a:spLocks/>
          </p:cNvSpPr>
          <p:nvPr/>
        </p:nvSpPr>
        <p:spPr>
          <a:xfrm>
            <a:off x="252919" y="2043953"/>
            <a:ext cx="2947482" cy="368106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900" kern="1200" spc="-1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meet </a:t>
            </a:r>
            <a:br>
              <a:rPr lang="en-US" dirty="0"/>
            </a:br>
            <a:r>
              <a:rPr lang="en-US" b="1" dirty="0"/>
              <a:t>George Smith</a:t>
            </a:r>
          </a:p>
          <a:p>
            <a:r>
              <a:rPr lang="en-US" sz="4300" dirty="0"/>
              <a:t>Computer Engineer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C92097C-4066-4C4F-8158-D0B837987C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682318" y="745000"/>
            <a:ext cx="8277863" cy="5330952"/>
          </a:xfrm>
          <a:prstGeom prst="rect">
            <a:avLst/>
          </a:prstGeom>
          <a:solidFill>
            <a:schemeClr val="bg1">
              <a:alpha val="8509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>
              <a:solidFill>
                <a:srgbClr val="595959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1A93024-BB31-4C56-A4B2-2E4CA001B24F}"/>
              </a:ext>
            </a:extLst>
          </p:cNvPr>
          <p:cNvSpPr txBox="1"/>
          <p:nvPr/>
        </p:nvSpPr>
        <p:spPr>
          <a:xfrm>
            <a:off x="4395877" y="1690062"/>
            <a:ext cx="685074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u="sng" dirty="0">
                <a:solidFill>
                  <a:srgbClr val="0070C0"/>
                </a:solidFill>
                <a:latin typeface="+mj-lt"/>
              </a:rPr>
              <a:t>Interviewer:</a:t>
            </a:r>
            <a:r>
              <a:rPr lang="en-GB" sz="2000" dirty="0">
                <a:solidFill>
                  <a:srgbClr val="0070C0"/>
                </a:solidFill>
                <a:latin typeface="+mj-lt"/>
              </a:rPr>
              <a:t>  What kind of education will someone need for this 	job?</a:t>
            </a:r>
          </a:p>
          <a:p>
            <a:endParaRPr lang="en-GB" sz="2000" dirty="0">
              <a:latin typeface="+mj-lt"/>
            </a:endParaRPr>
          </a:p>
          <a:p>
            <a:endParaRPr lang="en-GB" sz="2000" dirty="0">
              <a:latin typeface="+mj-lt"/>
            </a:endParaRPr>
          </a:p>
          <a:p>
            <a:r>
              <a:rPr lang="en-GB" sz="2000" b="1" u="sng" dirty="0">
                <a:latin typeface="+mj-lt"/>
              </a:rPr>
              <a:t>George:</a:t>
            </a:r>
            <a:r>
              <a:rPr lang="en-GB" sz="2000" b="1" dirty="0">
                <a:latin typeface="+mj-lt"/>
              </a:rPr>
              <a:t>  </a:t>
            </a:r>
            <a:r>
              <a:rPr lang="en-GB" sz="2000" dirty="0">
                <a:latin typeface="+mj-lt"/>
              </a:rPr>
              <a:t>Fine….you have to try very hard if you want to become a 	computer engineer and especially after high school. You 	have to be training for this from a young age. You must 	study hard if you want to go to the University and get 	the job.	</a:t>
            </a:r>
          </a:p>
          <a:p>
            <a:r>
              <a:rPr lang="en-GB" sz="2000" dirty="0">
                <a:latin typeface="+mj-lt"/>
              </a:rPr>
              <a:t>	Some subjects that might be useful are ICT, Maths, 	Physics, and AI knowledge.</a:t>
            </a:r>
            <a:endParaRPr lang="en-US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45078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55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large, sitting, white, numbers">
            <a:extLst>
              <a:ext uri="{FF2B5EF4-FFF2-40B4-BE49-F238E27FC236}">
                <a16:creationId xmlns:a16="http://schemas.microsoft.com/office/drawing/2014/main" id="{9A5D9ED1-DFCC-4799-89E2-D118451B98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4" y="0"/>
            <a:ext cx="12191356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95A74D4-DCE6-43D4-8A83-1F302ECA35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745000"/>
            <a:ext cx="3430043" cy="533095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Graphic 9" descr="User">
            <a:extLst>
              <a:ext uri="{FF2B5EF4-FFF2-40B4-BE49-F238E27FC236}">
                <a16:creationId xmlns:a16="http://schemas.microsoft.com/office/drawing/2014/main" id="{A6886DAC-CC87-45FD-A293-87C3D5BEDE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 bwMode="black">
          <a:xfrm>
            <a:off x="719790" y="1064515"/>
            <a:ext cx="828000" cy="828000"/>
          </a:xfrm>
          <a:prstGeom prst="rect">
            <a:avLst/>
          </a:prstGeom>
        </p:spPr>
      </p:pic>
      <p:pic>
        <p:nvPicPr>
          <p:cNvPr id="11" name="Graphic 10" descr="Employee Badge">
            <a:extLst>
              <a:ext uri="{FF2B5EF4-FFF2-40B4-BE49-F238E27FC236}">
                <a16:creationId xmlns:a16="http://schemas.microsoft.com/office/drawing/2014/main" id="{C1C934B7-A566-458D-A447-DCDB72B1F7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 bwMode="black">
          <a:xfrm>
            <a:off x="1801328" y="1064515"/>
            <a:ext cx="828000" cy="828000"/>
          </a:xfrm>
          <a:prstGeom prst="rect">
            <a:avLst/>
          </a:prstGeom>
        </p:spPr>
      </p:pic>
      <p:sp>
        <p:nvSpPr>
          <p:cNvPr id="12" name="Title 27">
            <a:extLst>
              <a:ext uri="{FF2B5EF4-FFF2-40B4-BE49-F238E27FC236}">
                <a16:creationId xmlns:a16="http://schemas.microsoft.com/office/drawing/2014/main" id="{7D064738-1A59-43D8-929C-4680042A3BAE}"/>
              </a:ext>
            </a:extLst>
          </p:cNvPr>
          <p:cNvSpPr txBox="1">
            <a:spLocks/>
          </p:cNvSpPr>
          <p:nvPr/>
        </p:nvSpPr>
        <p:spPr>
          <a:xfrm>
            <a:off x="252919" y="2043953"/>
            <a:ext cx="2947482" cy="368106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900" kern="1200" spc="-1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meet </a:t>
            </a:r>
            <a:br>
              <a:rPr lang="en-US" dirty="0"/>
            </a:br>
            <a:r>
              <a:rPr lang="en-US" b="1" dirty="0"/>
              <a:t>George Smith</a:t>
            </a:r>
          </a:p>
          <a:p>
            <a:r>
              <a:rPr lang="en-US" sz="4300" dirty="0"/>
              <a:t>Computer Engineer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C92097C-4066-4C4F-8158-D0B837987C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682318" y="745000"/>
            <a:ext cx="8277863" cy="5330952"/>
          </a:xfrm>
          <a:prstGeom prst="rect">
            <a:avLst/>
          </a:prstGeom>
          <a:solidFill>
            <a:schemeClr val="bg1">
              <a:alpha val="8509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>
              <a:solidFill>
                <a:srgbClr val="595959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1A93024-BB31-4C56-A4B2-2E4CA001B24F}"/>
              </a:ext>
            </a:extLst>
          </p:cNvPr>
          <p:cNvSpPr txBox="1"/>
          <p:nvPr/>
        </p:nvSpPr>
        <p:spPr>
          <a:xfrm>
            <a:off x="4395877" y="1892515"/>
            <a:ext cx="685074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u="sng" dirty="0">
                <a:solidFill>
                  <a:srgbClr val="0070C0"/>
                </a:solidFill>
                <a:latin typeface="+mj-lt"/>
              </a:rPr>
              <a:t>Interviewer:</a:t>
            </a:r>
            <a:r>
              <a:rPr lang="en-GB" sz="2000" dirty="0">
                <a:solidFill>
                  <a:srgbClr val="0070C0"/>
                </a:solidFill>
                <a:latin typeface="+mj-lt"/>
              </a:rPr>
              <a:t>  That sounds really interesting! Now, what do you 	like the most about this career? </a:t>
            </a:r>
          </a:p>
          <a:p>
            <a:endParaRPr lang="en-GB" sz="2000" dirty="0">
              <a:latin typeface="+mj-lt"/>
            </a:endParaRPr>
          </a:p>
          <a:p>
            <a:endParaRPr lang="en-GB" sz="2000" dirty="0">
              <a:latin typeface="+mj-lt"/>
            </a:endParaRPr>
          </a:p>
          <a:p>
            <a:r>
              <a:rPr lang="en-GB" sz="2000" b="1" u="sng" dirty="0">
                <a:latin typeface="+mj-lt"/>
              </a:rPr>
              <a:t>George:</a:t>
            </a:r>
            <a:r>
              <a:rPr lang="en-GB" sz="2000" b="1" dirty="0">
                <a:latin typeface="+mj-lt"/>
              </a:rPr>
              <a:t>  </a:t>
            </a:r>
            <a:r>
              <a:rPr lang="en-GB" sz="2000" dirty="0">
                <a:latin typeface="+mj-lt"/>
              </a:rPr>
              <a:t>My favourite part of my job is when I finish my work and 	get back to my house!!!</a:t>
            </a:r>
          </a:p>
          <a:p>
            <a:endParaRPr lang="en-GB" sz="2000" dirty="0">
              <a:latin typeface="+mj-lt"/>
            </a:endParaRPr>
          </a:p>
          <a:p>
            <a:endParaRPr lang="en-GB" sz="2000" dirty="0">
              <a:latin typeface="+mj-lt"/>
            </a:endParaRPr>
          </a:p>
          <a:p>
            <a:r>
              <a:rPr lang="en-GB" sz="2000" b="1" u="sng" dirty="0">
                <a:solidFill>
                  <a:srgbClr val="0070C0"/>
                </a:solidFill>
                <a:latin typeface="+mj-lt"/>
              </a:rPr>
              <a:t>Interviewer:</a:t>
            </a:r>
            <a:r>
              <a:rPr lang="en-GB" sz="2000" dirty="0">
                <a:solidFill>
                  <a:srgbClr val="0070C0"/>
                </a:solidFill>
                <a:latin typeface="+mj-lt"/>
              </a:rPr>
              <a:t>  That’s actually the best part of every job!</a:t>
            </a:r>
          </a:p>
          <a:p>
            <a:endParaRPr lang="en-US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891002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55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large, sitting, white, numbers">
            <a:extLst>
              <a:ext uri="{FF2B5EF4-FFF2-40B4-BE49-F238E27FC236}">
                <a16:creationId xmlns:a16="http://schemas.microsoft.com/office/drawing/2014/main" id="{9A5D9ED1-DFCC-4799-89E2-D118451B98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4" y="0"/>
            <a:ext cx="12191356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95A74D4-DCE6-43D4-8A83-1F302ECA35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745000"/>
            <a:ext cx="3430043" cy="533095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Graphic 9" descr="User">
            <a:extLst>
              <a:ext uri="{FF2B5EF4-FFF2-40B4-BE49-F238E27FC236}">
                <a16:creationId xmlns:a16="http://schemas.microsoft.com/office/drawing/2014/main" id="{A6886DAC-CC87-45FD-A293-87C3D5BEDE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 bwMode="black">
          <a:xfrm>
            <a:off x="719790" y="1064515"/>
            <a:ext cx="828000" cy="828000"/>
          </a:xfrm>
          <a:prstGeom prst="rect">
            <a:avLst/>
          </a:prstGeom>
        </p:spPr>
      </p:pic>
      <p:pic>
        <p:nvPicPr>
          <p:cNvPr id="11" name="Graphic 10" descr="Employee Badge">
            <a:extLst>
              <a:ext uri="{FF2B5EF4-FFF2-40B4-BE49-F238E27FC236}">
                <a16:creationId xmlns:a16="http://schemas.microsoft.com/office/drawing/2014/main" id="{C1C934B7-A566-458D-A447-DCDB72B1F7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 bwMode="black">
          <a:xfrm>
            <a:off x="1801328" y="1064515"/>
            <a:ext cx="828000" cy="828000"/>
          </a:xfrm>
          <a:prstGeom prst="rect">
            <a:avLst/>
          </a:prstGeom>
        </p:spPr>
      </p:pic>
      <p:sp>
        <p:nvSpPr>
          <p:cNvPr id="12" name="Title 27">
            <a:extLst>
              <a:ext uri="{FF2B5EF4-FFF2-40B4-BE49-F238E27FC236}">
                <a16:creationId xmlns:a16="http://schemas.microsoft.com/office/drawing/2014/main" id="{7D064738-1A59-43D8-929C-4680042A3BAE}"/>
              </a:ext>
            </a:extLst>
          </p:cNvPr>
          <p:cNvSpPr txBox="1">
            <a:spLocks/>
          </p:cNvSpPr>
          <p:nvPr/>
        </p:nvSpPr>
        <p:spPr>
          <a:xfrm>
            <a:off x="252919" y="2043953"/>
            <a:ext cx="2947482" cy="368106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900" kern="1200" spc="-1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meet </a:t>
            </a:r>
            <a:br>
              <a:rPr lang="en-US" dirty="0"/>
            </a:br>
            <a:r>
              <a:rPr lang="en-US" b="1" dirty="0"/>
              <a:t>George Smith</a:t>
            </a:r>
          </a:p>
          <a:p>
            <a:r>
              <a:rPr lang="en-US" sz="4300" dirty="0"/>
              <a:t>Computer Engineer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C92097C-4066-4C4F-8158-D0B837987C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682318" y="745000"/>
            <a:ext cx="8277863" cy="5330952"/>
          </a:xfrm>
          <a:prstGeom prst="rect">
            <a:avLst/>
          </a:prstGeom>
          <a:solidFill>
            <a:schemeClr val="bg1">
              <a:alpha val="8509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>
              <a:solidFill>
                <a:srgbClr val="595959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1A93024-BB31-4C56-A4B2-2E4CA001B24F}"/>
              </a:ext>
            </a:extLst>
          </p:cNvPr>
          <p:cNvSpPr txBox="1"/>
          <p:nvPr/>
        </p:nvSpPr>
        <p:spPr>
          <a:xfrm>
            <a:off x="4510177" y="2561047"/>
            <a:ext cx="68507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u="sng" dirty="0">
                <a:solidFill>
                  <a:srgbClr val="0070C0"/>
                </a:solidFill>
                <a:latin typeface="+mj-lt"/>
              </a:rPr>
              <a:t>Interviewer:</a:t>
            </a:r>
            <a:r>
              <a:rPr lang="en-GB" sz="2000" dirty="0">
                <a:solidFill>
                  <a:srgbClr val="0070C0"/>
                </a:solidFill>
                <a:latin typeface="+mj-lt"/>
              </a:rPr>
              <a:t>  What’s the hardest part of your job?</a:t>
            </a:r>
          </a:p>
          <a:p>
            <a:endParaRPr lang="en-GB" sz="2000" dirty="0">
              <a:latin typeface="+mj-lt"/>
            </a:endParaRPr>
          </a:p>
          <a:p>
            <a:r>
              <a:rPr lang="en-GB" sz="2000" b="1" u="sng" dirty="0">
                <a:latin typeface="+mj-lt"/>
              </a:rPr>
              <a:t>George:</a:t>
            </a:r>
            <a:r>
              <a:rPr lang="en-GB" sz="2000" b="1" dirty="0">
                <a:latin typeface="+mj-lt"/>
              </a:rPr>
              <a:t>  </a:t>
            </a:r>
            <a:r>
              <a:rPr lang="en-GB" sz="2000" dirty="0">
                <a:latin typeface="+mj-lt"/>
              </a:rPr>
              <a:t>In my opinion, the hardest part is that sometimes I work 	a lot of hours.</a:t>
            </a:r>
          </a:p>
        </p:txBody>
      </p:sp>
    </p:spTree>
    <p:extLst>
      <p:ext uri="{BB962C8B-B14F-4D97-AF65-F5344CB8AC3E}">
        <p14:creationId xmlns:p14="http://schemas.microsoft.com/office/powerpoint/2010/main" val="38275706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55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large, sitting, white, numbers">
            <a:extLst>
              <a:ext uri="{FF2B5EF4-FFF2-40B4-BE49-F238E27FC236}">
                <a16:creationId xmlns:a16="http://schemas.microsoft.com/office/drawing/2014/main" id="{9A5D9ED1-DFCC-4799-89E2-D118451B98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4" y="0"/>
            <a:ext cx="12191356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95A74D4-DCE6-43D4-8A83-1F302ECA35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745000"/>
            <a:ext cx="3430043" cy="533095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Graphic 9" descr="User">
            <a:extLst>
              <a:ext uri="{FF2B5EF4-FFF2-40B4-BE49-F238E27FC236}">
                <a16:creationId xmlns:a16="http://schemas.microsoft.com/office/drawing/2014/main" id="{A6886DAC-CC87-45FD-A293-87C3D5BEDE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 bwMode="black">
          <a:xfrm>
            <a:off x="719790" y="1064515"/>
            <a:ext cx="828000" cy="828000"/>
          </a:xfrm>
          <a:prstGeom prst="rect">
            <a:avLst/>
          </a:prstGeom>
        </p:spPr>
      </p:pic>
      <p:pic>
        <p:nvPicPr>
          <p:cNvPr id="11" name="Graphic 10" descr="Employee Badge">
            <a:extLst>
              <a:ext uri="{FF2B5EF4-FFF2-40B4-BE49-F238E27FC236}">
                <a16:creationId xmlns:a16="http://schemas.microsoft.com/office/drawing/2014/main" id="{C1C934B7-A566-458D-A447-DCDB72B1F7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 bwMode="black">
          <a:xfrm>
            <a:off x="1801328" y="1064515"/>
            <a:ext cx="828000" cy="828000"/>
          </a:xfrm>
          <a:prstGeom prst="rect">
            <a:avLst/>
          </a:prstGeom>
        </p:spPr>
      </p:pic>
      <p:sp>
        <p:nvSpPr>
          <p:cNvPr id="12" name="Title 27">
            <a:extLst>
              <a:ext uri="{FF2B5EF4-FFF2-40B4-BE49-F238E27FC236}">
                <a16:creationId xmlns:a16="http://schemas.microsoft.com/office/drawing/2014/main" id="{7D064738-1A59-43D8-929C-4680042A3BAE}"/>
              </a:ext>
            </a:extLst>
          </p:cNvPr>
          <p:cNvSpPr txBox="1">
            <a:spLocks/>
          </p:cNvSpPr>
          <p:nvPr/>
        </p:nvSpPr>
        <p:spPr>
          <a:xfrm>
            <a:off x="252919" y="2043953"/>
            <a:ext cx="2947482" cy="368106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900" kern="1200" spc="-1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meet </a:t>
            </a:r>
            <a:br>
              <a:rPr lang="en-US" dirty="0"/>
            </a:br>
            <a:r>
              <a:rPr lang="en-US" b="1" dirty="0"/>
              <a:t>George Smith</a:t>
            </a:r>
          </a:p>
          <a:p>
            <a:r>
              <a:rPr lang="en-US" sz="4300" dirty="0"/>
              <a:t>Computer Engineer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C92097C-4066-4C4F-8158-D0B837987C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682318" y="745000"/>
            <a:ext cx="8277863" cy="5330952"/>
          </a:xfrm>
          <a:prstGeom prst="rect">
            <a:avLst/>
          </a:prstGeom>
          <a:solidFill>
            <a:schemeClr val="bg1">
              <a:alpha val="8509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>
              <a:solidFill>
                <a:srgbClr val="595959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1A93024-BB31-4C56-A4B2-2E4CA001B24F}"/>
              </a:ext>
            </a:extLst>
          </p:cNvPr>
          <p:cNvSpPr txBox="1"/>
          <p:nvPr/>
        </p:nvSpPr>
        <p:spPr>
          <a:xfrm>
            <a:off x="4395877" y="1892515"/>
            <a:ext cx="685074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u="sng" dirty="0">
                <a:solidFill>
                  <a:srgbClr val="0070C0"/>
                </a:solidFill>
                <a:latin typeface="+mj-lt"/>
              </a:rPr>
              <a:t>Interviewer:</a:t>
            </a:r>
            <a:r>
              <a:rPr lang="en-GB" sz="2000" dirty="0">
                <a:solidFill>
                  <a:srgbClr val="0070C0"/>
                </a:solidFill>
                <a:latin typeface="+mj-lt"/>
              </a:rPr>
              <a:t>  What do you think the future looks like for this kind 	of career George? </a:t>
            </a:r>
          </a:p>
          <a:p>
            <a:endParaRPr lang="en-GB" sz="2000" dirty="0">
              <a:latin typeface="+mj-lt"/>
            </a:endParaRPr>
          </a:p>
          <a:p>
            <a:endParaRPr lang="en-GB" sz="2000" dirty="0">
              <a:latin typeface="+mj-lt"/>
            </a:endParaRPr>
          </a:p>
          <a:p>
            <a:r>
              <a:rPr lang="en-GB" sz="2000" b="1" u="sng" dirty="0">
                <a:latin typeface="+mj-lt"/>
              </a:rPr>
              <a:t>George:</a:t>
            </a:r>
            <a:r>
              <a:rPr lang="en-GB" sz="2000" dirty="0">
                <a:latin typeface="+mj-lt"/>
              </a:rPr>
              <a:t> Well, it’s a fact that technology evolves every day so, I 	believe that this job might disappear in the future. I 	mean that inventors may invent a machine to do this job 	instead of a human. </a:t>
            </a:r>
          </a:p>
          <a:p>
            <a:endParaRPr lang="en-GB" sz="2000" dirty="0">
              <a:latin typeface="+mj-lt"/>
            </a:endParaRPr>
          </a:p>
          <a:p>
            <a:endParaRPr lang="en-US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519911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55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large, sitting, white, numbers">
            <a:extLst>
              <a:ext uri="{FF2B5EF4-FFF2-40B4-BE49-F238E27FC236}">
                <a16:creationId xmlns:a16="http://schemas.microsoft.com/office/drawing/2014/main" id="{9A5D9ED1-DFCC-4799-89E2-D118451B98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4" y="0"/>
            <a:ext cx="12191356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95A74D4-DCE6-43D4-8A83-1F302ECA35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745000"/>
            <a:ext cx="3430043" cy="533095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Graphic 9" descr="User">
            <a:extLst>
              <a:ext uri="{FF2B5EF4-FFF2-40B4-BE49-F238E27FC236}">
                <a16:creationId xmlns:a16="http://schemas.microsoft.com/office/drawing/2014/main" id="{A6886DAC-CC87-45FD-A293-87C3D5BEDE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 bwMode="black">
          <a:xfrm>
            <a:off x="719790" y="1064515"/>
            <a:ext cx="828000" cy="828000"/>
          </a:xfrm>
          <a:prstGeom prst="rect">
            <a:avLst/>
          </a:prstGeom>
        </p:spPr>
      </p:pic>
      <p:pic>
        <p:nvPicPr>
          <p:cNvPr id="11" name="Graphic 10" descr="Employee Badge">
            <a:extLst>
              <a:ext uri="{FF2B5EF4-FFF2-40B4-BE49-F238E27FC236}">
                <a16:creationId xmlns:a16="http://schemas.microsoft.com/office/drawing/2014/main" id="{C1C934B7-A566-458D-A447-DCDB72B1F7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 bwMode="black">
          <a:xfrm>
            <a:off x="1801328" y="1064515"/>
            <a:ext cx="828000" cy="828000"/>
          </a:xfrm>
          <a:prstGeom prst="rect">
            <a:avLst/>
          </a:prstGeom>
        </p:spPr>
      </p:pic>
      <p:sp>
        <p:nvSpPr>
          <p:cNvPr id="12" name="Title 27">
            <a:extLst>
              <a:ext uri="{FF2B5EF4-FFF2-40B4-BE49-F238E27FC236}">
                <a16:creationId xmlns:a16="http://schemas.microsoft.com/office/drawing/2014/main" id="{7D064738-1A59-43D8-929C-4680042A3BAE}"/>
              </a:ext>
            </a:extLst>
          </p:cNvPr>
          <p:cNvSpPr txBox="1">
            <a:spLocks/>
          </p:cNvSpPr>
          <p:nvPr/>
        </p:nvSpPr>
        <p:spPr>
          <a:xfrm>
            <a:off x="252919" y="2043953"/>
            <a:ext cx="2947482" cy="368106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900" kern="1200" spc="-1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meet </a:t>
            </a:r>
            <a:br>
              <a:rPr lang="en-US" dirty="0"/>
            </a:br>
            <a:r>
              <a:rPr lang="en-US" b="1" dirty="0"/>
              <a:t>George Smith</a:t>
            </a:r>
          </a:p>
          <a:p>
            <a:r>
              <a:rPr lang="en-US" sz="4300" dirty="0"/>
              <a:t>Computer Engineer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C92097C-4066-4C4F-8158-D0B837987C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682318" y="745000"/>
            <a:ext cx="8277863" cy="5330952"/>
          </a:xfrm>
          <a:prstGeom prst="rect">
            <a:avLst/>
          </a:prstGeom>
          <a:solidFill>
            <a:schemeClr val="bg1">
              <a:alpha val="8509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>
              <a:solidFill>
                <a:srgbClr val="595959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1A93024-BB31-4C56-A4B2-2E4CA001B24F}"/>
              </a:ext>
            </a:extLst>
          </p:cNvPr>
          <p:cNvSpPr txBox="1"/>
          <p:nvPr/>
        </p:nvSpPr>
        <p:spPr>
          <a:xfrm>
            <a:off x="4481602" y="2535790"/>
            <a:ext cx="685074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u="sng" dirty="0">
                <a:solidFill>
                  <a:srgbClr val="0070C0"/>
                </a:solidFill>
                <a:latin typeface="+mj-lt"/>
              </a:rPr>
              <a:t>Interviewer:</a:t>
            </a:r>
            <a:r>
              <a:rPr lang="en-GB" sz="2000" dirty="0">
                <a:solidFill>
                  <a:srgbClr val="0070C0"/>
                </a:solidFill>
                <a:latin typeface="+mj-lt"/>
              </a:rPr>
              <a:t>  Ok George. Thanks for your time. I m looking 	forward to seeing you again soon! Bye! </a:t>
            </a:r>
          </a:p>
          <a:p>
            <a:endParaRPr lang="en-GB" sz="2000" dirty="0">
              <a:latin typeface="+mj-lt"/>
            </a:endParaRPr>
          </a:p>
          <a:p>
            <a:endParaRPr lang="en-GB" sz="2000" dirty="0">
              <a:latin typeface="+mj-lt"/>
            </a:endParaRPr>
          </a:p>
          <a:p>
            <a:r>
              <a:rPr lang="en-GB" sz="2000" b="1" u="sng" dirty="0">
                <a:latin typeface="+mj-lt"/>
              </a:rPr>
              <a:t>George:</a:t>
            </a:r>
            <a:r>
              <a:rPr lang="en-GB" sz="2000" dirty="0">
                <a:latin typeface="+mj-lt"/>
              </a:rPr>
              <a:t> Bye! Thanks for inviting me here today! </a:t>
            </a:r>
          </a:p>
          <a:p>
            <a:endParaRPr lang="en-GB" sz="2000" dirty="0">
              <a:latin typeface="+mj-lt"/>
            </a:endParaRPr>
          </a:p>
          <a:p>
            <a:endParaRPr lang="en-US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765000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55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large, sitting, white, numbers">
            <a:extLst>
              <a:ext uri="{FF2B5EF4-FFF2-40B4-BE49-F238E27FC236}">
                <a16:creationId xmlns:a16="http://schemas.microsoft.com/office/drawing/2014/main" id="{9A5D9ED1-DFCC-4799-89E2-D118451B98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4" y="0"/>
            <a:ext cx="12191356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6055FB1-3CED-42F3-A830-5E2A72A523AE}"/>
              </a:ext>
            </a:extLst>
          </p:cNvPr>
          <p:cNvSpPr txBox="1"/>
          <p:nvPr/>
        </p:nvSpPr>
        <p:spPr>
          <a:xfrm>
            <a:off x="2380342" y="2459504"/>
            <a:ext cx="84037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dirty="0">
                <a:latin typeface="+mj-lt"/>
              </a:rPr>
              <a:t>Thanks for watching!!!!!</a:t>
            </a:r>
          </a:p>
          <a:p>
            <a:endParaRPr lang="en-US" sz="60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572830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535</Words>
  <Application>Microsoft Office PowerPoint</Application>
  <PresentationFormat>Widescreen</PresentationFormat>
  <Paragraphs>50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My future job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13</cp:revision>
  <dcterms:created xsi:type="dcterms:W3CDTF">2025-03-08T17:02:15Z</dcterms:created>
  <dcterms:modified xsi:type="dcterms:W3CDTF">2025-03-08T18:04:33Z</dcterms:modified>
</cp:coreProperties>
</file>