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960" r:id="rId1"/>
  </p:sldMasterIdLst>
  <p:sldIdLst>
    <p:sldId id="256" r:id="rId2"/>
    <p:sldId id="257" r:id="rId3"/>
    <p:sldId id="259" r:id="rId4"/>
    <p:sldId id="267" r:id="rId5"/>
    <p:sldId id="262" r:id="rId6"/>
    <p:sldId id="268" r:id="rId7"/>
    <p:sldId id="263" r:id="rId8"/>
    <p:sldId id="271" r:id="rId9"/>
    <p:sldId id="270" r:id="rId10"/>
    <p:sldId id="260" r:id="rId11"/>
    <p:sldId id="264" r:id="rId12"/>
    <p:sldId id="266" r:id="rId13"/>
  </p:sldIdLst>
  <p:sldSz cx="9144000" cy="6858000" type="screen4x3"/>
  <p:notesSz cx="6858000" cy="9144000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  <p:clrMru>
    <a:srgbClr val="2DD3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71" autoAdjust="0"/>
    <p:restoredTop sz="94014" autoAdjust="0"/>
  </p:normalViewPr>
  <p:slideViewPr>
    <p:cSldViewPr>
      <p:cViewPr>
        <p:scale>
          <a:sx n="55" d="100"/>
          <a:sy n="55" d="100"/>
        </p:scale>
        <p:origin x="-98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30E2-2B2F-42A8-AC00-D63A5452AC7C}" type="datetimeFigureOut">
              <a:rPr lang="el-GR" smtClean="0"/>
              <a:pPr/>
              <a:t>11/2/2014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C0357-B852-405B-9AD2-1F39C16EB1D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2.bp.blogspot.com/-1UazezNydhI/UX5VctGbYTI/AAAAAAAALvs/uOvUDJPKdaU/s1600/SOFIKO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%CE%91%CF%81%CF%87%CE%B5%CE%AF%CE%BF:Armenist%C3%ADs_ikar%C3%ADa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travelgallery.gr/beach/15/876/&#960;&#945;&#961;&#945;&#955;&#953;&#945;-&#957;&#945;&#962;" TargetMode="External"/><Relationship Id="rId3" Type="http://schemas.openxmlformats.org/officeDocument/2006/relationships/hyperlink" Target="http://travelgallery.gr/beach/15/871/&#960;&#945;&#961;&#945;&#955;&#953;&#945;-&#956;&#949;&#963;&#945;&#954;&#964;&#951;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ravelgallery.gr/cache/1b/1b41e7207ec4eb43f123f9151664ef7e.pn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travelgallery.gr/cache/7a/7a8c669299541034e9510b40ee364d87.png" TargetMode="External"/><Relationship Id="rId9" Type="http://schemas.openxmlformats.org/officeDocument/2006/relationships/hyperlink" Target="http://travelgallery.gr/beach/15/874/&#960;&#945;&#961;&#945;&#955;&#953;&#945;-&#955;&#953;&#946;&#945;&#948;&#953;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1epal-efdil.sam.sch.gr/ikaria/images/kambos3-m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1epal-efdil.sam.sch.gr/ikaria/images/theoktisti-m.jpg" TargetMode="Externa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DD335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7772400" cy="1470025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54 ΔΗΜΟΤΙΚΟ ΣΧΟΛΕΙΟ ΠΕΙΡΑΙΑ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2857496"/>
            <a:ext cx="6400800" cy="1752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l-GR" sz="3200" dirty="0" smtClean="0">
                <a:solidFill>
                  <a:srgbClr val="92D050"/>
                </a:solidFill>
              </a:rPr>
              <a:t>ΠΑΝΟΣ  ΤΖΩΡΤΖΑΤΟΣ </a:t>
            </a:r>
          </a:p>
          <a:p>
            <a:endParaRPr lang="el-GR" sz="3200" dirty="0" smtClean="0"/>
          </a:p>
          <a:p>
            <a:endParaRPr lang="el-GR" sz="3200" dirty="0" smtClean="0">
              <a:solidFill>
                <a:srgbClr val="FF0000"/>
              </a:solidFill>
            </a:endParaRPr>
          </a:p>
          <a:p>
            <a:endParaRPr lang="el-GR" sz="3200" dirty="0"/>
          </a:p>
          <a:p>
            <a:r>
              <a:rPr lang="el-GR" sz="3200" dirty="0" smtClean="0">
                <a:solidFill>
                  <a:schemeClr val="bg1"/>
                </a:solidFill>
              </a:rPr>
              <a:t>ΑΝΤΡΕΑΣ  ΤΣΑΛΠΑΤΟΥΡΟΣ </a:t>
            </a: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786050" y="285728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ΙΚΑΡΙΑ</a:t>
            </a:r>
            <a:endParaRPr lang="el-GR" sz="60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6643702" y="4714884"/>
            <a:ext cx="2286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 smtClean="0"/>
              <a:t>Ε’2</a:t>
            </a:r>
            <a:endParaRPr lang="el-GR" sz="6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428992" y="28572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ΦΑΓΗΤΑ</a:t>
            </a:r>
            <a:endParaRPr lang="el-GR" sz="3600" b="1" dirty="0">
              <a:solidFill>
                <a:schemeClr val="bg1"/>
              </a:solidFill>
            </a:endParaRPr>
          </a:p>
        </p:txBody>
      </p:sp>
      <p:pic>
        <p:nvPicPr>
          <p:cNvPr id="62467" name="Picture 3" descr="http://2.bp.blogspot.com/-1UazezNydhI/UX5VctGbYTI/AAAAAAAALvs/uOvUDJPKdaU/s1600/SOFIKO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736"/>
            <a:ext cx="3905224" cy="4500594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143372" y="1643050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Το "Σουφικό" είναι φαγητό πολύ διαδεδομένο στην Ικαρία, το νησί που φημίζεται για την μακροζωία του, και αυτό διότι η Μεσογειακή διατροφή είναι συνήθεια! Το σουφικό είναι μια πολύ πλούσια πηγή βιταμινών και ευεξίας!</a:t>
            </a:r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2000">
              <a:srgbClr val="FF0000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9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786050" y="0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ΜΝΗΜΕΙΑ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0" y="1071546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Νας</a:t>
            </a:r>
            <a:r>
              <a:rPr lang="el-GR" sz="2800" dirty="0" smtClean="0"/>
              <a:t>: Αρχαία πόλη όπου κατά την μυθολογία κατοικούσαν οι Ναϊάδες. Στην αρχαιότητα υπήρχε ένα από τα πιο φημισμένα Ιερά, αφιερωμένο στην Ταυροπόλο Αρτέμιδα. Από το αρχαίο λιμάνι σώζεται σήμερα η προκυμαία και το δάπεδο του Ιερού. Βρίσκεται δυτικά του Αρμενιστή</a:t>
            </a:r>
            <a:r>
              <a:rPr lang="el-GR" sz="2800" dirty="0" smtClean="0">
                <a:solidFill>
                  <a:schemeClr val="bg1"/>
                </a:solidFill>
              </a:rPr>
              <a:t>. </a:t>
            </a:r>
            <a:endParaRPr lang="el-GR" sz="2800" dirty="0">
              <a:solidFill>
                <a:schemeClr val="bg1"/>
              </a:solidFill>
            </a:endParaRPr>
          </a:p>
        </p:txBody>
      </p:sp>
      <p:pic>
        <p:nvPicPr>
          <p:cNvPr id="4" name="3 - Εικόνα" descr="ονφηυλες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1285860"/>
            <a:ext cx="3857652" cy="4929222"/>
          </a:xfrm>
          <a:prstGeom prst="rect">
            <a:avLst/>
          </a:prstGeo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ηγξφρυφυεργ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3999" cy="6857999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4000496" y="2143116"/>
            <a:ext cx="43577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ΕΥΧΑΡΙΣΤΟΥΜΕ ΠΟΥ ΠΑΡΑΚΟΛΟΥΘΗΣΑΤΕ ΤΗΝ ΕΡΓΑΣΙΑ ΜΑΣ  ΚΑΙ ΕΛΠΙΖΟΥΜΕ  ΝΑ ΣΑΣ ΑΡΕΣΕ</a:t>
            </a:r>
            <a:endParaRPr lang="el-GR" sz="28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643174" y="5500702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54 ΣΧΟΛΕΙΟ ΠΕΙΡΑΙΑ</a:t>
            </a:r>
            <a:endParaRPr lang="el-G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857356" y="428604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/>
              <a:t>ΤΕΛΟΣ</a:t>
            </a:r>
            <a:endParaRPr lang="el-GR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rgbClr val="A603AB">
                <a:alpha val="69000"/>
              </a:srgbClr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928670"/>
            <a:ext cx="55721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Στα βράχια της Ικαρίας έπεσε ο Ίκαρος όταν ο ήλιος έλιωσε το κερί στα φτερά του. Η Ικαρία ανήκει στο Νομό Σάμου και κατοικείται ήδη από τον 9</a:t>
            </a:r>
            <a:r>
              <a:rPr lang="el-GR" sz="2400" b="1" baseline="30000" dirty="0" smtClean="0"/>
              <a:t>οπ.χ.</a:t>
            </a:r>
            <a:r>
              <a:rPr lang="el-GR" sz="2400" b="1" dirty="0" smtClean="0"/>
              <a:t>αιώνα. Υπήρξε, μάλιστα, μέλος της Αθηναϊκής συμμαχίας</a:t>
            </a:r>
            <a:endParaRPr lang="el-GR" sz="2400" b="1" dirty="0"/>
          </a:p>
        </p:txBody>
      </p:sp>
      <p:sp>
        <p:nvSpPr>
          <p:cNvPr id="3" name="2 - TextBox"/>
          <p:cNvSpPr txBox="1"/>
          <p:nvPr/>
        </p:nvSpPr>
        <p:spPr>
          <a:xfrm>
            <a:off x="3357554" y="21429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>
                <a:solidFill>
                  <a:schemeClr val="bg1"/>
                </a:solidFill>
              </a:rPr>
              <a:t>ΙΣΤΟΡΙΑ</a:t>
            </a:r>
            <a:endParaRPr lang="el-GR" sz="4000" dirty="0">
              <a:solidFill>
                <a:schemeClr val="bg1"/>
              </a:solidFill>
            </a:endParaRPr>
          </a:p>
        </p:txBody>
      </p:sp>
      <p:pic>
        <p:nvPicPr>
          <p:cNvPr id="99330" name="Picture 2" descr="https://encrypted-tbn2.gstatic.com/images?q=tbn:ANd9GcREV2H7WWDLZ5h7PmAuaApg1IOg8orfOnT96Vk4r5Jzn_vy9JNg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5643570" y="928670"/>
            <a:ext cx="3500430" cy="2643206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0" y="3441680"/>
            <a:ext cx="55721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Η Ικαρία (ή Ικαριά, στα αρχαία χρόνια Δολύχη) είναι ένα Ελληνικό νησί του ανατολικού Αιγαίου και αποτελεί την ομώνυμη Περιφερειακή Ενότητα Ικαρίας. Πρωτεύουσα και επίνειο του νησιού είναι  ο Άγιος Κήρυκος στη νοτιοανατολική ακτή της νήσου, ενώ δεύτερος αναπτυσσόμενος λιμένας είναι ο Εύδηλος στη βόρεια ακτή.</a:t>
            </a:r>
            <a:endParaRPr lang="el-GR" sz="2400" b="1" dirty="0"/>
          </a:p>
        </p:txBody>
      </p:sp>
      <p:pic>
        <p:nvPicPr>
          <p:cNvPr id="99332" name="Picture 4" descr="http://upload.wikimedia.org/wikipedia/commons/thumb/8/8a/Armenist%C3%ADs_ikar%C3%ADa.JPG/250px-Armenist%C3%ADs_ikar%C3%ADa.JPG">
            <a:hlinkClick r:id="rId3" tooltip="Εικόνα"/>
          </p:cNvPr>
          <p:cNvPicPr>
            <a:picLocks noChangeAspect="1" noChangeArrowheads="1"/>
          </p:cNvPicPr>
          <p:nvPr/>
        </p:nvPicPr>
        <p:blipFill>
          <a:blip r:embed="rId4">
            <a:lum bright="30000"/>
          </a:blip>
          <a:srcRect/>
          <a:stretch>
            <a:fillRect/>
          </a:stretch>
        </p:blipFill>
        <p:spPr bwMode="auto">
          <a:xfrm>
            <a:off x="5643570" y="3786190"/>
            <a:ext cx="3500430" cy="2290767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6000">
              <a:srgbClr val="00B050">
                <a:alpha val="76000"/>
              </a:srgbClr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Λιβάδι, Ικαρί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643314"/>
            <a:ext cx="4643470" cy="3214686"/>
          </a:xfrm>
          <a:prstGeom prst="rect">
            <a:avLst/>
          </a:prstGeom>
          <a:noFill/>
        </p:spPr>
      </p:pic>
      <p:sp>
        <p:nvSpPr>
          <p:cNvPr id="2" name="1 - TextBox"/>
          <p:cNvSpPr txBox="1"/>
          <p:nvPr/>
        </p:nvSpPr>
        <p:spPr>
          <a:xfrm>
            <a:off x="3286116" y="28572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ΠΑΡΑΛΙΕΣ</a:t>
            </a:r>
            <a:endParaRPr lang="el-GR" sz="3600" dirty="0"/>
          </a:p>
        </p:txBody>
      </p:sp>
      <p:sp>
        <p:nvSpPr>
          <p:cNvPr id="3" name="2 - Ορθογώνιο"/>
          <p:cNvSpPr/>
          <p:nvPr/>
        </p:nvSpPr>
        <p:spPr>
          <a:xfrm>
            <a:off x="6000760" y="1142984"/>
            <a:ext cx="2661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hlinkClick r:id="rId3" action="ppaction://hlinkfile"/>
              </a:rPr>
              <a:t>Παραλία Μεσακτή</a:t>
            </a:r>
            <a:endParaRPr lang="el-G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Μεσακτή, Ικαρία">
            <a:hlinkClick r:id="rId4" tooltip="Μεσακτή, Ικαρία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1643050"/>
            <a:ext cx="2786050" cy="2000264"/>
          </a:xfrm>
          <a:prstGeom prst="rect">
            <a:avLst/>
          </a:prstGeom>
          <a:noFill/>
        </p:spPr>
      </p:pic>
      <p:pic>
        <p:nvPicPr>
          <p:cNvPr id="1028" name="Picture 4" descr="Νας, Ικαρία">
            <a:hlinkClick r:id="rId6" tooltip="Νας, Ικαρία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500174"/>
            <a:ext cx="3000364" cy="214314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285720" y="928670"/>
            <a:ext cx="2373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  <a:hlinkClick r:id="rId8" action="ppaction://hlinkfile"/>
              </a:rPr>
              <a:t>Παραλία Νας</a:t>
            </a:r>
            <a:endParaRPr lang="el-GR" sz="2800" b="1" dirty="0">
              <a:solidFill>
                <a:schemeClr val="bg1"/>
              </a:solidFill>
              <a:hlinkClick r:id="rId8" action="ppaction://hlinkfile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3143240" y="3643314"/>
            <a:ext cx="26548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9" action="ppaction://hlinkfile"/>
              </a:rPr>
              <a:t>Παραλία Λιβάδι</a:t>
            </a:r>
            <a:endParaRPr lang="el-G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0000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ο σδ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5214942" y="1357298"/>
            <a:ext cx="3286148" cy="2214578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4786314" y="500042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ΠΑΡΑΛΙΑ ΞΥΛΟΣΥΡΤΗΣ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4" name="3 - Εικόνα" descr="ΗΟ±ΗΟ.jpg"/>
          <p:cNvPicPr>
            <a:picLocks noChangeAspect="1"/>
          </p:cNvPicPr>
          <p:nvPr/>
        </p:nvPicPr>
        <p:blipFill>
          <a:blip r:embed="rId3">
            <a:lum bright="40000"/>
          </a:blip>
          <a:stretch>
            <a:fillRect/>
          </a:stretch>
        </p:blipFill>
        <p:spPr>
          <a:xfrm>
            <a:off x="0" y="1428736"/>
            <a:ext cx="3286116" cy="2000264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285720" y="78579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ΠΑΡΑΛΙΑ ΙΕΡΟ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7" name="6 - Εικόνα" descr="Π2014.jpg"/>
          <p:cNvPicPr>
            <a:picLocks noChangeAspect="1"/>
          </p:cNvPicPr>
          <p:nvPr/>
        </p:nvPicPr>
        <p:blipFill>
          <a:blip r:embed="rId4">
            <a:lum bright="30000"/>
          </a:blip>
          <a:stretch>
            <a:fillRect/>
          </a:stretch>
        </p:blipFill>
        <p:spPr>
          <a:xfrm>
            <a:off x="2786050" y="4572008"/>
            <a:ext cx="2928958" cy="1928826"/>
          </a:xfrm>
          <a:prstGeom prst="rect">
            <a:avLst/>
          </a:prstGeom>
        </p:spPr>
      </p:pic>
      <p:sp>
        <p:nvSpPr>
          <p:cNvPr id="9" name="8 - TextBox"/>
          <p:cNvSpPr txBox="1"/>
          <p:nvPr/>
        </p:nvSpPr>
        <p:spPr>
          <a:xfrm>
            <a:off x="2928926" y="3857628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ΠΑΡΑΛΙΑ  ΛΕΥΚΑΔΑ</a:t>
            </a:r>
            <a:endParaRPr lang="el-G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4" name="Picture 4" descr="ΑΓΙΑ ΕΙΡΗΝΗ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000240"/>
            <a:ext cx="2857520" cy="2023125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714876" y="785794"/>
            <a:ext cx="42067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solidFill>
                  <a:schemeClr val="bg1"/>
                </a:solidFill>
              </a:rPr>
              <a:t>Εκκλησία της </a:t>
            </a:r>
            <a:endParaRPr lang="en-US" sz="2800" b="1" i="1" dirty="0" smtClean="0">
              <a:solidFill>
                <a:schemeClr val="bg1"/>
              </a:solidFill>
            </a:endParaRPr>
          </a:p>
          <a:p>
            <a:r>
              <a:rPr lang="el-GR" sz="2800" b="1" i="1" dirty="0" smtClean="0">
                <a:solidFill>
                  <a:schemeClr val="bg1"/>
                </a:solidFill>
              </a:rPr>
              <a:t>Αγίας Ειρήνης στον Κάμπο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785794"/>
            <a:ext cx="408477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solidFill>
                  <a:schemeClr val="bg1"/>
                </a:solidFill>
              </a:rPr>
              <a:t>Μοναστήρι της Παναγιάς </a:t>
            </a:r>
            <a:endParaRPr lang="en-US" sz="2800" b="1" i="1" dirty="0" smtClean="0">
              <a:solidFill>
                <a:schemeClr val="bg1"/>
              </a:solidFill>
            </a:endParaRPr>
          </a:p>
          <a:p>
            <a:r>
              <a:rPr lang="el-GR" sz="2800" b="1" i="1" dirty="0" smtClean="0">
                <a:solidFill>
                  <a:schemeClr val="bg1"/>
                </a:solidFill>
              </a:rPr>
              <a:t>του Μουντέ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148486" name="Picture 6" descr="ΜΟΝΗ ΜΟΥΝΤ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85926"/>
            <a:ext cx="5072066" cy="2571768"/>
          </a:xfrm>
          <a:prstGeom prst="rect">
            <a:avLst/>
          </a:prstGeom>
          <a:noFill/>
        </p:spPr>
      </p:pic>
      <p:sp>
        <p:nvSpPr>
          <p:cNvPr id="9" name="8 - Ορθογώνιο"/>
          <p:cNvSpPr/>
          <p:nvPr/>
        </p:nvSpPr>
        <p:spPr>
          <a:xfrm>
            <a:off x="4286248" y="5286388"/>
            <a:ext cx="4406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solidFill>
                  <a:schemeClr val="bg1"/>
                </a:solidFill>
              </a:rPr>
              <a:t>Μονή της Αγίας Θεο κτίστης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148488" name="Picture 8" descr="ΜΟΝΗ ΘΕΟΚΤΙΣΤΗΣ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4500570"/>
            <a:ext cx="3929090" cy="2357430"/>
          </a:xfrm>
          <a:prstGeom prst="rect">
            <a:avLst/>
          </a:prstGeom>
          <a:noFill/>
        </p:spPr>
      </p:pic>
      <p:sp>
        <p:nvSpPr>
          <p:cNvPr id="8" name="7 - TextBox"/>
          <p:cNvSpPr txBox="1"/>
          <p:nvPr/>
        </p:nvSpPr>
        <p:spPr>
          <a:xfrm>
            <a:off x="3071802" y="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ΕΚΚΛΗΣΙΕΣ</a:t>
            </a:r>
            <a:endParaRPr lang="el-G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FF0000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b="1" i="1" dirty="0" smtClean="0">
                <a:solidFill>
                  <a:schemeClr val="bg1"/>
                </a:solidFill>
              </a:rPr>
              <a:t>Ιερά Μονή Ευαγγελισμού Μαυριάνου 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3" name="2 - Εικόνα" descr="ΦΓΗΦΗΦΡΦ57Γ.bmp"/>
          <p:cNvPicPr>
            <a:picLocks noChangeAspect="1"/>
          </p:cNvPicPr>
          <p:nvPr/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0" y="1142984"/>
            <a:ext cx="3214678" cy="2500330"/>
          </a:xfrm>
          <a:prstGeom prst="rect">
            <a:avLst/>
          </a:prstGeom>
        </p:spPr>
      </p:pic>
      <p:sp>
        <p:nvSpPr>
          <p:cNvPr id="4" name="3 - Ορθογώνιο"/>
          <p:cNvSpPr/>
          <p:nvPr/>
        </p:nvSpPr>
        <p:spPr>
          <a:xfrm>
            <a:off x="4857752" y="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b="1" i="1" dirty="0" smtClean="0">
                <a:solidFill>
                  <a:schemeClr val="bg1"/>
                </a:solidFill>
              </a:rPr>
              <a:t>Μοναστήρι της Ευαγγελίστριας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5" name="4 - Εικόνα" descr="ΥΒΗ ΜΚΞ8ΘΠΟΚΕ.bmp"/>
          <p:cNvPicPr>
            <a:picLocks noChangeAspect="1"/>
          </p:cNvPicPr>
          <p:nvPr/>
        </p:nvPicPr>
        <p:blipFill>
          <a:blip r:embed="rId3">
            <a:lum bright="30000"/>
          </a:blip>
          <a:stretch>
            <a:fillRect/>
          </a:stretch>
        </p:blipFill>
        <p:spPr>
          <a:xfrm>
            <a:off x="4857752" y="1071546"/>
            <a:ext cx="3786214" cy="2594806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1857356" y="378619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b="1" i="1" dirty="0" smtClean="0">
                <a:solidFill>
                  <a:schemeClr val="bg1"/>
                </a:solidFill>
              </a:rPr>
              <a:t>Ιερά Μονή Ζωοδόχου Πηγής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7" name="6 - Εικόνα" descr="ΗΟΟΛΟ.bmp"/>
          <p:cNvPicPr>
            <a:picLocks noChangeAspect="1"/>
          </p:cNvPicPr>
          <p:nvPr/>
        </p:nvPicPr>
        <p:blipFill>
          <a:blip r:embed="rId4">
            <a:lum bright="30000"/>
          </a:blip>
          <a:stretch>
            <a:fillRect/>
          </a:stretch>
        </p:blipFill>
        <p:spPr>
          <a:xfrm>
            <a:off x="2000232" y="4429132"/>
            <a:ext cx="4429156" cy="2428868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071802" y="0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ΜΟΥΣΕΙΑ</a:t>
            </a:r>
            <a:endParaRPr lang="el-GR" sz="3600" b="1" dirty="0">
              <a:solidFill>
                <a:schemeClr val="bg1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857232"/>
            <a:ext cx="56435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Μουσείο Αγίου Κηρύκου</a:t>
            </a:r>
            <a:r>
              <a:rPr lang="el-GR" sz="3600" dirty="0" smtClean="0">
                <a:solidFill>
                  <a:schemeClr val="bg1"/>
                </a:solidFill>
              </a:rPr>
              <a:t>: Στο Αρχαιολογικό Μουσείο, μέσα σε νεοκλασικό κτήριο, υπάρχουν πολλά αρχαία ευρήματα, αγγεία, στήλες, λίθινα και χάλκινα εργαλεία, αμφορείς που βρέθηκαν στο βυθό της θάλασσας, κ.ά. Λειτουργεί και λαογραφικό μουσείο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1026" name="AutoShape 2" descr="data:image/jpeg;base64,/9j/4AAQSkZJRgABAQAAAQABAAD/2wCEAAkGBhQSEBUUEhQWFBQVFRUVFBQVFBUVFBQUFBUVFBQUFBQXHCYfFxwkGRYUHy8gJCcpLCwsFR4xNTAqNSYrLCkBCQoKDgwOGg8PGikkHyQsLCwsLCwpLCwpKSwsKSwpLCwsKSwsLCwsKSwpKSksKSwpLCksLCksKSksKSkpLCwsLP/AABEIAJsBRAMBIgACEQEDEQH/xAAcAAABBQEBAQAAAAAAAAAAAAADAAECBAUGBwj/xABGEAABAwEEBgcFBQYFAwUAAAABAAIRAwQSITEFQVFhcYEGEyKRobHBIzJy0fAzQoKy4QcUJFLC8RVDYnOSY4PSFjRTorP/xAAbAQACAwEBAQAAAAAAAAAAAAABAgADBAUGB//EAC0RAAICAQIFAQgDAQEAAAAAAAABAhEDEiEEEzFBUYEFFCIyYXGh8CORseFC/9oADAMBAAIRAxEAPwDPAQqzyDhgrJpqpafe5BcOTPVpEmWnaFZpvByPL9FQYVKqIbIxxy3bUmoNbWaIH1mpBZdltzi4NkYkDatRxjEwN/6Jn9QRlfQmHJXBwTNg5Y8FKEjiuxYmRczaJVO2aKZVEOAOw5OHArQBSgFBSlF2gOMZKmcZpDou9uNPtDYcHfI+CxXsIJBBBGYOBHEL0t1PmqVu0VTqiHDHUcnDgV1+G9rThtk3X5OLxXsfHPfHs/wcBKe8tnSHRZ7MaZvjYcHctR8FjOpkGCCCMwRBC9Dg4vHnXwP07nnc/B5cD+NevYgSmlTuqF1aHZmFKmwqNxOGqKyOiw1ykhNUw5XJlLQ6RKaUkQDBSCYJ5URGOkmSRAJJJJQgySdMoESZOmQCJMnTKBGSTpkCDJk6ZAIyZOmQGCU8kyemmShPR7qzLZ755eS1oWFpuqWio4ZgYcYELwFXsfQ5PSrJNU6p9meB8lzNm6SuHvtBG0YFa1LTdOoyAYcZgH0TywTi90UQ4nHNOmE0Y32rePoVtW0YBZOiR7VvPyK1dIauBUzDcN8pUpPIEgq2y1ke8J3qg04DkrWBEHI5qi2jSkXGWlp1gcUe79ZrnrM6XtEfeGretm2V7kQAJz/snaorjLUHSO9VmW8feEb1Ya4HIpaTLLIPGzHcqNq0WyoIe0HjmJxwOYV4jtcvVInamjqjuhZKMlTOQt/RlzcaZvDYcDyOR8Fi1GFphwII1HAr0VzdncVStlgZUEPaD6cCMl1+G9q5IbT3X5ONxPsjHPfHs/wcMCpALYtvRlwxpmR/K7PkcjzhYdprGmbr2uad4Xew8bhyLZnnc3A5sTpoKApAKidJDYfBPTthccG+Pmr1xGPomZ3gn4LySs2HRlSo0uiAAY/1Eah81UvqyGaE20n06iTwzgk5Lr0JpKBemD1ZaK6CJJpSKNgodJQCcFSw0OkkkoASZJJQIySSSARkkkyARJk6ZAIyZOmQCEp5JkqeSSAT0yFzXSN3Yq93iAumBXJ9JH+zqb3R/wDZeDxq5I9/ndY39jkJwCuaNHtW/WoqmruiR7Qc/JdWS2OBD5kdboQe2HB3ktLShg/hPqs/QQ9r+F3ormmXRO5h9Vy8quVHdwusdmDZukNN0Ay04Z5d62KFoa7FpB4GV5+Dkp0qhDmwSJIyMa1onwkX0MOPj5L5lZ2diHtGfEPNaulzl9a1maP+1Z8QROkelmU6rWOnFodIxHvEeizzi26RtxzUYtsM12KE+sWnPfsQrPbmP91wO6ce5Kue1yCqjB6qZdOacbRqivdY1xJMjXtdjnqUm2tp3cVWtZ9m3g38oPqqxP1sUezG7Go4KBWZY65LwJMa43CVbdbIJBBgYSrK8iKV7oIW8vJV7XYWVGw9oI35cjqR21AcipjBSmuhHUtmcfpLobHaon8LvQ/NH0N0d11BDQfd1uIzLty6gxBOzuURZvXEb9y0w4zJFOP57mSXA4pSUq9OxENF0EZZcBkFyWnbH1dUx7ru0P6h3+YXV2Wz9WHAm81znGQMrxJghUdMWPraBjFzDIjXAxHMeICt4HiOTm3ezKuP4fn4Nlut0clKUqEpwV6xM8dQYBOoNciAqxMraGSSlNeRsFEkyQShEgklK4oxtUsgoSuFWQQpIWGipcRxQEKNUpqdaMELCiJoIJarLqiC4oWEGmTwmhAJOnkki0gISQCeigrkOkj/AGTviHmV1ItA2xxBC4XTluLmER96e6V4vDjblZ7jisiUKMVX9Efacis68tHQru2eB8wuhPocaHzI7DQH2h+E+YR9Ou7L/wDbPkVX0B77vh9QpdIH9ip/tnyXMkvjO3B/w/2cCiUBL2D/AFDzQUax/aM+IeYXTZw11O20Z9szj6FZPTl/8S0f9Nv5nrX0V9q3n5FYfTZ38V/22f1FYsa/k9Dp5n/B6mJRPbbH83quwJy+Fv5QuOoe+34vVdYxxIx4DgMB4QrMy3RRwz2Zd09pIUmUrwJDtmqGM+aBZLcyqJYZ24Kr01PZoj4vy01U6L+47j6lZ3iTx6u5s50lm0dv+Gzo37Qc/Iolod7x3lD0T9qOB8lSslvdU60GOy5wBG50BLkg3uPimkq82Gou7QGqRr3q5X0ndqFpyBjaqdL7UfEPMK9aGNcXDCZIMZqSqNEx27phm2oOBGMwduzarYWJo9sug7P6mrSq2y6+7H1nmlkq2ZZjnast3hr71E0xMgYnMj1CEy1NOuOPzUxUxzVenwX6k+pzmkuihkupGZxunfsOSwqlmcww8EEajmvQxUQ7TY2VBD2hw8Rw1jkulw/tPJi2yK1+Tk8T7JxZfix7P8Hn6RK39I9FHDGib3+k4Hkcu+FzFpquY669jmkZg4Fd7Fx+HKri/TuedzcBnwupR9ewaU0qr+/7vFWbCXVXBoGZhXe8Y/JRyJ+ArSiMUalK64tOYJCcLQpWrRQ4tOmFKrvBlElNCJBUnkJ7ygUxchZKHvKLnppUSULDRO8olySi5qDCiQCV1EaFFyICVLJJNTSShO/urL0xogWhoBcWkEkENmZwxWnKa8vDx1Rdo+gyUZqpHH1uhNT7lRjuILT6ptH9H69J5LmSIiWuB1jVmuywT3QrveJ9GZfcsV2tjN0KLrnXpbgPeEa96zektsM1QDhdA1HNoXRXO1nq8z+iapZWuwc1rhvAPmhHKlLU0PLA3DRFnl4crNgd7Wn8QXcV+jNnd/lAfCS3wBhUx0OpNcHMc9pBkTDh5StPvONnP9xyxe1Ms6I+1bz8iuf6ZOm1u+Fn5ZXTWSxmm8GQ7MZFpxHNYXSTQdarXdUYy80hoi82ey0A4EjYq8bjru+xfmhPlaa3swLN77OK655x5D8oXKjRtZj23qb2wc7pjvGC6SjVvDE4xj5ZK7KrpozYLVpkOmx+y/H5MVTQNK9Re3Keesqx03d2qXB/mFX6O1wKZBMT+qRJ8rYsk17w7/djc0R9qOBWRoX/ADvjd+Za2h/tRwPosfQZ7FX4j+ZJJbP0LIv5fX/C9Y6157HDW5p8VcDmmo+HAmSCNYM4yqtn+2b8Y81VsTZtNo1S6pjsxiUs4Whsc3H1ZpaL9/l/U1PaLUDXe0TLYnZi0H1UdE+/yH5mqs3/AN3X4t/I1LON2PCTSX3DUnSRskeaPpGp2zujdqVSxZM/D6Kva7a42uow+6IIwxENbr5lTl2Dm1H7ml/iJYGzjIJxO8j0VyjpBpAJwmcJ2GJWLarU0FjCO0WEg7g53yRKrhcaNePGLxUeMaOZp9ex0dKqDjnvHDah22wU6zYqNDhvzHA6uSwzanNDYMdn1KvM0r2iCMBOPw5nwVDxNO4mqOeMlUjA0p0Ju9qk+Wz7r8xwIz7le0LosUQJgucY4Ng5TniPJaFptgdEGRG9W3EEZeHor+fl0aZd/wCzPHhsPM1w7f0ctp+zXagdqcPFuB8IWaHLY6Q2lkXASXBwOM4SNuvUsMOXpuAnJ4I6jy3tGEVxEtP6+4WUkK8lfW2zBRMoZKUpFCwiATJSmvIEJhOShXkpUslBusUS9DlRJQ1BosU3JkOm7BJLqDpPQiVEFIuGOI7wogrx1Hu7JypAoYKeVKDZIHtHgPVTvILTieSIpRLJhye8hXk99TSGyTjiOfkpQEIuxHNSvIaETUSuhDq0GkYgGNoBUryjUd2TwKGkjZTtehqdWOsbeuiAbzgRtgg8FWp9GWMEMLhzB9FrNd5lPeVilOPRlbx45btFGy2U03gyHatm/fsWJZNC1qQcMDJnsu3zrhdO52I5+ilKKySRW8MH6GHZqThUaXAjtAkkYcZyVTR7v4iv8dTuvLpKgEcSB3nFSNMHPxxReRvqheRTVMydFe/yH5mqrSd/F2j4h+Rq2f3VrSLoDSTqw1jV3dy5zSgaLRUgEZXici6MS3dEDkVZCskmkVZE8UV9GXbAcGfh9FQtB/j6vD+lit2F0NZuDfIYKFfRdT96fUgFjgYxEjBoxB4FOqT3Kncoql3A237el/tH8z1O0O9pT/23fnKjbqLuvpG6YFMgmDAMuME8x3pVne0YP+mf/wBHJ0rSEezf74D1X4gT90GO9Tee1U/7nk5BqHtD4G8dajSdjV+Ot/Ul0jaixSd2eforVo0kWOjMXW4cQ4nHkFSYezz9E2kD2vwt/K9DQmx45HFbFDpEfbcWie8hZl5XOkdX234R5lZJrrtYMsY44pvscLiccpZZNLuWbye8qorqYqb1oWWL6MzPFJdQ95K+gtdOSdPqE0hLya8oQnUslEpThRCtWOnJSt0gpA22cnUmfQIX0R0A6CWanZKdV9JlSrUYHlz2hwaHYhrQcBhGOaz/ANp3Qaz/ALs60UqbaT2EXgwBrXNcQ33RgCCRiN6zRzpyov5O1nhFNmCSsGmATxSWvYq0s7F7UI1N/iUO2Wm60nKPmqlp0mwYAgkxr35fW1eSUGevllSNIPO3xSNRwMZ4bvHBVaDv+IPDDUUZjzJJwAH6/JBpjKVhqbjJ5atyl1h3dx+aHSqTOrHwgIoCG46aEXnYO8phU3eP6KUpSpuEj1wkYHI7Nyn1w3+HzUJx5HzCco7gJdaEz6gunhsKjCjUGBUAEbUG3WpXxtHehgeZShQlkicRwPopygFokcD6JywIgCP1cR5qcoDhlxHmnPEqEsa0vOrD6CxrbZC4lwPaOc6/ktOucM/rBViVfjenoZc3xdSvZ8C2dUei0qNuDsDgdhy5FUihup7MfMJnFSEhkcOhrfr5oZpg5icVSo2sjPEeKtMrg5KpwovWRSBusjTjGOWzAcEH/D2iYntFxPF+Z8Vaa/A560i7Lkpb8h0xfYo1LPdwmVC1WdzjIH3QM9gd8wrNqcpE4clZqezKdKtowtNUx1gJE4eRKzXRs8Fc0xWirB1tHmVnueuhBrSjl5PnZAvhCc4Y4ZKJrJB6KZW0FpgY4RCkGqLXYItkaHOAO9XwkooplFyZAIrbM46o4rRawDIAcFXrWkh0Rs8UJZpDrBFdQf7kf5vDBO2m9pwjl+qLWeQRAmTB3BDr2gtMblW5vyPoj4PTeiH7YXWaztoVqJq3MKZa6667/KcDMalU6cftYNtpdVTp9UzN4LrznOGQJAEAbNq4ay1Ie07wqtqAJJ3nLDWhFU7A1tQmVZTpU2BJa+aijlMt2/TEse3XOB2QQVQo1x96SXHVxzKpuq5gZEocrkaUdF5G3bOnq2svuhv/ABBGMYgHuJWpSeTT7QjCNszhM8SuUsdRzD2YOsxicDrGepblktpqugTAF4ahjlxx89yolE1Ysl9TaonOdvoER1SPr0VKz2i8CRgCSZPojtdCqaNqnsEkzsGzXzRLyAaiXWKUHUFDu1y9U8oAqdrl6pnVVKF1liVGocPraq7q+CHUtUNknWPNNpA8iLgPmfMp7yo2bSAflz71Y6xCiKaa2CTiOB8wpXlXNTHkfMKXWqUDUFc7LiEznoNSrlx+aiayZIVyJVnYfW0KqXJ6toEfW5V+tVkVsUTluHlPCC2oiNcmorsdzdvf81Egj5ooKkGJrJY1K04QVMvQX0tmB2IYelcE9yxZH0J13qZfgqteZEY+nFDtNsuQC1xkSIE4ZZ8ihpBr6sxOkH234R5uVKrZnNzETkugEVDJpniWj1Wjp3o+xlOk81GvvsvQyewZgsdIzCt5ijSM7xOVyRxTbM4iQCQMyFADHmFvUKbGtIBic5IlBZo6nIN44GfeGoq1MpcTMqMLZBETOaJo8m8DBhoMnPUtm36KDrjnOHaaSLr2EgA3e0BJaZGRjahWeyNYHAGZzkjBPqsTSMbUN/cUJ7mzJB7ii/uw2+AVjSOjXU33KjSx7MHNIxEgHHlCNhKnXjf3FCe9pOM9xR6dmxHlCVewkOcHS0zi0tIIOwg4hSwAqdXtCNuwrNqWgycTnrx1rVpUYnHXP13KmdGTjezxy2o7sDIUar4yPcUlpU6eCSlMBgO9UQOwQw7NSbkfBUMdBaTiBM/NbGhLTByccDvxkTwWLSA1q3Sttybpwxw4/wBkko2PCVOzqNHv9mFYvrmKWmy0QFM6ddqhUvE2alxCSo6S+lfXODTb93ckNJ1XYNknYBipyvqN7wvB0QfjyHmUnOWE1tpOp3gFMaPtLszHF3yR5aXcHNb6RZsF6G8tIx2jzWcNBVjnUA5kon/p4/eqnkFNMfJNU3/5FZwAD2gJOEkTG/dij0tIgDtPB58f0VR+gWzAqG8MSLurkpU+jo+84ngIUqD6sCc10RYdpimD72rehO04zaSjDQdIZtni4ozNG0h/lt5ifND4Bv5PKM1+n26gUP8AxhzsmnunyW4yi0ZNaODQig71LXZAcJd5HNtNdxwY7ujzVulYrQRNyOLgFr/vlNrhLxltnySqaepAGCXcB6lNb7IrpLqzKbRq7B/yCPSsVc5MH/MJUNKN1tPIhdDovSVE4EPng3/yRbaK9dGOzR9oGbBHxtVllMxjhzlbtr6Q2ekerfRL3PBAcX3DSwwdAMOmcjGS561W8gmKbi0bC0x3E6kttjLJGghClZ2i8PrILPfpVutrhyHzU6OlqcjEjiD6JpR2DCa1Ii18qlpi2lr2jDCm3xlSq28b3Hb/AHgeCpWu1F5BI1AAZ5J1Fskp0mkCfpZ+o9wChUt73AAkkCde1K5u8Fq2/o71Vmo1y+k4Vr0U2PmpTu//ACN1Sm0FLm/JidZxV5+h6zadOq6m8U6t7q3xg+6Ydd4FQpVGDOmDzePIrQr2il1bYY+NTTWlrdt1sS2fFH4hGyyLAGiiZrEtANVlWi7qg4OvXBDgXsIzKzNLUWmo9wht5xN1lMtptkzdYC4kNGQTV7ZfAGMNENl0wFXcZM48TmmWwFHyDa2P7DxRrXXNRxN0N/0sYA0YagMtvNNd3qTR8PeoPpQOiyDMHAjU/CNhGSt2loq1HOlxLnEgOfVc9xJwl5b2jvwUG1I1NPCoR6rq/wBnzmm0NqVWzTYcW9Y5wOIB7O4GVnzzcY30L8eNSdLdlzo1+x+0WhjarqjaTC1whzi5xdLhi0Ds4RgSThvwo6V6AVbM9zHQ66NQgkanDaIXstlsVSyOL6ANazP7RY0y9k/eZ/MI7/FG0nRoW2nDXgVW4snsvaf5XMOMFIs2TTt83jz9n+/UPJhq33i+67fdfv0PAKejRtb3p1p9I9BCnaXgi6cy2BgdY70lsjPUkzJKOltHnIsLj7rS4HYDtVlmiapypnngt/QJ9mfiPotRmKzyy06NUMCauzlKfR+qdQHEj0VhnRl33ngcAV0pGCGUnMbLORFGRS6PNbm4nk31CuUtHMG/iB8kYHFSR1Nk0pdAjKYhVa1nnIkHURmPoI7HYHmosKgWWmvwSLkN5gdypW+0ubkY5BVpWWuVI0b6BVqQTOHFc8ba9xxce+PJDfjnjxVqxlMstm1WtjAbwf2ojA/WxQNrn7wjaXnyWQpNCZRQmtmmzSIafeB1QGu8yUJ2l36gBynzKz0nuwR0oGtll+kKh+8eWHkgOfOZPMqq952oZKJW5FvrwNfcoOtGwICi44c1GxbDm0H6lJlpdtPkg080RwSgYU2p+sk85UCTnt3BKFKkJGKFJApEbxTCod/ij02DYrdCkDmErnQrdFnojoVtrtHVVLQyztuud1lSIkRDRLhieOpVdIUTSrPYHB4Y9zQ8RdeGkgOG4xPNXNK2ZrLMXNABluOv3luWrRNLqw64JhuMnYN6ZTXcXUc7Y7c1vv02v4gCOEK/VqWVrbzadQudi4Pey7uuhrcFUtVnaMgqb8lakmGrC169N2TLvA/NAqPb9Zn62oROe4ShTimSt0WUkrJGrMYYbPrNJz8f7pOKjKujVCO7JByn2T9fooDKVNpQYyRF7War3gui0B0io0akOplocLpdeMNyg3eSxbA29VaHCQT9YrrtJaGo9W9/Vi8MQRI+8NQK5XHZoxlGE73+p0eEwzcXkg0q+h6lo222cMBoWt9EHHq3gPaDruyMeRTaS6RUWtJfWdXjZSp02Di5zSe5eIN0pVpVi2m9zW3QYmRN3YU1LSVSrUPWPc7suwJw1akMeKTSppL1/wAuhMmaKbtNv0/2r/Js6X0ka1Z9TIE4DYIwTrOb8vIJ10kqVHPbt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data:image/jpeg;base64,/9j/4AAQSkZJRgABAQAAAQABAAD/2wCEAAkGBhQSEBUUEhQWFBQVFRUVFBQVFBUVFBQUFBUVFBQUFBQXHCYfFxwkGRYUHy8gJCcpLCwsFR4xNTAqNSYrLCkBCQoKDgwOGg8PGikkHyQsLCwsLCwpLCwpKSwsKSwpLCwsKSwsLCwsKSwpKSksKSwpLCksLCksKSksKSkpLCwsLP/AABEIAJsBRAMBIgACEQEDEQH/xAAcAAABBQEBAQAAAAAAAAAAAAADAAECBAUGBwj/xABGEAABAwEEBgcFBQYFAwUAAAABAAIRAwQSITEFQVFhcYEGEyKRobHBIzJy0fAzQoKy4QcUJFLC8RVDYnOSY4PSFjRTorP/xAAbAQACAwEBAQAAAAAAAAAAAAABAgADBAUGB//EAC0RAAICAQIFAQgDAQEAAAAAAAABAhEDEiEEEzFBUYEFFCIyYXGh8CORseFC/9oADAMBAAIRAxEAPwDPAQqzyDhgrJpqpafe5BcOTPVpEmWnaFZpvByPL9FQYVKqIbIxxy3bUmoNbWaIH1mpBZdltzi4NkYkDatRxjEwN/6Jn9QRlfQmHJXBwTNg5Y8FKEjiuxYmRczaJVO2aKZVEOAOw5OHArQBSgFBSlF2gOMZKmcZpDou9uNPtDYcHfI+CxXsIJBBBGYOBHEL0t1PmqVu0VTqiHDHUcnDgV1+G9rThtk3X5OLxXsfHPfHs/wcBKe8tnSHRZ7MaZvjYcHctR8FjOpkGCCCMwRBC9Dg4vHnXwP07nnc/B5cD+NevYgSmlTuqF1aHZmFKmwqNxOGqKyOiw1ykhNUw5XJlLQ6RKaUkQDBSCYJ5URGOkmSRAJJJJQgySdMoESZOmQCJMnTKBGSTpkCDJk6ZAIyZOmQGCU8kyemmShPR7qzLZ755eS1oWFpuqWio4ZgYcYELwFXsfQ5PSrJNU6p9meB8lzNm6SuHvtBG0YFa1LTdOoyAYcZgH0TywTi90UQ4nHNOmE0Y32rePoVtW0YBZOiR7VvPyK1dIauBUzDcN8pUpPIEgq2y1ke8J3qg04DkrWBEHI5qi2jSkXGWlp1gcUe79ZrnrM6XtEfeGretm2V7kQAJz/snaorjLUHSO9VmW8feEb1Ya4HIpaTLLIPGzHcqNq0WyoIe0HjmJxwOYV4jtcvVInamjqjuhZKMlTOQt/RlzcaZvDYcDyOR8Fi1GFphwII1HAr0VzdncVStlgZUEPaD6cCMl1+G9q5IbT3X5ONxPsjHPfHs/wcMCpALYtvRlwxpmR/K7PkcjzhYdprGmbr2uad4Xew8bhyLZnnc3A5sTpoKApAKidJDYfBPTthccG+Pmr1xGPomZ3gn4LySs2HRlSo0uiAAY/1Eah81UvqyGaE20n06iTwzgk5Lr0JpKBemD1ZaK6CJJpSKNgodJQCcFSw0OkkkoASZJJQIySSSARkkkyARJk6ZAIyZOmQCEp5JkqeSSAT0yFzXSN3Yq93iAumBXJ9JH+zqb3R/wDZeDxq5I9/ndY39jkJwCuaNHtW/WoqmruiR7Qc/JdWS2OBD5kdboQe2HB3ktLShg/hPqs/QQ9r+F3ormmXRO5h9Vy8quVHdwusdmDZukNN0Ay04Z5d62KFoa7FpB4GV5+Dkp0qhDmwSJIyMa1onwkX0MOPj5L5lZ2diHtGfEPNaulzl9a1maP+1Z8QROkelmU6rWOnFodIxHvEeizzi26RtxzUYtsM12KE+sWnPfsQrPbmP91wO6ce5Kue1yCqjB6qZdOacbRqivdY1xJMjXtdjnqUm2tp3cVWtZ9m3g38oPqqxP1sUezG7Go4KBWZY65LwJMa43CVbdbIJBBgYSrK8iKV7oIW8vJV7XYWVGw9oI35cjqR21AcipjBSmuhHUtmcfpLobHaon8LvQ/NH0N0d11BDQfd1uIzLty6gxBOzuURZvXEb9y0w4zJFOP57mSXA4pSUq9OxENF0EZZcBkFyWnbH1dUx7ru0P6h3+YXV2Wz9WHAm81znGQMrxJghUdMWPraBjFzDIjXAxHMeICt4HiOTm3ezKuP4fn4Nlut0clKUqEpwV6xM8dQYBOoNciAqxMraGSSlNeRsFEkyQShEgklK4oxtUsgoSuFWQQpIWGipcRxQEKNUpqdaMELCiJoIJarLqiC4oWEGmTwmhAJOnkki0gISQCeigrkOkj/AGTviHmV1ItA2xxBC4XTluLmER96e6V4vDjblZ7jisiUKMVX9Efacis68tHQru2eB8wuhPocaHzI7DQH2h+E+YR9Ou7L/wDbPkVX0B77vh9QpdIH9ip/tnyXMkvjO3B/w/2cCiUBL2D/AFDzQUax/aM+IeYXTZw11O20Z9szj6FZPTl/8S0f9Nv5nrX0V9q3n5FYfTZ38V/22f1FYsa/k9Dp5n/B6mJRPbbH83quwJy+Fv5QuOoe+34vVdYxxIx4DgMB4QrMy3RRwz2Zd09pIUmUrwJDtmqGM+aBZLcyqJYZ24Kr01PZoj4vy01U6L+47j6lZ3iTx6u5s50lm0dv+Gzo37Qc/Iolod7x3lD0T9qOB8lSslvdU60GOy5wBG50BLkg3uPimkq82Gou7QGqRr3q5X0ndqFpyBjaqdL7UfEPMK9aGNcXDCZIMZqSqNEx27phm2oOBGMwduzarYWJo9sug7P6mrSq2y6+7H1nmlkq2ZZjnast3hr71E0xMgYnMj1CEy1NOuOPzUxUxzVenwX6k+pzmkuihkupGZxunfsOSwqlmcww8EEajmvQxUQ7TY2VBD2hw8Rw1jkulw/tPJi2yK1+Tk8T7JxZfix7P8Hn6RK39I9FHDGib3+k4Hkcu+FzFpquY669jmkZg4Fd7Fx+HKri/TuedzcBnwupR9ewaU0qr+/7vFWbCXVXBoGZhXe8Y/JRyJ+ArSiMUalK64tOYJCcLQpWrRQ4tOmFKrvBlElNCJBUnkJ7ygUxchZKHvKLnppUSULDRO8olySi5qDCiQCV1EaFFyICVLJJNTSShO/urL0xogWhoBcWkEkENmZwxWnKa8vDx1Rdo+gyUZqpHH1uhNT7lRjuILT6ptH9H69J5LmSIiWuB1jVmuywT3QrveJ9GZfcsV2tjN0KLrnXpbgPeEa96zektsM1QDhdA1HNoXRXO1nq8z+iapZWuwc1rhvAPmhHKlLU0PLA3DRFnl4crNgd7Wn8QXcV+jNnd/lAfCS3wBhUx0OpNcHMc9pBkTDh5StPvONnP9xyxe1Ms6I+1bz8iuf6ZOm1u+Fn5ZXTWSxmm8GQ7MZFpxHNYXSTQdarXdUYy80hoi82ey0A4EjYq8bjru+xfmhPlaa3swLN77OK655x5D8oXKjRtZj23qb2wc7pjvGC6SjVvDE4xj5ZK7KrpozYLVpkOmx+y/H5MVTQNK9Re3Keesqx03d2qXB/mFX6O1wKZBMT+qRJ8rYsk17w7/djc0R9qOBWRoX/ADvjd+Za2h/tRwPosfQZ7FX4j+ZJJbP0LIv5fX/C9Y6157HDW5p8VcDmmo+HAmSCNYM4yqtn+2b8Y81VsTZtNo1S6pjsxiUs4Whsc3H1ZpaL9/l/U1PaLUDXe0TLYnZi0H1UdE+/yH5mqs3/AN3X4t/I1LON2PCTSX3DUnSRskeaPpGp2zujdqVSxZM/D6Kva7a42uow+6IIwxENbr5lTl2Dm1H7ml/iJYGzjIJxO8j0VyjpBpAJwmcJ2GJWLarU0FjCO0WEg7g53yRKrhcaNePGLxUeMaOZp9ex0dKqDjnvHDah22wU6zYqNDhvzHA6uSwzanNDYMdn1KvM0r2iCMBOPw5nwVDxNO4mqOeMlUjA0p0Ju9qk+Wz7r8xwIz7le0LosUQJgucY4Ng5TniPJaFptgdEGRG9W3EEZeHor+fl0aZd/wCzPHhsPM1w7f0ctp+zXagdqcPFuB8IWaHLY6Q2lkXASXBwOM4SNuvUsMOXpuAnJ4I6jy3tGEVxEtP6+4WUkK8lfW2zBRMoZKUpFCwiATJSmvIEJhOShXkpUslBusUS9DlRJQ1BosU3JkOm7BJLqDpPQiVEFIuGOI7wogrx1Hu7JypAoYKeVKDZIHtHgPVTvILTieSIpRLJhye8hXk99TSGyTjiOfkpQEIuxHNSvIaETUSuhDq0GkYgGNoBUryjUd2TwKGkjZTtehqdWOsbeuiAbzgRtgg8FWp9GWMEMLhzB9FrNd5lPeVilOPRlbx45btFGy2U03gyHatm/fsWJZNC1qQcMDJnsu3zrhdO52I5+ilKKySRW8MH6GHZqThUaXAjtAkkYcZyVTR7v4iv8dTuvLpKgEcSB3nFSNMHPxxReRvqheRTVMydFe/yH5mqrSd/F2j4h+Rq2f3VrSLoDSTqw1jV3dy5zSgaLRUgEZXici6MS3dEDkVZCskmkVZE8UV9GXbAcGfh9FQtB/j6vD+lit2F0NZuDfIYKFfRdT96fUgFjgYxEjBoxB4FOqT3Kncoql3A237el/tH8z1O0O9pT/23fnKjbqLuvpG6YFMgmDAMuME8x3pVne0YP+mf/wBHJ0rSEezf74D1X4gT90GO9Tee1U/7nk5BqHtD4G8dajSdjV+Ot/Ul0jaixSd2eforVo0kWOjMXW4cQ4nHkFSYezz9E2kD2vwt/K9DQmx45HFbFDpEfbcWie8hZl5XOkdX234R5lZJrrtYMsY44pvscLiccpZZNLuWbye8qorqYqb1oWWL6MzPFJdQ95K+gtdOSdPqE0hLya8oQnUslEpThRCtWOnJSt0gpA22cnUmfQIX0R0A6CWanZKdV9JlSrUYHlz2hwaHYhrQcBhGOaz/ANp3Qaz/ALs60UqbaT2EXgwBrXNcQ33RgCCRiN6zRzpyov5O1nhFNmCSsGmATxSWvYq0s7F7UI1N/iUO2Wm60nKPmqlp0mwYAgkxr35fW1eSUGevllSNIPO3xSNRwMZ4bvHBVaDv+IPDDUUZjzJJwAH6/JBpjKVhqbjJ5atyl1h3dx+aHSqTOrHwgIoCG46aEXnYO8phU3eP6KUpSpuEj1wkYHI7Nyn1w3+HzUJx5HzCco7gJdaEz6gunhsKjCjUGBUAEbUG3WpXxtHehgeZShQlkicRwPopygFokcD6JywIgCP1cR5qcoDhlxHmnPEqEsa0vOrD6CxrbZC4lwPaOc6/ktOucM/rBViVfjenoZc3xdSvZ8C2dUei0qNuDsDgdhy5FUihup7MfMJnFSEhkcOhrfr5oZpg5icVSo2sjPEeKtMrg5KpwovWRSBusjTjGOWzAcEH/D2iYntFxPF+Z8Vaa/A560i7Lkpb8h0xfYo1LPdwmVC1WdzjIH3QM9gd8wrNqcpE4clZqezKdKtowtNUx1gJE4eRKzXRs8Fc0xWirB1tHmVnueuhBrSjl5PnZAvhCc4Y4ZKJrJB6KZW0FpgY4RCkGqLXYItkaHOAO9XwkooplFyZAIrbM46o4rRawDIAcFXrWkh0Rs8UJZpDrBFdQf7kf5vDBO2m9pwjl+qLWeQRAmTB3BDr2gtMblW5vyPoj4PTeiH7YXWaztoVqJq3MKZa6667/KcDMalU6cftYNtpdVTp9UzN4LrznOGQJAEAbNq4ay1Ie07wqtqAJJ3nLDWhFU7A1tQmVZTpU2BJa+aijlMt2/TEse3XOB2QQVQo1x96SXHVxzKpuq5gZEocrkaUdF5G3bOnq2svuhv/ABBGMYgHuJWpSeTT7QjCNszhM8SuUsdRzD2YOsxicDrGepblktpqugTAF4ahjlxx89yolE1Ysl9TaonOdvoER1SPr0VKz2i8CRgCSZPojtdCqaNqnsEkzsGzXzRLyAaiXWKUHUFDu1y9U8oAqdrl6pnVVKF1liVGocPraq7q+CHUtUNknWPNNpA8iLgPmfMp7yo2bSAflz71Y6xCiKaa2CTiOB8wpXlXNTHkfMKXWqUDUFc7LiEznoNSrlx+aiayZIVyJVnYfW0KqXJ6toEfW5V+tVkVsUTluHlPCC2oiNcmorsdzdvf81Egj5ooKkGJrJY1K04QVMvQX0tmB2IYelcE9yxZH0J13qZfgqteZEY+nFDtNsuQC1xkSIE4ZZ8ihpBr6sxOkH234R5uVKrZnNzETkugEVDJpniWj1Wjp3o+xlOk81GvvsvQyewZgsdIzCt5ijSM7xOVyRxTbM4iQCQMyFADHmFvUKbGtIBic5IlBZo6nIN44GfeGoq1MpcTMqMLZBETOaJo8m8DBhoMnPUtm36KDrjnOHaaSLr2EgA3e0BJaZGRjahWeyNYHAGZzkjBPqsTSMbUN/cUJ7mzJB7ii/uw2+AVjSOjXU33KjSx7MHNIxEgHHlCNhKnXjf3FCe9pOM9xR6dmxHlCVewkOcHS0zi0tIIOwg4hSwAqdXtCNuwrNqWgycTnrx1rVpUYnHXP13KmdGTjezxy2o7sDIUar4yPcUlpU6eCSlMBgO9UQOwQw7NSbkfBUMdBaTiBM/NbGhLTByccDvxkTwWLSA1q3Sttybpwxw4/wBkko2PCVOzqNHv9mFYvrmKWmy0QFM6ddqhUvE2alxCSo6S+lfXODTb93ckNJ1XYNknYBipyvqN7wvB0QfjyHmUnOWE1tpOp3gFMaPtLszHF3yR5aXcHNb6RZsF6G8tIx2jzWcNBVjnUA5kon/p4/eqnkFNMfJNU3/5FZwAD2gJOEkTG/dij0tIgDtPB58f0VR+gWzAqG8MSLurkpU+jo+84ngIUqD6sCc10RYdpimD72rehO04zaSjDQdIZtni4ozNG0h/lt5ifND4Bv5PKM1+n26gUP8AxhzsmnunyW4yi0ZNaODQig71LXZAcJd5HNtNdxwY7ujzVulYrQRNyOLgFr/vlNrhLxltnySqaepAGCXcB6lNb7IrpLqzKbRq7B/yCPSsVc5MH/MJUNKN1tPIhdDovSVE4EPng3/yRbaK9dGOzR9oGbBHxtVllMxjhzlbtr6Q2ekerfRL3PBAcX3DSwwdAMOmcjGS561W8gmKbi0bC0x3E6kttjLJGghClZ2i8PrILPfpVutrhyHzU6OlqcjEjiD6JpR2DCa1Ii18qlpi2lr2jDCm3xlSq28b3Hb/AHgeCpWu1F5BI1AAZ5J1Fskp0mkCfpZ+o9wChUt73AAkkCde1K5u8Fq2/o71Vmo1y+k4Vr0U2PmpTu//ACN1Sm0FLm/JidZxV5+h6zadOq6m8U6t7q3xg+6Ydd4FQpVGDOmDzePIrQr2il1bYY+NTTWlrdt1sS2fFH4hGyyLAGiiZrEtANVlWi7qg4OvXBDgXsIzKzNLUWmo9wht5xN1lMtptkzdYC4kNGQTV7ZfAGMNENl0wFXcZM48TmmWwFHyDa2P7DxRrXXNRxN0N/0sYA0YagMtvNNd3qTR8PeoPpQOiyDMHAjU/CNhGSt2loq1HOlxLnEgOfVc9xJwl5b2jvwUG1I1NPCoR6rq/wBnzmm0NqVWzTYcW9Y5wOIB7O4GVnzzcY30L8eNSdLdlzo1+x+0WhjarqjaTC1whzi5xdLhi0Ds4RgSThvwo6V6AVbM9zHQ66NQgkanDaIXstlsVSyOL6ANazP7RY0y9k/eZ/MI7/FG0nRoW2nDXgVW4snsvaf5XMOMFIs2TTt83jz9n+/UPJhq33i+67fdfv0PAKejRtb3p1p9I9BCnaXgi6cy2BgdY70lsjPUkzJKOltHnIsLj7rS4HYDtVlmiapypnngt/QJ9mfiPotRmKzyy06NUMCauzlKfR+qdQHEj0VhnRl33ngcAV0pGCGUnMbLORFGRS6PNbm4nk31CuUtHMG/iB8kYHFSR1Nk0pdAjKYhVa1nnIkHURmPoI7HYHmosKgWWmvwSLkN5gdypW+0ubkY5BVpWWuVI0b6BVqQTOHFc8ba9xxce+PJDfjnjxVqxlMstm1WtjAbwf2ojA/WxQNrn7wjaXnyWQpNCZRQmtmmzSIafeB1QGu8yUJ2l36gBynzKz0nuwR0oGtll+kKh+8eWHkgOfOZPMqq952oZKJW5FvrwNfcoOtGwICi44c1GxbDm0H6lJlpdtPkg080RwSgYU2p+sk85UCTnt3BKFKkJGKFJApEbxTCod/ij02DYrdCkDmErnQrdFnojoVtrtHVVLQyztuud1lSIkRDRLhieOpVdIUTSrPYHB4Y9zQ8RdeGkgOG4xPNXNK2ZrLMXNABluOv3luWrRNLqw64JhuMnYN6ZTXcXUc7Y7c1vv02v4gCOEK/VqWVrbzadQudi4Pey7uuhrcFUtVnaMgqb8lakmGrC169N2TLvA/NAqPb9Zn62oROe4ShTimSt0WUkrJGrMYYbPrNJz8f7pOKjKujVCO7JByn2T9fooDKVNpQYyRF7War3gui0B0io0akOplocLpdeMNyg3eSxbA29VaHCQT9YrrtJaGo9W9/Vi8MQRI+8NQK5XHZoxlGE73+p0eEwzcXkg0q+h6lo222cMBoWt9EHHq3gPaDruyMeRTaS6RUWtJfWdXjZSp02Di5zSe5eIN0pVpVi2m9zW3QYmRN3YU1LSVSrUPWPc7suwJw1akMeKTSppL1/wAuhMmaKbtNv0/2r/Js6X0ka1Z9TIE4DYIwTrOb8vIJ10kqVHPbt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0" name="AutoShape 6" descr="data:image/jpeg;base64,/9j/4AAQSkZJRgABAQAAAQABAAD/2wCEAAkGBhQSEBUUEhQWFBQVFRUVFBQVFBUVFBQUFBUVFBQUFBQXHCYfFxwkGRYUHy8gJCcpLCwsFR4xNTAqNSYrLCkBCQoKDgwOGg8PGikkHyQsLCwsLCwpLCwpKSwsKSwpLCwsKSwsLCwsKSwpKSksKSwpLCksLCksKSksKSkpLCwsLP/AABEIAJsBRAMBIgACEQEDEQH/xAAcAAABBQEBAQAAAAAAAAAAAAADAAECBAUGBwj/xABGEAABAwEEBgcFBQYFAwUAAAABAAIRAwQSITEFQVFhcYEGEyKRobHBIzJy0fAzQoKy4QcUJFLC8RVDYnOSY4PSFjRTorP/xAAbAQACAwEBAQAAAAAAAAAAAAABAgADBAUGB//EAC0RAAICAQIFAQgDAQEAAAAAAAABAhEDEiEEEzFBUYEFFCIyYXGh8CORseFC/9oADAMBAAIRAxEAPwDPAQqzyDhgrJpqpafe5BcOTPVpEmWnaFZpvByPL9FQYVKqIbIxxy3bUmoNbWaIH1mpBZdltzi4NkYkDatRxjEwN/6Jn9QRlfQmHJXBwTNg5Y8FKEjiuxYmRczaJVO2aKZVEOAOw5OHArQBSgFBSlF2gOMZKmcZpDou9uNPtDYcHfI+CxXsIJBBBGYOBHEL0t1PmqVu0VTqiHDHUcnDgV1+G9rThtk3X5OLxXsfHPfHs/wcBKe8tnSHRZ7MaZvjYcHctR8FjOpkGCCCMwRBC9Dg4vHnXwP07nnc/B5cD+NevYgSmlTuqF1aHZmFKmwqNxOGqKyOiw1ykhNUw5XJlLQ6RKaUkQDBSCYJ5URGOkmSRAJJJJQgySdMoESZOmQCJMnTKBGSTpkCDJk6ZAIyZOmQGCU8kyemmShPR7qzLZ755eS1oWFpuqWio4ZgYcYELwFXsfQ5PSrJNU6p9meB8lzNm6SuHvtBG0YFa1LTdOoyAYcZgH0TywTi90UQ4nHNOmE0Y32rePoVtW0YBZOiR7VvPyK1dIauBUzDcN8pUpPIEgq2y1ke8J3qg04DkrWBEHI5qi2jSkXGWlp1gcUe79ZrnrM6XtEfeGretm2V7kQAJz/snaorjLUHSO9VmW8feEb1Ya4HIpaTLLIPGzHcqNq0WyoIe0HjmJxwOYV4jtcvVInamjqjuhZKMlTOQt/RlzcaZvDYcDyOR8Fi1GFphwII1HAr0VzdncVStlgZUEPaD6cCMl1+G9q5IbT3X5ONxPsjHPfHs/wcMCpALYtvRlwxpmR/K7PkcjzhYdprGmbr2uad4Xew8bhyLZnnc3A5sTpoKApAKidJDYfBPTthccG+Pmr1xGPomZ3gn4LySs2HRlSo0uiAAY/1Eah81UvqyGaE20n06iTwzgk5Lr0JpKBemD1ZaK6CJJpSKNgodJQCcFSw0OkkkoASZJJQIySSSARkkkyARJk6ZAIyZOmQCEp5JkqeSSAT0yFzXSN3Yq93iAumBXJ9JH+zqb3R/wDZeDxq5I9/ndY39jkJwCuaNHtW/WoqmruiR7Qc/JdWS2OBD5kdboQe2HB3ktLShg/hPqs/QQ9r+F3ormmXRO5h9Vy8quVHdwusdmDZukNN0Ay04Z5d62KFoa7FpB4GV5+Dkp0qhDmwSJIyMa1onwkX0MOPj5L5lZ2diHtGfEPNaulzl9a1maP+1Z8QROkelmU6rWOnFodIxHvEeizzi26RtxzUYtsM12KE+sWnPfsQrPbmP91wO6ce5Kue1yCqjB6qZdOacbRqivdY1xJMjXtdjnqUm2tp3cVWtZ9m3g38oPqqxP1sUezG7Go4KBWZY65LwJMa43CVbdbIJBBgYSrK8iKV7oIW8vJV7XYWVGw9oI35cjqR21AcipjBSmuhHUtmcfpLobHaon8LvQ/NH0N0d11BDQfd1uIzLty6gxBOzuURZvXEb9y0w4zJFOP57mSXA4pSUq9OxENF0EZZcBkFyWnbH1dUx7ru0P6h3+YXV2Wz9WHAm81znGQMrxJghUdMWPraBjFzDIjXAxHMeICt4HiOTm3ezKuP4fn4Nlut0clKUqEpwV6xM8dQYBOoNciAqxMraGSSlNeRsFEkyQShEgklK4oxtUsgoSuFWQQpIWGipcRxQEKNUpqdaMELCiJoIJarLqiC4oWEGmTwmhAJOnkki0gISQCeigrkOkj/AGTviHmV1ItA2xxBC4XTluLmER96e6V4vDjblZ7jisiUKMVX9Efacis68tHQru2eB8wuhPocaHzI7DQH2h+E+YR9Ou7L/wDbPkVX0B77vh9QpdIH9ip/tnyXMkvjO3B/w/2cCiUBL2D/AFDzQUax/aM+IeYXTZw11O20Z9szj6FZPTl/8S0f9Nv5nrX0V9q3n5FYfTZ38V/22f1FYsa/k9Dp5n/B6mJRPbbH83quwJy+Fv5QuOoe+34vVdYxxIx4DgMB4QrMy3RRwz2Zd09pIUmUrwJDtmqGM+aBZLcyqJYZ24Kr01PZoj4vy01U6L+47j6lZ3iTx6u5s50lm0dv+Gzo37Qc/Iolod7x3lD0T9qOB8lSslvdU60GOy5wBG50BLkg3uPimkq82Gou7QGqRr3q5X0ndqFpyBjaqdL7UfEPMK9aGNcXDCZIMZqSqNEx27phm2oOBGMwduzarYWJo9sug7P6mrSq2y6+7H1nmlkq2ZZjnast3hr71E0xMgYnMj1CEy1NOuOPzUxUxzVenwX6k+pzmkuihkupGZxunfsOSwqlmcww8EEajmvQxUQ7TY2VBD2hw8Rw1jkulw/tPJi2yK1+Tk8T7JxZfix7P8Hn6RK39I9FHDGib3+k4Hkcu+FzFpquY669jmkZg4Fd7Fx+HKri/TuedzcBnwupR9ewaU0qr+/7vFWbCXVXBoGZhXe8Y/JRyJ+ArSiMUalK64tOYJCcLQpWrRQ4tOmFKrvBlElNCJBUnkJ7ygUxchZKHvKLnppUSULDRO8olySi5qDCiQCV1EaFFyICVLJJNTSShO/urL0xogWhoBcWkEkENmZwxWnKa8vDx1Rdo+gyUZqpHH1uhNT7lRjuILT6ptH9H69J5LmSIiWuB1jVmuywT3QrveJ9GZfcsV2tjN0KLrnXpbgPeEa96zektsM1QDhdA1HNoXRXO1nq8z+iapZWuwc1rhvAPmhHKlLU0PLA3DRFnl4crNgd7Wn8QXcV+jNnd/lAfCS3wBhUx0OpNcHMc9pBkTDh5StPvONnP9xyxe1Ms6I+1bz8iuf6ZOm1u+Fn5ZXTWSxmm8GQ7MZFpxHNYXSTQdarXdUYy80hoi82ey0A4EjYq8bjru+xfmhPlaa3swLN77OK655x5D8oXKjRtZj23qb2wc7pjvGC6SjVvDE4xj5ZK7KrpozYLVpkOmx+y/H5MVTQNK9Re3Keesqx03d2qXB/mFX6O1wKZBMT+qRJ8rYsk17w7/djc0R9qOBWRoX/ADvjd+Za2h/tRwPosfQZ7FX4j+ZJJbP0LIv5fX/C9Y6157HDW5p8VcDmmo+HAmSCNYM4yqtn+2b8Y81VsTZtNo1S6pjsxiUs4Whsc3H1ZpaL9/l/U1PaLUDXe0TLYnZi0H1UdE+/yH5mqs3/AN3X4t/I1LON2PCTSX3DUnSRskeaPpGp2zujdqVSxZM/D6Kva7a42uow+6IIwxENbr5lTl2Dm1H7ml/iJYGzjIJxO8j0VyjpBpAJwmcJ2GJWLarU0FjCO0WEg7g53yRKrhcaNePGLxUeMaOZp9ex0dKqDjnvHDah22wU6zYqNDhvzHA6uSwzanNDYMdn1KvM0r2iCMBOPw5nwVDxNO4mqOeMlUjA0p0Ju9qk+Wz7r8xwIz7le0LosUQJgucY4Ng5TniPJaFptgdEGRG9W3EEZeHor+fl0aZd/wCzPHhsPM1w7f0ctp+zXagdqcPFuB8IWaHLY6Q2lkXASXBwOM4SNuvUsMOXpuAnJ4I6jy3tGEVxEtP6+4WUkK8lfW2zBRMoZKUpFCwiATJSmvIEJhOShXkpUslBusUS9DlRJQ1BosU3JkOm7BJLqDpPQiVEFIuGOI7wogrx1Hu7JypAoYKeVKDZIHtHgPVTvILTieSIpRLJhye8hXk99TSGyTjiOfkpQEIuxHNSvIaETUSuhDq0GkYgGNoBUryjUd2TwKGkjZTtehqdWOsbeuiAbzgRtgg8FWp9GWMEMLhzB9FrNd5lPeVilOPRlbx45btFGy2U03gyHatm/fsWJZNC1qQcMDJnsu3zrhdO52I5+ilKKySRW8MH6GHZqThUaXAjtAkkYcZyVTR7v4iv8dTuvLpKgEcSB3nFSNMHPxxReRvqheRTVMydFe/yH5mqrSd/F2j4h+Rq2f3VrSLoDSTqw1jV3dy5zSgaLRUgEZXici6MS3dEDkVZCskmkVZE8UV9GXbAcGfh9FQtB/j6vD+lit2F0NZuDfIYKFfRdT96fUgFjgYxEjBoxB4FOqT3Kncoql3A237el/tH8z1O0O9pT/23fnKjbqLuvpG6YFMgmDAMuME8x3pVne0YP+mf/wBHJ0rSEezf74D1X4gT90GO9Tee1U/7nk5BqHtD4G8dajSdjV+Ot/Ul0jaixSd2eforVo0kWOjMXW4cQ4nHkFSYezz9E2kD2vwt/K9DQmx45HFbFDpEfbcWie8hZl5XOkdX234R5lZJrrtYMsY44pvscLiccpZZNLuWbye8qorqYqb1oWWL6MzPFJdQ95K+gtdOSdPqE0hLya8oQnUslEpThRCtWOnJSt0gpA22cnUmfQIX0R0A6CWanZKdV9JlSrUYHlz2hwaHYhrQcBhGOaz/ANp3Qaz/ALs60UqbaT2EXgwBrXNcQ33RgCCRiN6zRzpyov5O1nhFNmCSsGmATxSWvYq0s7F7UI1N/iUO2Wm60nKPmqlp0mwYAgkxr35fW1eSUGevllSNIPO3xSNRwMZ4bvHBVaDv+IPDDUUZjzJJwAH6/JBpjKVhqbjJ5atyl1h3dx+aHSqTOrHwgIoCG46aEXnYO8phU3eP6KUpSpuEj1wkYHI7Nyn1w3+HzUJx5HzCco7gJdaEz6gunhsKjCjUGBUAEbUG3WpXxtHehgeZShQlkicRwPopygFokcD6JywIgCP1cR5qcoDhlxHmnPEqEsa0vOrD6CxrbZC4lwPaOc6/ktOucM/rBViVfjenoZc3xdSvZ8C2dUei0qNuDsDgdhy5FUihup7MfMJnFSEhkcOhrfr5oZpg5icVSo2sjPEeKtMrg5KpwovWRSBusjTjGOWzAcEH/D2iYntFxPF+Z8Vaa/A560i7Lkpb8h0xfYo1LPdwmVC1WdzjIH3QM9gd8wrNqcpE4clZqezKdKtowtNUx1gJE4eRKzXRs8Fc0xWirB1tHmVnueuhBrSjl5PnZAvhCc4Y4ZKJrJB6KZW0FpgY4RCkGqLXYItkaHOAO9XwkooplFyZAIrbM46o4rRawDIAcFXrWkh0Rs8UJZpDrBFdQf7kf5vDBO2m9pwjl+qLWeQRAmTB3BDr2gtMblW5vyPoj4PTeiH7YXWaztoVqJq3MKZa6667/KcDMalU6cftYNtpdVTp9UzN4LrznOGQJAEAbNq4ay1Ie07wqtqAJJ3nLDWhFU7A1tQmVZTpU2BJa+aijlMt2/TEse3XOB2QQVQo1x96SXHVxzKpuq5gZEocrkaUdF5G3bOnq2svuhv/ABBGMYgHuJWpSeTT7QjCNszhM8SuUsdRzD2YOsxicDrGepblktpqugTAF4ahjlxx89yolE1Ysl9TaonOdvoER1SPr0VKz2i8CRgCSZPojtdCqaNqnsEkzsGzXzRLyAaiXWKUHUFDu1y9U8oAqdrl6pnVVKF1liVGocPraq7q+CHUtUNknWPNNpA8iLgPmfMp7yo2bSAflz71Y6xCiKaa2CTiOB8wpXlXNTHkfMKXWqUDUFc7LiEznoNSrlx+aiayZIVyJVnYfW0KqXJ6toEfW5V+tVkVsUTluHlPCC2oiNcmorsdzdvf81Egj5ooKkGJrJY1K04QVMvQX0tmB2IYelcE9yxZH0J13qZfgqteZEY+nFDtNsuQC1xkSIE4ZZ8ihpBr6sxOkH234R5uVKrZnNzETkugEVDJpniWj1Wjp3o+xlOk81GvvsvQyewZgsdIzCt5ijSM7xOVyRxTbM4iQCQMyFADHmFvUKbGtIBic5IlBZo6nIN44GfeGoq1MpcTMqMLZBETOaJo8m8DBhoMnPUtm36KDrjnOHaaSLr2EgA3e0BJaZGRjahWeyNYHAGZzkjBPqsTSMbUN/cUJ7mzJB7ii/uw2+AVjSOjXU33KjSx7MHNIxEgHHlCNhKnXjf3FCe9pOM9xR6dmxHlCVewkOcHS0zi0tIIOwg4hSwAqdXtCNuwrNqWgycTnrx1rVpUYnHXP13KmdGTjezxy2o7sDIUar4yPcUlpU6eCSlMBgO9UQOwQw7NSbkfBUMdBaTiBM/NbGhLTByccDvxkTwWLSA1q3Sttybpwxw4/wBkko2PCVOzqNHv9mFYvrmKWmy0QFM6ddqhUvE2alxCSo6S+lfXODTb93ckNJ1XYNknYBipyvqN7wvB0QfjyHmUnOWE1tpOp3gFMaPtLszHF3yR5aXcHNb6RZsF6G8tIx2jzWcNBVjnUA5kon/p4/eqnkFNMfJNU3/5FZwAD2gJOEkTG/dij0tIgDtPB58f0VR+gWzAqG8MSLurkpU+jo+84ngIUqD6sCc10RYdpimD72rehO04zaSjDQdIZtni4ozNG0h/lt5ifND4Bv5PKM1+n26gUP8AxhzsmnunyW4yi0ZNaODQig71LXZAcJd5HNtNdxwY7ujzVulYrQRNyOLgFr/vlNrhLxltnySqaepAGCXcB6lNb7IrpLqzKbRq7B/yCPSsVc5MH/MJUNKN1tPIhdDovSVE4EPng3/yRbaK9dGOzR9oGbBHxtVllMxjhzlbtr6Q2ekerfRL3PBAcX3DSwwdAMOmcjGS561W8gmKbi0bC0x3E6kttjLJGghClZ2i8PrILPfpVutrhyHzU6OlqcjEjiD6JpR2DCa1Ii18qlpi2lr2jDCm3xlSq28b3Hb/AHgeCpWu1F5BI1AAZ5J1Fskp0mkCfpZ+o9wChUt73AAkkCde1K5u8Fq2/o71Vmo1y+k4Vr0U2PmpTu//ACN1Sm0FLm/JidZxV5+h6zadOq6m8U6t7q3xg+6Ydd4FQpVGDOmDzePIrQr2il1bYY+NTTWlrdt1sS2fFH4hGyyLAGiiZrEtANVlWi7qg4OvXBDgXsIzKzNLUWmo9wht5xN1lMtptkzdYC4kNGQTV7ZfAGMNENl0wFXcZM48TmmWwFHyDa2P7DxRrXXNRxN0N/0sYA0YagMtvNNd3qTR8PeoPpQOiyDMHAjU/CNhGSt2loq1HOlxLnEgOfVc9xJwl5b2jvwUG1I1NPCoR6rq/wBnzmm0NqVWzTYcW9Y5wOIB7O4GVnzzcY30L8eNSdLdlzo1+x+0WhjarqjaTC1whzi5xdLhi0Ds4RgSThvwo6V6AVbM9zHQ66NQgkanDaIXstlsVSyOL6ANazP7RY0y9k/eZ/MI7/FG0nRoW2nDXgVW4snsvaf5XMOMFIs2TTt83jz9n+/UPJhq33i+67fdfv0PAKejRtb3p1p9I9BCnaXgi6cy2BgdY70lsjPUkzJKOltHnIsLj7rS4HYDtVlmiapypnngt/QJ9mfiPotRmKzyy06NUMCauzlKfR+qdQHEj0VhnRl33ngcAV0pGCGUnMbLORFGRS6PNbm4nk31CuUtHMG/iB8kYHFSR1Nk0pdAjKYhVa1nnIkHURmPoI7HYHmosKgWWmvwSLkN5gdypW+0ubkY5BVpWWuVI0b6BVqQTOHFc8ba9xxce+PJDfjnjxVqxlMstm1WtjAbwf2ojA/WxQNrn7wjaXnyWQpNCZRQmtmmzSIafeB1QGu8yUJ2l36gBynzKz0nuwR0oGtll+kKh+8eWHkgOfOZPMqq952oZKJW5FvrwNfcoOtGwICi44c1GxbDm0H6lJlpdtPkg080RwSgYU2p+sk85UCTnt3BKFKkJGKFJApEbxTCod/ij02DYrdCkDmErnQrdFnojoVtrtHVVLQyztuud1lSIkRDRLhieOpVdIUTSrPYHB4Y9zQ8RdeGkgOG4xPNXNK2ZrLMXNABluOv3luWrRNLqw64JhuMnYN6ZTXcXUc7Y7c1vv02v4gCOEK/VqWVrbzadQudi4Pey7uuhrcFUtVnaMgqb8lakmGrC169N2TLvA/NAqPb9Zn62oROe4ShTimSt0WUkrJGrMYYbPrNJz8f7pOKjKujVCO7JByn2T9fooDKVNpQYyRF7War3gui0B0io0akOplocLpdeMNyg3eSxbA29VaHCQT9YrrtJaGo9W9/Vi8MQRI+8NQK5XHZoxlGE73+p0eEwzcXkg0q+h6lo222cMBoWt9EHHq3gPaDruyMeRTaS6RUWtJfWdXjZSp02Di5zSe5eIN0pVpVi2m9zW3QYmRN3YU1LSVSrUPWPc7suwJw1akMeKTSppL1/wAuhMmaKbtNv0/2r/Js6X0ka1Z9TIE4DYIwTrOb8vIJ10kqVHPbt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agioy.jp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5500694" y="500042"/>
            <a:ext cx="3643306" cy="635795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00B0F0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23.jpg"/>
          <p:cNvPicPr>
            <a:picLocks noChangeAspect="1"/>
          </p:cNvPicPr>
          <p:nvPr/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4929190" y="1000108"/>
            <a:ext cx="4000528" cy="4857784"/>
          </a:xfrm>
          <a:prstGeom prst="rect">
            <a:avLst/>
          </a:prstGeom>
        </p:spPr>
      </p:pic>
      <p:sp>
        <p:nvSpPr>
          <p:cNvPr id="3" name="2 - Ορθογώνιο"/>
          <p:cNvSpPr/>
          <p:nvPr/>
        </p:nvSpPr>
        <p:spPr>
          <a:xfrm>
            <a:off x="0" y="571480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3200" b="1" dirty="0" smtClean="0">
                <a:solidFill>
                  <a:schemeClr val="bg1"/>
                </a:solidFill>
              </a:rPr>
              <a:t>Μουσείο Κάμπου: Υπάρχουν αξιόλογα αρχαιολογικά ευρήματα από τα ερείπια της αρχαίας Οινόης, όπως συλλογές από εργαλεία νεολιθικής εποχής, αγγεία όλων των εποχών της αρχαιότητας, πήλινα ειδώλια, ανάγλυφα επιτύμβια, νομίσματα, κ.ά</a:t>
            </a:r>
            <a:endParaRPr lang="el-G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66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1285860"/>
            <a:ext cx="478631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600" b="1" dirty="0" smtClean="0">
                <a:solidFill>
                  <a:schemeClr val="bg1"/>
                </a:solidFill>
              </a:rPr>
              <a:t>Το μικρό αυτό μουσείο βρίσκεται στο κέντρο της πρωτεύουσας της Ικαρίας, σε έναν από τους διαδρόμους της Υψηλής Σχολής του Άγιου Κήρυκου</a:t>
            </a:r>
            <a:endParaRPr lang="el-GR" sz="2600" b="1" dirty="0">
              <a:solidFill>
                <a:schemeClr val="bg1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0" y="142852"/>
            <a:ext cx="50006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600" b="1" dirty="0" smtClean="0">
                <a:solidFill>
                  <a:schemeClr val="bg1"/>
                </a:solidFill>
              </a:rPr>
              <a:t>Το Αρχαιολογικό και Λαογραφικό Μουσείο του Άγιου Κήρυκου</a:t>
            </a:r>
            <a:endParaRPr lang="el-GR" sz="2600" dirty="0">
              <a:solidFill>
                <a:schemeClr val="bg1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3929066"/>
            <a:ext cx="4572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600" b="1" dirty="0" smtClean="0">
                <a:solidFill>
                  <a:schemeClr val="bg1"/>
                </a:solidFill>
              </a:rPr>
              <a:t>Εκθέτει διάφορα ευρήματα που χρονολογούνται από την Νεολιθική και Κλασσική εποχή όπως εργαλεία, πήλινα σκεύη, νομίσματα, αμφορείς, όπλα, προσωπικά αντικείμενα και άλλα</a:t>
            </a:r>
            <a:endParaRPr lang="el-GR" sz="2600" b="1" dirty="0">
              <a:solidFill>
                <a:schemeClr val="bg1"/>
              </a:solidFill>
            </a:endParaRPr>
          </a:p>
        </p:txBody>
      </p:sp>
      <p:pic>
        <p:nvPicPr>
          <p:cNvPr id="6" name="5 - Εικόνα" descr="ΗΞΞΦΡΡΡΡΓ5ΓΗΗΔΔΔΔΔ.bmp"/>
          <p:cNvPicPr>
            <a:picLocks noChangeAspect="1"/>
          </p:cNvPicPr>
          <p:nvPr/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4857752" y="357166"/>
            <a:ext cx="3871769" cy="578647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186deae8966a523dffdd39fae77c38c2f035c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382</Words>
  <Application>Microsoft Office PowerPoint</Application>
  <PresentationFormat>Προβολή στην οθόνη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54 ΔΗΜΟΤΙΚΟ ΣΧΟΛΕΙΟ ΠΕΙΡΑΙΑ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54 ΔΗΜΟΤΙΚΟ ΣΧΟΛΕΙΟ ΠΕΙΡΑΙΑ</dc:title>
  <dc:creator>user</dc:creator>
  <cp:lastModifiedBy>user</cp:lastModifiedBy>
  <cp:revision>69</cp:revision>
  <dcterms:created xsi:type="dcterms:W3CDTF">2013-08-06T01:58:59Z</dcterms:created>
  <dcterms:modified xsi:type="dcterms:W3CDTF">2014-02-11T07:31:12Z</dcterms:modified>
</cp:coreProperties>
</file>