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0"/>
  </p:notesMasterIdLst>
  <p:sldIdLst>
    <p:sldId id="257" r:id="rId2"/>
    <p:sldId id="263" r:id="rId3"/>
    <p:sldId id="258" r:id="rId4"/>
    <p:sldId id="269" r:id="rId5"/>
    <p:sldId id="259" r:id="rId6"/>
    <p:sldId id="260" r:id="rId7"/>
    <p:sldId id="261" r:id="rId8"/>
    <p:sldId id="262" r:id="rId9"/>
    <p:sldId id="268" r:id="rId10"/>
    <p:sldId id="265" r:id="rId11"/>
    <p:sldId id="266" r:id="rId12"/>
    <p:sldId id="267" r:id="rId13"/>
    <p:sldId id="270" r:id="rId14"/>
    <p:sldId id="271" r:id="rId15"/>
    <p:sldId id="272" r:id="rId16"/>
    <p:sldId id="273" r:id="rId17"/>
    <p:sldId id="274" r:id="rId18"/>
    <p:sldId id="275" r:id="rId19"/>
  </p:sldIdLst>
  <p:sldSz cx="9144000" cy="6858000" type="screen4x3"/>
  <p:notesSz cx="6858000" cy="9144000"/>
  <p:custDataLst>
    <p:tags r:id="rId21"/>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3"/>
  <p:clrMru>
    <a:srgbClr val="0F8FA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71" autoAdjust="0"/>
  </p:normalViewPr>
  <p:slideViewPr>
    <p:cSldViewPr>
      <p:cViewPr varScale="1">
        <p:scale>
          <a:sx n="58" d="100"/>
          <a:sy n="58" d="100"/>
        </p:scale>
        <p:origin x="-340" y="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A44767-4C59-400E-B4A8-ED6DCD5EB469}" type="datetimeFigureOut">
              <a:rPr lang="el-GR" smtClean="0"/>
              <a:pPr/>
              <a:t>12/2/2014</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EE6998-6D2D-4F49-ACFD-D860F3CF4A70}"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28 - Τίτλος"/>
          <p:cNvSpPr>
            <a:spLocks noGrp="1"/>
          </p:cNvSpPr>
          <p:nvPr>
            <p:ph type="ctrTitle"/>
          </p:nvPr>
        </p:nvSpPr>
        <p:spPr>
          <a:xfrm>
            <a:off x="381000" y="4853411"/>
            <a:ext cx="8458200" cy="1222375"/>
          </a:xfrm>
        </p:spPr>
        <p:txBody>
          <a:bodyPr anchor="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16" name="15 - Θέση ημερομηνίας"/>
          <p:cNvSpPr>
            <a:spLocks noGrp="1"/>
          </p:cNvSpPr>
          <p:nvPr>
            <p:ph type="dt" sz="half" idx="10"/>
          </p:nvPr>
        </p:nvSpPr>
        <p:spPr/>
        <p:txBody>
          <a:bodyPr/>
          <a:lstStyle/>
          <a:p>
            <a:fld id="{5837CF82-ED03-4FFA-96ED-ADE54D42BA48}" type="datetimeFigureOut">
              <a:rPr lang="el-GR" smtClean="0"/>
              <a:pPr/>
              <a:t>12/2/2014</a:t>
            </a:fld>
            <a:endParaRPr lang="el-GR" dirty="0"/>
          </a:p>
        </p:txBody>
      </p:sp>
      <p:sp>
        <p:nvSpPr>
          <p:cNvPr id="2" name="1 - Θέση υποσέλιδου"/>
          <p:cNvSpPr>
            <a:spLocks noGrp="1"/>
          </p:cNvSpPr>
          <p:nvPr>
            <p:ph type="ftr" sz="quarter" idx="11"/>
          </p:nvPr>
        </p:nvSpPr>
        <p:spPr/>
        <p:txBody>
          <a:bodyPr/>
          <a:lstStyle/>
          <a:p>
            <a:endParaRPr lang="el-GR" dirty="0"/>
          </a:p>
        </p:txBody>
      </p:sp>
      <p:sp>
        <p:nvSpPr>
          <p:cNvPr id="15" name="14 - Θέση αριθμού διαφάνειας"/>
          <p:cNvSpPr>
            <a:spLocks noGrp="1"/>
          </p:cNvSpPr>
          <p:nvPr>
            <p:ph type="sldNum" sz="quarter" idx="12"/>
          </p:nvPr>
        </p:nvSpPr>
        <p:spPr>
          <a:xfrm>
            <a:off x="8229600" y="6473952"/>
            <a:ext cx="758952" cy="246888"/>
          </a:xfrm>
        </p:spPr>
        <p:txBody>
          <a:bodyPr/>
          <a:lstStyle/>
          <a:p>
            <a:fld id="{6B058928-0DC7-463B-9BEE-4FDC0B38413E}" type="slidenum">
              <a:rPr lang="el-GR" smtClean="0"/>
              <a:pPr/>
              <a:t>‹#›</a:t>
            </a:fld>
            <a:endParaRPr lang="el-G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837CF82-ED03-4FFA-96ED-ADE54D42BA48}" type="datetimeFigureOut">
              <a:rPr lang="el-GR" smtClean="0"/>
              <a:pPr/>
              <a:t>12/2/2014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6B058928-0DC7-463B-9BEE-4FDC0B38413E}"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58000" y="549276"/>
            <a:ext cx="18288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549276"/>
            <a:ext cx="62484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5837CF82-ED03-4FFA-96ED-ADE54D42BA48}" type="datetimeFigureOut">
              <a:rPr lang="el-GR" smtClean="0"/>
              <a:pPr/>
              <a:t>12/2/2014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6B058928-0DC7-463B-9BEE-4FDC0B38413E}"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2" name="2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27" name="26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5837CF82-ED03-4FFA-96ED-ADE54D42BA48}" type="datetimeFigureOut">
              <a:rPr lang="el-GR" smtClean="0"/>
              <a:pPr/>
              <a:t>12/2/2014</a:t>
            </a:fld>
            <a:endParaRPr lang="el-GR" dirty="0"/>
          </a:p>
        </p:txBody>
      </p:sp>
      <p:sp>
        <p:nvSpPr>
          <p:cNvPr id="19" name="18 - Θέση υποσέλιδου"/>
          <p:cNvSpPr>
            <a:spLocks noGrp="1"/>
          </p:cNvSpPr>
          <p:nvPr>
            <p:ph type="ftr" sz="quarter" idx="11"/>
          </p:nvPr>
        </p:nvSpPr>
        <p:spPr>
          <a:xfrm>
            <a:off x="3581400" y="76200"/>
            <a:ext cx="2895600" cy="288925"/>
          </a:xfrm>
        </p:spPr>
        <p:txBody>
          <a:bodyPr/>
          <a:lstStyle/>
          <a:p>
            <a:endParaRPr lang="el-GR" dirty="0"/>
          </a:p>
        </p:txBody>
      </p:sp>
      <p:sp>
        <p:nvSpPr>
          <p:cNvPr id="16" name="15 - Θέση αριθμού διαφάνειας"/>
          <p:cNvSpPr>
            <a:spLocks noGrp="1"/>
          </p:cNvSpPr>
          <p:nvPr>
            <p:ph type="sldNum" sz="quarter" idx="12"/>
          </p:nvPr>
        </p:nvSpPr>
        <p:spPr>
          <a:xfrm>
            <a:off x="8229600" y="6473952"/>
            <a:ext cx="758952" cy="246888"/>
          </a:xfrm>
        </p:spPr>
        <p:txBody>
          <a:bodyPr/>
          <a:lstStyle/>
          <a:p>
            <a:fld id="{6B058928-0DC7-463B-9BEE-4FDC0B38413E}"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 Θέση κειμένου"/>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9" name="18 - Θέση ημερομηνίας"/>
          <p:cNvSpPr>
            <a:spLocks noGrp="1"/>
          </p:cNvSpPr>
          <p:nvPr>
            <p:ph type="dt" sz="half" idx="10"/>
          </p:nvPr>
        </p:nvSpPr>
        <p:spPr/>
        <p:txBody>
          <a:bodyPr/>
          <a:lstStyle/>
          <a:p>
            <a:fld id="{5837CF82-ED03-4FFA-96ED-ADE54D42BA48}" type="datetimeFigureOut">
              <a:rPr lang="el-GR" smtClean="0"/>
              <a:pPr/>
              <a:t>12/2/2014</a:t>
            </a:fld>
            <a:endParaRPr lang="el-GR" dirty="0"/>
          </a:p>
        </p:txBody>
      </p:sp>
      <p:sp>
        <p:nvSpPr>
          <p:cNvPr id="11" name="10 - Θέση υποσέλιδου"/>
          <p:cNvSpPr>
            <a:spLocks noGrp="1"/>
          </p:cNvSpPr>
          <p:nvPr>
            <p:ph type="ftr" sz="quarter" idx="11"/>
          </p:nvPr>
        </p:nvSpPr>
        <p:spPr/>
        <p:txBody>
          <a:bodyPr/>
          <a:lstStyle/>
          <a:p>
            <a:endParaRPr lang="el-GR" dirty="0"/>
          </a:p>
        </p:txBody>
      </p:sp>
      <p:sp>
        <p:nvSpPr>
          <p:cNvPr id="16" name="15 - Θέση αριθμού διαφάνειας"/>
          <p:cNvSpPr>
            <a:spLocks noGrp="1"/>
          </p:cNvSpPr>
          <p:nvPr>
            <p:ph type="sldNum" sz="quarter" idx="12"/>
          </p:nvPr>
        </p:nvSpPr>
        <p:spPr/>
        <p:txBody>
          <a:bodyPr/>
          <a:lstStyle/>
          <a:p>
            <a:fld id="{6B058928-0DC7-463B-9BEE-4FDC0B38413E}" type="slidenum">
              <a:rPr lang="el-GR" smtClean="0"/>
              <a:pPr/>
              <a:t>‹#›</a:t>
            </a:fld>
            <a:endParaRPr lang="el-GR" dirty="0"/>
          </a:p>
        </p:txBody>
      </p:sp>
      <p:sp>
        <p:nvSpPr>
          <p:cNvPr id="8" name="7 - Τίτλος"/>
          <p:cNvSpPr>
            <a:spLocks noGrp="1"/>
          </p:cNvSpPr>
          <p:nvPr>
            <p:ph type="title"/>
          </p:nvPr>
        </p:nvSpPr>
        <p:spPr>
          <a:xfrm>
            <a:off x="180475" y="2947085"/>
            <a:ext cx="8686800" cy="1184825"/>
          </a:xfrm>
        </p:spPr>
        <p:txBody>
          <a:bodyPr rtlCol="0" anchor="t"/>
          <a:lstStyle>
            <a:lvl1pPr algn="r">
              <a:defRPr/>
            </a:lvl1pPr>
          </a:lstStyle>
          <a:p>
            <a:r>
              <a:rPr kumimoji="0" lang="el-GR" smtClean="0"/>
              <a:t>Kλικ για επεξεργασία του τίτλου</a:t>
            </a:r>
            <a:endParaRPr kumimoji="0"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0" name="1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4" name="13 - Θέση περιεχομένου"/>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0"/>
          </p:nvPr>
        </p:nvSpPr>
        <p:spPr/>
        <p:txBody>
          <a:bodyPr/>
          <a:lstStyle/>
          <a:p>
            <a:fld id="{5837CF82-ED03-4FFA-96ED-ADE54D42BA48}" type="datetimeFigureOut">
              <a:rPr lang="el-GR" smtClean="0"/>
              <a:pPr/>
              <a:t>12/2/2014</a:t>
            </a:fld>
            <a:endParaRPr lang="el-GR" dirty="0"/>
          </a:p>
        </p:txBody>
      </p:sp>
      <p:sp>
        <p:nvSpPr>
          <p:cNvPr id="10" name="9 - Θέση υποσέλιδου"/>
          <p:cNvSpPr>
            <a:spLocks noGrp="1"/>
          </p:cNvSpPr>
          <p:nvPr>
            <p:ph type="ftr" sz="quarter" idx="11"/>
          </p:nvPr>
        </p:nvSpPr>
        <p:spPr/>
        <p:txBody>
          <a:bodyPr/>
          <a:lstStyle/>
          <a:p>
            <a:endParaRPr lang="el-GR" dirty="0"/>
          </a:p>
        </p:txBody>
      </p:sp>
      <p:sp>
        <p:nvSpPr>
          <p:cNvPr id="31" name="30 - Θέση αριθμού διαφάνειας"/>
          <p:cNvSpPr>
            <a:spLocks noGrp="1"/>
          </p:cNvSpPr>
          <p:nvPr>
            <p:ph type="sldNum" sz="quarter" idx="12"/>
          </p:nvPr>
        </p:nvSpPr>
        <p:spPr/>
        <p:txBody>
          <a:bodyPr/>
          <a:lstStyle/>
          <a:p>
            <a:fld id="{6B058928-0DC7-463B-9BEE-4FDC0B38413E}"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9" name="28 - Τίτλος"/>
          <p:cNvSpPr>
            <a:spLocks noGrp="1"/>
          </p:cNvSpPr>
          <p:nvPr>
            <p:ph type="title"/>
          </p:nvPr>
        </p:nvSpPr>
        <p:spPr>
          <a:xfrm>
            <a:off x="304800" y="5410200"/>
            <a:ext cx="8610600" cy="882650"/>
          </a:xfrm>
        </p:spPr>
        <p:txBody>
          <a:bodyPr anchor="ctr"/>
          <a:lstStyle>
            <a:lvl1pPr>
              <a:defRPr/>
            </a:lvl1p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25" name="24 - Θέση κειμένου"/>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8" name="27 - Θέση περιεχομένου"/>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0"/>
          </p:nvPr>
        </p:nvSpPr>
        <p:spPr/>
        <p:txBody>
          <a:bodyPr/>
          <a:lstStyle/>
          <a:p>
            <a:fld id="{5837CF82-ED03-4FFA-96ED-ADE54D42BA48}" type="datetimeFigureOut">
              <a:rPr lang="el-GR" smtClean="0"/>
              <a:pPr/>
              <a:t>12/2/2014</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a:xfrm>
            <a:off x="8229600" y="6477000"/>
            <a:ext cx="762000" cy="246888"/>
          </a:xfrm>
        </p:spPr>
        <p:txBody>
          <a:bodyPr/>
          <a:lstStyle/>
          <a:p>
            <a:fld id="{6B058928-0DC7-463B-9BEE-4FDC0B38413E}" type="slidenum">
              <a:rPr lang="el-GR" smtClean="0"/>
              <a:pPr/>
              <a:t>‹#›</a:t>
            </a:fld>
            <a:endParaRPr lang="el-GR" dirty="0"/>
          </a:p>
        </p:txBody>
      </p:sp>
      <p:sp>
        <p:nvSpPr>
          <p:cNvPr id="11" name="10 - Ευθεία γραμμή σύνδεσης"/>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0" name="29 - Τίτλος"/>
          <p:cNvSpPr>
            <a:spLocks noGrp="1"/>
          </p:cNvSpPr>
          <p:nvPr>
            <p:ph type="title"/>
          </p:nvPr>
        </p:nvSpPr>
        <p:spPr>
          <a:xfrm>
            <a:off x="301752" y="457200"/>
            <a:ext cx="8686800" cy="841248"/>
          </a:xfrm>
        </p:spPr>
        <p:txBody>
          <a:body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5837CF82-ED03-4FFA-96ED-ADE54D42BA48}" type="datetimeFigureOut">
              <a:rPr lang="el-GR" smtClean="0"/>
              <a:pPr/>
              <a:t>12/2/2014</a:t>
            </a:fld>
            <a:endParaRPr lang="el-GR" dirty="0"/>
          </a:p>
        </p:txBody>
      </p:sp>
      <p:sp>
        <p:nvSpPr>
          <p:cNvPr id="21" name="20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6B058928-0DC7-463B-9BEE-4FDC0B38413E}" type="slidenum">
              <a:rPr lang="el-GR" smtClean="0"/>
              <a:pPr/>
              <a:t>‹#›</a:t>
            </a:fld>
            <a:endParaRPr lang="el-G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5837CF82-ED03-4FFA-96ED-ADE54D42BA48}" type="datetimeFigureOut">
              <a:rPr lang="el-GR" smtClean="0"/>
              <a:pPr/>
              <a:t>12/2/2014</a:t>
            </a:fld>
            <a:endParaRPr lang="el-GR" dirty="0"/>
          </a:p>
        </p:txBody>
      </p:sp>
      <p:sp>
        <p:nvSpPr>
          <p:cNvPr id="24" name="23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6B058928-0DC7-463B-9BEE-4FDC0B38413E}" type="slidenum">
              <a:rPr lang="el-GR" smtClean="0"/>
              <a:pPr/>
              <a:t>‹#›</a:t>
            </a:fld>
            <a:endParaRPr lang="el-G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7 - Ευθεία γραμμή σύνδεσης"/>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 Τίτλος"/>
          <p:cNvSpPr>
            <a:spLocks noGrp="1"/>
          </p:cNvSpPr>
          <p:nvPr>
            <p:ph type="title"/>
          </p:nvPr>
        </p:nvSpPr>
        <p:spPr>
          <a:xfrm>
            <a:off x="457200" y="5486400"/>
            <a:ext cx="8458200" cy="520700"/>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14" name="13 - Θέση περιεχομένου"/>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Θέση ημερομηνίας"/>
          <p:cNvSpPr>
            <a:spLocks noGrp="1"/>
          </p:cNvSpPr>
          <p:nvPr>
            <p:ph type="dt" sz="half" idx="10"/>
          </p:nvPr>
        </p:nvSpPr>
        <p:spPr/>
        <p:txBody>
          <a:bodyPr/>
          <a:lstStyle/>
          <a:p>
            <a:fld id="{5837CF82-ED03-4FFA-96ED-ADE54D42BA48}" type="datetimeFigureOut">
              <a:rPr lang="el-GR" smtClean="0"/>
              <a:pPr/>
              <a:t>12/2/2014</a:t>
            </a:fld>
            <a:endParaRPr lang="el-GR" dirty="0"/>
          </a:p>
        </p:txBody>
      </p:sp>
      <p:sp>
        <p:nvSpPr>
          <p:cNvPr id="29" name="28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6B058928-0DC7-463B-9BEE-4FDC0B38413E}"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3" name="12 - Θέση εικόνας"/>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l-GR" dirty="0" smtClean="0"/>
              <a:t>Κάντε κλικ στο εικονίδιο για να προσθέσετε μια εικόνα</a:t>
            </a:r>
            <a:endParaRPr kumimoji="0" lang="en-US" dirty="0"/>
          </a:p>
        </p:txBody>
      </p:sp>
      <p:sp>
        <p:nvSpPr>
          <p:cNvPr id="7" name="6 - Θέση ημερομηνίας"/>
          <p:cNvSpPr>
            <a:spLocks noGrp="1"/>
          </p:cNvSpPr>
          <p:nvPr>
            <p:ph type="dt" sz="half" idx="10"/>
          </p:nvPr>
        </p:nvSpPr>
        <p:spPr/>
        <p:txBody>
          <a:bodyPr/>
          <a:lstStyle/>
          <a:p>
            <a:fld id="{5837CF82-ED03-4FFA-96ED-ADE54D42BA48}" type="datetimeFigureOut">
              <a:rPr lang="el-GR" smtClean="0"/>
              <a:pPr/>
              <a:t>12/2/2014</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31" name="30 - Θέση αριθμού διαφάνειας"/>
          <p:cNvSpPr>
            <a:spLocks noGrp="1"/>
          </p:cNvSpPr>
          <p:nvPr>
            <p:ph type="sldNum" sz="quarter" idx="12"/>
          </p:nvPr>
        </p:nvSpPr>
        <p:spPr/>
        <p:txBody>
          <a:bodyPr/>
          <a:lstStyle/>
          <a:p>
            <a:fld id="{6B058928-0DC7-463B-9BEE-4FDC0B38413E}" type="slidenum">
              <a:rPr lang="el-GR" smtClean="0"/>
              <a:pPr/>
              <a:t>‹#›</a:t>
            </a:fld>
            <a:endParaRPr lang="el-GR" dirty="0"/>
          </a:p>
        </p:txBody>
      </p:sp>
      <p:sp>
        <p:nvSpPr>
          <p:cNvPr id="17" name="16 - Τίτλος"/>
          <p:cNvSpPr>
            <a:spLocks noGrp="1"/>
          </p:cNvSpPr>
          <p:nvPr>
            <p:ph type="title"/>
          </p:nvPr>
        </p:nvSpPr>
        <p:spPr>
          <a:xfrm>
            <a:off x="381000" y="4993760"/>
            <a:ext cx="5867400" cy="522288"/>
          </a:xfrm>
        </p:spPr>
        <p:txBody>
          <a:bodyPr anchor="ctr"/>
          <a:lstStyle>
            <a:lvl1pPr algn="l">
              <a:buNone/>
              <a:defRPr sz="2000" b="1"/>
            </a:lvl1pPr>
          </a:lstStyle>
          <a:p>
            <a:r>
              <a:rPr kumimoji="0" lang="el-GR" smtClean="0"/>
              <a:t>Kλικ για επεξεργασία του τίτλου</a:t>
            </a:r>
            <a:endParaRPr kumimoji="0" lang="en-US"/>
          </a:p>
        </p:txBody>
      </p:sp>
      <p:sp>
        <p:nvSpPr>
          <p:cNvPr id="26" name="25 - Θέση κειμένου"/>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7 - Θέση κειμένου"/>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1" name="10 - Θέση ημερομηνίας"/>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837CF82-ED03-4FFA-96ED-ADE54D42BA48}" type="datetimeFigureOut">
              <a:rPr lang="el-GR" smtClean="0"/>
              <a:pPr/>
              <a:t>12/2/2014</a:t>
            </a:fld>
            <a:endParaRPr lang="el-GR" dirty="0"/>
          </a:p>
        </p:txBody>
      </p:sp>
      <p:sp>
        <p:nvSpPr>
          <p:cNvPr id="28" name="27 - Θέση υποσέλιδου"/>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l-GR" dirty="0"/>
          </a:p>
        </p:txBody>
      </p:sp>
      <p:sp>
        <p:nvSpPr>
          <p:cNvPr id="5" name="4 - Θέση αριθμού διαφάνειας"/>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B058928-0DC7-463B-9BEE-4FDC0B38413E}" type="slidenum">
              <a:rPr lang="el-GR" smtClean="0"/>
              <a:pPr/>
              <a:t>‹#›</a:t>
            </a:fld>
            <a:endParaRPr lang="el-GR" dirty="0"/>
          </a:p>
        </p:txBody>
      </p:sp>
      <p:sp>
        <p:nvSpPr>
          <p:cNvPr id="10" name="9 - Θέση τίτλου"/>
          <p:cNvSpPr>
            <a:spLocks noGrp="1"/>
          </p:cNvSpPr>
          <p:nvPr>
            <p:ph type="title"/>
          </p:nvPr>
        </p:nvSpPr>
        <p:spPr>
          <a:xfrm>
            <a:off x="304800" y="457200"/>
            <a:ext cx="8686800" cy="8382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9" name="8 - Ευθεία γραμμή σύνδεσης"/>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 Ευθεία γραμμή σύνδεσης"/>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1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jpeg"/><Relationship Id="rId1" Type="http://schemas.openxmlformats.org/officeDocument/2006/relationships/slideLayout" Target="../slideLayouts/slideLayout7.xml"/><Relationship Id="rId5" Type="http://schemas.openxmlformats.org/officeDocument/2006/relationships/image" Target="../media/image31.jpeg"/><Relationship Id="rId4" Type="http://schemas.openxmlformats.org/officeDocument/2006/relationships/image" Target="../media/image30.jpeg"/></Relationships>
</file>

<file path=ppt/slides/_rels/slide18.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3">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357158" y="500042"/>
            <a:ext cx="8458200" cy="857256"/>
          </a:xfrm>
        </p:spPr>
        <p:txBody>
          <a:bodyPr>
            <a:normAutofit/>
          </a:bodyPr>
          <a:lstStyle/>
          <a:p>
            <a:r>
              <a:rPr lang="el-GR" dirty="0" smtClean="0">
                <a:solidFill>
                  <a:schemeClr val="bg1"/>
                </a:solidFill>
              </a:rPr>
              <a:t>54</a:t>
            </a:r>
            <a:r>
              <a:rPr lang="el-GR" baseline="30000" dirty="0" smtClean="0">
                <a:solidFill>
                  <a:schemeClr val="bg1"/>
                </a:solidFill>
              </a:rPr>
              <a:t>Ο</a:t>
            </a:r>
            <a:r>
              <a:rPr lang="el-GR" dirty="0" smtClean="0">
                <a:solidFill>
                  <a:schemeClr val="bg1"/>
                </a:solidFill>
              </a:rPr>
              <a:t> ΔΗΜΟΤΙΚΟ ΣΧΟΛΕΙΟ ΠΕΙΡΑΙΑ</a:t>
            </a:r>
            <a:endParaRPr lang="el-GR" dirty="0">
              <a:solidFill>
                <a:schemeClr val="bg1"/>
              </a:solidFill>
            </a:endParaRPr>
          </a:p>
        </p:txBody>
      </p:sp>
      <p:sp>
        <p:nvSpPr>
          <p:cNvPr id="3" name="2 - Υπότιτλος"/>
          <p:cNvSpPr>
            <a:spLocks noGrp="1"/>
          </p:cNvSpPr>
          <p:nvPr>
            <p:ph type="subTitle" idx="1"/>
          </p:nvPr>
        </p:nvSpPr>
        <p:spPr>
          <a:xfrm>
            <a:off x="428596" y="5000636"/>
            <a:ext cx="5643602" cy="1143008"/>
          </a:xfrm>
        </p:spPr>
        <p:txBody>
          <a:bodyPr/>
          <a:lstStyle/>
          <a:p>
            <a:r>
              <a:rPr lang="el-GR" dirty="0" smtClean="0">
                <a:solidFill>
                  <a:schemeClr val="tx1"/>
                </a:solidFill>
              </a:rPr>
              <a:t>ΔΙΑΣΗΜΟΙ ΖΩΓΡΑΦΟΙ</a:t>
            </a:r>
            <a:endParaRPr lang="el-GR" dirty="0">
              <a:solidFill>
                <a:schemeClr val="tx1"/>
              </a:solidFill>
            </a:endParaRPr>
          </a:p>
        </p:txBody>
      </p:sp>
      <p:sp>
        <p:nvSpPr>
          <p:cNvPr id="4" name="3 - TextBox"/>
          <p:cNvSpPr txBox="1"/>
          <p:nvPr/>
        </p:nvSpPr>
        <p:spPr>
          <a:xfrm>
            <a:off x="6215074" y="5657671"/>
            <a:ext cx="2928926" cy="1200329"/>
          </a:xfrm>
          <a:prstGeom prst="rect">
            <a:avLst/>
          </a:prstGeom>
          <a:noFill/>
        </p:spPr>
        <p:txBody>
          <a:bodyPr wrap="square" rtlCol="0">
            <a:spAutoFit/>
          </a:bodyPr>
          <a:lstStyle/>
          <a:p>
            <a:r>
              <a:rPr lang="el-GR" dirty="0" smtClean="0"/>
              <a:t>ΕΛΕΝΗ ΠΕΤΡΟΓΓΟΝΑ</a:t>
            </a:r>
          </a:p>
          <a:p>
            <a:r>
              <a:rPr lang="el-GR" dirty="0" smtClean="0"/>
              <a:t>ΜΑΤΟΥΛΑ ΜΠΑΣΔΕΚΗ </a:t>
            </a:r>
            <a:endParaRPr lang="en-US" dirty="0" smtClean="0"/>
          </a:p>
          <a:p>
            <a:r>
              <a:rPr lang="el-GR" dirty="0" smtClean="0"/>
              <a:t>ΣΤΑΘΗΣ ΓΕΩΡΓΑΣ</a:t>
            </a:r>
          </a:p>
          <a:p>
            <a:r>
              <a:rPr lang="el-GR" dirty="0" smtClean="0"/>
              <a:t> ΣΤ’2</a:t>
            </a:r>
          </a:p>
        </p:txBody>
      </p:sp>
      <p:pic>
        <p:nvPicPr>
          <p:cNvPr id="6" name="5 - Εικόνα" descr="CAXZ0SJ7.jpg"/>
          <p:cNvPicPr>
            <a:picLocks noChangeAspect="1"/>
          </p:cNvPicPr>
          <p:nvPr/>
        </p:nvPicPr>
        <p:blipFill>
          <a:blip r:embed="rId2" cstate="print"/>
          <a:stretch>
            <a:fillRect/>
          </a:stretch>
        </p:blipFill>
        <p:spPr>
          <a:xfrm>
            <a:off x="0" y="1500174"/>
            <a:ext cx="9143999" cy="3857651"/>
          </a:xfrm>
          <a:prstGeom prst="rect">
            <a:avLst/>
          </a:prstGeom>
        </p:spPr>
      </p:pic>
    </p:spTree>
  </p:cSld>
  <p:clrMapOvr>
    <a:masterClrMapping/>
  </p:clrMapOvr>
  <p:transition advClick="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heckerboard(across)">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linds(horizontal)">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0206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 Ορθογώνιο"/>
          <p:cNvSpPr/>
          <p:nvPr/>
        </p:nvSpPr>
        <p:spPr>
          <a:xfrm>
            <a:off x="0" y="1357299"/>
            <a:ext cx="5072066" cy="5262979"/>
          </a:xfrm>
          <a:prstGeom prst="rect">
            <a:avLst/>
          </a:prstGeom>
        </p:spPr>
        <p:txBody>
          <a:bodyPr wrap="square">
            <a:spAutoFit/>
          </a:bodyPr>
          <a:lstStyle/>
          <a:p>
            <a:r>
              <a:rPr lang="el-GR" sz="2400" b="1" dirty="0" smtClean="0">
                <a:solidFill>
                  <a:schemeClr val="bg1"/>
                </a:solidFill>
              </a:rPr>
              <a:t>Ο Πάμπλο Ντιέγο Χοσέ Φρανθίσκο ντε Πάουλα Χουάν Νεμοπουθένο Μαρία ντε λος Ρεμέδιος Θιπριάνο ντε λα Σαντίσιμα Τρινιδάδ Ρουίθ υ Πικάσο ή απλά Πάμπλο Πικάσο (25 Οκτωβρίου 1881 - 8 Απριλίου 1973) ήταν Ισπανός ζωγράφος. Είναι ένας από τους κυριότερους Ισπανούς εκπροσώπους της τέχνης του 20ού αιώνα, συνιδρυτής μαζί με τον Ζωρζ Μπρακ του κυβισμού και με σημαντική συνεισφορά στη διαμόρφωση και εξέλιξη της μοντέρνας και σύγχρονης τέχνης.</a:t>
            </a:r>
            <a:endParaRPr lang="el-GR" sz="2400" b="1" dirty="0">
              <a:solidFill>
                <a:schemeClr val="bg1"/>
              </a:solidFill>
            </a:endParaRPr>
          </a:p>
        </p:txBody>
      </p:sp>
      <p:sp>
        <p:nvSpPr>
          <p:cNvPr id="3" name="2 - Ορθογώνιο"/>
          <p:cNvSpPr/>
          <p:nvPr/>
        </p:nvSpPr>
        <p:spPr>
          <a:xfrm>
            <a:off x="1714480" y="500042"/>
            <a:ext cx="4286280" cy="461665"/>
          </a:xfrm>
          <a:prstGeom prst="rect">
            <a:avLst/>
          </a:prstGeom>
        </p:spPr>
        <p:txBody>
          <a:bodyPr wrap="square">
            <a:spAutoFit/>
          </a:bodyPr>
          <a:lstStyle/>
          <a:p>
            <a:r>
              <a:rPr lang="el-GR" sz="2400" b="1" dirty="0" smtClean="0">
                <a:solidFill>
                  <a:schemeClr val="bg1"/>
                </a:solidFill>
              </a:rPr>
              <a:t>ΠΑΜΠΛΟ ΠΙΚΑΣΟ</a:t>
            </a:r>
            <a:endParaRPr lang="el-GR" sz="2400" b="1" dirty="0">
              <a:solidFill>
                <a:schemeClr val="bg1"/>
              </a:solidFill>
            </a:endParaRPr>
          </a:p>
        </p:txBody>
      </p:sp>
      <p:pic>
        <p:nvPicPr>
          <p:cNvPr id="4" name="3 - Εικόνα" descr="πικασσο.jpg"/>
          <p:cNvPicPr>
            <a:picLocks noChangeAspect="1"/>
          </p:cNvPicPr>
          <p:nvPr/>
        </p:nvPicPr>
        <p:blipFill>
          <a:blip r:embed="rId2" cstate="print">
            <a:lum bright="30000"/>
          </a:blip>
          <a:stretch>
            <a:fillRect/>
          </a:stretch>
        </p:blipFill>
        <p:spPr>
          <a:xfrm>
            <a:off x="5000628" y="1142984"/>
            <a:ext cx="4143372" cy="5715016"/>
          </a:xfrm>
          <a:prstGeom prst="rect">
            <a:avLst/>
          </a:prstGeom>
        </p:spPr>
      </p:pic>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edge">
                                      <p:cBhvr>
                                        <p:cTn id="1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6" name="5 - Εικόνα" descr="πικασσο 2.jpg"/>
          <p:cNvPicPr>
            <a:picLocks noChangeAspect="1"/>
          </p:cNvPicPr>
          <p:nvPr/>
        </p:nvPicPr>
        <p:blipFill>
          <a:blip r:embed="rId2" cstate="print"/>
          <a:stretch>
            <a:fillRect/>
          </a:stretch>
        </p:blipFill>
        <p:spPr>
          <a:xfrm>
            <a:off x="4000496" y="857232"/>
            <a:ext cx="5143504" cy="4649043"/>
          </a:xfrm>
          <a:prstGeom prst="rect">
            <a:avLst/>
          </a:prstGeom>
        </p:spPr>
      </p:pic>
      <p:sp>
        <p:nvSpPr>
          <p:cNvPr id="4" name="3 - TextBox"/>
          <p:cNvSpPr txBox="1"/>
          <p:nvPr/>
        </p:nvSpPr>
        <p:spPr>
          <a:xfrm>
            <a:off x="3071802" y="214290"/>
            <a:ext cx="5072098" cy="461665"/>
          </a:xfrm>
          <a:prstGeom prst="rect">
            <a:avLst/>
          </a:prstGeom>
          <a:noFill/>
        </p:spPr>
        <p:txBody>
          <a:bodyPr wrap="square" rtlCol="0">
            <a:spAutoFit/>
          </a:bodyPr>
          <a:lstStyle/>
          <a:p>
            <a:r>
              <a:rPr lang="el-GR" sz="2400" b="1" dirty="0" smtClean="0"/>
              <a:t>ΓΚΟΥΕΡΝΙΚΑ  ΤΟΥ ΠΙΚΑΣΣΟ</a:t>
            </a:r>
            <a:endParaRPr lang="el-GR" sz="2400" b="1" dirty="0"/>
          </a:p>
        </p:txBody>
      </p:sp>
      <p:sp>
        <p:nvSpPr>
          <p:cNvPr id="5" name="4 - Ορθογώνιο"/>
          <p:cNvSpPr/>
          <p:nvPr/>
        </p:nvSpPr>
        <p:spPr>
          <a:xfrm>
            <a:off x="0" y="714356"/>
            <a:ext cx="3857652" cy="4893647"/>
          </a:xfrm>
          <a:prstGeom prst="rect">
            <a:avLst/>
          </a:prstGeom>
        </p:spPr>
        <p:txBody>
          <a:bodyPr wrap="square">
            <a:spAutoFit/>
          </a:bodyPr>
          <a:lstStyle/>
          <a:p>
            <a:r>
              <a:rPr lang="el-GR" sz="2400" b="1" dirty="0" smtClean="0">
                <a:solidFill>
                  <a:schemeClr val="bg1"/>
                </a:solidFill>
              </a:rPr>
              <a:t>Αυτός ο τεράστιος καμβάς περιγράφει την απανθρωπιά, τη βιαιότητα και την απόγνωση του πολέμου. Ο Πικάσο εμπνεύστηκε το έργο όταν, στις 26 Απριλίου της ίδιας χρονιάς, στα πλαίσια του Ισπανικού Εμφυλίου Πολέμου, Γερμανοί πιλότοι της αεροπορίας των εθνικιστών βομβάρδισαν την κωμόπολη Γκερνίκα της Χώρας των Βάσκων.. </a:t>
            </a:r>
            <a:endParaRPr lang="el-GR" sz="2400" b="1" dirty="0">
              <a:solidFill>
                <a:schemeClr val="bg1"/>
              </a:solidFill>
            </a:endParaRPr>
          </a:p>
        </p:txBody>
      </p:sp>
      <p:sp>
        <p:nvSpPr>
          <p:cNvPr id="9" name="8 - TextBox"/>
          <p:cNvSpPr txBox="1"/>
          <p:nvPr/>
        </p:nvSpPr>
        <p:spPr>
          <a:xfrm>
            <a:off x="0" y="5657671"/>
            <a:ext cx="8358214" cy="830997"/>
          </a:xfrm>
          <a:prstGeom prst="rect">
            <a:avLst/>
          </a:prstGeom>
          <a:noFill/>
        </p:spPr>
        <p:txBody>
          <a:bodyPr wrap="square" rtlCol="0">
            <a:spAutoFit/>
          </a:bodyPr>
          <a:lstStyle/>
          <a:p>
            <a:r>
              <a:rPr lang="el-GR" sz="2400" b="1" dirty="0" smtClean="0"/>
              <a:t>Στο βομβαρδισμό εκείνο σκοτώθηκαν 1.650 άνθρωποι και ισοπεδώθηκε το 70% της πόλης με 32 τόνους εκρηκτικά</a:t>
            </a:r>
            <a:endParaRPr lang="el-GR" sz="2400" b="1" dirty="0"/>
          </a:p>
        </p:txBody>
      </p: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heel(4)">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amond(in)">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checkerboard(across)">
                                      <p:cBhvr>
                                        <p:cTn id="2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2 - Τίτλος"/>
          <p:cNvSpPr>
            <a:spLocks noGrp="1"/>
          </p:cNvSpPr>
          <p:nvPr>
            <p:ph type="title"/>
          </p:nvPr>
        </p:nvSpPr>
        <p:spPr>
          <a:xfrm>
            <a:off x="285720" y="714356"/>
            <a:ext cx="6463227" cy="1500197"/>
          </a:xfrm>
        </p:spPr>
        <p:txBody>
          <a:bodyPr/>
          <a:lstStyle/>
          <a:p>
            <a:r>
              <a:rPr lang="el-GR" dirty="0" smtClean="0">
                <a:solidFill>
                  <a:schemeClr val="bg1"/>
                </a:solidFill>
              </a:rPr>
              <a:t>   ΑΛΛΑ Εργα του πικασσο</a:t>
            </a:r>
            <a:endParaRPr lang="el-GR" dirty="0">
              <a:solidFill>
                <a:schemeClr val="bg1"/>
              </a:solidFill>
            </a:endParaRPr>
          </a:p>
        </p:txBody>
      </p:sp>
      <p:pic>
        <p:nvPicPr>
          <p:cNvPr id="4" name="3 - Εικόνα" descr="CA41SPAZ.jpg"/>
          <p:cNvPicPr>
            <a:picLocks noChangeAspect="1"/>
          </p:cNvPicPr>
          <p:nvPr/>
        </p:nvPicPr>
        <p:blipFill>
          <a:blip r:embed="rId2" cstate="print">
            <a:lum bright="40000"/>
          </a:blip>
          <a:stretch>
            <a:fillRect/>
          </a:stretch>
        </p:blipFill>
        <p:spPr>
          <a:xfrm>
            <a:off x="6500826" y="2928934"/>
            <a:ext cx="2643174" cy="3929066"/>
          </a:xfrm>
          <a:prstGeom prst="rect">
            <a:avLst/>
          </a:prstGeom>
        </p:spPr>
      </p:pic>
      <p:pic>
        <p:nvPicPr>
          <p:cNvPr id="5" name="4 - Εικόνα" descr="CAZJJTWC.jpg"/>
          <p:cNvPicPr>
            <a:picLocks noChangeAspect="1"/>
          </p:cNvPicPr>
          <p:nvPr/>
        </p:nvPicPr>
        <p:blipFill>
          <a:blip r:embed="rId3" cstate="print">
            <a:lum bright="30000"/>
          </a:blip>
          <a:stretch>
            <a:fillRect/>
          </a:stretch>
        </p:blipFill>
        <p:spPr>
          <a:xfrm>
            <a:off x="0" y="2928934"/>
            <a:ext cx="2786050" cy="392906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plus(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5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 Ορθογώνιο"/>
          <p:cNvSpPr/>
          <p:nvPr/>
        </p:nvSpPr>
        <p:spPr>
          <a:xfrm>
            <a:off x="0" y="0"/>
            <a:ext cx="4572000" cy="2092881"/>
          </a:xfrm>
          <a:prstGeom prst="rect">
            <a:avLst/>
          </a:prstGeom>
        </p:spPr>
        <p:txBody>
          <a:bodyPr>
            <a:spAutoFit/>
          </a:bodyPr>
          <a:lstStyle/>
          <a:p>
            <a:r>
              <a:rPr lang="el-GR" sz="2600" b="1" dirty="0" smtClean="0">
                <a:solidFill>
                  <a:schemeClr val="bg1"/>
                </a:solidFill>
              </a:rPr>
              <a:t>Ο Κλωντ Μονέ () ήταν Γάλλος ζωγράφος και ένας από τους σημαντικότερους εκπροσώπους του κινήματος του ιμπρεσιονισμού</a:t>
            </a:r>
            <a:endParaRPr lang="el-GR" sz="2600" b="1" dirty="0">
              <a:solidFill>
                <a:schemeClr val="bg1"/>
              </a:solidFill>
            </a:endParaRPr>
          </a:p>
        </p:txBody>
      </p:sp>
      <p:sp>
        <p:nvSpPr>
          <p:cNvPr id="3" name="2 - Ορθογώνιο"/>
          <p:cNvSpPr/>
          <p:nvPr/>
        </p:nvSpPr>
        <p:spPr>
          <a:xfrm>
            <a:off x="0" y="2285992"/>
            <a:ext cx="4572000" cy="3416320"/>
          </a:xfrm>
          <a:prstGeom prst="rect">
            <a:avLst/>
          </a:prstGeom>
        </p:spPr>
        <p:txBody>
          <a:bodyPr wrap="square">
            <a:spAutoFit/>
          </a:bodyPr>
          <a:lstStyle/>
          <a:p>
            <a:r>
              <a:rPr lang="el-GR" sz="2400" b="1" dirty="0" smtClean="0">
                <a:solidFill>
                  <a:schemeClr val="bg1"/>
                </a:solidFill>
              </a:rPr>
              <a:t>Γεννήθηκε στο Παρίσι, στις 14 Νοεμβρίου του 1840. Ο πατέρας του, ήταν εύπορος έμπορος της εποχής, που διακινούσε προμήθειες πλοίων. Το 1845, η οικογένεια του μετακόμισε στη Χάβρη, που αποτελούσε σημαντικό λιμάνι, στις όχθες του Σηκουάνα.</a:t>
            </a:r>
            <a:endParaRPr lang="el-GR" sz="2400" b="1" dirty="0">
              <a:solidFill>
                <a:schemeClr val="bg1"/>
              </a:solidFill>
            </a:endParaRPr>
          </a:p>
        </p:txBody>
      </p:sp>
      <p:sp>
        <p:nvSpPr>
          <p:cNvPr id="4" name="3 - Ορθογώνιο"/>
          <p:cNvSpPr/>
          <p:nvPr/>
        </p:nvSpPr>
        <p:spPr>
          <a:xfrm>
            <a:off x="0" y="5500702"/>
            <a:ext cx="4572000" cy="1200329"/>
          </a:xfrm>
          <a:prstGeom prst="rect">
            <a:avLst/>
          </a:prstGeom>
        </p:spPr>
        <p:txBody>
          <a:bodyPr>
            <a:spAutoFit/>
          </a:bodyPr>
          <a:lstStyle/>
          <a:p>
            <a:r>
              <a:rPr lang="el-GR" sz="2400" dirty="0" smtClean="0"/>
              <a:t>Το 1870 παντρεύτηκε την Καμίλ Ντονσιέ, με την οποία συζούσαν και είχανε ήδη ένα γιο, τον Ζαν. </a:t>
            </a:r>
            <a:endParaRPr lang="el-GR" sz="2400" dirty="0"/>
          </a:p>
        </p:txBody>
      </p:sp>
      <p:pic>
        <p:nvPicPr>
          <p:cNvPr id="5" name="4 - Εικόνα" descr="μονε.jpg"/>
          <p:cNvPicPr>
            <a:picLocks noChangeAspect="1"/>
          </p:cNvPicPr>
          <p:nvPr/>
        </p:nvPicPr>
        <p:blipFill>
          <a:blip r:embed="rId2" cstate="print">
            <a:lum bright="40000"/>
          </a:blip>
          <a:stretch>
            <a:fillRect/>
          </a:stretch>
        </p:blipFill>
        <p:spPr>
          <a:xfrm>
            <a:off x="5143504" y="0"/>
            <a:ext cx="4000496" cy="6858000"/>
          </a:xfrm>
          <a:prstGeom prst="rect">
            <a:avLst/>
          </a:prstGeom>
        </p:spPr>
      </p:pic>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diamond(in)">
                                      <p:cBhvr>
                                        <p:cTn id="17" dur="20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4)">
                                      <p:cBhvr>
                                        <p:cTn id="2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 TextBox"/>
          <p:cNvSpPr txBox="1"/>
          <p:nvPr/>
        </p:nvSpPr>
        <p:spPr>
          <a:xfrm>
            <a:off x="2428860" y="714356"/>
            <a:ext cx="3500462" cy="1077218"/>
          </a:xfrm>
          <a:prstGeom prst="rect">
            <a:avLst/>
          </a:prstGeom>
          <a:noFill/>
        </p:spPr>
        <p:txBody>
          <a:bodyPr wrap="square" rtlCol="0">
            <a:spAutoFit/>
          </a:bodyPr>
          <a:lstStyle/>
          <a:p>
            <a:r>
              <a:rPr lang="el-GR" sz="3200" b="1" dirty="0" smtClean="0">
                <a:solidFill>
                  <a:schemeClr val="bg1"/>
                </a:solidFill>
              </a:rPr>
              <a:t>ΕΡΓΑ ΤΟΥ ΚΛΩΝΤ ΜΟΝΕ</a:t>
            </a:r>
            <a:endParaRPr lang="el-GR" sz="3200" b="1" dirty="0">
              <a:solidFill>
                <a:schemeClr val="bg1"/>
              </a:solidFill>
            </a:endParaRPr>
          </a:p>
        </p:txBody>
      </p:sp>
      <p:pic>
        <p:nvPicPr>
          <p:cNvPr id="3" name="2 - Εικόνα" descr="μονε003.jpg"/>
          <p:cNvPicPr>
            <a:picLocks noChangeAspect="1"/>
          </p:cNvPicPr>
          <p:nvPr/>
        </p:nvPicPr>
        <p:blipFill>
          <a:blip r:embed="rId2" cstate="print">
            <a:lum bright="20000"/>
          </a:blip>
          <a:stretch>
            <a:fillRect/>
          </a:stretch>
        </p:blipFill>
        <p:spPr>
          <a:xfrm>
            <a:off x="428596" y="428604"/>
            <a:ext cx="1857388" cy="3590966"/>
          </a:xfrm>
          <a:prstGeom prst="rect">
            <a:avLst/>
          </a:prstGeom>
        </p:spPr>
      </p:pic>
      <p:pic>
        <p:nvPicPr>
          <p:cNvPr id="4" name="3 - Εικόνα" descr="μονε004.jpg"/>
          <p:cNvPicPr>
            <a:picLocks noChangeAspect="1"/>
          </p:cNvPicPr>
          <p:nvPr/>
        </p:nvPicPr>
        <p:blipFill>
          <a:blip r:embed="rId3" cstate="print">
            <a:lum bright="30000"/>
          </a:blip>
          <a:stretch>
            <a:fillRect/>
          </a:stretch>
        </p:blipFill>
        <p:spPr>
          <a:xfrm>
            <a:off x="0" y="4429132"/>
            <a:ext cx="2500298" cy="2428868"/>
          </a:xfrm>
          <a:prstGeom prst="rect">
            <a:avLst/>
          </a:prstGeom>
        </p:spPr>
      </p:pic>
      <p:pic>
        <p:nvPicPr>
          <p:cNvPr id="5" name="4 - Εικόνα" descr="μονε009.jpg"/>
          <p:cNvPicPr>
            <a:picLocks noChangeAspect="1"/>
          </p:cNvPicPr>
          <p:nvPr/>
        </p:nvPicPr>
        <p:blipFill>
          <a:blip r:embed="rId4" cstate="print">
            <a:lum bright="30000"/>
          </a:blip>
          <a:stretch>
            <a:fillRect/>
          </a:stretch>
        </p:blipFill>
        <p:spPr>
          <a:xfrm>
            <a:off x="3071802" y="2094161"/>
            <a:ext cx="5964160" cy="1491480"/>
          </a:xfrm>
          <a:prstGeom prst="rect">
            <a:avLst/>
          </a:prstGeom>
        </p:spPr>
      </p:pic>
      <p:pic>
        <p:nvPicPr>
          <p:cNvPr id="7" name="6 - Εικόνα" descr="μονε 006.jpg"/>
          <p:cNvPicPr>
            <a:picLocks noChangeAspect="1"/>
          </p:cNvPicPr>
          <p:nvPr/>
        </p:nvPicPr>
        <p:blipFill>
          <a:blip r:embed="rId5" cstate="print">
            <a:lum bright="20000"/>
          </a:blip>
          <a:stretch>
            <a:fillRect/>
          </a:stretch>
        </p:blipFill>
        <p:spPr>
          <a:xfrm>
            <a:off x="4214810" y="4214818"/>
            <a:ext cx="3576656" cy="2062167"/>
          </a:xfrm>
          <a:prstGeom prst="rect">
            <a:avLst/>
          </a:prstGeom>
        </p:spPr>
      </p:pic>
      <p:pic>
        <p:nvPicPr>
          <p:cNvPr id="8" name="7 - Εικόνα" descr="μονε005.jpg"/>
          <p:cNvPicPr>
            <a:picLocks noChangeAspect="1"/>
          </p:cNvPicPr>
          <p:nvPr/>
        </p:nvPicPr>
        <p:blipFill>
          <a:blip r:embed="rId6" cstate="print">
            <a:lum bright="30000"/>
          </a:blip>
          <a:stretch>
            <a:fillRect/>
          </a:stretch>
        </p:blipFill>
        <p:spPr>
          <a:xfrm>
            <a:off x="6000760" y="571480"/>
            <a:ext cx="2857520" cy="1214446"/>
          </a:xfrm>
          <a:prstGeom prst="rect">
            <a:avLst/>
          </a:prstGeom>
        </p:spPr>
      </p:pic>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amond(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diamond(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amond(in)">
                                      <p:cBhvr>
                                        <p:cTn id="22" dur="20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diamond(in)">
                                      <p:cBhvr>
                                        <p:cTn id="27" dur="2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diamond(in)">
                                      <p:cBhvr>
                                        <p:cTn id="3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60000"/>
                <a:lumOff val="4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 TextBox"/>
          <p:cNvSpPr txBox="1"/>
          <p:nvPr/>
        </p:nvSpPr>
        <p:spPr>
          <a:xfrm>
            <a:off x="571472" y="500042"/>
            <a:ext cx="4214842" cy="461665"/>
          </a:xfrm>
          <a:prstGeom prst="rect">
            <a:avLst/>
          </a:prstGeom>
          <a:noFill/>
        </p:spPr>
        <p:txBody>
          <a:bodyPr wrap="square" rtlCol="0">
            <a:spAutoFit/>
          </a:bodyPr>
          <a:lstStyle/>
          <a:p>
            <a:r>
              <a:rPr lang="el-GR" sz="2400" b="1" dirty="0" smtClean="0">
                <a:solidFill>
                  <a:schemeClr val="bg1"/>
                </a:solidFill>
              </a:rPr>
              <a:t>ΕΝΤΥΠΩΣΗ ΑΝΑΤΟΛΗ</a:t>
            </a:r>
            <a:endParaRPr lang="el-GR" sz="2400" b="1" dirty="0">
              <a:solidFill>
                <a:schemeClr val="bg1"/>
              </a:solidFill>
            </a:endParaRPr>
          </a:p>
        </p:txBody>
      </p:sp>
      <p:pic>
        <p:nvPicPr>
          <p:cNvPr id="3" name="2 - Εικόνα" descr="μονε008.jpg"/>
          <p:cNvPicPr>
            <a:picLocks noChangeAspect="1"/>
          </p:cNvPicPr>
          <p:nvPr/>
        </p:nvPicPr>
        <p:blipFill>
          <a:blip r:embed="rId2" cstate="print">
            <a:lum bright="30000"/>
          </a:blip>
          <a:stretch>
            <a:fillRect/>
          </a:stretch>
        </p:blipFill>
        <p:spPr>
          <a:xfrm>
            <a:off x="0" y="1857364"/>
            <a:ext cx="4000496" cy="5000636"/>
          </a:xfrm>
          <a:prstGeom prst="rect">
            <a:avLst/>
          </a:prstGeom>
        </p:spPr>
      </p:pic>
      <p:pic>
        <p:nvPicPr>
          <p:cNvPr id="4" name="3 - Εικόνα" descr="μονε007.jpg"/>
          <p:cNvPicPr>
            <a:picLocks noChangeAspect="1"/>
          </p:cNvPicPr>
          <p:nvPr/>
        </p:nvPicPr>
        <p:blipFill>
          <a:blip r:embed="rId3" cstate="print">
            <a:lum bright="30000"/>
          </a:blip>
          <a:stretch>
            <a:fillRect/>
          </a:stretch>
        </p:blipFill>
        <p:spPr>
          <a:xfrm>
            <a:off x="5143504" y="1857364"/>
            <a:ext cx="4000496" cy="5000636"/>
          </a:xfrm>
          <a:prstGeom prst="rect">
            <a:avLst/>
          </a:prstGeom>
        </p:spPr>
      </p:pic>
      <p:sp>
        <p:nvSpPr>
          <p:cNvPr id="5" name="4 - TextBox"/>
          <p:cNvSpPr txBox="1"/>
          <p:nvPr/>
        </p:nvSpPr>
        <p:spPr>
          <a:xfrm>
            <a:off x="4786282" y="500042"/>
            <a:ext cx="4357718" cy="461665"/>
          </a:xfrm>
          <a:prstGeom prst="rect">
            <a:avLst/>
          </a:prstGeom>
          <a:noFill/>
        </p:spPr>
        <p:txBody>
          <a:bodyPr wrap="square" rtlCol="0">
            <a:spAutoFit/>
          </a:bodyPr>
          <a:lstStyle/>
          <a:p>
            <a:r>
              <a:rPr lang="el-GR" sz="2400" b="1" dirty="0" smtClean="0">
                <a:solidFill>
                  <a:schemeClr val="bg1"/>
                </a:solidFill>
              </a:rPr>
              <a:t>ΚΗΠΟΣ ΝΤΥΜΕΝΟΣ ΣΤΑ ΜΩΒ</a:t>
            </a:r>
            <a:endParaRPr lang="el-GR" sz="2400" b="1" dirty="0">
              <a:solidFill>
                <a:schemeClr val="bg1"/>
              </a:solidFill>
            </a:endParaRP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6">
                <a:lumMod val="60000"/>
                <a:lumOff val="4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 name="1 - Εικόνα" descr="mon001.jpg"/>
          <p:cNvPicPr>
            <a:picLocks noChangeAspect="1"/>
          </p:cNvPicPr>
          <p:nvPr/>
        </p:nvPicPr>
        <p:blipFill>
          <a:blip r:embed="rId2" cstate="print"/>
          <a:stretch>
            <a:fillRect/>
          </a:stretch>
        </p:blipFill>
        <p:spPr>
          <a:xfrm>
            <a:off x="4857720" y="1571612"/>
            <a:ext cx="4286280" cy="4500570"/>
          </a:xfrm>
          <a:prstGeom prst="rect">
            <a:avLst/>
          </a:prstGeom>
        </p:spPr>
      </p:pic>
      <p:sp>
        <p:nvSpPr>
          <p:cNvPr id="3" name="2 - TextBox"/>
          <p:cNvSpPr txBox="1"/>
          <p:nvPr/>
        </p:nvSpPr>
        <p:spPr>
          <a:xfrm>
            <a:off x="1500166" y="357166"/>
            <a:ext cx="5143536" cy="523220"/>
          </a:xfrm>
          <a:prstGeom prst="rect">
            <a:avLst/>
          </a:prstGeom>
          <a:noFill/>
        </p:spPr>
        <p:txBody>
          <a:bodyPr wrap="square" rtlCol="0">
            <a:spAutoFit/>
          </a:bodyPr>
          <a:lstStyle/>
          <a:p>
            <a:r>
              <a:rPr lang="el-GR" sz="2800" b="1" dirty="0" smtClean="0">
                <a:solidFill>
                  <a:schemeClr val="bg1"/>
                </a:solidFill>
                <a:latin typeface="Arial Black" pitchFamily="34" charset="0"/>
              </a:rPr>
              <a:t>ΑΜΕΝΤΕΟ ΜΟΝΤΙΛΙΑΝΙ</a:t>
            </a:r>
            <a:endParaRPr lang="el-GR" sz="2800" b="1" dirty="0">
              <a:solidFill>
                <a:schemeClr val="bg1"/>
              </a:solidFill>
              <a:latin typeface="Arial Black" pitchFamily="34" charset="0"/>
            </a:endParaRPr>
          </a:p>
        </p:txBody>
      </p:sp>
      <p:sp>
        <p:nvSpPr>
          <p:cNvPr id="4" name="3 - Ορθογώνιο"/>
          <p:cNvSpPr/>
          <p:nvPr/>
        </p:nvSpPr>
        <p:spPr>
          <a:xfrm>
            <a:off x="0" y="1225689"/>
            <a:ext cx="4500594" cy="5632311"/>
          </a:xfrm>
          <a:prstGeom prst="rect">
            <a:avLst/>
          </a:prstGeom>
        </p:spPr>
        <p:txBody>
          <a:bodyPr wrap="square">
            <a:spAutoFit/>
          </a:bodyPr>
          <a:lstStyle/>
          <a:p>
            <a:r>
              <a:rPr lang="el-GR" sz="2400" b="1" dirty="0" smtClean="0"/>
              <a:t>Ο Αμεντέο Κλεμέντε Μοντιλιάνι, (12 Ιουλίου 1884 – 24 Ιανουαρίου 1920) ήταν Ιταλός ζωγράφος και γλύπτης.</a:t>
            </a:r>
          </a:p>
          <a:p>
            <a:r>
              <a:rPr lang="el-GR" sz="2400" b="1" dirty="0" smtClean="0"/>
              <a:t>Γεννήθηκε στην πόλη Λιβόρνο της Τοσκάνης στην Ιταλία και ξεκίνησε τις σπουδές του στις καλές τέχνες στην Ιταλία πριν μετακομίσει στο Παρίσι το 1906 όπου άρχισε να δημιουργεί το προσωπικό καλλιτεχνικό ύφος του. Φιλάσθενος στο μεγαλύτερο μέρος της ζωής του, πέθανε σε ηλικία 35 ετών. Το ψευδώνυμο του ήταν Μόντι </a:t>
            </a:r>
            <a:r>
              <a:rPr lang="en-US" sz="2400" b="1" dirty="0" smtClean="0"/>
              <a:t>.</a:t>
            </a:r>
            <a:endParaRPr lang="el-GR" sz="2400" b="1" dirty="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checkerboard(across)">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60000"/>
                <a:lumOff val="4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 name="1 - Εικόνα" descr="mon004.jpg"/>
          <p:cNvPicPr>
            <a:picLocks noChangeAspect="1"/>
          </p:cNvPicPr>
          <p:nvPr/>
        </p:nvPicPr>
        <p:blipFill>
          <a:blip r:embed="rId2" cstate="print"/>
          <a:stretch>
            <a:fillRect/>
          </a:stretch>
        </p:blipFill>
        <p:spPr>
          <a:xfrm>
            <a:off x="5214942" y="2071678"/>
            <a:ext cx="3929058" cy="4786322"/>
          </a:xfrm>
          <a:prstGeom prst="rect">
            <a:avLst/>
          </a:prstGeom>
        </p:spPr>
      </p:pic>
      <p:pic>
        <p:nvPicPr>
          <p:cNvPr id="3" name="2 - Εικόνα" descr="mon002.jpg"/>
          <p:cNvPicPr>
            <a:picLocks noChangeAspect="1"/>
          </p:cNvPicPr>
          <p:nvPr/>
        </p:nvPicPr>
        <p:blipFill>
          <a:blip r:embed="rId3" cstate="print">
            <a:lum bright="40000"/>
          </a:blip>
          <a:stretch>
            <a:fillRect/>
          </a:stretch>
        </p:blipFill>
        <p:spPr>
          <a:xfrm>
            <a:off x="0" y="2071678"/>
            <a:ext cx="3571868" cy="4786322"/>
          </a:xfrm>
          <a:prstGeom prst="rect">
            <a:avLst/>
          </a:prstGeom>
        </p:spPr>
      </p:pic>
      <p:pic>
        <p:nvPicPr>
          <p:cNvPr id="4" name="3 - Εικόνα" descr="MON007.jpg"/>
          <p:cNvPicPr>
            <a:picLocks noChangeAspect="1"/>
          </p:cNvPicPr>
          <p:nvPr/>
        </p:nvPicPr>
        <p:blipFill>
          <a:blip r:embed="rId4" cstate="print">
            <a:lum bright="40000"/>
          </a:blip>
          <a:stretch>
            <a:fillRect/>
          </a:stretch>
        </p:blipFill>
        <p:spPr>
          <a:xfrm>
            <a:off x="5715008" y="214290"/>
            <a:ext cx="3143240" cy="1428750"/>
          </a:xfrm>
          <a:prstGeom prst="rect">
            <a:avLst/>
          </a:prstGeom>
        </p:spPr>
      </p:pic>
      <p:pic>
        <p:nvPicPr>
          <p:cNvPr id="5" name="4 - Εικόνα" descr="MON005.jpg"/>
          <p:cNvPicPr>
            <a:picLocks noChangeAspect="1"/>
          </p:cNvPicPr>
          <p:nvPr/>
        </p:nvPicPr>
        <p:blipFill>
          <a:blip r:embed="rId5" cstate="print">
            <a:lum bright="30000"/>
          </a:blip>
          <a:stretch>
            <a:fillRect/>
          </a:stretch>
        </p:blipFill>
        <p:spPr>
          <a:xfrm>
            <a:off x="357158" y="285728"/>
            <a:ext cx="2071702" cy="1285875"/>
          </a:xfrm>
          <a:prstGeom prst="rect">
            <a:avLst/>
          </a:prstGeom>
        </p:spPr>
      </p:pic>
      <p:sp>
        <p:nvSpPr>
          <p:cNvPr id="6" name="5 - TextBox"/>
          <p:cNvSpPr txBox="1"/>
          <p:nvPr/>
        </p:nvSpPr>
        <p:spPr>
          <a:xfrm>
            <a:off x="2500298" y="857232"/>
            <a:ext cx="3214710" cy="461665"/>
          </a:xfrm>
          <a:prstGeom prst="rect">
            <a:avLst/>
          </a:prstGeom>
          <a:noFill/>
        </p:spPr>
        <p:txBody>
          <a:bodyPr wrap="square" rtlCol="0">
            <a:spAutoFit/>
          </a:bodyPr>
          <a:lstStyle/>
          <a:p>
            <a:r>
              <a:rPr lang="el-GR" sz="2400" b="1" dirty="0" smtClean="0">
                <a:solidFill>
                  <a:schemeClr val="bg1"/>
                </a:solidFill>
              </a:rPr>
              <a:t>ΕΡΓΑ ΤΟΥ ΜΟΝΤΙΛΙΑΝΙ</a:t>
            </a:r>
            <a:endParaRPr lang="el-GR" sz="2400" b="1" dirty="0">
              <a:solidFill>
                <a:schemeClr val="bg1"/>
              </a:solidFill>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plus(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4)">
                                      <p:cBhvr>
                                        <p:cTn id="17" dur="2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edge">
                                      <p:cBhvr>
                                        <p:cTn id="22" dur="20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diamond(in)">
                                      <p:cBhvr>
                                        <p:cTn id="2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75000"/>
                <a:lumOff val="2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1571612"/>
            <a:ext cx="8686800" cy="841248"/>
          </a:xfrm>
        </p:spPr>
        <p:txBody>
          <a:bodyPr>
            <a:normAutofit fontScale="90000"/>
          </a:bodyPr>
          <a:lstStyle/>
          <a:p>
            <a:r>
              <a:rPr lang="el-GR" b="1" dirty="0" smtClean="0">
                <a:solidFill>
                  <a:schemeClr val="bg1"/>
                </a:solidFill>
              </a:rPr>
              <a:t>ΣΑΣ ΕΥΧΑΡΙΣΤΟΥΜΕ ΠΟΥ ΠΑΡΑΚΟΛΟΥΘΗΣΑΤΕ ΤΗΝ ΕΡΓΑΣΙΑ ΜΑΣ!!!!!!</a:t>
            </a:r>
            <a:endParaRPr lang="el-GR" b="1" dirty="0">
              <a:solidFill>
                <a:schemeClr val="bg1"/>
              </a:solidFill>
            </a:endParaRPr>
          </a:p>
        </p:txBody>
      </p:sp>
      <p:pic>
        <p:nvPicPr>
          <p:cNvPr id="3" name="2 - Εικόνα" descr="CA4DVGD8.jpg"/>
          <p:cNvPicPr>
            <a:picLocks noChangeAspect="1"/>
          </p:cNvPicPr>
          <p:nvPr/>
        </p:nvPicPr>
        <p:blipFill>
          <a:blip r:embed="rId2" cstate="print">
            <a:lum bright="40000"/>
          </a:blip>
          <a:stretch>
            <a:fillRect/>
          </a:stretch>
        </p:blipFill>
        <p:spPr>
          <a:xfrm>
            <a:off x="0" y="3357562"/>
            <a:ext cx="9143999" cy="381476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206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5" name="4 - Εικόνα" descr="ΛΕΟΝΑΡΝΤΟ ΝΤΑ.jpg"/>
          <p:cNvPicPr>
            <a:picLocks noChangeAspect="1"/>
          </p:cNvPicPr>
          <p:nvPr/>
        </p:nvPicPr>
        <p:blipFill>
          <a:blip r:embed="rId2" cstate="print"/>
          <a:stretch>
            <a:fillRect/>
          </a:stretch>
        </p:blipFill>
        <p:spPr>
          <a:xfrm>
            <a:off x="0" y="3143248"/>
            <a:ext cx="9144000" cy="3714752"/>
          </a:xfrm>
          <a:prstGeom prst="rect">
            <a:avLst/>
          </a:prstGeom>
        </p:spPr>
      </p:pic>
      <p:sp>
        <p:nvSpPr>
          <p:cNvPr id="2" name="1 - Ορθογώνιο"/>
          <p:cNvSpPr/>
          <p:nvPr/>
        </p:nvSpPr>
        <p:spPr>
          <a:xfrm>
            <a:off x="0" y="857232"/>
            <a:ext cx="8429652" cy="2246769"/>
          </a:xfrm>
          <a:prstGeom prst="rect">
            <a:avLst/>
          </a:prstGeom>
        </p:spPr>
        <p:txBody>
          <a:bodyPr wrap="square">
            <a:spAutoFit/>
          </a:bodyPr>
          <a:lstStyle/>
          <a:p>
            <a:r>
              <a:rPr lang="el-GR" sz="2800" b="1" dirty="0" smtClean="0">
                <a:solidFill>
                  <a:schemeClr val="bg1"/>
                </a:solidFill>
              </a:rPr>
              <a:t>Ο Λεονάρντο ντα Βίντσι (15 Απριλίου 1452 — 2 Μαΐου 1519) ήταν Ιταλός αρχιτέκτονας, ζωγράφος, γλύπτης, μουσικός, εφευρέτης, μηχανικός, ανατόμος, γεωμέτρης και επιστήμονας που έζησε την περίοδο της Αναγέννησης. </a:t>
            </a:r>
            <a:endParaRPr lang="el-GR" sz="2800" b="1" dirty="0">
              <a:solidFill>
                <a:schemeClr val="bg1"/>
              </a:solidFill>
            </a:endParaRPr>
          </a:p>
        </p:txBody>
      </p:sp>
      <p:sp>
        <p:nvSpPr>
          <p:cNvPr id="4" name="3 - Ορθογώνιο"/>
          <p:cNvSpPr/>
          <p:nvPr/>
        </p:nvSpPr>
        <p:spPr>
          <a:xfrm>
            <a:off x="2786050" y="0"/>
            <a:ext cx="3500462" cy="830997"/>
          </a:xfrm>
          <a:prstGeom prst="rect">
            <a:avLst/>
          </a:prstGeom>
        </p:spPr>
        <p:txBody>
          <a:bodyPr wrap="square">
            <a:spAutoFit/>
          </a:bodyPr>
          <a:lstStyle/>
          <a:p>
            <a:endParaRPr lang="el-GR" sz="2400" b="1" dirty="0" smtClean="0">
              <a:solidFill>
                <a:schemeClr val="bg1"/>
              </a:solidFill>
            </a:endParaRPr>
          </a:p>
          <a:p>
            <a:r>
              <a:rPr lang="el-GR" sz="2400" b="1" dirty="0" smtClean="0">
                <a:solidFill>
                  <a:schemeClr val="bg1"/>
                </a:solidFill>
              </a:rPr>
              <a:t>ΛΕΟΝΑΡΝΤΟ ΝΤΑ ΒΙΝΤΣΙ</a:t>
            </a:r>
            <a:endParaRPr lang="el-GR" sz="2400" b="1" dirty="0">
              <a:solidFill>
                <a:schemeClr val="bg1"/>
              </a:solidFill>
            </a:endParaRPr>
          </a:p>
        </p:txBody>
      </p:sp>
    </p:spTree>
  </p:cSld>
  <p:clrMapOvr>
    <a:masterClrMapping/>
  </p:clrMapOvr>
  <p:transition advClick="0">
    <p:pull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diamond(in)">
                                      <p:cBhvr>
                                        <p:cTn id="13" dur="20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amond(in)">
                                      <p:cBhvr>
                                        <p:cTn id="1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 name="1 - Εικόνα" descr="CAKRSXKX.jpg"/>
          <p:cNvPicPr>
            <a:picLocks noChangeAspect="1"/>
          </p:cNvPicPr>
          <p:nvPr/>
        </p:nvPicPr>
        <p:blipFill>
          <a:blip r:embed="rId2" cstate="print">
            <a:lum bright="40000"/>
          </a:blip>
          <a:stretch>
            <a:fillRect/>
          </a:stretch>
        </p:blipFill>
        <p:spPr>
          <a:xfrm>
            <a:off x="5286380" y="785794"/>
            <a:ext cx="3643306" cy="5357850"/>
          </a:xfrm>
          <a:prstGeom prst="rect">
            <a:avLst/>
          </a:prstGeom>
        </p:spPr>
      </p:pic>
      <p:sp>
        <p:nvSpPr>
          <p:cNvPr id="3" name="2 - TextBox"/>
          <p:cNvSpPr txBox="1"/>
          <p:nvPr/>
        </p:nvSpPr>
        <p:spPr>
          <a:xfrm>
            <a:off x="6072166" y="142852"/>
            <a:ext cx="3071834" cy="461665"/>
          </a:xfrm>
          <a:prstGeom prst="rect">
            <a:avLst/>
          </a:prstGeom>
          <a:noFill/>
        </p:spPr>
        <p:txBody>
          <a:bodyPr wrap="square" rtlCol="0">
            <a:spAutoFit/>
          </a:bodyPr>
          <a:lstStyle/>
          <a:p>
            <a:r>
              <a:rPr lang="el-GR" sz="2400" b="1" dirty="0" smtClean="0"/>
              <a:t>ΜΟΝΑ ΛΙΖΑ</a:t>
            </a:r>
            <a:endParaRPr lang="el-GR" sz="2400" b="1" dirty="0"/>
          </a:p>
        </p:txBody>
      </p:sp>
      <p:sp>
        <p:nvSpPr>
          <p:cNvPr id="4" name="3 - TextBox"/>
          <p:cNvSpPr txBox="1"/>
          <p:nvPr/>
        </p:nvSpPr>
        <p:spPr>
          <a:xfrm>
            <a:off x="928662" y="1571612"/>
            <a:ext cx="2643206" cy="369332"/>
          </a:xfrm>
          <a:prstGeom prst="rect">
            <a:avLst/>
          </a:prstGeom>
          <a:noFill/>
        </p:spPr>
        <p:txBody>
          <a:bodyPr wrap="square" rtlCol="0">
            <a:spAutoFit/>
          </a:bodyPr>
          <a:lstStyle/>
          <a:p>
            <a:endParaRPr lang="el-GR" dirty="0"/>
          </a:p>
        </p:txBody>
      </p:sp>
      <p:sp>
        <p:nvSpPr>
          <p:cNvPr id="5" name="4 - Ορθογώνιο"/>
          <p:cNvSpPr/>
          <p:nvPr/>
        </p:nvSpPr>
        <p:spPr>
          <a:xfrm>
            <a:off x="0" y="487025"/>
            <a:ext cx="5357818" cy="6370975"/>
          </a:xfrm>
          <a:prstGeom prst="rect">
            <a:avLst/>
          </a:prstGeom>
        </p:spPr>
        <p:txBody>
          <a:bodyPr wrap="square">
            <a:spAutoFit/>
          </a:bodyPr>
          <a:lstStyle/>
          <a:p>
            <a:r>
              <a:rPr lang="el-GR" sz="2400" b="1" dirty="0" smtClean="0">
                <a:solidFill>
                  <a:schemeClr val="bg1"/>
                </a:solidFill>
              </a:rPr>
              <a:t>Η Μόνα Λίζα (γνωστή και ως Τζιοκόντα, ή Πορτραίτο της Λίζα Γκεραρντίνι, συζύγου του Φρανσέσκο ντελ </a:t>
            </a:r>
            <a:r>
              <a:rPr lang="el-GR" sz="2400" b="1" dirty="0" err="1" smtClean="0">
                <a:solidFill>
                  <a:schemeClr val="bg1"/>
                </a:solidFill>
              </a:rPr>
              <a:t>Τζιοκόντο</a:t>
            </a:r>
            <a:r>
              <a:rPr lang="el-GR" sz="2400" b="1" baseline="30000" dirty="0" smtClean="0">
                <a:solidFill>
                  <a:schemeClr val="bg1"/>
                </a:solidFill>
                <a:hlinkClick r:id="" action="ppaction://hlinkfile"/>
              </a:rPr>
              <a:t>]</a:t>
            </a:r>
            <a:r>
              <a:rPr lang="el-GR" sz="2400" b="1" dirty="0" smtClean="0">
                <a:solidFill>
                  <a:schemeClr val="bg1"/>
                </a:solidFill>
              </a:rPr>
              <a:t>) είναι προσωπογραφία που ζωγράφισε ο Ιταλός καλλιτέχνης Λεονάρντο ντα Βίντσι. </a:t>
            </a:r>
            <a:r>
              <a:rPr lang="el-GR" sz="2400" b="1" dirty="0" smtClean="0"/>
              <a:t>Πρόκειται για ελαιογραφία σε ξύλο λεύκης, που ολοκληρώθηκε μέσα στη χρονική περίοδο 1503-1519. Αποτελεί ιδιοκτησία του Γαλλικού Κράτους, και εκτίθεται στο Μουσείο του Λούβρου, στο Παρίσι. Ο πίνακας,, απεικονίζει μία καθιστή γυναίκα, τη Λίζα ντελ Τζιοκόντο, η έκφραση του προσώπου της οποίας χαρακτηρίζεται συχνά ως </a:t>
            </a:r>
            <a:r>
              <a:rPr lang="el-GR" sz="2400" b="1" dirty="0" err="1" smtClean="0"/>
              <a:t>αινιγματική.Η</a:t>
            </a:r>
            <a:r>
              <a:rPr lang="el-GR" sz="2400" b="1" dirty="0" smtClean="0"/>
              <a:t> Μόνα Λίζα θεωρείται το πιο διάσημο έργο ζωγραφικής.</a:t>
            </a:r>
            <a:endParaRPr lang="el-GR" sz="2400" b="1" dirty="0"/>
          </a:p>
        </p:txBody>
      </p:sp>
    </p:spTree>
  </p:cSld>
  <p:clrMapOvr>
    <a:masterClrMapping/>
  </p:clrMapOvr>
  <p:transition advClick="0">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heckerboard(across)">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2">
                <a:lumMod val="5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 name="1 - Εικόνα" descr="λεοναρντο 002.jpg"/>
          <p:cNvPicPr>
            <a:picLocks noChangeAspect="1"/>
          </p:cNvPicPr>
          <p:nvPr/>
        </p:nvPicPr>
        <p:blipFill>
          <a:blip r:embed="rId2" cstate="print">
            <a:lum bright="40000"/>
          </a:blip>
          <a:stretch>
            <a:fillRect/>
          </a:stretch>
        </p:blipFill>
        <p:spPr>
          <a:xfrm>
            <a:off x="4857752" y="2857496"/>
            <a:ext cx="4286248" cy="4000504"/>
          </a:xfrm>
          <a:prstGeom prst="rect">
            <a:avLst/>
          </a:prstGeom>
        </p:spPr>
      </p:pic>
      <p:pic>
        <p:nvPicPr>
          <p:cNvPr id="3" name="2 - Εικόνα" descr="λεοναρντο 003.jpg"/>
          <p:cNvPicPr>
            <a:picLocks noChangeAspect="1"/>
          </p:cNvPicPr>
          <p:nvPr/>
        </p:nvPicPr>
        <p:blipFill>
          <a:blip r:embed="rId3" cstate="print">
            <a:lum bright="30000"/>
          </a:blip>
          <a:stretch>
            <a:fillRect/>
          </a:stretch>
        </p:blipFill>
        <p:spPr>
          <a:xfrm>
            <a:off x="0" y="2928934"/>
            <a:ext cx="4500594" cy="3929066"/>
          </a:xfrm>
          <a:prstGeom prst="rect">
            <a:avLst/>
          </a:prstGeom>
        </p:spPr>
      </p:pic>
      <p:sp>
        <p:nvSpPr>
          <p:cNvPr id="4" name="3 - TextBox"/>
          <p:cNvSpPr txBox="1"/>
          <p:nvPr/>
        </p:nvSpPr>
        <p:spPr>
          <a:xfrm>
            <a:off x="2143108" y="857232"/>
            <a:ext cx="6215106" cy="523220"/>
          </a:xfrm>
          <a:prstGeom prst="rect">
            <a:avLst/>
          </a:prstGeom>
          <a:noFill/>
        </p:spPr>
        <p:txBody>
          <a:bodyPr wrap="square" rtlCol="0">
            <a:spAutoFit/>
          </a:bodyPr>
          <a:lstStyle/>
          <a:p>
            <a:r>
              <a:rPr lang="el-GR" sz="2800" b="1" dirty="0" smtClean="0"/>
              <a:t>ΕΡΓΑ ΤΟΥ ΛΕΟΝΑΡΝΤΟ ΝΤΑ ΒΙΝΤΣΙ</a:t>
            </a:r>
            <a:endParaRPr lang="el-GR" sz="2800" b="1" dirty="0"/>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tx2">
                <a:lumMod val="40000"/>
                <a:lumOff val="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 Ορθογώνιο"/>
          <p:cNvSpPr/>
          <p:nvPr/>
        </p:nvSpPr>
        <p:spPr>
          <a:xfrm>
            <a:off x="0" y="1164134"/>
            <a:ext cx="5643570" cy="5693866"/>
          </a:xfrm>
          <a:prstGeom prst="rect">
            <a:avLst/>
          </a:prstGeom>
        </p:spPr>
        <p:txBody>
          <a:bodyPr wrap="square">
            <a:spAutoFit/>
          </a:bodyPr>
          <a:lstStyle/>
          <a:p>
            <a:r>
              <a:rPr lang="el-GR" sz="2800" b="1" dirty="0" smtClean="0"/>
              <a:t>Ο Βίνσεντ βαν Γκογκ (</a:t>
            </a:r>
            <a:r>
              <a:rPr lang="el-GR" sz="2800" b="1" i="1" dirty="0" smtClean="0"/>
              <a:t>Vincent Willem van Gogh</a:t>
            </a:r>
            <a:r>
              <a:rPr lang="el-GR" sz="2800" b="1" dirty="0" smtClean="0"/>
              <a:t>, προφορά στα ολλανδικά: Βίνσεντ φαν Χοχ) (30 Μαρτίου 1853 – 29 Ιουλίου 1890) ήταν Ολλανδός ζωγράφος. Εν ζωή, το έργο του δεν σημείωσε επιτυχία ούτε ο ίδιος αναγνωρίστηκε ως σημαντικός καλλιτέχνης. Ωστόσο, μετά το θάνατό του, η φήμη του εξαπλώθηκε πολύ γρήγορα και σήμερα αναγνωρίζεται ως ένας από τους σημαντικότερους ζωγράφους όλων των εποχών</a:t>
            </a:r>
            <a:endParaRPr lang="el-GR" sz="2800" b="1" dirty="0"/>
          </a:p>
        </p:txBody>
      </p:sp>
      <p:pic>
        <p:nvPicPr>
          <p:cNvPr id="3" name="2 - Εικόνα" descr="CAQBK0D5.jpg"/>
          <p:cNvPicPr>
            <a:picLocks noChangeAspect="1"/>
          </p:cNvPicPr>
          <p:nvPr/>
        </p:nvPicPr>
        <p:blipFill>
          <a:blip r:embed="rId2" cstate="print">
            <a:lum bright="40000"/>
          </a:blip>
          <a:stretch>
            <a:fillRect/>
          </a:stretch>
        </p:blipFill>
        <p:spPr>
          <a:xfrm>
            <a:off x="5786446" y="1785926"/>
            <a:ext cx="3000396" cy="3857652"/>
          </a:xfrm>
          <a:prstGeom prst="rect">
            <a:avLst/>
          </a:prstGeom>
        </p:spPr>
      </p:pic>
      <p:sp>
        <p:nvSpPr>
          <p:cNvPr id="5" name="4 - TextBox"/>
          <p:cNvSpPr txBox="1"/>
          <p:nvPr/>
        </p:nvSpPr>
        <p:spPr>
          <a:xfrm>
            <a:off x="0" y="188640"/>
            <a:ext cx="4143404" cy="461665"/>
          </a:xfrm>
          <a:prstGeom prst="rect">
            <a:avLst/>
          </a:prstGeom>
          <a:noFill/>
        </p:spPr>
        <p:txBody>
          <a:bodyPr wrap="square" rtlCol="0">
            <a:spAutoFit/>
          </a:bodyPr>
          <a:lstStyle/>
          <a:p>
            <a:r>
              <a:rPr lang="el-GR" sz="2400" b="1" dirty="0" smtClean="0"/>
              <a:t>ΒΙΩΣΕΝΤ ΒΑΝ ΓΚΟΓΚ</a:t>
            </a:r>
            <a:endParaRPr lang="el-GR" sz="2400" b="1" dirty="0"/>
          </a:p>
        </p:txBody>
      </p:sp>
    </p:spTree>
  </p:cSld>
  <p:clrMapOvr>
    <a:masterClrMapping/>
  </p:clrMapOvr>
  <p:transition advClick="0">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strips(downLeft)">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B0F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 name="1 - Εικόνα" descr="ΒΑΝ ΚΟΝ.jpg"/>
          <p:cNvPicPr>
            <a:picLocks noChangeAspect="1"/>
          </p:cNvPicPr>
          <p:nvPr/>
        </p:nvPicPr>
        <p:blipFill>
          <a:blip r:embed="rId2" cstate="print">
            <a:lum bright="40000"/>
          </a:blip>
          <a:stretch>
            <a:fillRect/>
          </a:stretch>
        </p:blipFill>
        <p:spPr>
          <a:xfrm>
            <a:off x="0" y="1214422"/>
            <a:ext cx="5436096" cy="5643578"/>
          </a:xfrm>
          <a:prstGeom prst="rect">
            <a:avLst/>
          </a:prstGeom>
        </p:spPr>
      </p:pic>
      <p:sp>
        <p:nvSpPr>
          <p:cNvPr id="6" name="5 - TextBox"/>
          <p:cNvSpPr txBox="1"/>
          <p:nvPr/>
        </p:nvSpPr>
        <p:spPr>
          <a:xfrm>
            <a:off x="1500166" y="357166"/>
            <a:ext cx="4786346" cy="523220"/>
          </a:xfrm>
          <a:prstGeom prst="rect">
            <a:avLst/>
          </a:prstGeom>
          <a:noFill/>
        </p:spPr>
        <p:txBody>
          <a:bodyPr wrap="square" rtlCol="0">
            <a:spAutoFit/>
          </a:bodyPr>
          <a:lstStyle/>
          <a:p>
            <a:r>
              <a:rPr lang="el-GR" sz="2800" b="1" dirty="0" smtClean="0"/>
              <a:t>Ο ΣΠΟΡΕΑΣ ΤΟ ΗΛΙΟΒΑΣΙΛΕΜΑ</a:t>
            </a:r>
            <a:endParaRPr lang="el-GR" sz="2800" b="1" dirty="0"/>
          </a:p>
        </p:txBody>
      </p:sp>
      <p:sp>
        <p:nvSpPr>
          <p:cNvPr id="7" name="6 - Ορθογώνιο"/>
          <p:cNvSpPr/>
          <p:nvPr/>
        </p:nvSpPr>
        <p:spPr>
          <a:xfrm>
            <a:off x="5364088" y="1124744"/>
            <a:ext cx="3491880" cy="5693866"/>
          </a:xfrm>
          <a:prstGeom prst="rect">
            <a:avLst/>
          </a:prstGeom>
        </p:spPr>
        <p:txBody>
          <a:bodyPr wrap="square">
            <a:spAutoFit/>
          </a:bodyPr>
          <a:lstStyle/>
          <a:p>
            <a:r>
              <a:rPr lang="el-GR" sz="2600" b="1" dirty="0" smtClean="0"/>
              <a:t>Παραμονή Χριστουγέννων του 1888 έμελλε να αλλάξει η ιστορία της μοντέρνας τέχνης. Η αστυνομία βρήκε μες στα αίματα, ημιλιπόθυμο, έναν Ολλανδό ζωγράφο στο διάσημο πια «Κίτρινο σπίτι», που πήρε το όνομά του κάπως πεζά από το χρώμα της πρόσοψής του. </a:t>
            </a:r>
            <a:endParaRPr lang="el-GR" sz="2600" b="1" dirty="0"/>
          </a:p>
        </p:txBody>
      </p:sp>
    </p:spTree>
  </p:cSld>
  <p:clrMapOvr>
    <a:masterClrMapping/>
  </p:clrMapOvr>
  <p:transition advClick="0">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edg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2 - Ορθογώνιο"/>
          <p:cNvSpPr/>
          <p:nvPr/>
        </p:nvSpPr>
        <p:spPr>
          <a:xfrm>
            <a:off x="0" y="1357298"/>
            <a:ext cx="6143636" cy="5632311"/>
          </a:xfrm>
          <a:prstGeom prst="rect">
            <a:avLst/>
          </a:prstGeom>
        </p:spPr>
        <p:txBody>
          <a:bodyPr wrap="square">
            <a:spAutoFit/>
          </a:bodyPr>
          <a:lstStyle/>
          <a:p>
            <a:r>
              <a:rPr lang="el-GR" sz="2400" b="1" dirty="0" smtClean="0"/>
              <a:t>Δομήνικος Θεοτοκόπουλος (1541 – 7 Απριλίου 1614), γνωστός επίσης με τo Ισπανικό προσωνύμιο </a:t>
            </a:r>
            <a:r>
              <a:rPr lang="el-GR" sz="2400" b="1" i="1" dirty="0" err="1" smtClean="0"/>
              <a:t>El</a:t>
            </a:r>
            <a:r>
              <a:rPr lang="el-GR" sz="2400" b="1" i="1" dirty="0" smtClean="0"/>
              <a:t> </a:t>
            </a:r>
            <a:r>
              <a:rPr lang="el-GR" sz="2400" b="1" i="1" dirty="0" err="1" smtClean="0"/>
              <a:t>Greco</a:t>
            </a:r>
            <a:r>
              <a:rPr lang="el-GR" sz="2400" b="1" baseline="30000" dirty="0" smtClean="0">
                <a:hlinkClick r:id="" action="ppaction://hlinkfile"/>
              </a:rPr>
              <a:t>[i]</a:t>
            </a:r>
            <a:r>
              <a:rPr lang="el-GR" sz="2400" b="1" dirty="0" smtClean="0"/>
              <a:t>, δηλαδή </a:t>
            </a:r>
            <a:r>
              <a:rPr lang="el-GR" sz="2400" b="1" i="1" dirty="0" smtClean="0"/>
              <a:t>ο Έλληνας</a:t>
            </a:r>
            <a:r>
              <a:rPr lang="el-GR" sz="2400" b="1" dirty="0" smtClean="0"/>
              <a:t>, ήταν κρητικός ζωγράφος, γλύπτης και αρχιτέκτονας της Ισπανικής αναγέννησης. Έζησε το μεγαλύτερο μέρος της ζωής του μακριά από την πατρίδα του, δημιουργώντας το κύριο σώμα του έργου του στην Ιταλία και στην Ισπανία. Εκπαιδεύτηκε αρχικά ως αγιογράφος στην Κρήτη, που αποτελούσε τότε τμήμα της ενετικής επικράτειας, και αργότερα ταξίδεψε στη Βενετία. Το 1577 εγκαταστάθηκε στο Τολέδο, όπου έζησε μέχρι το τέλος της ζωής του και ολοκλήρωσε ορισμένα από τα πιο γνωστά έργα του.</a:t>
            </a:r>
            <a:endParaRPr lang="el-GR" sz="2400" b="1" dirty="0"/>
          </a:p>
        </p:txBody>
      </p:sp>
      <p:sp>
        <p:nvSpPr>
          <p:cNvPr id="5" name="4 - Ορθογώνιο"/>
          <p:cNvSpPr/>
          <p:nvPr/>
        </p:nvSpPr>
        <p:spPr>
          <a:xfrm>
            <a:off x="1785918" y="214290"/>
            <a:ext cx="5214974" cy="830997"/>
          </a:xfrm>
          <a:prstGeom prst="rect">
            <a:avLst/>
          </a:prstGeom>
        </p:spPr>
        <p:txBody>
          <a:bodyPr wrap="square">
            <a:spAutoFit/>
          </a:bodyPr>
          <a:lstStyle/>
          <a:p>
            <a:endParaRPr lang="el-GR" sz="2400" b="1" dirty="0" smtClean="0"/>
          </a:p>
          <a:p>
            <a:r>
              <a:rPr lang="el-GR" sz="2400" b="1" dirty="0" smtClean="0"/>
              <a:t>ΔΟΜΗΝΙΚΟΣ ΘΕΟΤΟΚΟΠΟΥΛΟΣ</a:t>
            </a:r>
            <a:endParaRPr lang="el-GR" sz="2400" b="1" dirty="0"/>
          </a:p>
        </p:txBody>
      </p:sp>
      <p:pic>
        <p:nvPicPr>
          <p:cNvPr id="6" name="5 - Εικόνα" descr="ελ γρεκο.jpg"/>
          <p:cNvPicPr>
            <a:picLocks noChangeAspect="1"/>
          </p:cNvPicPr>
          <p:nvPr/>
        </p:nvPicPr>
        <p:blipFill>
          <a:blip r:embed="rId2" cstate="print">
            <a:lum bright="40000"/>
          </a:blip>
          <a:stretch>
            <a:fillRect/>
          </a:stretch>
        </p:blipFill>
        <p:spPr>
          <a:xfrm>
            <a:off x="6286512" y="1571612"/>
            <a:ext cx="2857488" cy="5286388"/>
          </a:xfrm>
          <a:prstGeom prst="rect">
            <a:avLst/>
          </a:prstGeom>
        </p:spPr>
      </p:pic>
    </p:spTree>
  </p:cSld>
  <p:clrMapOvr>
    <a:masterClrMapping/>
  </p:clrMapOvr>
  <p:transition advClick="0">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amond(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heel(4)">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60000"/>
                <a:lumOff val="4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1 - Ορθογώνιο"/>
          <p:cNvSpPr/>
          <p:nvPr/>
        </p:nvSpPr>
        <p:spPr>
          <a:xfrm>
            <a:off x="2143108" y="285728"/>
            <a:ext cx="4071966" cy="954107"/>
          </a:xfrm>
          <a:prstGeom prst="rect">
            <a:avLst/>
          </a:prstGeom>
        </p:spPr>
        <p:txBody>
          <a:bodyPr wrap="square">
            <a:spAutoFit/>
          </a:bodyPr>
          <a:lstStyle/>
          <a:p>
            <a:r>
              <a:rPr lang="el-GR" sz="2800" b="1" dirty="0" smtClean="0">
                <a:solidFill>
                  <a:schemeClr val="bg1"/>
                </a:solidFill>
              </a:rPr>
              <a:t>                                                                      ΕΡΓΟ ΤΟΥ ΕΛ ΓΚΡΕΚΟ</a:t>
            </a:r>
          </a:p>
        </p:txBody>
      </p:sp>
      <p:pic>
        <p:nvPicPr>
          <p:cNvPr id="3" name="2 - Εικόνα" descr="ελ γκρεκο 2.jpg"/>
          <p:cNvPicPr>
            <a:picLocks noChangeAspect="1"/>
          </p:cNvPicPr>
          <p:nvPr/>
        </p:nvPicPr>
        <p:blipFill>
          <a:blip r:embed="rId2" cstate="print"/>
          <a:stretch>
            <a:fillRect/>
          </a:stretch>
        </p:blipFill>
        <p:spPr>
          <a:xfrm>
            <a:off x="0" y="1714488"/>
            <a:ext cx="9144000" cy="5143512"/>
          </a:xfrm>
          <a:prstGeom prst="rect">
            <a:avLst/>
          </a:prstGeom>
        </p:spPr>
      </p:pic>
    </p:spTree>
  </p:cSld>
  <p:clrMapOvr>
    <a:masterClrMapping/>
  </p:clrMapOvr>
  <p:transition advClick="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diamond(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2" name="1 - Εικόνα" descr="ΕΛ ΓΚΡΕΚΟ 02.jpg"/>
          <p:cNvPicPr>
            <a:picLocks noChangeAspect="1"/>
          </p:cNvPicPr>
          <p:nvPr/>
        </p:nvPicPr>
        <p:blipFill>
          <a:blip r:embed="rId2" cstate="print">
            <a:lum bright="40000"/>
          </a:blip>
          <a:stretch>
            <a:fillRect/>
          </a:stretch>
        </p:blipFill>
        <p:spPr>
          <a:xfrm>
            <a:off x="6929454" y="0"/>
            <a:ext cx="2214546" cy="6858000"/>
          </a:xfrm>
          <a:prstGeom prst="rect">
            <a:avLst/>
          </a:prstGeom>
        </p:spPr>
      </p:pic>
      <p:pic>
        <p:nvPicPr>
          <p:cNvPr id="3" name="2 - Εικόνα" descr="ΕΛ ΓΡΕΚΟ 03.jpg"/>
          <p:cNvPicPr>
            <a:picLocks noChangeAspect="1"/>
          </p:cNvPicPr>
          <p:nvPr/>
        </p:nvPicPr>
        <p:blipFill>
          <a:blip r:embed="rId3" cstate="print">
            <a:lum bright="40000"/>
          </a:blip>
          <a:stretch>
            <a:fillRect/>
          </a:stretch>
        </p:blipFill>
        <p:spPr>
          <a:xfrm>
            <a:off x="0" y="0"/>
            <a:ext cx="2867038" cy="6858000"/>
          </a:xfrm>
          <a:prstGeom prst="rect">
            <a:avLst/>
          </a:prstGeom>
        </p:spPr>
      </p:pic>
      <p:sp>
        <p:nvSpPr>
          <p:cNvPr id="4" name="3 - TextBox"/>
          <p:cNvSpPr txBox="1"/>
          <p:nvPr/>
        </p:nvSpPr>
        <p:spPr>
          <a:xfrm>
            <a:off x="3643306" y="785794"/>
            <a:ext cx="2786082" cy="830997"/>
          </a:xfrm>
          <a:prstGeom prst="rect">
            <a:avLst/>
          </a:prstGeom>
          <a:noFill/>
        </p:spPr>
        <p:txBody>
          <a:bodyPr wrap="square" rtlCol="0">
            <a:spAutoFit/>
          </a:bodyPr>
          <a:lstStyle/>
          <a:p>
            <a:r>
              <a:rPr lang="el-GR" sz="2400" b="1" dirty="0" smtClean="0">
                <a:solidFill>
                  <a:schemeClr val="bg1"/>
                </a:solidFill>
              </a:rPr>
              <a:t>ΕΡΓΑ ΤΟΥ ΕΛ ΓΚΡΕΚΟ</a:t>
            </a:r>
            <a:endParaRPr lang="el-GR" sz="2400" b="1" dirty="0">
              <a:solidFill>
                <a:schemeClr val="bg1"/>
              </a:solidFill>
            </a:endParaRPr>
          </a:p>
        </p:txBody>
      </p:sp>
      <p:pic>
        <p:nvPicPr>
          <p:cNvPr id="6" name="5 - Εικόνα" descr="ελ γκρεκο 00-02.jpg"/>
          <p:cNvPicPr>
            <a:picLocks noChangeAspect="1"/>
          </p:cNvPicPr>
          <p:nvPr/>
        </p:nvPicPr>
        <p:blipFill>
          <a:blip r:embed="rId4" cstate="print">
            <a:lum bright="40000"/>
          </a:blip>
          <a:stretch>
            <a:fillRect/>
          </a:stretch>
        </p:blipFill>
        <p:spPr>
          <a:xfrm>
            <a:off x="3357554" y="1643050"/>
            <a:ext cx="2500330" cy="52149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plus(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heel(4)">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amond(in)">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d9e0f139d6307df86ace397e5f480ce61eb812f"/>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αστημικό">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Διαστημικό">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410</TotalTime>
  <Words>730</Words>
  <Application>Microsoft Office PowerPoint</Application>
  <PresentationFormat>Προβολή στην οθόνη (4:3)</PresentationFormat>
  <Paragraphs>38</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Διαστημικό</vt:lpstr>
      <vt:lpstr>54Ο ΔΗΜΟΤΙΚΟ ΣΧΟΛΕΙΟ ΠΕΙΡΑΙΑ</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   ΑΛΛΑ Εργα του πικασσο</vt:lpstr>
      <vt:lpstr>Διαφάνεια 13</vt:lpstr>
      <vt:lpstr>Διαφάνεια 14</vt:lpstr>
      <vt:lpstr>Διαφάνεια 15</vt:lpstr>
      <vt:lpstr>Διαφάνεια 16</vt:lpstr>
      <vt:lpstr>Διαφάνεια 17</vt:lpstr>
      <vt:lpstr>ΣΑΣ ΕΥΧΑΡΙΣΤΟΥΜΕ ΠΟΥ ΠΑΡΑΚΟΛΟΥΘΗΣΑΤΕ ΤΗΝ ΕΡΓΑΣΙΑ ΜΑΣ!!!!!!</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dc:creator>
  <cp:lastModifiedBy>54o Δημοτικό Σχολείο</cp:lastModifiedBy>
  <cp:revision>52</cp:revision>
  <dcterms:created xsi:type="dcterms:W3CDTF">2013-11-28T09:08:50Z</dcterms:created>
  <dcterms:modified xsi:type="dcterms:W3CDTF">2014-02-12T08:29:09Z</dcterms:modified>
</cp:coreProperties>
</file>