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custDataLst>
    <p:tags r:id="rId14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A131"/>
    <a:srgbClr val="13DB1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7564" autoAdjust="0"/>
    <p:restoredTop sz="94660"/>
  </p:normalViewPr>
  <p:slideViewPr>
    <p:cSldViewPr>
      <p:cViewPr>
        <p:scale>
          <a:sx n="60" d="100"/>
          <a:sy n="60" d="100"/>
        </p:scale>
        <p:origin x="-31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E95FCF-3E9E-4EA0-8E1A-AB5AA4776DAE}" type="datetimeFigureOut">
              <a:rPr lang="el-GR" smtClean="0"/>
              <a:pPr/>
              <a:t>2/3/2014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6BE8B-F93B-4B5B-B901-70F89130ECA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3D9B1-1942-4B29-8124-8CC23476359F}" type="datetimeFigureOut">
              <a:rPr lang="el-GR" smtClean="0"/>
              <a:pPr/>
              <a:t>2/3/2014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9E50-CD9C-4E04-A6F9-DA75733218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3D9B1-1942-4B29-8124-8CC23476359F}" type="datetimeFigureOut">
              <a:rPr lang="el-GR" smtClean="0"/>
              <a:pPr/>
              <a:t>2/3/2014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9E50-CD9C-4E04-A6F9-DA75733218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3D9B1-1942-4B29-8124-8CC23476359F}" type="datetimeFigureOut">
              <a:rPr lang="el-GR" smtClean="0"/>
              <a:pPr/>
              <a:t>2/3/2014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9E50-CD9C-4E04-A6F9-DA75733218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3D9B1-1942-4B29-8124-8CC23476359F}" type="datetimeFigureOut">
              <a:rPr lang="el-GR" smtClean="0"/>
              <a:pPr/>
              <a:t>2/3/2014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9E50-CD9C-4E04-A6F9-DA75733218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3D9B1-1942-4B29-8124-8CC23476359F}" type="datetimeFigureOut">
              <a:rPr lang="el-GR" smtClean="0"/>
              <a:pPr/>
              <a:t>2/3/2014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9E50-CD9C-4E04-A6F9-DA75733218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3D9B1-1942-4B29-8124-8CC23476359F}" type="datetimeFigureOut">
              <a:rPr lang="el-GR" smtClean="0"/>
              <a:pPr/>
              <a:t>2/3/2014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9E50-CD9C-4E04-A6F9-DA75733218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3D9B1-1942-4B29-8124-8CC23476359F}" type="datetimeFigureOut">
              <a:rPr lang="el-GR" smtClean="0"/>
              <a:pPr/>
              <a:t>2/3/2014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9E50-CD9C-4E04-A6F9-DA75733218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3D9B1-1942-4B29-8124-8CC23476359F}" type="datetimeFigureOut">
              <a:rPr lang="el-GR" smtClean="0"/>
              <a:pPr/>
              <a:t>2/3/2014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9E50-CD9C-4E04-A6F9-DA75733218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3D9B1-1942-4B29-8124-8CC23476359F}" type="datetimeFigureOut">
              <a:rPr lang="el-GR" smtClean="0"/>
              <a:pPr/>
              <a:t>2/3/2014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9E50-CD9C-4E04-A6F9-DA75733218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3D9B1-1942-4B29-8124-8CC23476359F}" type="datetimeFigureOut">
              <a:rPr lang="el-GR" smtClean="0"/>
              <a:pPr/>
              <a:t>2/3/2014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9E50-CD9C-4E04-A6F9-DA75733218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3D9B1-1942-4B29-8124-8CC23476359F}" type="datetimeFigureOut">
              <a:rPr lang="el-GR" smtClean="0"/>
              <a:pPr/>
              <a:t>2/3/2014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19E50-CD9C-4E04-A6F9-DA75733218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3D9B1-1942-4B29-8124-8CC23476359F}" type="datetimeFigureOut">
              <a:rPr lang="el-GR" smtClean="0"/>
              <a:pPr/>
              <a:t>2/3/2014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19E50-CD9C-4E04-A6F9-DA75733218F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e/e4/Athens_recycling_plateia-kotzia.JPG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0"/>
            <a:ext cx="3108523" cy="207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70079"/>
          </a:xfrm>
        </p:spPr>
        <p:txBody>
          <a:bodyPr>
            <a:prstTxWarp prst="textTriangle">
              <a:avLst/>
            </a:prstTxWarp>
          </a:bodyPr>
          <a:lstStyle/>
          <a:p>
            <a:r>
              <a:rPr lang="el-GR" sz="8000" b="1" dirty="0" smtClean="0">
                <a:ln w="3810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ΑΝΑΚΥΚΛΩΣΗ</a:t>
            </a:r>
            <a:endParaRPr lang="el-GR" b="1" dirty="0">
              <a:ln w="38100"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714612" y="4572008"/>
            <a:ext cx="5673484" cy="1928826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ΣΤ’2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>
                <a:solidFill>
                  <a:schemeClr val="bg1"/>
                </a:solidFill>
              </a:rPr>
              <a:t> </a:t>
            </a:r>
            <a:r>
              <a:rPr lang="el-GR" b="1" i="1" dirty="0" smtClean="0">
                <a:solidFill>
                  <a:schemeClr val="bg1"/>
                </a:solidFill>
              </a:rPr>
              <a:t>ΚΩΝΣΤΑΝΤΙΝΟΣ</a:t>
            </a:r>
            <a:r>
              <a:rPr lang="en-US" b="1" i="1" dirty="0" smtClean="0">
                <a:solidFill>
                  <a:schemeClr val="bg1"/>
                </a:solidFill>
              </a:rPr>
              <a:t>  </a:t>
            </a:r>
            <a:r>
              <a:rPr lang="el-GR" b="1" i="1" dirty="0" smtClean="0">
                <a:solidFill>
                  <a:schemeClr val="bg1"/>
                </a:solidFill>
              </a:rPr>
              <a:t>ΣΤΑΣΙΝΟΠΟΥΛΟΣ </a:t>
            </a:r>
            <a:r>
              <a:rPr lang="el-GR" b="1" i="1" dirty="0" smtClean="0">
                <a:solidFill>
                  <a:schemeClr val="bg1"/>
                </a:solidFill>
              </a:rPr>
              <a:t>ΣΠΥΡΟΣ</a:t>
            </a:r>
            <a:r>
              <a:rPr lang="en-US" b="1" i="1" dirty="0" smtClean="0">
                <a:solidFill>
                  <a:schemeClr val="bg1"/>
                </a:solidFill>
              </a:rPr>
              <a:t>  </a:t>
            </a:r>
            <a:r>
              <a:rPr lang="el-GR" b="1" i="1" dirty="0" smtClean="0">
                <a:solidFill>
                  <a:schemeClr val="bg1"/>
                </a:solidFill>
              </a:rPr>
              <a:t>ΤΣΕΒΡΕΝΗΣ</a:t>
            </a:r>
            <a:endParaRPr lang="el-GR" b="1" i="1" dirty="0" smtClean="0">
              <a:solidFill>
                <a:schemeClr val="bg1"/>
              </a:solidFill>
            </a:endParaRPr>
          </a:p>
          <a:p>
            <a:r>
              <a:rPr lang="el-GR" sz="3500" b="1" dirty="0" smtClean="0">
                <a:solidFill>
                  <a:schemeClr val="bg1"/>
                </a:solidFill>
              </a:rPr>
              <a:t>54</a:t>
            </a:r>
            <a:r>
              <a:rPr lang="el-GR" sz="3500" b="1" baseline="30000" dirty="0" smtClean="0">
                <a:solidFill>
                  <a:schemeClr val="bg1"/>
                </a:solidFill>
              </a:rPr>
              <a:t>ο</a:t>
            </a:r>
            <a:r>
              <a:rPr lang="el-GR" sz="3500" b="1" dirty="0" smtClean="0">
                <a:solidFill>
                  <a:schemeClr val="bg1"/>
                </a:solidFill>
              </a:rPr>
              <a:t>  ΔΗΜΟΤΙΚΟ ΣΧΟΛΕΙΟ ΠΕΙΡΑΙΑ</a:t>
            </a:r>
            <a:endParaRPr lang="el-GR" sz="35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22 -0.02267  -0.033 -0.06133  -0.027 -0.1  C -0.024 -0.11333  -0.02 -0.12667  -0.014 -0.13733  C -0.01 -0.10667  0.004 -0.07867  0.025 -0.06133  C 0.025 -0.09867  0.041 -0.13467  0.068 -0.15067  C 0.077 -0.15733  0.087 -0.16  0.097 -0.16133  C 0.082 -0.13867  0.074 -0.10667  0.077 -0.07333  C 0.099 -0.09733  0.13 -0.10267  0.157 -0.08533  C 0.166 -0.08  0.175 -0.07067  0.181 -0.06133  C 0.158 -0.064  0.134 -0.052  0.117 -0.028  C 0.144 -0.02  0.167 0.008  0.174 0.04667  C 0.176 0.06  0.176 0.07333  0.174 0.08667  C 0.161 0.06133  0.139 0.044  0.115 0.04133  C 0.127 0.07467  0.124 0.116  0.106 0.14667  C 0.099 0.15733  0.091 0.16667  0.082 0.172  C 0.089 0.14267  0.085 0.10933  0.072 0.08267  C 0.06 0.116  0.034 0.13867  0.004 0.13867  C -0.007 0.13867  -0.017 0.136  -0.026 0.13067  C -0.004 0.12  0.013 0.09467  0.021 0.064  C -0.007 0.072  -0.036 0.06  -0.055 0.02933  C -0.062 0.01733  -0.066 0.00533  -0.069 -0.008  C -0.049 0.00933  -0.023 0.012  0 0  Z" pathEditMode="relative" ptsTypes="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22 -0.02267  -0.033 -0.06133  -0.027 -0.1  C -0.024 -0.11333  -0.02 -0.12667  -0.014 -0.13733  C -0.01 -0.10667  0.004 -0.07867  0.025 -0.06133  C 0.025 -0.09867  0.041 -0.13467  0.068 -0.15067  C 0.077 -0.15733  0.087 -0.16  0.097 -0.16133  C 0.082 -0.13867  0.074 -0.10667  0.077 -0.07333  C 0.099 -0.09733  0.13 -0.10267  0.157 -0.08533  C 0.166 -0.08  0.175 -0.07067  0.181 -0.06133  C 0.158 -0.064  0.134 -0.052  0.117 -0.028  C 0.144 -0.02  0.167 0.008  0.174 0.04667  C 0.176 0.06  0.176 0.07333  0.174 0.08667  C 0.161 0.06133  0.139 0.044  0.115 0.04133  C 0.127 0.07467  0.124 0.116  0.106 0.14667  C 0.099 0.15733  0.091 0.16667  0.082 0.172  C 0.089 0.14267  0.085 0.10933  0.072 0.08267  C 0.06 0.116  0.034 0.13867  0.004 0.13867  C -0.007 0.13867  -0.017 0.136  -0.026 0.13067  C -0.004 0.12  0.013 0.09467  0.021 0.064  C -0.007 0.072  -0.036 0.06  -0.055 0.02933  C -0.062 0.01733  -0.066 0.00533  -0.069 -0.008  C -0.049 0.00933  -0.023 0.012  0 0  Z" pathEditMode="relative" ptsTypes="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Έκρηξη 2"/>
          <p:cNvSpPr/>
          <p:nvPr/>
        </p:nvSpPr>
        <p:spPr>
          <a:xfrm rot="452496">
            <a:off x="3022323" y="-357681"/>
            <a:ext cx="6436248" cy="345862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l-GR" sz="1600" b="1" dirty="0" smtClean="0">
              <a:solidFill>
                <a:schemeClr val="bg1"/>
              </a:solidFill>
            </a:endParaRPr>
          </a:p>
        </p:txBody>
      </p:sp>
      <p:pic>
        <p:nvPicPr>
          <p:cNvPr id="2" name="Picture 2" descr="http://2.bp.blogspot.com/-Wuk_j2LMBsA/T5EmhwWrhOI/AAAAAAAAAz8/942txhDVTnw/s1600/image01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4010"/>
            <a:ext cx="3571868" cy="3145820"/>
          </a:xfrm>
          <a:prstGeom prst="rect">
            <a:avLst/>
          </a:prstGeom>
          <a:noFill/>
        </p:spPr>
      </p:pic>
      <p:sp>
        <p:nvSpPr>
          <p:cNvPr id="3" name="2 - TextBox"/>
          <p:cNvSpPr txBox="1"/>
          <p:nvPr/>
        </p:nvSpPr>
        <p:spPr>
          <a:xfrm>
            <a:off x="571472" y="3000372"/>
            <a:ext cx="81439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00B050"/>
                </a:solidFill>
                <a:latin typeface="Arial Greek"/>
              </a:rPr>
              <a:t>ΕΞΟΙΚΟΝΟΜΕΙ 17 ΔΕΝΤΡΑ </a:t>
            </a:r>
            <a:r>
              <a:rPr lang="en-US" sz="2800" b="1" dirty="0" smtClean="0">
                <a:latin typeface="Arial Greek"/>
              </a:rPr>
              <a:t/>
            </a:r>
            <a:br>
              <a:rPr lang="en-US" sz="2800" b="1" dirty="0" smtClean="0">
                <a:latin typeface="Arial Greek"/>
              </a:rPr>
            </a:br>
            <a:r>
              <a:rPr lang="el-GR" sz="2800" b="1" dirty="0" smtClean="0">
                <a:solidFill>
                  <a:srgbClr val="FFFF00"/>
                </a:solidFill>
                <a:latin typeface="Arial Greek"/>
              </a:rPr>
              <a:t>50%</a:t>
            </a:r>
            <a:r>
              <a:rPr lang="en-US" sz="2800" b="1" dirty="0" smtClean="0">
                <a:solidFill>
                  <a:srgbClr val="FFFF00"/>
                </a:solidFill>
                <a:latin typeface="Arial Greek"/>
              </a:rPr>
              <a:t> </a:t>
            </a:r>
            <a:r>
              <a:rPr lang="el-GR" sz="2800" b="1" dirty="0" smtClean="0">
                <a:solidFill>
                  <a:srgbClr val="FFFF00"/>
                </a:solidFill>
                <a:latin typeface="Arial Greek"/>
              </a:rPr>
              <a:t>ΤΗΣ ΕΝΕΡΓΕΙΑΣ ΚΑΙ ΤΗΣ ΚΑΤΑΝΑΛΩΣΗΣ ΝΕΡΟΥ </a:t>
            </a:r>
            <a:r>
              <a:rPr lang="en-US" sz="2800" b="1" dirty="0" smtClean="0">
                <a:latin typeface="Arial Greek"/>
              </a:rPr>
              <a:t/>
            </a:r>
            <a:br>
              <a:rPr lang="en-US" sz="2800" b="1" dirty="0" smtClean="0">
                <a:latin typeface="Arial Greek"/>
              </a:rPr>
            </a:b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Greek"/>
              </a:rPr>
              <a:t>ΕΧΕΙ ΩΣ ΑΠΟΤΕΛΕΣΜΑ 74%ΛΙΓΟΤΕΡΗ ΑΤΜΟΣΦΑΙΡΙΚΗ ΡΥΠΑΝΣΗ ΚΑΙ 35% ΛΙΓΟΤΕΡΗ ΡΥΠΑΝΣΗ ΤΟΥ ΑΕΡΑ </a:t>
            </a:r>
            <a:r>
              <a:rPr lang="en-US" sz="2800" b="1" dirty="0" smtClean="0">
                <a:latin typeface="Arial Greek"/>
              </a:rPr>
              <a:t/>
            </a:r>
            <a:br>
              <a:rPr lang="en-US" sz="2800" b="1" dirty="0" smtClean="0">
                <a:latin typeface="Arial Greek"/>
              </a:rPr>
            </a:br>
            <a:r>
              <a:rPr lang="el-GR" sz="2800" b="1" dirty="0" smtClean="0">
                <a:solidFill>
                  <a:srgbClr val="00B0F0"/>
                </a:solidFill>
                <a:latin typeface="Arial Greek"/>
              </a:rPr>
              <a:t>ΜΕΙΩΝΕΙ ΤΑ ΑΠΟΡΡΙΜΜΑΤΑ ΠΟΥ ΚΑΤΑΛΗΓΟΥΝ ΣΤΙΣ ΧΩΜΑΤΕΡΕΣ</a:t>
            </a:r>
            <a:r>
              <a:rPr lang="en-US" sz="2800" b="1" dirty="0" smtClean="0">
                <a:latin typeface="Arial Greek"/>
              </a:rPr>
              <a:t/>
            </a:r>
            <a:br>
              <a:rPr lang="en-US" sz="2800" b="1" dirty="0" smtClean="0">
                <a:latin typeface="Arial Greek"/>
              </a:rPr>
            </a:br>
            <a:r>
              <a:rPr lang="el-GR" sz="2800" b="1" dirty="0" smtClean="0">
                <a:latin typeface="Arial Greek"/>
              </a:rPr>
              <a:t> </a:t>
            </a:r>
            <a:r>
              <a:rPr lang="el-GR" sz="2800" b="1" dirty="0" smtClean="0">
                <a:solidFill>
                  <a:srgbClr val="FF0000"/>
                </a:solidFill>
                <a:latin typeface="Arial Greek"/>
              </a:rPr>
              <a:t>ΔΗΜΙΟΥΡΓΕΙ 5-ΠΛΑΣΙΕΣ ΘΕΣΕΙΣ ΕΡΓΑΣΙΑΣ</a:t>
            </a:r>
            <a:endParaRPr lang="el-GR" sz="5400" b="1" dirty="0">
              <a:solidFill>
                <a:srgbClr val="FF0000"/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4572000" y="500042"/>
            <a:ext cx="34290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1"/>
                </a:solidFill>
              </a:rPr>
              <a:t>Η ανακύκλωση ενός τόνου χαρτιού :</a:t>
            </a:r>
            <a:endParaRPr lang="el-GR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54dim-peiraia.att.sch.gr/index.1.jpg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21610" y="0"/>
            <a:ext cx="9122390" cy="7072338"/>
          </a:xfrm>
          <a:prstGeom prst="rect">
            <a:avLst/>
          </a:prstGeom>
          <a:noFill/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00034" y="1785926"/>
            <a:ext cx="7743852" cy="1743087"/>
          </a:xfrm>
        </p:spPr>
        <p:txBody>
          <a:bodyPr>
            <a:prstTxWarp prst="textArchUp">
              <a:avLst/>
            </a:prstTxWarp>
            <a:noAutofit/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r>
              <a:rPr lang="el-GR" sz="8800" b="1" dirty="0" smtClean="0">
                <a:solidFill>
                  <a:srgbClr val="1BA13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ΕΥΧΑΡΙΣΤΟΥΜΕ</a:t>
            </a:r>
            <a:r>
              <a:rPr lang="el-GR" sz="13800" b="1" dirty="0" smtClean="0">
                <a:effectLst/>
              </a:rPr>
              <a:t/>
            </a:r>
            <a:br>
              <a:rPr lang="el-GR" sz="13800" b="1" dirty="0" smtClean="0">
                <a:effectLst/>
              </a:rPr>
            </a:br>
            <a:endParaRPr lang="el-GR" sz="13800" b="1" dirty="0">
              <a:effectLst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4400" b="1" i="1" dirty="0" smtClean="0">
                <a:solidFill>
                  <a:srgbClr val="FF0000"/>
                </a:solidFill>
              </a:rPr>
              <a:t>ΑΠΟ 54</a:t>
            </a:r>
            <a:r>
              <a:rPr lang="el-GR" sz="4400" b="1" i="1" baseline="30000" dirty="0" smtClean="0">
                <a:solidFill>
                  <a:srgbClr val="FF0000"/>
                </a:solidFill>
              </a:rPr>
              <a:t>ο</a:t>
            </a:r>
            <a:r>
              <a:rPr lang="el-GR" sz="4400" b="1" i="1" dirty="0" smtClean="0">
                <a:solidFill>
                  <a:srgbClr val="FF0000"/>
                </a:solidFill>
              </a:rPr>
              <a:t> ΔΗΜΟΤΙΚΟ ΣΧΟΛΕΙΟ ΠΕΙΡΑΙΑ</a:t>
            </a:r>
            <a:endParaRPr lang="el-GR" sz="4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modusvivendipilates.files.wordpress.com/2011/12/gre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2 - Οριζόντιος πάπυρος"/>
          <p:cNvSpPr/>
          <p:nvPr/>
        </p:nvSpPr>
        <p:spPr>
          <a:xfrm>
            <a:off x="0" y="0"/>
            <a:ext cx="4000496" cy="228599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400" dirty="0" smtClean="0">
                <a:solidFill>
                  <a:schemeClr val="bg1"/>
                </a:solidFill>
              </a:rPr>
              <a:t>Πότε άρχισε η ανακύκλωση;</a:t>
            </a:r>
          </a:p>
          <a:p>
            <a:pPr algn="ctr"/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4071934" y="0"/>
            <a:ext cx="507206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Η Οικολογική Εταιρεία Ανακύκλωσης ιδρύθηκε το 1990 από μια ομάδα ανθρώπων με ένα κοινό όραμα: την προστασία του περιβάλλοντος από την έως τότε αλόγιστη διαχείριση των αποβλήτων</a:t>
            </a:r>
            <a:r>
              <a:rPr lang="en-US" sz="4000" b="1" dirty="0" smtClean="0">
                <a:solidFill>
                  <a:schemeClr val="bg1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l-GR" sz="4000" b="1" dirty="0"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8" name="7 - Βέλος λυγισμένο προς τα επάνω"/>
          <p:cNvSpPr/>
          <p:nvPr/>
        </p:nvSpPr>
        <p:spPr>
          <a:xfrm rot="5400000">
            <a:off x="1392959" y="2384897"/>
            <a:ext cx="2000264" cy="1785950"/>
          </a:xfrm>
          <a:prstGeom prst="bent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encrypted-tbn3.gstatic.com/images?q=tbn:ANd9GcRvVWDKpydrniutdkUvEgI9V1Sf3zFkpsiwnWXTFAxXvitlbyre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14338"/>
            <a:ext cx="9144001" cy="7072338"/>
          </a:xfrm>
          <a:prstGeom prst="rect">
            <a:avLst/>
          </a:prstGeom>
          <a:noFill/>
        </p:spPr>
      </p:pic>
      <p:pic>
        <p:nvPicPr>
          <p:cNvPr id="1026" name="Picture 2" descr="https://encrypted-tbn1.gstatic.com/images?q=tbn:ANd9GcSL1ILg1RKgTJXBcds2S5aH4qfURspppfxOY57Pk92IqnmXreRj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52" y="0"/>
            <a:ext cx="3286148" cy="3071810"/>
          </a:xfrm>
          <a:prstGeom prst="rect">
            <a:avLst/>
          </a:prstGeom>
          <a:noFill/>
        </p:spPr>
      </p:pic>
      <p:sp>
        <p:nvSpPr>
          <p:cNvPr id="4" name="3 - TextBox"/>
          <p:cNvSpPr txBox="1"/>
          <p:nvPr/>
        </p:nvSpPr>
        <p:spPr>
          <a:xfrm>
            <a:off x="6715140" y="3286125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/>
              <a:t>Ελληνικός κάδος ανακύκλωσης</a:t>
            </a:r>
            <a:endParaRPr lang="el-GR" b="1" i="1" dirty="0"/>
          </a:p>
        </p:txBody>
      </p:sp>
      <p:sp>
        <p:nvSpPr>
          <p:cNvPr id="6" name="5 - TextBox"/>
          <p:cNvSpPr txBox="1"/>
          <p:nvPr/>
        </p:nvSpPr>
        <p:spPr>
          <a:xfrm>
            <a:off x="285720" y="285728"/>
            <a:ext cx="507209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70C0"/>
                </a:solidFill>
              </a:rPr>
              <a:t>Το χαρτί, το γυαλί και το μέταλλο δεν είναι σκουπίδια, αλλά υλικά που μπορούν να ανακυκλωθούν και να επαναχρησιμοποιηθούν ως πρώτες ύλες για νέα προϊόντα ή ως πηγές ενέργειας.</a:t>
            </a:r>
          </a:p>
          <a:p>
            <a:r>
              <a:rPr lang="el-GR" sz="3200" b="1" dirty="0" smtClean="0">
                <a:solidFill>
                  <a:srgbClr val="0070C0"/>
                </a:solidFill>
              </a:rPr>
              <a:t>Η ανακύκλωση μειώνει το ενεργειακό μας αποτύπωμα.</a:t>
            </a:r>
            <a:endParaRPr lang="el-GR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Σύννεφο"/>
          <p:cNvSpPr/>
          <p:nvPr/>
        </p:nvSpPr>
        <p:spPr>
          <a:xfrm rot="21109135">
            <a:off x="5382014" y="11479"/>
            <a:ext cx="3764356" cy="2545226"/>
          </a:xfrm>
          <a:prstGeom prst="clou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</a:rPr>
              <a:t>Η ανακύκλωση μειώνει  το φαινόμενο  του θερμοκηπίου</a:t>
            </a:r>
            <a:endParaRPr lang="el-GR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5370" name="Picture 10" descr="http://www.econews.gr/wp-content/thumbnails/70846.jpg"/>
          <p:cNvPicPr>
            <a:picLocks noChangeAspect="1" noChangeArrowheads="1"/>
          </p:cNvPicPr>
          <p:nvPr/>
        </p:nvPicPr>
        <p:blipFill>
          <a:blip r:embed="rId3" cstate="print">
            <a:lum bright="10000"/>
          </a:blip>
          <a:srcRect/>
          <a:stretch>
            <a:fillRect/>
          </a:stretch>
        </p:blipFill>
        <p:spPr bwMode="auto">
          <a:xfrm rot="1624325">
            <a:off x="4424662" y="2673925"/>
            <a:ext cx="3811725" cy="2686953"/>
          </a:xfrm>
          <a:prstGeom prst="rect">
            <a:avLst/>
          </a:prstGeom>
          <a:noFill/>
        </p:spPr>
      </p:pic>
      <p:sp>
        <p:nvSpPr>
          <p:cNvPr id="15362" name="AutoShape 2" descr="data:image/jpeg;base64,/9j/4AAQSkZJRgABAQAAAQABAAD/2wCEAAkGBxQTEhUUExQWFRUXGBwbGBgWFBgWFxcdFhcYGBwcFx0aHCggGholHBgWITEhJSkrLi4uFx8zODMsNygtLisBCgoKDg0OGxAQGywmICQsLCw0LCwsLCwsLDUsLCwsLDQsLC8sLCwvLCwsLCw0LCwsLCwsLCwsLCwsLCwsLCwsLP/AABEIALgBEwMBIgACEQEDEQH/xAAcAAABBQEBAQAAAAAAAAAAAAAAAwQFBgcCAQj/xABKEAABAwMCAwUEBgQKCgMBAAABAgMRAAQhEjEFQVEGEyJhcQcyQoEUI1KRodEzYnKxFRYkQ4KywdLh8ERTVGNkkpPCw/FzoqNF/8QAGgEBAAMBAQEAAAAAAAAAAAAAAAMEBQIBBv/EAC0RAAICAQMDAwIGAwEAAAAAAAABAgMRBBIhEzFBBVFhInEUMpGhsfBS4fGB/9oADAMBAAIRAxEAPwDcaKKKAKKKKAKKKKAKKKKAKKKKAKKKYcc4qi1YcfcnSgTAyVHYJSOaiYAHnQEV2m7QLaWi3tkBy6cBICj9W0kYLjsZCZwBuTUdw/sc28Q7fLXduAyO8UQyk/7toQkD1BNOOyXCXEocffj6XcQt7mEf6toH7KEwPMyedQHbLtEttQYaWQUT3hSYJJ2T5AVJVTK2W2JFddGqO6REe0lq0tnmmmLdjWrKoaQQkTG0b11c8Lti1IaZSSMfVt7/AHVUzbqW5qUoqUd1KMn5k8qfcZsShlEOakqnblG8eVaT0aSjHPJRjrVLdLHBBP8AG0Fst/RmgsGNQaRkD5b03tVNqBJaRjl3YM/cKc2fD5UPDq6irQ92ebS9kgJCQdGxkxGelWZV118YIldKxZIa1ftQ3qdYbnkkNpn5145x+z1aRZIP6obRqPqdkjzNRfEElbikoOx8a4wnolHVUc+VcN2ISISI69T5k868/DQn2X9+Dx6vZ3f9+RpelDiyVNIQicNtiI/aXEn5RT+xuEtq1Na2F/aZWpBx1gwoeRFcG2r1LNWFpa0sYIJauT5TNR7Ce0JanEW16oKKzDT8BIUeSHRsFnkRg1qE18xFoKGlUwemD6joRvW1ezLtCu5ty0+f5QwQlZPxpOUOfMYPmDWRrdKqnuj2ZpaPVdVOMu6LpRRRVAvBRRRQBRRRQBRRRQBRRRQBRRRQBRRRQBRRRQBRRRQBRRRQBRRRQHk1QOKcSRdXviI+i2avUO3IH3FLYPn4jyiprtvxlbLSWWINzcHQz+rzW4r9VCZPmYHOoz+Kem2SyyQEo+JZJKicqWo81KMk+tS1QjKX1diG6cox+hZZ3dduEIADSC4cyT4R5etUPiLynXFuL95ZJMbCaet2BUspBCo5jal7mylSUoyIE+R51tVV1VP6T5+6y+9fV29iA0Us0AvS2TAmVSd/TpT/AIxwzuiIUJO4JEj/AAqObd0BQ5nyyI6VY4msoqNyqntkc8TbZTAZCp+Ik4B6CoDiXFCMayXFkITqUTviT5D8qe8RuAhJJNTfYfsaLhhxdwmF3KNKJ3abmUkdFFQCvkKraq9URx3Zd0VMtTJyfC/Ygbe1CEhI2HM7kncnzJpVm11GBTzhXDnVrUysAPNqLbg5BSefooQoetaFwPsulAzBPM+dST1VcIJoiq0d1tjUvD5Zn6+zz0SEEiMH5xFH8WX+aYHnWzttpQmI2FR1wzqM1TXqMn4NF+mQXlmSDgboGooMDfafWnXCe0SLV9m5Ep0fVPA/EytW/mUK8WdgVVfOMIV3Sw2BqjeJ25RWTOECdQBnBHIg71PF/iq2pFeUfwliceT6RaWCAQZBEg9Z513NZr7Lu1jYtnGLl1KDaxC3FhILSp0GVHJEFJ9B1pbjPtGK5TZIGnb6S/KWh5to95zl0HnWN0p7tmOTc6sNu9vgvfEeINMILjziW0DdSiAKbdn+PMXrXfW69beop1aVJkpMGNQBjzrG1Xqby4DLal3NyqZuXjKLZv41stjwIVB0pMSTGa2Hs9aoaZQ00nS2gQkc8cz1J3JrmUXF4fc6jJSWUS1FFFcnQUUUUAUUUUAUUUUAUUUUAUUUUAUUUUAUUUUAUjc3CW0KWshKUglROwAEk0tWe+0figW6ixJhvSHrj9dAVCWh5LUM+QPWuoRcpKKOJzUIuUuyEOGvqfdXfO+Aup0sJUILbAMiJ2Uv3jt8I5Uw4l2hcXLaVFLc8sE+tMb7iIcOxwIGcCo6a3NPpVBcnzmr17m8RZZuD3SGhASFqVMkmNI8utS9mWWWFPk60geQkkwEj51QtcV65dKICScDYcvuruem3Puc1+oKEcY+wrxPiJdOUgQcdaj3XNyTXpNRXGLsgBCBqWohKUjdSlYA++rMnGuHwihFT1FmO7YtwbhpvrsNkSy3Cnuh+yj+kRnyBrd+C2WkTFVXsD2aFu0ls5WTrdUPiWRn5DYeQq/togRXzd9rtm5M+x09KprUEUbtbZC2vGr0ABt6Gbg/ZJP1Ln/MdB8lAzirCzI8IzG9PuMcORcMuMuCUOJKVehESPMb/Kq32NvFltdu+fr7VXdOE7uJA+rd89aIJ85qPdxgk285J5DZ50jcpinhcpjdvpneuVnJ6yN4tbqLS9GDpPymsg4lw1TUA863HvZEAAiN5qtcW4OlwQsDyNaOk1HT4Zn6zTdVZXdGSIKdSVKQlRTMEiYmDtsdhSHH+IqIBlRnYeuABUn2pAZdKQAAmNufrUj7PeDm6dF04n6tswynkpYwV+idh5+lXtTfGuG6K5ZS02nlZPEuyLZ7NeyZtmvGPrnPE6en2Wweif3k1pzLekQKa8NtQhPnT6sFtt5ZvJYCiiivAFFFFAFFFFAFFFFAFFFFAFFFFAFFFFAFFFFAeVW+1/ZNi9SCsKS6gEIdbOlaJ/BSZ+E4qy14RRNrlHjSfDMB4zwu6sD9envGpw+2k6R/8qd2z57VwzdJUJBB6EHet4urNKwQQM9RIPr1rMe1Hs7SklyzUGVbloj6lfpH6M+mPKtLT69x4s5+TI1fpUbOa+H7eCsaqINNw4ptfdPILbg+FXPzQdlD0p0F1qq+MlmJgz0063iaEnsCTTzsLwfvXfpahhJKWZ5nZSx+KR86iSwq5eTboMasrUPgQD4j68h5mta4Hw9KEpSkQlIASOgFZWu1Dl9CN70vSKC6jJSxSUJwaeC4V1pGKr/Gu1zDCi2mXnh/No+H9tR8Kfmazkm+xrtqKyy0fTCN4qlcV4o2viLLloe8XpU1dFGWw2ASnUsY7xK8BMz4lYpi3c/Shqu3wlH+zsqKUf014U56CBT9q7YQAlsBKRslICUj5CutjT5Od6ksok3eILXAArhu0d1Sr3eWKQt71E4pW/7RIQAnSZ9dq6T5wjxrjLHiXSNzTV0zJmKrXGO0QKkxq0pkqgT6VB8b7bJ06WgSTgdVKOAkDqSanVbUdxD1E5bTjtFZJvLpNu2SSo6nVCIabG5/aVskda1Xs1wlLaEJSnShCQlI6ACBVZ7A9miyglyC+4Qp5XnyQD9lAwPUnnWitNwIFVpzcnyWIwUex2BXtFFcHQUUUUAUUUUAUUUUAUUUUAUUUUAUUUUAUUUUAUUUUAUUUhdPaRHM0Bxc3EYG9MVid817RQEPxrgTVwjQ6gKHLkUnqk7g+YrOOO9lLm3kszcN9Md8n12Cx5jNa+BNLfwaFe9XcLJQeYsjsphYsSRnHYTs8ppBU4PrnDK+ekD3UfLn5mtDYslAbRTq2s0o2FIXXGmG1lC3EhYGopnMVFZYlzJnSxFYO/oh6ioHiHZS1OpxTDBKjKlFI8R8zzNMe0/FxcoS21qCCrUpUlJCU76hFVG8uHgwhlxaEtBS1IXqJWokqjB6f52qhZ6got7f1I5WfHBYl9k7VXu27HXwj8jik/4lW3+zt/8A2/OqXY8SNsorQ9qcEBUadKgDIETOwg9Zq/dle3LN24lhYKXikGQISoxnG6RNSUa1WcSWBC1PhjQ9i7f/AFCPvUP+6k1dhbY7sJ/5l/3qvK0RXkVdJijt+zuzOPo6f+o7/fp3wv2fWzLgcbt0pWNlErUR5p1KIB86tyTBkVJMr1CaZAhw+0CBTyiigCiiigCiiigCiiigCiiigCiiigCiiigCimXGLh1tla2Gw66BKWyrQFHpqgxWeWHtGvXCU/QmErSfG2u7KHU+qVN7eexrmc4wWZPB43g1CiqMz2yu4lVkj+hdtn94GaVV23eH/wDPeP7LzB/76j/EVf5L9RuRdKKoye37vPhl38lMH/yU7Z7dJMarS7RP+7SqD08KjXXVh/kv1GUW1SoE1FurkzUBee0C3ggtXY6/yVw/uGaecF40zdIKmlE6TCkqSULSdxqSrKZGa7Uk+zPSRr0Ca8p5ZNfF91egUYY0jzpVSwNzXprLu3V+tVyA2ohTeAATpEzkRuY3FQX3dNJ+5xOe1ZNHfv0BClgyAJ8ImfTrWS8d4gVOrW6ru9eDnViMSAOo+6KRb4+opQyhSkkhWoDnGMkbVHcVQlKUKCtREAwZ8XIkbxHOsrUWO9pPsiGctwqhPdyuSUqGrTnUoYyQNjuINJvu61y9zQTGAY6T1iPOo+7vyskPKIV9tKSpQmdwMZ2I8q6ubTQ0ACScyVKzsMQNhvzqF1LyR8EdfKC5SlOmTI0QfAj1+Lnk1GqfUxCkpWkrGoKMpKgIymNhn8akXGHFFEoIR8Orwjqr/JqN45rUpYV4SghKROyQPCmeZq9CuP5T3amXDg/tLfa0JWUOtEmcK1InqTv1rY2XAtCVpIUlYBSRkEGvl69gFLbS1L1JEgpWIOZAB3A67ZrdvZH2gTdWgt9J1W6EhSjEKKiqNMcsVapTg9rJa208Mt1LWrsHyNJLTBg15VonJeikbZyUilZoD2uVrABJMAbk4AqscZ7aNNrLNuk3T43Q2RoR5uuHwoH47wDVSvu9ulTfO94Nxbskpt08/H8TxGN4EiYruFcpvgisujDuzTbK/beTqacQ4mYlCgoT0kU5rK+EcRRY3qFJCW7e5htxCRpS26P0bkDACh4CeumtSSaTg4PDPa7FOO5HVFFFcEgUUUUAUUUUAUUUUB4arfarsszdgFxHjT7jqDpdQf1VDltgyDFWWvCKYyDE+KWF7Yzr1XDA/nW0eNI/3zY/rJxS9lf94gKSdSTspJBn0rVeMOtNNLedIShtJUo9AKyC2agOPKQG13LhcKECA0kwEIgfFpgqPVR6Vi+o6WuEd8eH7ENkUuUSSn1jn/ZSZvFjnmk0qxE4HnSCgcwDA57A1jLJA2x8OILOZ/Hakk8SNu+m6Hu4Q/5tz73qg59CaRQDg428q6GDBAjaN9+vrV6qx1yUl4O4yaNPtlhYSUmQqCCNiDmRUwBFZ57OuI6FmzcPugrYJ3U3OU+qCY9CK0MV9FCanFSXksp5GXFr3umlKABV8IJiTWSca4iVa3EqBWdPRCQUKlSRAjYHJyZq+dt0nTJI0JEwcEKBwUnrEjOKz+4Qhglq48QWFKAUBChEoOpOygZHWqGp3Sn8Ihm+SBfCmdQzhUlQMAa8iem/X1puq4bWsoyEqX4QTMHJjVvtmjjPEg7pShszEAfEo9Aeo5zyFRz1iytDbzFwnvO71rQ5KACklKtBUmCoeHEmajjXlZIks9ict7lhL6gFpgtnSSfEFRmRmdjmZzSPEOIthAW2ICAQpQnKyQQCec5z5VVrC+JIQ4uNKhmD6YIG/rive0lwlTitAKGzBiceEYxyxNeLT/Wss6xzgsf8Ircy86FoBkBMBWc4Mb8vlUffPKJSRgHKISd081HcqzkkSRUdbK7tqXEkaoIUSYTrMg43MCKtPAbxL6UurWod0YBACUgASNPMmTJnGRUmdmZjyJWbRDcNaXBsFqbLZPhMk88eLE1ZvY0hxi4el1ruCPcKoc8MlJSkiTg/jUA5xJkpUgFalLUqUj3UYPjSYmTzG2ah7Tii1XaSgaiBDYO40gzHUnz2rxNxbnFfJ5na9yPpJ1aXE60EKHUZptVB9lfF1KfdacWCVJHh17FJIiDiQI93FS3ba9dQ4wyhZZbeKkqcTGsqSJCEk+6SNRmPhq/RN2xT8k8bE47mTHEO1DNqdB1OukeFlka3Vb8vhHmYFVviF3c3QJunO4YzNtbq8agJ/TPDIx8KIHmaa2iUN6ktJ081KJJWrqVqOVfOl3kfVKWcBUR6bk/hWlXpl3kUrtW+0SMubkIQG2UJaR9lACQJ9Nz50oyoBOZIiT1J6D8KaLVJk86d8NtitQ5YVE+6lI3KjykwB86vpKKMxylKWRurh4u1ONr9wghR6DER0IOfWr37PuOKuLcodVL7Ci24dtUe656KTB++q0zaJSQ0lWoAlbyhgEYASPmfxptc3v0G6ZucAKAaukpwkNqMIUBz7tW56KNVNTDesrwX9HPY9r8msCva4bXIBGQa7rONUKKKKAKKKKAKKKKAKDRUN2t46mytXXyNRSPAmY1rOEJ+aooCne0TjAefTZpUO7Z0uXOd1btNY8xqI6Adaqrt+VEkmZ2xtJ61ELuFpBKzqcWSt1RxrWrJ+Q90eQpFlZhQzBzG+4H4flWHrJdWXwirZLLJpN1nw+KOm8xGPOnCbrGQZidjj05VCpdjAGRtByM4Jn93nSwuSrkCR0xJJwD881RlWQ5ZNSNx+X4VwtRn8R8uQFJKOqd5AjpHqOfKvHXkpyTEAmCI2Gf8+ddJeCQL91Y0ONQHmVa2iftRBST0UmUn1rXezfGkXlu2+3ssZHNChhSVdCDIrGWeJtnSUqBAMYMgT1J/91N9iuMCyuw2pQ7i6UB5NvRCfksAD1A3mtHQ3OEulLz2Ja584ZofaGz71KkTBwQeYIzjpWPcRRLykuqIEqgiCTvvORnnW2XnvGso4+2pTzx7oA/ClQlSirOMcgCYnnU+tjymj21dii8bsC2ifFAGrvFDJUoeEJA6CTNcMXCUsJU5bthD64SsCNHd4Jg7hREkT86n+KWKFLbaW8RKUFCSpRTkQpCzkI3nnidqZ3VqlDKEq0lpJKREOAFZ6zG8nbFQu1xSXyV92OCIWtCk/UiSdUuOOJHhSkn3TMEgY86gA6XFZPvQFKOAJxmpC6b75brrmnUhIwEhAWEnSIAgFWN+dTDlmhCO71IUSkOOBCVHw7hMk7CQMdasKKguOckiiorI04dwYOulC7hJDWEafGT4gMzy6b1Zri1tWGk9w2tKoUCVqnIwTG4ODyqJSyG16Ldsd6pvBSmdOJ8KiYTgZOaQ4Kp1cuPIISIJkGHipSjttO+3Sqdm+f1J/SvHv/05y2ji9slNJSFAELIhQMHSckEbjI+dC3ChAS2gBS1eBSkjWnIB8Q2yK74rfodWSgBJgDBJ1Eeu3T8aedmeEvXbjrTSgBoAVPwpUc6eRP5VbgnOKU0Sd+GXb2PcEaDq3HgkvokIHiOkT4lZEAmr72s4ULhpbZME+JCuaVpyk/eKleD2AZZbbBnQhKdRyVQAJJMnPrXl973yq5XHasEsI4WDLOEXMpPeJhYVocT0Ug+Ieh39CKl7xRU0T1Ix0nIHoAB99Jdq+Hhm5TcDDT5CHuiVjDa/6WUk/s05vMW6J97UT9/5ARWtTZvimZN9WyTXggSjMxtsKXS4qA0kwkEaz9o8/kNhQEGNQ2C0jlnIml7dP1igfdQcjrJq0ymh424SohMDkPQcz84qG7RI7wuHRqSoFJnJE+FQPTnmn6nFIWkjEoIHPJVMH7qRWoBSloOhRIJMmDkSnoZ865S8kkpcYJ72VccK2VWbpl22CQCT77Sp7tXmQBpPmKvorBlXyrS8F4gyEHxhIwtpRhaRjdPvDHKtzs7lLiErQQpKgCkjmCJFZeoq6c8eDZ013Vhnz5F6KKKgLAUUUUAUUUUAGsl9tnEz3trb7Aa31dCU+BEjqCSa1k1int3ZUm6tnNkKaWgH9ZKgqPuriz8rPJdiim6VJkgEnmZ+fTyiu03eIJzv12/dmooPbiI/dSrD+nCTHWRk/fyrNlWVmiXDxIgwCTggz03z5b05YuwBCZMZxj3eZB3qJafzBiPOfhpVu4BScgdBEbZ+dQSrOGi1tP4kk7c/SmjbJu7hLPwRqdI5IBGPVW331GP340HVBIJ2Gc7D13rQuwXAi00C5+lcOtzy+yn+in8ZqfSaZOW5+CauOeRTifYdq5TKZYciEraAGwgBadlp/GqHx3hVxay3eCG1GEvNn6on4STu2oHMGM863RtMRTx+0Q6kggEKEEEAg+RB3rQspjPv39ySUFIqPYPtEbu2AcI+kMQh2Pi+w4PJSYPrNTV/ZJdQU7E7KG4MRPqKiOD9g2bW7NwwXGwpBQpoGWiJkQDlMHMDzqxLbIMGu9uViR1jjky7tB2LuFONpbAW2kD3UwogqE6sgExOd81RuK8DUhwhVwAhC9KhJOmDlMQJnr619EpMbU14lwq2uEKQ9btrCsnwgEnrIzNVXpWnmD/Yi6STyjBOK8US42tkNIzJQUtpSUATAUQBJ3M4rzTblxKnAW0lttIRJKZjxGU9SAYOPI1o/GvZkwrW5bqU2vTCUe83gEGRuScZ8qynhibi7eFskDX4jo21KaB8MnY4ijqsxgbZD24vAhQQkqCQDqMe6dk5SCQnYkDJ8qibri7qXUfElMAtq8bZxAxzTn1rSuDex+4UEKfuQhDkF5pCTr2MJ1SQYMcutWDgnsls7eVvA3C58OsylMHEDmdt68r0+15ZzGt5yzILm2LqxpjUohIIGltMqgBR2CYxHlW/9nOEotmG2wlCVBI1lAgKPM+dOGOFsoCglpACzKgECFEQBI+QrjjPE02zC3lCQgYSBlStkpSOpMAetWoQa7kyjgdHtKyL5FgJLxaLhiNKQOSucmnd2fEay/sqFo4syXYLzjD7r5x76igaQfsoEIH7NaUVTnrUsouLwxCSksoacU4am4aWyv3XAUnqJ2I6EHM1SbC6Wr6h4Q9ay25+uQPC4PJaQD6k1o9miVelVD2h2f0dxHEEjwABq5A5tqPhc9UKO/RRqSizZPkh1NW+HHdELbOyhaRPUevKnndguAj4xMHGrGofPemPD1jvdOIJj8oNPb65Knc+FTeD+frWs1yYkXwINK71zTExJSAYEHMGf31wtv8Am1e8VYBHQzyOw2pNIMga0b7E6FA+X5Ute3sEd4USNhAKvmRtQfci+KNJKVJcaKmwZQpK9J/WBB3naCMAVbvY/wAQ12RaM/yd5xkTvpSQpA+SVpHyqrvKb0Kcd1YIOmT4pPvGdh/jU/7JW4t1ORH0h516PJaglP3pQD86pa1rCRoenp5b8Giiva8Fe1QNMKKKKAKKKKAKqPtM7L/T7JTaf0zf1jJ/XSD4fRW33Vbq8UKA+OO+UkqSsEGYVPIpMEHoQZpcEY2JGc7Vo3to7J9xcC8aTDTxh3olzYK8gofiPOs27uJIOnyiR8xyqtOKTI5LDHDagBOcGTvnpt507buSQVcto3GTnfNRbSVgiRMZI1AYHSa9K1KSAEqk7QoQeeailDJw0W/sBwk3V0pxQllkgnope6R8vePyrcrBjSPOsu7Gdqrayt22haXKiMrIDXjWY1KPi8gB5AVZ2PaI2v3bS5jz7v8Av1ai4RWMkqwkXanFo9GDtVGT29Sf9FuPva/v13/Hf/hLj72v79e9SHuj3KNEiuXGwRmqMj2g6RmzuD0gtT/XoHtH/wCAuv8A8f79edWHuhlFuXZnlmkiwroaqlx7S0tgl2yukJGVKPdEJHUhKyceVXJXE2QApTqEhQChqWEyDzya6jOMvyvIzkSRbKPKKwbsWyW+0xbPwuPfilR/trZb/t7w5oK13jMpElIcClGOQA3PlXzlwrtl3fGP4QUnwl4qUBvoV4THnpro9PrGmF45JjkKjrbtbaPICmbhpQUJ98Aj1B2NdovGyYDiCTyC0k/voBeqdxS4FzddWbST+q4+RA9Q3IP7RHSpjtRxQsMw3l51QbZHVapycjCQCo+lQ5s027IQFatOD+uoq1FavMqM1Pp690itqbdkcIrvZrUeKJWc/wAndny1OpA/ca1FGwrO20qYuG3W2u8Ba0qSHEoUlS1at1YUP3VYm+0T6SJsXD5JeYJ/FYpdGTsbwNPOKrSbLpaNwPM0XtslxCm1gKQoFKgdiDgiqqrto6N+H3H9Fxg7ejlNFe0eP9Auj6Fk/wDkqLpy9ibqQ90VTh6TZvO2jgCnGgQhat1tK/Rr8lDKSeqakV3fephYGpIEKGD6GN6i+3faIXHdPpsrltxknUpaUQppXvg6VE4gKHmK4ee1IDjZ6SRzB91X3Vq6aW+PPdGPq4bJ5XZj3vlRiJHIATHqRTS/4iSoCAjYkgDVPzFIIvCDuNXrpUZ6HIPpTHjfFAlJUV6cGQpIVy5QMetWGscsqpOXCPHrl68dRaaiUOGVqIEobT7xBGZPuieuK2Xs7ZhCAEjSkABIHIAQBVB9mPZ9SG+9cH1r8KIPwIHuI8sHUfM1qrDekAVi3Wb5tm/RX04JCtFFFREwUUUUAUUUUAUUUUBHce4S3dMOMOiUOJg/2EeYMGvl3i/C3LS4dt3hKmzBP20z4FjyIr6yNZj7aeyJuGBdsp+uYT4oGVtbkeqTKh8+tcTjuRzJZRiLWTGr5R4hz+8dKctNgRpIEExIyZwaRt0SdSTq6T6e9TsKODvHPaAcZHSaoTZAx20+JCQYCRkxlJG4MbnG9PLa5VhQUAUk7n3hGIjfYb9ajGCCQDEk8hmB+GaVswVFQx5k8iJwI5HH3VBKJwWAXMk51DHuiZxIgdZp6HiFQTtzmNIwc1AW1wUjWpYE4O5IMROOoG/pUi0+lUQdQA93mrPnz6moJZGSVcVJz7yRuOk7j/PKlC7p3mDqAO5JUPw/z0pq2mZ3E+7zCYwfUeXrQ45gKTkAgGd/CYn7s/KoGs8HrYw7Rau7UkKlPdrxO5g5POtX4fw61fQ2p+3bcWGkJCloCjASMZ5ZNZTxghNuvVM6Vbee0/hWt8B/Ro/YT/VFa/pyxB/cmq7Dg8BseVoz/wBJP5Ugvs9aH/RWR6Np/KpOitAlIs9nrX/Z2v8App/Khvs7apUFJt2kqSZCggAjzBqWQgnaqz2/4hoSizbVDtxOtQ/mmU/pFeRPujzV5V6k28I8k0llkK1xBNw+5drJ7tILVqNpGoa3I/XKSkH7I86U4koFfeAylcYHwkbg/OohtwatCIShKISBsNIwPkKVbu5RA5H55itiqnZEwrr+pJscgEmEnxHdJ+Kcynzp1cPlSADqSpONWk7ZMHpTFF3pKCZKY5/+qam6SpUguJTz+L8Ca6VZxKzwO7y6MpKF6CkyPDIXgb58RHn1pPhtoXHFQ33azkK+AlXQH54FSjDAbSkhKHQrIWZOIwB0O+K9vOMqQUaAElO5AEAzy/dNeZ9kNvmTK3xtDjYMp1AGCROg/n6VAcFuygON/wCrjQNgUOSQP6KgR8xVmevnnZW4SRq3IGjMmBA3qtcfXD7C0ggLS4mSImNKk48jq++u4vDX97iOJZX94Hq7pSUEiBnxcz8p935U24NYC+vQIJZaIW5zBPwNz5nJ8hUNxW/OjTEk4AGSSdhHOa132e9mfozKWzlZOt09VncegEAelQa+3ati8l3RUc72XHg1ppTJ3NStcNogRXdZJqBRRRQBRRRQBRRRQBRRRQBXDiARByKKKA+cPaB2Z/g+8hIi3dVra8Mj9ds+hOPI1AIJ1SUwkA5A6nnnPLFFFUdQkpfcgsXI7QiBqP4c+Y23MRTgrV7wAKoHiBOByBncmfxooqkyEcRIOjptskkgDwjliMU4acSlUyrAEasxpnc+u80UVBjPBydfSHZSnTKdULIHu6jKYz1MztUgVd2hU7xnGqdPSNsTRRUMp8pDOBlxpxHdOpBOEEmSfiGoVsPZ9slpED4E/wBUUUVsen/lf/n8FmnsyXTaqPKlm7PqaKK0CYcpSBsKyT2ia7fiOsjUm5bSlCvslokqR5Tq1ecHpRRU+leLY/ch1CzVL7EPbugLSrzIPkD/AI1y3gmAT1Kdx0I6iaKK3pI+eQ4FwopKcTyBmD6GQU+m1c2yU6yCFCB7pMKn+0UUVGCa4QytRd05GkT4jvqBEyY6128xpBCtIJVIBOYk9K8oqDP1MsYxFDXix1toCSEjoTBn9mqr2pWAGCF6iHFAmCP5tWxPL/Ciiuv9fyK+Z/r/AAe+zjgpuLk3K8tsmG5+Jw8/RIP3kdK3nhVroTRRWRdJym2zcrioxSQ/oooqI7CiiigCiiigP//Z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5364" name="AutoShape 4" descr="data:image/jpeg;base64,/9j/4AAQSkZJRgABAQAAAQABAAD/2wCEAAkGBxQTEhUUExQWFRUXGBwbGBgWFBgWFxcdFhcYGBwcFx0aHCggGholHBgWITEhJSkrLi4uFx8zODMsNygtLisBCgoKDg0OGxAQGywmICQsLCw0LCwsLCwsLDUsLCwsLDQsLC8sLCwvLCwsLCw0LCwsLCwsLCwsLCwsLCwsLCwsLP/AABEIALgBEwMBIgACEQEDEQH/xAAcAAABBQEBAQAAAAAAAAAAAAAAAwQFBgcCAQj/xABKEAABAwMCAwUEBgQKCgMBAAABAgMRAAQhEjEFQVEGEyJhcQcyQoEUI1KRodEzYnKxFRYkQ4KywdLh8ERTVGNkkpPCw/FzoqNF/8QAGgEBAAMBAQEAAAAAAAAAAAAAAAMEBQIBBv/EAC0RAAICAQMDAwIGAwEAAAAAAAABAgMRBBIhEzFBBVFhInEUMpGhsfBS4fGB/9oADAMBAAIRAxEAPwDcaKKKAKKKKAKKKKAKKKKAKKKKAKKKYcc4qi1YcfcnSgTAyVHYJSOaiYAHnQEV2m7QLaWi3tkBy6cBICj9W0kYLjsZCZwBuTUdw/sc28Q7fLXduAyO8UQyk/7toQkD1BNOOyXCXEocffj6XcQt7mEf6toH7KEwPMyedQHbLtEttQYaWQUT3hSYJJ2T5AVJVTK2W2JFddGqO6REe0lq0tnmmmLdjWrKoaQQkTG0b11c8Lti1IaZSSMfVt7/AHVUzbqW5qUoqUd1KMn5k8qfcZsShlEOakqnblG8eVaT0aSjHPJRjrVLdLHBBP8AG0Fst/RmgsGNQaRkD5b03tVNqBJaRjl3YM/cKc2fD5UPDq6irQ92ebS9kgJCQdGxkxGelWZV118YIldKxZIa1ftQ3qdYbnkkNpn5145x+z1aRZIP6obRqPqdkjzNRfEElbikoOx8a4wnolHVUc+VcN2ISISI69T5k868/DQn2X9+Dx6vZ3f9+RpelDiyVNIQicNtiI/aXEn5RT+xuEtq1Na2F/aZWpBx1gwoeRFcG2r1LNWFpa0sYIJauT5TNR7Ce0JanEW16oKKzDT8BIUeSHRsFnkRg1qE18xFoKGlUwemD6joRvW1ezLtCu5ty0+f5QwQlZPxpOUOfMYPmDWRrdKqnuj2ZpaPVdVOMu6LpRRRVAvBRRRQBRRRQBRRRQBRRRQBRRRQBRRRQBRRRQBRRRQBRRRQBRRRQHk1QOKcSRdXviI+i2avUO3IH3FLYPn4jyiprtvxlbLSWWINzcHQz+rzW4r9VCZPmYHOoz+Kem2SyyQEo+JZJKicqWo81KMk+tS1QjKX1diG6cox+hZZ3dduEIADSC4cyT4R5etUPiLynXFuL95ZJMbCaet2BUspBCo5jal7mylSUoyIE+R51tVV1VP6T5+6y+9fV29iA0Us0AvS2TAmVSd/TpT/AIxwzuiIUJO4JEj/AAqObd0BQ5nyyI6VY4msoqNyqntkc8TbZTAZCp+Ik4B6CoDiXFCMayXFkITqUTviT5D8qe8RuAhJJNTfYfsaLhhxdwmF3KNKJ3abmUkdFFQCvkKraq9URx3Zd0VMtTJyfC/Ygbe1CEhI2HM7kncnzJpVm11GBTzhXDnVrUysAPNqLbg5BSefooQoetaFwPsulAzBPM+dST1VcIJoiq0d1tjUvD5Zn6+zz0SEEiMH5xFH8WX+aYHnWzttpQmI2FR1wzqM1TXqMn4NF+mQXlmSDgboGooMDfafWnXCe0SLV9m5Ep0fVPA/EytW/mUK8WdgVVfOMIV3Sw2BqjeJ25RWTOECdQBnBHIg71PF/iq2pFeUfwliceT6RaWCAQZBEg9Z513NZr7Lu1jYtnGLl1KDaxC3FhILSp0GVHJEFJ9B1pbjPtGK5TZIGnb6S/KWh5to95zl0HnWN0p7tmOTc6sNu9vgvfEeINMILjziW0DdSiAKbdn+PMXrXfW69beop1aVJkpMGNQBjzrG1Xqby4DLal3NyqZuXjKLZv41stjwIVB0pMSTGa2Hs9aoaZQ00nS2gQkc8cz1J3JrmUXF4fc6jJSWUS1FFFcnQUUUUAUUUUAUUUUAUUUUAUUUUAUUUUAUUUUAUjc3CW0KWshKUglROwAEk0tWe+0figW6ixJhvSHrj9dAVCWh5LUM+QPWuoRcpKKOJzUIuUuyEOGvqfdXfO+Aup0sJUILbAMiJ2Uv3jt8I5Uw4l2hcXLaVFLc8sE+tMb7iIcOxwIGcCo6a3NPpVBcnzmr17m8RZZuD3SGhASFqVMkmNI8utS9mWWWFPk60geQkkwEj51QtcV65dKICScDYcvuruem3Puc1+oKEcY+wrxPiJdOUgQcdaj3XNyTXpNRXGLsgBCBqWohKUjdSlYA++rMnGuHwihFT1FmO7YtwbhpvrsNkSy3Cnuh+yj+kRnyBrd+C2WkTFVXsD2aFu0ls5WTrdUPiWRn5DYeQq/togRXzd9rtm5M+x09KprUEUbtbZC2vGr0ABt6Gbg/ZJP1Ln/MdB8lAzirCzI8IzG9PuMcORcMuMuCUOJKVehESPMb/Kq32NvFltdu+fr7VXdOE7uJA+rd89aIJ85qPdxgk285J5DZ50jcpinhcpjdvpneuVnJ6yN4tbqLS9GDpPymsg4lw1TUA863HvZEAAiN5qtcW4OlwQsDyNaOk1HT4Zn6zTdVZXdGSIKdSVKQlRTMEiYmDtsdhSHH+IqIBlRnYeuABUn2pAZdKQAAmNufrUj7PeDm6dF04n6tswynkpYwV+idh5+lXtTfGuG6K5ZS02nlZPEuyLZ7NeyZtmvGPrnPE6en2Wweif3k1pzLekQKa8NtQhPnT6sFtt5ZvJYCiiivAFFFFAFFFFAFFFFAFFFFAFFFFAFFFFAFFFFAeVW+1/ZNi9SCsKS6gEIdbOlaJ/BSZ+E4qy14RRNrlHjSfDMB4zwu6sD9envGpw+2k6R/8qd2z57VwzdJUJBB6EHet4urNKwQQM9RIPr1rMe1Hs7SklyzUGVbloj6lfpH6M+mPKtLT69x4s5+TI1fpUbOa+H7eCsaqINNw4ptfdPILbg+FXPzQdlD0p0F1qq+MlmJgz0063iaEnsCTTzsLwfvXfpahhJKWZ5nZSx+KR86iSwq5eTboMasrUPgQD4j68h5mta4Hw9KEpSkQlIASOgFZWu1Dl9CN70vSKC6jJSxSUJwaeC4V1pGKr/Gu1zDCi2mXnh/No+H9tR8Kfmazkm+xrtqKyy0fTCN4qlcV4o2viLLloe8XpU1dFGWw2ASnUsY7xK8BMz4lYpi3c/Shqu3wlH+zsqKUf014U56CBT9q7YQAlsBKRslICUj5CutjT5Od6ksok3eILXAArhu0d1Sr3eWKQt71E4pW/7RIQAnSZ9dq6T5wjxrjLHiXSNzTV0zJmKrXGO0QKkxq0pkqgT6VB8b7bJ06WgSTgdVKOAkDqSanVbUdxD1E5bTjtFZJvLpNu2SSo6nVCIabG5/aVskda1Xs1wlLaEJSnShCQlI6ACBVZ7A9miyglyC+4Qp5XnyQD9lAwPUnnWitNwIFVpzcnyWIwUex2BXtFFcHQUUUUAUUUUAUUUUAUUUUAUUUUAUUUUAUUUUAUUUUAUUUhdPaRHM0Bxc3EYG9MVid817RQEPxrgTVwjQ6gKHLkUnqk7g+YrOOO9lLm3kszcN9Md8n12Cx5jNa+BNLfwaFe9XcLJQeYsjsphYsSRnHYTs8ppBU4PrnDK+ekD3UfLn5mtDYslAbRTq2s0o2FIXXGmG1lC3EhYGopnMVFZYlzJnSxFYO/oh6ioHiHZS1OpxTDBKjKlFI8R8zzNMe0/FxcoS21qCCrUpUlJCU76hFVG8uHgwhlxaEtBS1IXqJWokqjB6f52qhZ6got7f1I5WfHBYl9k7VXu27HXwj8jik/4lW3+zt/8A2/OqXY8SNsorQ9qcEBUadKgDIETOwg9Zq/dle3LN24lhYKXikGQISoxnG6RNSUa1WcSWBC1PhjQ9i7f/AFCPvUP+6k1dhbY7sJ/5l/3qvK0RXkVdJijt+zuzOPo6f+o7/fp3wv2fWzLgcbt0pWNlErUR5p1KIB86tyTBkVJMr1CaZAhw+0CBTyiigCiiigCiiigCiiigCiiigCiiigCiiigCimXGLh1tla2Gw66BKWyrQFHpqgxWeWHtGvXCU/QmErSfG2u7KHU+qVN7eexrmc4wWZPB43g1CiqMz2yu4lVkj+hdtn94GaVV23eH/wDPeP7LzB/76j/EVf5L9RuRdKKoye37vPhl38lMH/yU7Z7dJMarS7RP+7SqD08KjXXVh/kv1GUW1SoE1FurkzUBee0C3ggtXY6/yVw/uGaecF40zdIKmlE6TCkqSULSdxqSrKZGa7Uk+zPSRr0Ca8p5ZNfF91egUYY0jzpVSwNzXprLu3V+tVyA2ohTeAATpEzkRuY3FQX3dNJ+5xOe1ZNHfv0BClgyAJ8ImfTrWS8d4gVOrW6ru9eDnViMSAOo+6KRb4+opQyhSkkhWoDnGMkbVHcVQlKUKCtREAwZ8XIkbxHOsrUWO9pPsiGctwqhPdyuSUqGrTnUoYyQNjuINJvu61y9zQTGAY6T1iPOo+7vyskPKIV9tKSpQmdwMZ2I8q6ubTQ0ACScyVKzsMQNhvzqF1LyR8EdfKC5SlOmTI0QfAj1+Lnk1GqfUxCkpWkrGoKMpKgIymNhn8akXGHFFEoIR8Orwjqr/JqN45rUpYV4SghKROyQPCmeZq9CuP5T3amXDg/tLfa0JWUOtEmcK1InqTv1rY2XAtCVpIUlYBSRkEGvl69gFLbS1L1JEgpWIOZAB3A67ZrdvZH2gTdWgt9J1W6EhSjEKKiqNMcsVapTg9rJa208Mt1LWrsHyNJLTBg15VonJeikbZyUilZoD2uVrABJMAbk4AqscZ7aNNrLNuk3T43Q2RoR5uuHwoH47wDVSvu9ulTfO94Nxbskpt08/H8TxGN4EiYruFcpvgisujDuzTbK/beTqacQ4mYlCgoT0kU5rK+EcRRY3qFJCW7e5htxCRpS26P0bkDACh4CeumtSSaTg4PDPa7FOO5HVFFFcEgUUUUAUUUUAUUUUB4arfarsszdgFxHjT7jqDpdQf1VDltgyDFWWvCKYyDE+KWF7Yzr1XDA/nW0eNI/3zY/rJxS9lf94gKSdSTspJBn0rVeMOtNNLedIShtJUo9AKyC2agOPKQG13LhcKECA0kwEIgfFpgqPVR6Vi+o6WuEd8eH7ENkUuUSSn1jn/ZSZvFjnmk0qxE4HnSCgcwDA57A1jLJA2x8OILOZ/Hakk8SNu+m6Hu4Q/5tz73qg59CaRQDg428q6GDBAjaN9+vrV6qx1yUl4O4yaNPtlhYSUmQqCCNiDmRUwBFZ57OuI6FmzcPugrYJ3U3OU+qCY9CK0MV9FCanFSXksp5GXFr3umlKABV8IJiTWSca4iVa3EqBWdPRCQUKlSRAjYHJyZq+dt0nTJI0JEwcEKBwUnrEjOKz+4Qhglq48QWFKAUBChEoOpOygZHWqGp3Sn8Ihm+SBfCmdQzhUlQMAa8iem/X1puq4bWsoyEqX4QTMHJjVvtmjjPEg7pShszEAfEo9Aeo5zyFRz1iytDbzFwnvO71rQ5KACklKtBUmCoeHEmajjXlZIks9ict7lhL6gFpgtnSSfEFRmRmdjmZzSPEOIthAW2ICAQpQnKyQQCec5z5VVrC+JIQ4uNKhmD6YIG/rive0lwlTitAKGzBiceEYxyxNeLT/Wss6xzgsf8Ircy86FoBkBMBWc4Mb8vlUffPKJSRgHKISd081HcqzkkSRUdbK7tqXEkaoIUSYTrMg43MCKtPAbxL6UurWod0YBACUgASNPMmTJnGRUmdmZjyJWbRDcNaXBsFqbLZPhMk88eLE1ZvY0hxi4el1ruCPcKoc8MlJSkiTg/jUA5xJkpUgFalLUqUj3UYPjSYmTzG2ah7Tii1XaSgaiBDYO40gzHUnz2rxNxbnFfJ5na9yPpJ1aXE60EKHUZptVB9lfF1KfdacWCVJHh17FJIiDiQI93FS3ba9dQ4wyhZZbeKkqcTGsqSJCEk+6SNRmPhq/RN2xT8k8bE47mTHEO1DNqdB1OukeFlka3Vb8vhHmYFVviF3c3QJunO4YzNtbq8agJ/TPDIx8KIHmaa2iUN6ktJ081KJJWrqVqOVfOl3kfVKWcBUR6bk/hWlXpl3kUrtW+0SMubkIQG2UJaR9lACQJ9Nz50oyoBOZIiT1J6D8KaLVJk86d8NtitQ5YVE+6lI3KjykwB86vpKKMxylKWRurh4u1ONr9wghR6DER0IOfWr37PuOKuLcodVL7Ci24dtUe656KTB++q0zaJSQ0lWoAlbyhgEYASPmfxptc3v0G6ZucAKAaukpwkNqMIUBz7tW56KNVNTDesrwX9HPY9r8msCva4bXIBGQa7rONUKKKKAKKKKAKKKKAKDRUN2t46mytXXyNRSPAmY1rOEJ+aooCne0TjAefTZpUO7Z0uXOd1btNY8xqI6Adaqrt+VEkmZ2xtJ61ELuFpBKzqcWSt1RxrWrJ+Q90eQpFlZhQzBzG+4H4flWHrJdWXwirZLLJpN1nw+KOm8xGPOnCbrGQZidjj05VCpdjAGRtByM4Jn93nSwuSrkCR0xJJwD881RlWQ5ZNSNx+X4VwtRn8R8uQFJKOqd5AjpHqOfKvHXkpyTEAmCI2Gf8+ddJeCQL91Y0ONQHmVa2iftRBST0UmUn1rXezfGkXlu2+3ssZHNChhSVdCDIrGWeJtnSUqBAMYMgT1J/91N9iuMCyuw2pQ7i6UB5NvRCfksAD1A3mtHQ3OEulLz2Ja584ZofaGz71KkTBwQeYIzjpWPcRRLykuqIEqgiCTvvORnnW2XnvGso4+2pTzx7oA/ClQlSirOMcgCYnnU+tjymj21dii8bsC2ifFAGrvFDJUoeEJA6CTNcMXCUsJU5bthD64SsCNHd4Jg7hREkT86n+KWKFLbaW8RKUFCSpRTkQpCzkI3nnidqZ3VqlDKEq0lpJKREOAFZ6zG8nbFQu1xSXyV92OCIWtCk/UiSdUuOOJHhSkn3TMEgY86gA6XFZPvQFKOAJxmpC6b75brrmnUhIwEhAWEnSIAgFWN+dTDlmhCO71IUSkOOBCVHw7hMk7CQMdasKKguOckiiorI04dwYOulC7hJDWEafGT4gMzy6b1Zri1tWGk9w2tKoUCVqnIwTG4ODyqJSyG16Ldsd6pvBSmdOJ8KiYTgZOaQ4Kp1cuPIISIJkGHipSjttO+3Sqdm+f1J/SvHv/05y2ji9slNJSFAELIhQMHSckEbjI+dC3ChAS2gBS1eBSkjWnIB8Q2yK74rfodWSgBJgDBJ1Eeu3T8aedmeEvXbjrTSgBoAVPwpUc6eRP5VbgnOKU0Sd+GXb2PcEaDq3HgkvokIHiOkT4lZEAmr72s4ULhpbZME+JCuaVpyk/eKleD2AZZbbBnQhKdRyVQAJJMnPrXl973yq5XHasEsI4WDLOEXMpPeJhYVocT0Ug+Ieh39CKl7xRU0T1Ix0nIHoAB99Jdq+Hhm5TcDDT5CHuiVjDa/6WUk/s05vMW6J97UT9/5ARWtTZvimZN9WyTXggSjMxtsKXS4qA0kwkEaz9o8/kNhQEGNQ2C0jlnIml7dP1igfdQcjrJq0ymh424SohMDkPQcz84qG7RI7wuHRqSoFJnJE+FQPTnmn6nFIWkjEoIHPJVMH7qRWoBSloOhRIJMmDkSnoZ865S8kkpcYJ72VccK2VWbpl22CQCT77Sp7tXmQBpPmKvorBlXyrS8F4gyEHxhIwtpRhaRjdPvDHKtzs7lLiErQQpKgCkjmCJFZeoq6c8eDZ013Vhnz5F6KKKgLAUUUUAUUUUAGsl9tnEz3trb7Aa31dCU+BEjqCSa1k1int3ZUm6tnNkKaWgH9ZKgqPuriz8rPJdiim6VJkgEnmZ+fTyiu03eIJzv12/dmooPbiI/dSrD+nCTHWRk/fyrNlWVmiXDxIgwCTggz03z5b05YuwBCZMZxj3eZB3qJafzBiPOfhpVu4BScgdBEbZ+dQSrOGi1tP4kk7c/SmjbJu7hLPwRqdI5IBGPVW331GP340HVBIJ2Gc7D13rQuwXAi00C5+lcOtzy+yn+in8ZqfSaZOW5+CauOeRTifYdq5TKZYciEraAGwgBadlp/GqHx3hVxay3eCG1GEvNn6on4STu2oHMGM863RtMRTx+0Q6kggEKEEEAg+RB3rQspjPv39ySUFIqPYPtEbu2AcI+kMQh2Pi+w4PJSYPrNTV/ZJdQU7E7KG4MRPqKiOD9g2bW7NwwXGwpBQpoGWiJkQDlMHMDzqxLbIMGu9uViR1jjky7tB2LuFONpbAW2kD3UwogqE6sgExOd81RuK8DUhwhVwAhC9KhJOmDlMQJnr619EpMbU14lwq2uEKQ9btrCsnwgEnrIzNVXpWnmD/Yi6STyjBOK8US42tkNIzJQUtpSUATAUQBJ3M4rzTblxKnAW0lttIRJKZjxGU9SAYOPI1o/GvZkwrW5bqU2vTCUe83gEGRuScZ8qynhibi7eFskDX4jo21KaB8MnY4ijqsxgbZD24vAhQQkqCQDqMe6dk5SCQnYkDJ8qibri7qXUfElMAtq8bZxAxzTn1rSuDex+4UEKfuQhDkF5pCTr2MJ1SQYMcutWDgnsls7eVvA3C58OsylMHEDmdt68r0+15ZzGt5yzILm2LqxpjUohIIGltMqgBR2CYxHlW/9nOEotmG2wlCVBI1lAgKPM+dOGOFsoCglpACzKgECFEQBI+QrjjPE02zC3lCQgYSBlStkpSOpMAetWoQa7kyjgdHtKyL5FgJLxaLhiNKQOSucmnd2fEay/sqFo4syXYLzjD7r5x76igaQfsoEIH7NaUVTnrUsouLwxCSksoacU4am4aWyv3XAUnqJ2I6EHM1SbC6Wr6h4Q9ay25+uQPC4PJaQD6k1o9miVelVD2h2f0dxHEEjwABq5A5tqPhc9UKO/RRqSizZPkh1NW+HHdELbOyhaRPUevKnndguAj4xMHGrGofPemPD1jvdOIJj8oNPb65Knc+FTeD+frWs1yYkXwINK71zTExJSAYEHMGf31wtv8Am1e8VYBHQzyOw2pNIMga0b7E6FA+X5Ute3sEd4USNhAKvmRtQfci+KNJKVJcaKmwZQpK9J/WBB3naCMAVbvY/wAQ12RaM/yd5xkTvpSQpA+SVpHyqrvKb0Kcd1YIOmT4pPvGdh/jU/7JW4t1ORH0h516PJaglP3pQD86pa1rCRoenp5b8Giiva8Fe1QNMKKKKAKKKKAKqPtM7L/T7JTaf0zf1jJ/XSD4fRW33Vbq8UKA+OO+UkqSsEGYVPIpMEHoQZpcEY2JGc7Vo3to7J9xcC8aTDTxh3olzYK8gofiPOs27uJIOnyiR8xyqtOKTI5LDHDagBOcGTvnpt507buSQVcto3GTnfNRbSVgiRMZI1AYHSa9K1KSAEqk7QoQeeailDJw0W/sBwk3V0pxQllkgnope6R8vePyrcrBjSPOsu7Gdqrayt22haXKiMrIDXjWY1KPi8gB5AVZ2PaI2v3bS5jz7v8Av1ai4RWMkqwkXanFo9GDtVGT29Sf9FuPva/v13/Hf/hLj72v79e9SHuj3KNEiuXGwRmqMj2g6RmzuD0gtT/XoHtH/wCAuv8A8f79edWHuhlFuXZnlmkiwroaqlx7S0tgl2yukJGVKPdEJHUhKyceVXJXE2QApTqEhQChqWEyDzya6jOMvyvIzkSRbKPKKwbsWyW+0xbPwuPfilR/trZb/t7w5oK13jMpElIcClGOQA3PlXzlwrtl3fGP4QUnwl4qUBvoV4THnpro9PrGmF45JjkKjrbtbaPICmbhpQUJ98Aj1B2NdovGyYDiCTyC0k/voBeqdxS4FzddWbST+q4+RA9Q3IP7RHSpjtRxQsMw3l51QbZHVapycjCQCo+lQ5s027IQFatOD+uoq1FavMqM1Pp690itqbdkcIrvZrUeKJWc/wAndny1OpA/ca1FGwrO20qYuG3W2u8Ba0qSHEoUlS1at1YUP3VYm+0T6SJsXD5JeYJ/FYpdGTsbwNPOKrSbLpaNwPM0XtslxCm1gKQoFKgdiDgiqqrto6N+H3H9Fxg7ejlNFe0eP9Auj6Fk/wDkqLpy9ibqQ90VTh6TZvO2jgCnGgQhat1tK/Rr8lDKSeqakV3fephYGpIEKGD6GN6i+3faIXHdPpsrltxknUpaUQppXvg6VE4gKHmK4ee1IDjZ6SRzB91X3Vq6aW+PPdGPq4bJ5XZj3vlRiJHIATHqRTS/4iSoCAjYkgDVPzFIIvCDuNXrpUZ6HIPpTHjfFAlJUV6cGQpIVy5QMetWGscsqpOXCPHrl68dRaaiUOGVqIEobT7xBGZPuieuK2Xs7ZhCAEjSkABIHIAQBVB9mPZ9SG+9cH1r8KIPwIHuI8sHUfM1qrDekAVi3Wb5tm/RX04JCtFFFREwUUUUAUUUUAUUUUBHce4S3dMOMOiUOJg/2EeYMGvl3i/C3LS4dt3hKmzBP20z4FjyIr6yNZj7aeyJuGBdsp+uYT4oGVtbkeqTKh8+tcTjuRzJZRiLWTGr5R4hz+8dKctNgRpIEExIyZwaRt0SdSTq6T6e9TsKODvHPaAcZHSaoTZAx20+JCQYCRkxlJG4MbnG9PLa5VhQUAUk7n3hGIjfYb9ajGCCQDEk8hmB+GaVswVFQx5k8iJwI5HH3VBKJwWAXMk51DHuiZxIgdZp6HiFQTtzmNIwc1AW1wUjWpYE4O5IMROOoG/pUi0+lUQdQA93mrPnz6moJZGSVcVJz7yRuOk7j/PKlC7p3mDqAO5JUPw/z0pq2mZ3E+7zCYwfUeXrQ45gKTkAgGd/CYn7s/KoGs8HrYw7Rau7UkKlPdrxO5g5POtX4fw61fQ2p+3bcWGkJCloCjASMZ5ZNZTxghNuvVM6Vbee0/hWt8B/Ro/YT/VFa/pyxB/cmq7Dg8BseVoz/wBJP5Ugvs9aH/RWR6Np/KpOitAlIs9nrX/Z2v8App/Khvs7apUFJt2kqSZCggAjzBqWQgnaqz2/4hoSizbVDtxOtQ/mmU/pFeRPujzV5V6k28I8k0llkK1xBNw+5drJ7tILVqNpGoa3I/XKSkH7I86U4koFfeAylcYHwkbg/OohtwatCIShKISBsNIwPkKVbu5RA5H55itiqnZEwrr+pJscgEmEnxHdJ+Kcynzp1cPlSADqSpONWk7ZMHpTFF3pKCZKY5/+qam6SpUguJTz+L8Ca6VZxKzwO7y6MpKF6CkyPDIXgb58RHn1pPhtoXHFQ33azkK+AlXQH54FSjDAbSkhKHQrIWZOIwB0O+K9vOMqQUaAElO5AEAzy/dNeZ9kNvmTK3xtDjYMp1AGCROg/n6VAcFuygON/wCrjQNgUOSQP6KgR8xVmevnnZW4SRq3IGjMmBA3qtcfXD7C0ggLS4mSImNKk48jq++u4vDX97iOJZX94Hq7pSUEiBnxcz8p935U24NYC+vQIJZaIW5zBPwNz5nJ8hUNxW/OjTEk4AGSSdhHOa132e9mfozKWzlZOt09VncegEAelQa+3ati8l3RUc72XHg1ppTJ3NStcNogRXdZJqBRRRQBRRRQBRRRQBRRRQBXDiARByKKKA+cPaB2Z/g+8hIi3dVra8Mj9ds+hOPI1AIJ1SUwkA5A6nnnPLFFFUdQkpfcgsXI7QiBqP4c+Y23MRTgrV7wAKoHiBOByBncmfxooqkyEcRIOjptskkgDwjliMU4acSlUyrAEasxpnc+u80UVBjPBydfSHZSnTKdULIHu6jKYz1MztUgVd2hU7xnGqdPSNsTRRUMp8pDOBlxpxHdOpBOEEmSfiGoVsPZ9slpED4E/wBUUUVsen/lf/n8FmnsyXTaqPKlm7PqaKK0CYcpSBsKyT2ia7fiOsjUm5bSlCvslokqR5Tq1ecHpRRU+leLY/ch1CzVL7EPbugLSrzIPkD/AI1y3gmAT1Kdx0I6iaKK3pI+eQ4FwopKcTyBmD6GQU+m1c2yU6yCFCB7pMKn+0UUVGCa4QytRd05GkT4jvqBEyY6128xpBCtIJVIBOYk9K8oqDP1MsYxFDXix1toCSEjoTBn9mqr2pWAGCF6iHFAmCP5tWxPL/Ciiuv9fyK+Z/r/AAe+zjgpuLk3K8tsmG5+Jw8/RIP3kdK3nhVroTRRWRdJym2zcrioxSQ/oooqI7CiiigCiiigP//Z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5366" name="AutoShape 6" descr="data:image/jpeg;base64,/9j/4AAQSkZJRgABAQAAAQABAAD/2wCEAAkGBxQTEhUUExQWFRUXGBwbGBgWFBgWFxcdFhcYGBwcFx0aHCggGholHBgWITEhJSkrLi4uFx8zODMsNygtLisBCgoKDg0OGxAQGywmICQsLCw0LCwsLCwsLDUsLCwsLDQsLC8sLCwvLCwsLCw0LCwsLCwsLCwsLCwsLCwsLCwsLP/AABEIALgBEwMBIgACEQEDEQH/xAAcAAABBQEBAQAAAAAAAAAAAAAAAwQFBgcCAQj/xABKEAABAwMCAwUEBgQKCgMBAAABAgMRAAQhEjEFQVEGEyJhcQcyQoEUI1KRodEzYnKxFRYkQ4KywdLh8ERTVGNkkpPCw/FzoqNF/8QAGgEBAAMBAQEAAAAAAAAAAAAAAAMEBQIBBv/EAC0RAAICAQMDAwIGAwEAAAAAAAABAgMRBBIhEzFBBVFhInEUMpGhsfBS4fGB/9oADAMBAAIRAxEAPwDcaKKKAKKKKAKKKKAKKKKAKKKKAKKKYcc4qi1YcfcnSgTAyVHYJSOaiYAHnQEV2m7QLaWi3tkBy6cBICj9W0kYLjsZCZwBuTUdw/sc28Q7fLXduAyO8UQyk/7toQkD1BNOOyXCXEocffj6XcQt7mEf6toH7KEwPMyedQHbLtEttQYaWQUT3hSYJJ2T5AVJVTK2W2JFddGqO6REe0lq0tnmmmLdjWrKoaQQkTG0b11c8Lti1IaZSSMfVt7/AHVUzbqW5qUoqUd1KMn5k8qfcZsShlEOakqnblG8eVaT0aSjHPJRjrVLdLHBBP8AG0Fst/RmgsGNQaRkD5b03tVNqBJaRjl3YM/cKc2fD5UPDq6irQ92ebS9kgJCQdGxkxGelWZV118YIldKxZIa1ftQ3qdYbnkkNpn5145x+z1aRZIP6obRqPqdkjzNRfEElbikoOx8a4wnolHVUc+VcN2ISISI69T5k868/DQn2X9+Dx6vZ3f9+RpelDiyVNIQicNtiI/aXEn5RT+xuEtq1Na2F/aZWpBx1gwoeRFcG2r1LNWFpa0sYIJauT5TNR7Ce0JanEW16oKKzDT8BIUeSHRsFnkRg1qE18xFoKGlUwemD6joRvW1ezLtCu5ty0+f5QwQlZPxpOUOfMYPmDWRrdKqnuj2ZpaPVdVOMu6LpRRRVAvBRRRQBRRRQBRRRQBRRRQBRRRQBRRRQBRRRQBRRRQBRRRQBRRRQHk1QOKcSRdXviI+i2avUO3IH3FLYPn4jyiprtvxlbLSWWINzcHQz+rzW4r9VCZPmYHOoz+Kem2SyyQEo+JZJKicqWo81KMk+tS1QjKX1diG6cox+hZZ3dduEIADSC4cyT4R5etUPiLynXFuL95ZJMbCaet2BUspBCo5jal7mylSUoyIE+R51tVV1VP6T5+6y+9fV29iA0Us0AvS2TAmVSd/TpT/AIxwzuiIUJO4JEj/AAqObd0BQ5nyyI6VY4msoqNyqntkc8TbZTAZCp+Ik4B6CoDiXFCMayXFkITqUTviT5D8qe8RuAhJJNTfYfsaLhhxdwmF3KNKJ3abmUkdFFQCvkKraq9URx3Zd0VMtTJyfC/Ygbe1CEhI2HM7kncnzJpVm11GBTzhXDnVrUysAPNqLbg5BSefooQoetaFwPsulAzBPM+dST1VcIJoiq0d1tjUvD5Zn6+zz0SEEiMH5xFH8WX+aYHnWzttpQmI2FR1wzqM1TXqMn4NF+mQXlmSDgboGooMDfafWnXCe0SLV9m5Ep0fVPA/EytW/mUK8WdgVVfOMIV3Sw2BqjeJ25RWTOECdQBnBHIg71PF/iq2pFeUfwliceT6RaWCAQZBEg9Z513NZr7Lu1jYtnGLl1KDaxC3FhILSp0GVHJEFJ9B1pbjPtGK5TZIGnb6S/KWh5to95zl0HnWN0p7tmOTc6sNu9vgvfEeINMILjziW0DdSiAKbdn+PMXrXfW69beop1aVJkpMGNQBjzrG1Xqby4DLal3NyqZuXjKLZv41stjwIVB0pMSTGa2Hs9aoaZQ00nS2gQkc8cz1J3JrmUXF4fc6jJSWUS1FFFcnQUUUUAUUUUAUUUUAUUUUAUUUUAUUUUAUUUUAUjc3CW0KWshKUglROwAEk0tWe+0figW6ixJhvSHrj9dAVCWh5LUM+QPWuoRcpKKOJzUIuUuyEOGvqfdXfO+Aup0sJUILbAMiJ2Uv3jt8I5Uw4l2hcXLaVFLc8sE+tMb7iIcOxwIGcCo6a3NPpVBcnzmr17m8RZZuD3SGhASFqVMkmNI8utS9mWWWFPk60geQkkwEj51QtcV65dKICScDYcvuruem3Puc1+oKEcY+wrxPiJdOUgQcdaj3XNyTXpNRXGLsgBCBqWohKUjdSlYA++rMnGuHwihFT1FmO7YtwbhpvrsNkSy3Cnuh+yj+kRnyBrd+C2WkTFVXsD2aFu0ls5WTrdUPiWRn5DYeQq/togRXzd9rtm5M+x09KprUEUbtbZC2vGr0ABt6Gbg/ZJP1Ln/MdB8lAzirCzI8IzG9PuMcORcMuMuCUOJKVehESPMb/Kq32NvFltdu+fr7VXdOE7uJA+rd89aIJ85qPdxgk285J5DZ50jcpinhcpjdvpneuVnJ6yN4tbqLS9GDpPymsg4lw1TUA863HvZEAAiN5qtcW4OlwQsDyNaOk1HT4Zn6zTdVZXdGSIKdSVKQlRTMEiYmDtsdhSHH+IqIBlRnYeuABUn2pAZdKQAAmNufrUj7PeDm6dF04n6tswynkpYwV+idh5+lXtTfGuG6K5ZS02nlZPEuyLZ7NeyZtmvGPrnPE6en2Wweif3k1pzLekQKa8NtQhPnT6sFtt5ZvJYCiiivAFFFFAFFFFAFFFFAFFFFAFFFFAFFFFAFFFFAeVW+1/ZNi9SCsKS6gEIdbOlaJ/BSZ+E4qy14RRNrlHjSfDMB4zwu6sD9envGpw+2k6R/8qd2z57VwzdJUJBB6EHet4urNKwQQM9RIPr1rMe1Hs7SklyzUGVbloj6lfpH6M+mPKtLT69x4s5+TI1fpUbOa+H7eCsaqINNw4ptfdPILbg+FXPzQdlD0p0F1qq+MlmJgz0063iaEnsCTTzsLwfvXfpahhJKWZ5nZSx+KR86iSwq5eTboMasrUPgQD4j68h5mta4Hw9KEpSkQlIASOgFZWu1Dl9CN70vSKC6jJSxSUJwaeC4V1pGKr/Gu1zDCi2mXnh/No+H9tR8Kfmazkm+xrtqKyy0fTCN4qlcV4o2viLLloe8XpU1dFGWw2ASnUsY7xK8BMz4lYpi3c/Shqu3wlH+zsqKUf014U56CBT9q7YQAlsBKRslICUj5CutjT5Od6ksok3eILXAArhu0d1Sr3eWKQt71E4pW/7RIQAnSZ9dq6T5wjxrjLHiXSNzTV0zJmKrXGO0QKkxq0pkqgT6VB8b7bJ06WgSTgdVKOAkDqSanVbUdxD1E5bTjtFZJvLpNu2SSo6nVCIabG5/aVskda1Xs1wlLaEJSnShCQlI6ACBVZ7A9miyglyC+4Qp5XnyQD9lAwPUnnWitNwIFVpzcnyWIwUex2BXtFFcHQUUUUAUUUUAUUUUAUUUUAUUUUAUUUUAUUUUAUUUUAUUUhdPaRHM0Bxc3EYG9MVid817RQEPxrgTVwjQ6gKHLkUnqk7g+YrOOO9lLm3kszcN9Md8n12Cx5jNa+BNLfwaFe9XcLJQeYsjsphYsSRnHYTs8ppBU4PrnDK+ekD3UfLn5mtDYslAbRTq2s0o2FIXXGmG1lC3EhYGopnMVFZYlzJnSxFYO/oh6ioHiHZS1OpxTDBKjKlFI8R8zzNMe0/FxcoS21qCCrUpUlJCU76hFVG8uHgwhlxaEtBS1IXqJWokqjB6f52qhZ6got7f1I5WfHBYl9k7VXu27HXwj8jik/4lW3+zt/8A2/OqXY8SNsorQ9qcEBUadKgDIETOwg9Zq/dle3LN24lhYKXikGQISoxnG6RNSUa1WcSWBC1PhjQ9i7f/AFCPvUP+6k1dhbY7sJ/5l/3qvK0RXkVdJijt+zuzOPo6f+o7/fp3wv2fWzLgcbt0pWNlErUR5p1KIB86tyTBkVJMr1CaZAhw+0CBTyiigCiiigCiiigCiiigCiiigCiiigCiiigCimXGLh1tla2Gw66BKWyrQFHpqgxWeWHtGvXCU/QmErSfG2u7KHU+qVN7eexrmc4wWZPB43g1CiqMz2yu4lVkj+hdtn94GaVV23eH/wDPeP7LzB/76j/EVf5L9RuRdKKoye37vPhl38lMH/yU7Z7dJMarS7RP+7SqD08KjXXVh/kv1GUW1SoE1FurkzUBee0C3ggtXY6/yVw/uGaecF40zdIKmlE6TCkqSULSdxqSrKZGa7Uk+zPSRr0Ca8p5ZNfF91egUYY0jzpVSwNzXprLu3V+tVyA2ohTeAATpEzkRuY3FQX3dNJ+5xOe1ZNHfv0BClgyAJ8ImfTrWS8d4gVOrW6ru9eDnViMSAOo+6KRb4+opQyhSkkhWoDnGMkbVHcVQlKUKCtREAwZ8XIkbxHOsrUWO9pPsiGctwqhPdyuSUqGrTnUoYyQNjuINJvu61y9zQTGAY6T1iPOo+7vyskPKIV9tKSpQmdwMZ2I8q6ubTQ0ACScyVKzsMQNhvzqF1LyR8EdfKC5SlOmTI0QfAj1+Lnk1GqfUxCkpWkrGoKMpKgIymNhn8akXGHFFEoIR8Orwjqr/JqN45rUpYV4SghKROyQPCmeZq9CuP5T3amXDg/tLfa0JWUOtEmcK1InqTv1rY2XAtCVpIUlYBSRkEGvl69gFLbS1L1JEgpWIOZAB3A67ZrdvZH2gTdWgt9J1W6EhSjEKKiqNMcsVapTg9rJa208Mt1LWrsHyNJLTBg15VonJeikbZyUilZoD2uVrABJMAbk4AqscZ7aNNrLNuk3T43Q2RoR5uuHwoH47wDVSvu9ulTfO94Nxbskpt08/H8TxGN4EiYruFcpvgisujDuzTbK/beTqacQ4mYlCgoT0kU5rK+EcRRY3qFJCW7e5htxCRpS26P0bkDACh4CeumtSSaTg4PDPa7FOO5HVFFFcEgUUUUAUUUUAUUUUB4arfarsszdgFxHjT7jqDpdQf1VDltgyDFWWvCKYyDE+KWF7Yzr1XDA/nW0eNI/3zY/rJxS9lf94gKSdSTspJBn0rVeMOtNNLedIShtJUo9AKyC2agOPKQG13LhcKECA0kwEIgfFpgqPVR6Vi+o6WuEd8eH7ENkUuUSSn1jn/ZSZvFjnmk0qxE4HnSCgcwDA57A1jLJA2x8OILOZ/Hakk8SNu+m6Hu4Q/5tz73qg59CaRQDg428q6GDBAjaN9+vrV6qx1yUl4O4yaNPtlhYSUmQqCCNiDmRUwBFZ57OuI6FmzcPugrYJ3U3OU+qCY9CK0MV9FCanFSXksp5GXFr3umlKABV8IJiTWSca4iVa3EqBWdPRCQUKlSRAjYHJyZq+dt0nTJI0JEwcEKBwUnrEjOKz+4Qhglq48QWFKAUBChEoOpOygZHWqGp3Sn8Ihm+SBfCmdQzhUlQMAa8iem/X1puq4bWsoyEqX4QTMHJjVvtmjjPEg7pShszEAfEo9Aeo5zyFRz1iytDbzFwnvO71rQ5KACklKtBUmCoeHEmajjXlZIks9ict7lhL6gFpgtnSSfEFRmRmdjmZzSPEOIthAW2ICAQpQnKyQQCec5z5VVrC+JIQ4uNKhmD6YIG/rive0lwlTitAKGzBiceEYxyxNeLT/Wss6xzgsf8Ircy86FoBkBMBWc4Mb8vlUffPKJSRgHKISd081HcqzkkSRUdbK7tqXEkaoIUSYTrMg43MCKtPAbxL6UurWod0YBACUgASNPMmTJnGRUmdmZjyJWbRDcNaXBsFqbLZPhMk88eLE1ZvY0hxi4el1ruCPcKoc8MlJSkiTg/jUA5xJkpUgFalLUqUj3UYPjSYmTzG2ah7Tii1XaSgaiBDYO40gzHUnz2rxNxbnFfJ5na9yPpJ1aXE60EKHUZptVB9lfF1KfdacWCVJHh17FJIiDiQI93FS3ba9dQ4wyhZZbeKkqcTGsqSJCEk+6SNRmPhq/RN2xT8k8bE47mTHEO1DNqdB1OukeFlka3Vb8vhHmYFVviF3c3QJunO4YzNtbq8agJ/TPDIx8KIHmaa2iUN6ktJ081KJJWrqVqOVfOl3kfVKWcBUR6bk/hWlXpl3kUrtW+0SMubkIQG2UJaR9lACQJ9Nz50oyoBOZIiT1J6D8KaLVJk86d8NtitQ5YVE+6lI3KjykwB86vpKKMxylKWRurh4u1ONr9wghR6DER0IOfWr37PuOKuLcodVL7Ci24dtUe656KTB++q0zaJSQ0lWoAlbyhgEYASPmfxptc3v0G6ZucAKAaukpwkNqMIUBz7tW56KNVNTDesrwX9HPY9r8msCva4bXIBGQa7rONUKKKKAKKKKAKKKKAKDRUN2t46mytXXyNRSPAmY1rOEJ+aooCne0TjAefTZpUO7Z0uXOd1btNY8xqI6Adaqrt+VEkmZ2xtJ61ELuFpBKzqcWSt1RxrWrJ+Q90eQpFlZhQzBzG+4H4flWHrJdWXwirZLLJpN1nw+KOm8xGPOnCbrGQZidjj05VCpdjAGRtByM4Jn93nSwuSrkCR0xJJwD881RlWQ5ZNSNx+X4VwtRn8R8uQFJKOqd5AjpHqOfKvHXkpyTEAmCI2Gf8+ddJeCQL91Y0ONQHmVa2iftRBST0UmUn1rXezfGkXlu2+3ssZHNChhSVdCDIrGWeJtnSUqBAMYMgT1J/91N9iuMCyuw2pQ7i6UB5NvRCfksAD1A3mtHQ3OEulLz2Ja584ZofaGz71KkTBwQeYIzjpWPcRRLykuqIEqgiCTvvORnnW2XnvGso4+2pTzx7oA/ClQlSirOMcgCYnnU+tjymj21dii8bsC2ifFAGrvFDJUoeEJA6CTNcMXCUsJU5bthD64SsCNHd4Jg7hREkT86n+KWKFLbaW8RKUFCSpRTkQpCzkI3nnidqZ3VqlDKEq0lpJKREOAFZ6zG8nbFQu1xSXyV92OCIWtCk/UiSdUuOOJHhSkn3TMEgY86gA6XFZPvQFKOAJxmpC6b75brrmnUhIwEhAWEnSIAgFWN+dTDlmhCO71IUSkOOBCVHw7hMk7CQMdasKKguOckiiorI04dwYOulC7hJDWEafGT4gMzy6b1Zri1tWGk9w2tKoUCVqnIwTG4ODyqJSyG16Ldsd6pvBSmdOJ8KiYTgZOaQ4Kp1cuPIISIJkGHipSjttO+3Sqdm+f1J/SvHv/05y2ji9slNJSFAELIhQMHSckEbjI+dC3ChAS2gBS1eBSkjWnIB8Q2yK74rfodWSgBJgDBJ1Eeu3T8aedmeEvXbjrTSgBoAVPwpUc6eRP5VbgnOKU0Sd+GXb2PcEaDq3HgkvokIHiOkT4lZEAmr72s4ULhpbZME+JCuaVpyk/eKleD2AZZbbBnQhKdRyVQAJJMnPrXl973yq5XHasEsI4WDLOEXMpPeJhYVocT0Ug+Ieh39CKl7xRU0T1Ix0nIHoAB99Jdq+Hhm5TcDDT5CHuiVjDa/6WUk/s05vMW6J97UT9/5ARWtTZvimZN9WyTXggSjMxtsKXS4qA0kwkEaz9o8/kNhQEGNQ2C0jlnIml7dP1igfdQcjrJq0ymh424SohMDkPQcz84qG7RI7wuHRqSoFJnJE+FQPTnmn6nFIWkjEoIHPJVMH7qRWoBSloOhRIJMmDkSnoZ865S8kkpcYJ72VccK2VWbpl22CQCT77Sp7tXmQBpPmKvorBlXyrS8F4gyEHxhIwtpRhaRjdPvDHKtzs7lLiErQQpKgCkjmCJFZeoq6c8eDZ013Vhnz5F6KKKgLAUUUUAUUUUAGsl9tnEz3trb7Aa31dCU+BEjqCSa1k1int3ZUm6tnNkKaWgH9ZKgqPuriz8rPJdiim6VJkgEnmZ+fTyiu03eIJzv12/dmooPbiI/dSrD+nCTHWRk/fyrNlWVmiXDxIgwCTggz03z5b05YuwBCZMZxj3eZB3qJafzBiPOfhpVu4BScgdBEbZ+dQSrOGi1tP4kk7c/SmjbJu7hLPwRqdI5IBGPVW331GP340HVBIJ2Gc7D13rQuwXAi00C5+lcOtzy+yn+in8ZqfSaZOW5+CauOeRTifYdq5TKZYciEraAGwgBadlp/GqHx3hVxay3eCG1GEvNn6on4STu2oHMGM863RtMRTx+0Q6kggEKEEEAg+RB3rQspjPv39ySUFIqPYPtEbu2AcI+kMQh2Pi+w4PJSYPrNTV/ZJdQU7E7KG4MRPqKiOD9g2bW7NwwXGwpBQpoGWiJkQDlMHMDzqxLbIMGu9uViR1jjky7tB2LuFONpbAW2kD3UwogqE6sgExOd81RuK8DUhwhVwAhC9KhJOmDlMQJnr619EpMbU14lwq2uEKQ9btrCsnwgEnrIzNVXpWnmD/Yi6STyjBOK8US42tkNIzJQUtpSUATAUQBJ3M4rzTblxKnAW0lttIRJKZjxGU9SAYOPI1o/GvZkwrW5bqU2vTCUe83gEGRuScZ8qynhibi7eFskDX4jo21KaB8MnY4ijqsxgbZD24vAhQQkqCQDqMe6dk5SCQnYkDJ8qibri7qXUfElMAtq8bZxAxzTn1rSuDex+4UEKfuQhDkF5pCTr2MJ1SQYMcutWDgnsls7eVvA3C58OsylMHEDmdt68r0+15ZzGt5yzILm2LqxpjUohIIGltMqgBR2CYxHlW/9nOEotmG2wlCVBI1lAgKPM+dOGOFsoCglpACzKgECFEQBI+QrjjPE02zC3lCQgYSBlStkpSOpMAetWoQa7kyjgdHtKyL5FgJLxaLhiNKQOSucmnd2fEay/sqFo4syXYLzjD7r5x76igaQfsoEIH7NaUVTnrUsouLwxCSksoacU4am4aWyv3XAUnqJ2I6EHM1SbC6Wr6h4Q9ay25+uQPC4PJaQD6k1o9miVelVD2h2f0dxHEEjwABq5A5tqPhc9UKO/RRqSizZPkh1NW+HHdELbOyhaRPUevKnndguAj4xMHGrGofPemPD1jvdOIJj8oNPb65Knc+FTeD+frWs1yYkXwINK71zTExJSAYEHMGf31wtv8Am1e8VYBHQzyOw2pNIMga0b7E6FA+X5Ute3sEd4USNhAKvmRtQfci+KNJKVJcaKmwZQpK9J/WBB3naCMAVbvY/wAQ12RaM/yd5xkTvpSQpA+SVpHyqrvKb0Kcd1YIOmT4pPvGdh/jU/7JW4t1ORH0h516PJaglP3pQD86pa1rCRoenp5b8Giiva8Fe1QNMKKKKAKKKKAKqPtM7L/T7JTaf0zf1jJ/XSD4fRW33Vbq8UKA+OO+UkqSsEGYVPIpMEHoQZpcEY2JGc7Vo3to7J9xcC8aTDTxh3olzYK8gofiPOs27uJIOnyiR8xyqtOKTI5LDHDagBOcGTvnpt507buSQVcto3GTnfNRbSVgiRMZI1AYHSa9K1KSAEqk7QoQeeailDJw0W/sBwk3V0pxQllkgnope6R8vePyrcrBjSPOsu7Gdqrayt22haXKiMrIDXjWY1KPi8gB5AVZ2PaI2v3bS5jz7v8Av1ai4RWMkqwkXanFo9GDtVGT29Sf9FuPva/v13/Hf/hLj72v79e9SHuj3KNEiuXGwRmqMj2g6RmzuD0gtT/XoHtH/wCAuv8A8f79edWHuhlFuXZnlmkiwroaqlx7S0tgl2yukJGVKPdEJHUhKyceVXJXE2QApTqEhQChqWEyDzya6jOMvyvIzkSRbKPKKwbsWyW+0xbPwuPfilR/trZb/t7w5oK13jMpElIcClGOQA3PlXzlwrtl3fGP4QUnwl4qUBvoV4THnpro9PrGmF45JjkKjrbtbaPICmbhpQUJ98Aj1B2NdovGyYDiCTyC0k/voBeqdxS4FzddWbST+q4+RA9Q3IP7RHSpjtRxQsMw3l51QbZHVapycjCQCo+lQ5s027IQFatOD+uoq1FavMqM1Pp690itqbdkcIrvZrUeKJWc/wAndny1OpA/ca1FGwrO20qYuG3W2u8Ba0qSHEoUlS1at1YUP3VYm+0T6SJsXD5JeYJ/FYpdGTsbwNPOKrSbLpaNwPM0XtslxCm1gKQoFKgdiDgiqqrto6N+H3H9Fxg7ejlNFe0eP9Auj6Fk/wDkqLpy9ibqQ90VTh6TZvO2jgCnGgQhat1tK/Rr8lDKSeqakV3fephYGpIEKGD6GN6i+3faIXHdPpsrltxknUpaUQppXvg6VE4gKHmK4ee1IDjZ6SRzB91X3Vq6aW+PPdGPq4bJ5XZj3vlRiJHIATHqRTS/4iSoCAjYkgDVPzFIIvCDuNXrpUZ6HIPpTHjfFAlJUV6cGQpIVy5QMetWGscsqpOXCPHrl68dRaaiUOGVqIEobT7xBGZPuieuK2Xs7ZhCAEjSkABIHIAQBVB9mPZ9SG+9cH1r8KIPwIHuI8sHUfM1qrDekAVi3Wb5tm/RX04JCtFFFREwUUUUAUUUUAUUUUBHce4S3dMOMOiUOJg/2EeYMGvl3i/C3LS4dt3hKmzBP20z4FjyIr6yNZj7aeyJuGBdsp+uYT4oGVtbkeqTKh8+tcTjuRzJZRiLWTGr5R4hz+8dKctNgRpIEExIyZwaRt0SdSTq6T6e9TsKODvHPaAcZHSaoTZAx20+JCQYCRkxlJG4MbnG9PLa5VhQUAUk7n3hGIjfYb9ajGCCQDEk8hmB+GaVswVFQx5k8iJwI5HH3VBKJwWAXMk51DHuiZxIgdZp6HiFQTtzmNIwc1AW1wUjWpYE4O5IMROOoG/pUi0+lUQdQA93mrPnz6moJZGSVcVJz7yRuOk7j/PKlC7p3mDqAO5JUPw/z0pq2mZ3E+7zCYwfUeXrQ45gKTkAgGd/CYn7s/KoGs8HrYw7Rau7UkKlPdrxO5g5POtX4fw61fQ2p+3bcWGkJCloCjASMZ5ZNZTxghNuvVM6Vbee0/hWt8B/Ro/YT/VFa/pyxB/cmq7Dg8BseVoz/wBJP5Ugvs9aH/RWR6Np/KpOitAlIs9nrX/Z2v8App/Khvs7apUFJt2kqSZCggAjzBqWQgnaqz2/4hoSizbVDtxOtQ/mmU/pFeRPujzV5V6k28I8k0llkK1xBNw+5drJ7tILVqNpGoa3I/XKSkH7I86U4koFfeAylcYHwkbg/OohtwatCIShKISBsNIwPkKVbu5RA5H55itiqnZEwrr+pJscgEmEnxHdJ+Kcynzp1cPlSADqSpONWk7ZMHpTFF3pKCZKY5/+qam6SpUguJTz+L8Ca6VZxKzwO7y6MpKF6CkyPDIXgb58RHn1pPhtoXHFQ33azkK+AlXQH54FSjDAbSkhKHQrIWZOIwB0O+K9vOMqQUaAElO5AEAzy/dNeZ9kNvmTK3xtDjYMp1AGCROg/n6VAcFuygON/wCrjQNgUOSQP6KgR8xVmevnnZW4SRq3IGjMmBA3qtcfXD7C0ggLS4mSImNKk48jq++u4vDX97iOJZX94Hq7pSUEiBnxcz8p935U24NYC+vQIJZaIW5zBPwNz5nJ8hUNxW/OjTEk4AGSSdhHOa132e9mfozKWzlZOt09VncegEAelQa+3ati8l3RUc72XHg1ppTJ3NStcNogRXdZJqBRRRQBRRRQBRRRQBRRRQBXDiARByKKKA+cPaB2Z/g+8hIi3dVra8Mj9ds+hOPI1AIJ1SUwkA5A6nnnPLFFFUdQkpfcgsXI7QiBqP4c+Y23MRTgrV7wAKoHiBOByBncmfxooqkyEcRIOjptskkgDwjliMU4acSlUyrAEasxpnc+u80UVBjPBydfSHZSnTKdULIHu6jKYz1MztUgVd2hU7xnGqdPSNsTRRUMp8pDOBlxpxHdOpBOEEmSfiGoVsPZ9slpED4E/wBUUUVsen/lf/n8FmnsyXTaqPKlm7PqaKK0CYcpSBsKyT2ia7fiOsjUm5bSlCvslokqR5Tq1ecHpRRU+leLY/ch1CzVL7EPbugLSrzIPkD/AI1y3gmAT1Kdx0I6iaKK3pI+eQ4FwopKcTyBmD6GQU+m1c2yU6yCFCB7pMKn+0UUVGCa4QytRd05GkT4jvqBEyY6128xpBCtIJVIBOYk9K8oqDP1MsYxFDXix1toCSEjoTBn9mqr2pWAGCF6iHFAmCP5tWxPL/Ciiuv9fyK+Z/r/AAe+zjgpuLk3K8tsmG5+Jw8/RIP3kdK3nhVroTRRWRdJym2zcrioxSQ/oooqI7CiiigCiiigP//Z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5368" name="AutoShape 8" descr="data:image/jpeg;base64,/9j/4AAQSkZJRgABAQAAAQABAAD/2wCEAAkGBxQTEhUUExQWFRUXGBwbGBgWFBgWFxcdFhcYGBwcFx0aHCggGholHBgWITEhJSkrLi4uFx8zODMsNygtLisBCgoKDg0OGxAQGywmICQsLCw0LCwsLCwsLDUsLCwsLDQsLC8sLCwvLCwsLCw0LCwsLCwsLCwsLCwsLCwsLCwsLP/AABEIALgBEwMBIgACEQEDEQH/xAAcAAABBQEBAQAAAAAAAAAAAAAAAwQFBgcCAQj/xABKEAABAwMCAwUEBgQKCgMBAAABAgMRAAQhEjEFQVEGEyJhcQcyQoEUI1KRodEzYnKxFRYkQ4KywdLh8ERTVGNkkpPCw/FzoqNF/8QAGgEBAAMBAQEAAAAAAAAAAAAAAAMEBQIBBv/EAC0RAAICAQMDAwIGAwEAAAAAAAABAgMRBBIhEzFBBVFhInEUMpGhsfBS4fGB/9oADAMBAAIRAxEAPwDcaKKKAKKKKAKKKKAKKKKAKKKKAKKKYcc4qi1YcfcnSgTAyVHYJSOaiYAHnQEV2m7QLaWi3tkBy6cBICj9W0kYLjsZCZwBuTUdw/sc28Q7fLXduAyO8UQyk/7toQkD1BNOOyXCXEocffj6XcQt7mEf6toH7KEwPMyedQHbLtEttQYaWQUT3hSYJJ2T5AVJVTK2W2JFddGqO6REe0lq0tnmmmLdjWrKoaQQkTG0b11c8Lti1IaZSSMfVt7/AHVUzbqW5qUoqUd1KMn5k8qfcZsShlEOakqnblG8eVaT0aSjHPJRjrVLdLHBBP8AG0Fst/RmgsGNQaRkD5b03tVNqBJaRjl3YM/cKc2fD5UPDq6irQ92ebS9kgJCQdGxkxGelWZV118YIldKxZIa1ftQ3qdYbnkkNpn5145x+z1aRZIP6obRqPqdkjzNRfEElbikoOx8a4wnolHVUc+VcN2ISISI69T5k868/DQn2X9+Dx6vZ3f9+RpelDiyVNIQicNtiI/aXEn5RT+xuEtq1Na2F/aZWpBx1gwoeRFcG2r1LNWFpa0sYIJauT5TNR7Ce0JanEW16oKKzDT8BIUeSHRsFnkRg1qE18xFoKGlUwemD6joRvW1ezLtCu5ty0+f5QwQlZPxpOUOfMYPmDWRrdKqnuj2ZpaPVdVOMu6LpRRRVAvBRRRQBRRRQBRRRQBRRRQBRRRQBRRRQBRRRQBRRRQBRRRQBRRRQHk1QOKcSRdXviI+i2avUO3IH3FLYPn4jyiprtvxlbLSWWINzcHQz+rzW4r9VCZPmYHOoz+Kem2SyyQEo+JZJKicqWo81KMk+tS1QjKX1diG6cox+hZZ3dduEIADSC4cyT4R5etUPiLynXFuL95ZJMbCaet2BUspBCo5jal7mylSUoyIE+R51tVV1VP6T5+6y+9fV29iA0Us0AvS2TAmVSd/TpT/AIxwzuiIUJO4JEj/AAqObd0BQ5nyyI6VY4msoqNyqntkc8TbZTAZCp+Ik4B6CoDiXFCMayXFkITqUTviT5D8qe8RuAhJJNTfYfsaLhhxdwmF3KNKJ3abmUkdFFQCvkKraq9URx3Zd0VMtTJyfC/Ygbe1CEhI2HM7kncnzJpVm11GBTzhXDnVrUysAPNqLbg5BSefooQoetaFwPsulAzBPM+dST1VcIJoiq0d1tjUvD5Zn6+zz0SEEiMH5xFH8WX+aYHnWzttpQmI2FR1wzqM1TXqMn4NF+mQXlmSDgboGooMDfafWnXCe0SLV9m5Ep0fVPA/EytW/mUK8WdgVVfOMIV3Sw2BqjeJ25RWTOECdQBnBHIg71PF/iq2pFeUfwliceT6RaWCAQZBEg9Z513NZr7Lu1jYtnGLl1KDaxC3FhILSp0GVHJEFJ9B1pbjPtGK5TZIGnb6S/KWh5to95zl0HnWN0p7tmOTc6sNu9vgvfEeINMILjziW0DdSiAKbdn+PMXrXfW69beop1aVJkpMGNQBjzrG1Xqby4DLal3NyqZuXjKLZv41stjwIVB0pMSTGa2Hs9aoaZQ00nS2gQkc8cz1J3JrmUXF4fc6jJSWUS1FFFcnQUUUUAUUUUAUUUUAUUUUAUUUUAUUUUAUUUUAUjc3CW0KWshKUglROwAEk0tWe+0figW6ixJhvSHrj9dAVCWh5LUM+QPWuoRcpKKOJzUIuUuyEOGvqfdXfO+Aup0sJUILbAMiJ2Uv3jt8I5Uw4l2hcXLaVFLc8sE+tMb7iIcOxwIGcCo6a3NPpVBcnzmr17m8RZZuD3SGhASFqVMkmNI8utS9mWWWFPk60geQkkwEj51QtcV65dKICScDYcvuruem3Puc1+oKEcY+wrxPiJdOUgQcdaj3XNyTXpNRXGLsgBCBqWohKUjdSlYA++rMnGuHwihFT1FmO7YtwbhpvrsNkSy3Cnuh+yj+kRnyBrd+C2WkTFVXsD2aFu0ls5WTrdUPiWRn5DYeQq/togRXzd9rtm5M+x09KprUEUbtbZC2vGr0ABt6Gbg/ZJP1Ln/MdB8lAzirCzI8IzG9PuMcORcMuMuCUOJKVehESPMb/Kq32NvFltdu+fr7VXdOE7uJA+rd89aIJ85qPdxgk285J5DZ50jcpinhcpjdvpneuVnJ6yN4tbqLS9GDpPymsg4lw1TUA863HvZEAAiN5qtcW4OlwQsDyNaOk1HT4Zn6zTdVZXdGSIKdSVKQlRTMEiYmDtsdhSHH+IqIBlRnYeuABUn2pAZdKQAAmNufrUj7PeDm6dF04n6tswynkpYwV+idh5+lXtTfGuG6K5ZS02nlZPEuyLZ7NeyZtmvGPrnPE6en2Wweif3k1pzLekQKa8NtQhPnT6sFtt5ZvJYCiiivAFFFFAFFFFAFFFFAFFFFAFFFFAFFFFAFFFFAeVW+1/ZNi9SCsKS6gEIdbOlaJ/BSZ+E4qy14RRNrlHjSfDMB4zwu6sD9envGpw+2k6R/8qd2z57VwzdJUJBB6EHet4urNKwQQM9RIPr1rMe1Hs7SklyzUGVbloj6lfpH6M+mPKtLT69x4s5+TI1fpUbOa+H7eCsaqINNw4ptfdPILbg+FXPzQdlD0p0F1qq+MlmJgz0063iaEnsCTTzsLwfvXfpahhJKWZ5nZSx+KR86iSwq5eTboMasrUPgQD4j68h5mta4Hw9KEpSkQlIASOgFZWu1Dl9CN70vSKC6jJSxSUJwaeC4V1pGKr/Gu1zDCi2mXnh/No+H9tR8Kfmazkm+xrtqKyy0fTCN4qlcV4o2viLLloe8XpU1dFGWw2ASnUsY7xK8BMz4lYpi3c/Shqu3wlH+zsqKUf014U56CBT9q7YQAlsBKRslICUj5CutjT5Od6ksok3eILXAArhu0d1Sr3eWKQt71E4pW/7RIQAnSZ9dq6T5wjxrjLHiXSNzTV0zJmKrXGO0QKkxq0pkqgT6VB8b7bJ06WgSTgdVKOAkDqSanVbUdxD1E5bTjtFZJvLpNu2SSo6nVCIabG5/aVskda1Xs1wlLaEJSnShCQlI6ACBVZ7A9miyglyC+4Qp5XnyQD9lAwPUnnWitNwIFVpzcnyWIwUex2BXtFFcHQUUUUAUUUUAUUUUAUUUUAUUUUAUUUUAUUUUAUUUUAUUUhdPaRHM0Bxc3EYG9MVid817RQEPxrgTVwjQ6gKHLkUnqk7g+YrOOO9lLm3kszcN9Md8n12Cx5jNa+BNLfwaFe9XcLJQeYsjsphYsSRnHYTs8ppBU4PrnDK+ekD3UfLn5mtDYslAbRTq2s0o2FIXXGmG1lC3EhYGopnMVFZYlzJnSxFYO/oh6ioHiHZS1OpxTDBKjKlFI8R8zzNMe0/FxcoS21qCCrUpUlJCU76hFVG8uHgwhlxaEtBS1IXqJWokqjB6f52qhZ6got7f1I5WfHBYl9k7VXu27HXwj8jik/4lW3+zt/8A2/OqXY8SNsorQ9qcEBUadKgDIETOwg9Zq/dle3LN24lhYKXikGQISoxnG6RNSUa1WcSWBC1PhjQ9i7f/AFCPvUP+6k1dhbY7sJ/5l/3qvK0RXkVdJijt+zuzOPo6f+o7/fp3wv2fWzLgcbt0pWNlErUR5p1KIB86tyTBkVJMr1CaZAhw+0CBTyiigCiiigCiiigCiiigCiiigCiiigCiiigCimXGLh1tla2Gw66BKWyrQFHpqgxWeWHtGvXCU/QmErSfG2u7KHU+qVN7eexrmc4wWZPB43g1CiqMz2yu4lVkj+hdtn94GaVV23eH/wDPeP7LzB/76j/EVf5L9RuRdKKoye37vPhl38lMH/yU7Z7dJMarS7RP+7SqD08KjXXVh/kv1GUW1SoE1FurkzUBee0C3ggtXY6/yVw/uGaecF40zdIKmlE6TCkqSULSdxqSrKZGa7Uk+zPSRr0Ca8p5ZNfF91egUYY0jzpVSwNzXprLu3V+tVyA2ohTeAATpEzkRuY3FQX3dNJ+5xOe1ZNHfv0BClgyAJ8ImfTrWS8d4gVOrW6ru9eDnViMSAOo+6KRb4+opQyhSkkhWoDnGMkbVHcVQlKUKCtREAwZ8XIkbxHOsrUWO9pPsiGctwqhPdyuSUqGrTnUoYyQNjuINJvu61y9zQTGAY6T1iPOo+7vyskPKIV9tKSpQmdwMZ2I8q6ubTQ0ACScyVKzsMQNhvzqF1LyR8EdfKC5SlOmTI0QfAj1+Lnk1GqfUxCkpWkrGoKMpKgIymNhn8akXGHFFEoIR8Orwjqr/JqN45rUpYV4SghKROyQPCmeZq9CuP5T3amXDg/tLfa0JWUOtEmcK1InqTv1rY2XAtCVpIUlYBSRkEGvl69gFLbS1L1JEgpWIOZAB3A67ZrdvZH2gTdWgt9J1W6EhSjEKKiqNMcsVapTg9rJa208Mt1LWrsHyNJLTBg15VonJeikbZyUilZoD2uVrABJMAbk4AqscZ7aNNrLNuk3T43Q2RoR5uuHwoH47wDVSvu9ulTfO94Nxbskpt08/H8TxGN4EiYruFcpvgisujDuzTbK/beTqacQ4mYlCgoT0kU5rK+EcRRY3qFJCW7e5htxCRpS26P0bkDACh4CeumtSSaTg4PDPa7FOO5HVFFFcEgUUUUAUUUUAUUUUB4arfarsszdgFxHjT7jqDpdQf1VDltgyDFWWvCKYyDE+KWF7Yzr1XDA/nW0eNI/3zY/rJxS9lf94gKSdSTspJBn0rVeMOtNNLedIShtJUo9AKyC2agOPKQG13LhcKECA0kwEIgfFpgqPVR6Vi+o6WuEd8eH7ENkUuUSSn1jn/ZSZvFjnmk0qxE4HnSCgcwDA57A1jLJA2x8OILOZ/Hakk8SNu+m6Hu4Q/5tz73qg59CaRQDg428q6GDBAjaN9+vrV6qx1yUl4O4yaNPtlhYSUmQqCCNiDmRUwBFZ57OuI6FmzcPugrYJ3U3OU+qCY9CK0MV9FCanFSXksp5GXFr3umlKABV8IJiTWSca4iVa3EqBWdPRCQUKlSRAjYHJyZq+dt0nTJI0JEwcEKBwUnrEjOKz+4Qhglq48QWFKAUBChEoOpOygZHWqGp3Sn8Ihm+SBfCmdQzhUlQMAa8iem/X1puq4bWsoyEqX4QTMHJjVvtmjjPEg7pShszEAfEo9Aeo5zyFRz1iytDbzFwnvO71rQ5KACklKtBUmCoeHEmajjXlZIks9ict7lhL6gFpgtnSSfEFRmRmdjmZzSPEOIthAW2ICAQpQnKyQQCec5z5VVrC+JIQ4uNKhmD6YIG/rive0lwlTitAKGzBiceEYxyxNeLT/Wss6xzgsf8Ircy86FoBkBMBWc4Mb8vlUffPKJSRgHKISd081HcqzkkSRUdbK7tqXEkaoIUSYTrMg43MCKtPAbxL6UurWod0YBACUgASNPMmTJnGRUmdmZjyJWbRDcNaXBsFqbLZPhMk88eLE1ZvY0hxi4el1ruCPcKoc8MlJSkiTg/jUA5xJkpUgFalLUqUj3UYPjSYmTzG2ah7Tii1XaSgaiBDYO40gzHUnz2rxNxbnFfJ5na9yPpJ1aXE60EKHUZptVB9lfF1KfdacWCVJHh17FJIiDiQI93FS3ba9dQ4wyhZZbeKkqcTGsqSJCEk+6SNRmPhq/RN2xT8k8bE47mTHEO1DNqdB1OukeFlka3Vb8vhHmYFVviF3c3QJunO4YzNtbq8agJ/TPDIx8KIHmaa2iUN6ktJ081KJJWrqVqOVfOl3kfVKWcBUR6bk/hWlXpl3kUrtW+0SMubkIQG2UJaR9lACQJ9Nz50oyoBOZIiT1J6D8KaLVJk86d8NtitQ5YVE+6lI3KjykwB86vpKKMxylKWRurh4u1ONr9wghR6DER0IOfWr37PuOKuLcodVL7Ci24dtUe656KTB++q0zaJSQ0lWoAlbyhgEYASPmfxptc3v0G6ZucAKAaukpwkNqMIUBz7tW56KNVNTDesrwX9HPY9r8msCva4bXIBGQa7rONUKKKKAKKKKAKKKKAKDRUN2t46mytXXyNRSPAmY1rOEJ+aooCne0TjAefTZpUO7Z0uXOd1btNY8xqI6Adaqrt+VEkmZ2xtJ61ELuFpBKzqcWSt1RxrWrJ+Q90eQpFlZhQzBzG+4H4flWHrJdWXwirZLLJpN1nw+KOm8xGPOnCbrGQZidjj05VCpdjAGRtByM4Jn93nSwuSrkCR0xJJwD881RlWQ5ZNSNx+X4VwtRn8R8uQFJKOqd5AjpHqOfKvHXkpyTEAmCI2Gf8+ddJeCQL91Y0ONQHmVa2iftRBST0UmUn1rXezfGkXlu2+3ssZHNChhSVdCDIrGWeJtnSUqBAMYMgT1J/91N9iuMCyuw2pQ7i6UB5NvRCfksAD1A3mtHQ3OEulLz2Ja584ZofaGz71KkTBwQeYIzjpWPcRRLykuqIEqgiCTvvORnnW2XnvGso4+2pTzx7oA/ClQlSirOMcgCYnnU+tjymj21dii8bsC2ifFAGrvFDJUoeEJA6CTNcMXCUsJU5bthD64SsCNHd4Jg7hREkT86n+KWKFLbaW8RKUFCSpRTkQpCzkI3nnidqZ3VqlDKEq0lpJKREOAFZ6zG8nbFQu1xSXyV92OCIWtCk/UiSdUuOOJHhSkn3TMEgY86gA6XFZPvQFKOAJxmpC6b75brrmnUhIwEhAWEnSIAgFWN+dTDlmhCO71IUSkOOBCVHw7hMk7CQMdasKKguOckiiorI04dwYOulC7hJDWEafGT4gMzy6b1Zri1tWGk9w2tKoUCVqnIwTG4ODyqJSyG16Ldsd6pvBSmdOJ8KiYTgZOaQ4Kp1cuPIISIJkGHipSjttO+3Sqdm+f1J/SvHv/05y2ji9slNJSFAELIhQMHSckEbjI+dC3ChAS2gBS1eBSkjWnIB8Q2yK74rfodWSgBJgDBJ1Eeu3T8aedmeEvXbjrTSgBoAVPwpUc6eRP5VbgnOKU0Sd+GXb2PcEaDq3HgkvokIHiOkT4lZEAmr72s4ULhpbZME+JCuaVpyk/eKleD2AZZbbBnQhKdRyVQAJJMnPrXl973yq5XHasEsI4WDLOEXMpPeJhYVocT0Ug+Ieh39CKl7xRU0T1Ix0nIHoAB99Jdq+Hhm5TcDDT5CHuiVjDa/6WUk/s05vMW6J97UT9/5ARWtTZvimZN9WyTXggSjMxtsKXS4qA0kwkEaz9o8/kNhQEGNQ2C0jlnIml7dP1igfdQcjrJq0ymh424SohMDkPQcz84qG7RI7wuHRqSoFJnJE+FQPTnmn6nFIWkjEoIHPJVMH7qRWoBSloOhRIJMmDkSnoZ865S8kkpcYJ72VccK2VWbpl22CQCT77Sp7tXmQBpPmKvorBlXyrS8F4gyEHxhIwtpRhaRjdPvDHKtzs7lLiErQQpKgCkjmCJFZeoq6c8eDZ013Vhnz5F6KKKgLAUUUUAUUUUAGsl9tnEz3trb7Aa31dCU+BEjqCSa1k1int3ZUm6tnNkKaWgH9ZKgqPuriz8rPJdiim6VJkgEnmZ+fTyiu03eIJzv12/dmooPbiI/dSrD+nCTHWRk/fyrNlWVmiXDxIgwCTggz03z5b05YuwBCZMZxj3eZB3qJafzBiPOfhpVu4BScgdBEbZ+dQSrOGi1tP4kk7c/SmjbJu7hLPwRqdI5IBGPVW331GP340HVBIJ2Gc7D13rQuwXAi00C5+lcOtzy+yn+in8ZqfSaZOW5+CauOeRTifYdq5TKZYciEraAGwgBadlp/GqHx3hVxay3eCG1GEvNn6on4STu2oHMGM863RtMRTx+0Q6kggEKEEEAg+RB3rQspjPv39ySUFIqPYPtEbu2AcI+kMQh2Pi+w4PJSYPrNTV/ZJdQU7E7KG4MRPqKiOD9g2bW7NwwXGwpBQpoGWiJkQDlMHMDzqxLbIMGu9uViR1jjky7tB2LuFONpbAW2kD3UwogqE6sgExOd81RuK8DUhwhVwAhC9KhJOmDlMQJnr619EpMbU14lwq2uEKQ9btrCsnwgEnrIzNVXpWnmD/Yi6STyjBOK8US42tkNIzJQUtpSUATAUQBJ3M4rzTblxKnAW0lttIRJKZjxGU9SAYOPI1o/GvZkwrW5bqU2vTCUe83gEGRuScZ8qynhibi7eFskDX4jo21KaB8MnY4ijqsxgbZD24vAhQQkqCQDqMe6dk5SCQnYkDJ8qibri7qXUfElMAtq8bZxAxzTn1rSuDex+4UEKfuQhDkF5pCTr2MJ1SQYMcutWDgnsls7eVvA3C58OsylMHEDmdt68r0+15ZzGt5yzILm2LqxpjUohIIGltMqgBR2CYxHlW/9nOEotmG2wlCVBI1lAgKPM+dOGOFsoCglpACzKgECFEQBI+QrjjPE02zC3lCQgYSBlStkpSOpMAetWoQa7kyjgdHtKyL5FgJLxaLhiNKQOSucmnd2fEay/sqFo4syXYLzjD7r5x76igaQfsoEIH7NaUVTnrUsouLwxCSksoacU4am4aWyv3XAUnqJ2I6EHM1SbC6Wr6h4Q9ay25+uQPC4PJaQD6k1o9miVelVD2h2f0dxHEEjwABq5A5tqPhc9UKO/RRqSizZPkh1NW+HHdELbOyhaRPUevKnndguAj4xMHGrGofPemPD1jvdOIJj8oNPb65Knc+FTeD+frWs1yYkXwINK71zTExJSAYEHMGf31wtv8Am1e8VYBHQzyOw2pNIMga0b7E6FA+X5Ute3sEd4USNhAKvmRtQfci+KNJKVJcaKmwZQpK9J/WBB3naCMAVbvY/wAQ12RaM/yd5xkTvpSQpA+SVpHyqrvKb0Kcd1YIOmT4pPvGdh/jU/7JW4t1ORH0h516PJaglP3pQD86pa1rCRoenp5b8Giiva8Fe1QNMKKKKAKKKKAKqPtM7L/T7JTaf0zf1jJ/XSD4fRW33Vbq8UKA+OO+UkqSsEGYVPIpMEHoQZpcEY2JGc7Vo3to7J9xcC8aTDTxh3olzYK8gofiPOs27uJIOnyiR8xyqtOKTI5LDHDagBOcGTvnpt507buSQVcto3GTnfNRbSVgiRMZI1AYHSa9K1KSAEqk7QoQeeailDJw0W/sBwk3V0pxQllkgnope6R8vePyrcrBjSPOsu7Gdqrayt22haXKiMrIDXjWY1KPi8gB5AVZ2PaI2v3bS5jz7v8Av1ai4RWMkqwkXanFo9GDtVGT29Sf9FuPva/v13/Hf/hLj72v79e9SHuj3KNEiuXGwRmqMj2g6RmzuD0gtT/XoHtH/wCAuv8A8f79edWHuhlFuXZnlmkiwroaqlx7S0tgl2yukJGVKPdEJHUhKyceVXJXE2QApTqEhQChqWEyDzya6jOMvyvIzkSRbKPKKwbsWyW+0xbPwuPfilR/trZb/t7w5oK13jMpElIcClGOQA3PlXzlwrtl3fGP4QUnwl4qUBvoV4THnpro9PrGmF45JjkKjrbtbaPICmbhpQUJ98Aj1B2NdovGyYDiCTyC0k/voBeqdxS4FzddWbST+q4+RA9Q3IP7RHSpjtRxQsMw3l51QbZHVapycjCQCo+lQ5s027IQFatOD+uoq1FavMqM1Pp690itqbdkcIrvZrUeKJWc/wAndny1OpA/ca1FGwrO20qYuG3W2u8Ba0qSHEoUlS1at1YUP3VYm+0T6SJsXD5JeYJ/FYpdGTsbwNPOKrSbLpaNwPM0XtslxCm1gKQoFKgdiDgiqqrto6N+H3H9Fxg7ejlNFe0eP9Auj6Fk/wDkqLpy9ibqQ90VTh6TZvO2jgCnGgQhat1tK/Rr8lDKSeqakV3fephYGpIEKGD6GN6i+3faIXHdPpsrltxknUpaUQppXvg6VE4gKHmK4ee1IDjZ6SRzB91X3Vq6aW+PPdGPq4bJ5XZj3vlRiJHIATHqRTS/4iSoCAjYkgDVPzFIIvCDuNXrpUZ6HIPpTHjfFAlJUV6cGQpIVy5QMetWGscsqpOXCPHrl68dRaaiUOGVqIEobT7xBGZPuieuK2Xs7ZhCAEjSkABIHIAQBVB9mPZ9SG+9cH1r8KIPwIHuI8sHUfM1qrDekAVi3Wb5tm/RX04JCtFFFREwUUUUAUUUUAUUUUBHce4S3dMOMOiUOJg/2EeYMGvl3i/C3LS4dt3hKmzBP20z4FjyIr6yNZj7aeyJuGBdsp+uYT4oGVtbkeqTKh8+tcTjuRzJZRiLWTGr5R4hz+8dKctNgRpIEExIyZwaRt0SdSTq6T6e9TsKODvHPaAcZHSaoTZAx20+JCQYCRkxlJG4MbnG9PLa5VhQUAUk7n3hGIjfYb9ajGCCQDEk8hmB+GaVswVFQx5k8iJwI5HH3VBKJwWAXMk51DHuiZxIgdZp6HiFQTtzmNIwc1AW1wUjWpYE4O5IMROOoG/pUi0+lUQdQA93mrPnz6moJZGSVcVJz7yRuOk7j/PKlC7p3mDqAO5JUPw/z0pq2mZ3E+7zCYwfUeXrQ45gKTkAgGd/CYn7s/KoGs8HrYw7Rau7UkKlPdrxO5g5POtX4fw61fQ2p+3bcWGkJCloCjASMZ5ZNZTxghNuvVM6Vbee0/hWt8B/Ro/YT/VFa/pyxB/cmq7Dg8BseVoz/wBJP5Ugvs9aH/RWR6Np/KpOitAlIs9nrX/Z2v8App/Khvs7apUFJt2kqSZCggAjzBqWQgnaqz2/4hoSizbVDtxOtQ/mmU/pFeRPujzV5V6k28I8k0llkK1xBNw+5drJ7tILVqNpGoa3I/XKSkH7I86U4koFfeAylcYHwkbg/OohtwatCIShKISBsNIwPkKVbu5RA5H55itiqnZEwrr+pJscgEmEnxHdJ+Kcynzp1cPlSADqSpONWk7ZMHpTFF3pKCZKY5/+qam6SpUguJTz+L8Ca6VZxKzwO7y6MpKF6CkyPDIXgb58RHn1pPhtoXHFQ33azkK+AlXQH54FSjDAbSkhKHQrIWZOIwB0O+K9vOMqQUaAElO5AEAzy/dNeZ9kNvmTK3xtDjYMp1AGCROg/n6VAcFuygON/wCrjQNgUOSQP6KgR8xVmevnnZW4SRq3IGjMmBA3qtcfXD7C0ggLS4mSImNKk48jq++u4vDX97iOJZX94Hq7pSUEiBnxcz8p935U24NYC+vQIJZaIW5zBPwNz5nJ8hUNxW/OjTEk4AGSSdhHOa132e9mfozKWzlZOt09VncegEAelQa+3ati8l3RUc72XHg1ppTJ3NStcNogRXdZJqBRRRQBRRRQBRRRQBRRRQBXDiARByKKKA+cPaB2Z/g+8hIi3dVra8Mj9ds+hOPI1AIJ1SUwkA5A6nnnPLFFFUdQkpfcgsXI7QiBqP4c+Y23MRTgrV7wAKoHiBOByBncmfxooqkyEcRIOjptskkgDwjliMU4acSlUyrAEasxpnc+u80UVBjPBydfSHZSnTKdULIHu6jKYz1MztUgVd2hU7xnGqdPSNsTRRUMp8pDOBlxpxHdOpBOEEmSfiGoVsPZ9slpED4E/wBUUUVsen/lf/n8FmnsyXTaqPKlm7PqaKK0CYcpSBsKyT2ia7fiOsjUm5bSlCvslokqR5Tq1ecHpRRU+leLY/ch1CzVL7EPbugLSrzIPkD/AI1y3gmAT1Kdx0I6iaKK3pI+eQ4FwopKcTyBmD6GQU+m1c2yU6yCFCB7pMKn+0UUVGCa4QytRd05GkT4jvqBEyY6128xpBCtIJVIBOYk9K8oqDP1MsYxFDXix1toCSEjoTBn9mqr2pWAGCF6iHFAmCP5tWxPL/Ciiuv9fyK+Z/r/AAe+zjgpuLk3K8tsmG5+Jw8/RIP3kdK3nhVroTRRWRdJym2zcrioxSQ/oooqI7CiiigCiiigP//Z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214282" y="0"/>
            <a:ext cx="4214842" cy="2862322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l-GR" sz="3200" b="1" i="1" dirty="0" smtClean="0"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Η</a:t>
            </a:r>
            <a:r>
              <a:rPr lang="el-GR" sz="3600" b="1" dirty="0" smtClean="0"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ανακύκλωση μειώνει την κατανάλωση πρώτων υλών και την χρήση ενέργειας </a:t>
            </a:r>
            <a:endParaRPr lang="el-GR" sz="3200" b="1" dirty="0">
              <a:solidFill>
                <a:srgbClr val="FFFF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050" name="AutoShape 2" descr="data:image/jpeg;base64,/9j/4AAQSkZJRgABAQAAAQABAAD/2wCEAAkGBxQTEhUUExQWFhUXFhQXFxgYFxgYFRcXFRYXFhQXFRcYHCggHBolHBQUITEhJSkrLi4uFx8zODMsNygtLisBCgoKDg0OGxAQGywkICQsLCwsLCwsLCwsLCwsLCwsLCwsLCwsLCwsLCwsLCwsLCwsLCwsLCwsLCwsLCwsLCwsLP/AABEIAMIBAwMBEQACEQEDEQH/xAAbAAABBQEBAAAAAAAAAAAAAAAFAAIDBAYBB//EAEUQAAIAAwUEBggDBQcEAwAAAAECAAMRBAUSITFBUWFxBhMigZGxFDJCUpKhwdEjYnJTgqLC4RUWM0Nz8PEHk7LSRGOj/8QAGwEAAQUBAQAAAAAAAAAAAAAAAAECAwQFBgf/xAA0EQACAQIEBAQGAgEEAwAAAAAAAQIDEQQSITEFE0FRFDJxkRUiM0JSYQaBI1Ox0eE0ofH/2gAMAwEAAhEDEQA/ALkcscYKABQAKABQAKABQAKABQAKABQAKABQAKABQAKABQAKABQAKABQAKABQAKABQAKABQAKABQAKABQAKABQAKADhMOjFydkA3rRvHiIs+AxP4Mdkl2OdcvvDxEL4DEfg/YTJLsc69feXxEHgMR+D9gyvsL0hPeXxEHgMT/pv2Fys56Snvr8Qg+H4n/TfsJlYvSk99fiEHw/Ff6b9gsznpSe+vxCF+H4n8H7CWF6Wnvr8Q+8Hw/E/g/YLMmk9r1e1yz8oY8HiI7wY9UptaIsLYZp0lv8LfaI3h6q+1juRU7HRd839lM+BvtByKn4sORPsL+z5v7KZ8DfaDw9X8Q5E+xDaJTICzqVUalgVA2ZkwOhVX2gqFR7IrC2Szo6fEPvDOXLsO8LW/FkyGumfLODJLsL4St+L9iVbM50RvhP2hMjDwlb8X7DvQ5n7N/hP2hcj7B4Sv+LELJM/Zv8J+0P8AD1fxYzk1Oxz0WZ7jfCftC+FrfixOTPsN9HetMLV3YTXwhfC1rXyuwcqb6DvRJnuP8J+0J4ar+LF5M+wjZn9xvhP2g8NW/FicmfYjKHcfAw7wdf8ABicqXYga0oNWUc2EL4Kv+D9g5cuww2+V+0T41+8Hgq/4P2DlS7Df7Sk/tZfxr94PB1/wYvKn2OreMo5CbL+NfvCeDr/iw5M+x0W6Xn+ImWvbX7weDr/i/YOTPsSSrQrVwsrU1oQac6RFUo1KdsyGyhKO5JEY07AAoAGsItYH/wAiHqh9PzIqtIj1ZSNVojaRDsw2xG1nhcwjRG1mhbjcomseVYM4mREa2IsaAQSqKK1YnKzaBqR0ImuuKgHeD5RRlxKnGVidYFtFmydAK+vMpwA+tYjnxS3lQ6OAj1Zori6JdVVS2JTvGnKhjPxOP5iLdKgoKyZo5dlCEa1GkUJTcyxaxPMXLKGIBimvdCvQUzn/AFDswa77TlogbvVlP0iOs3kZJS86PG7BLq0Zdv2aiN3ccjKGP1JEbCwIKQlwLipiYDZqeQibDxbmiGvPLBj5svXbG6mYzYOeUrVGOldq1BB76xMpNajWMu25RJBbG012PrTKHDwAhamIdR2tZDIQtuyhbb8CAgNiOe4LWu4RYp4Zy1aGSqWB8y/iy17IXKp27jlwiZYZJkfNuB79vQBCDQk6Z0yGhFP6RNGDuDncwU1ixOtDsiYVFd02Q1j0NNibLLM7NvfDGxbhKbcsyQiznTs1FO0ASTp2VJMRZr6DiB55mZOAF2IKKoJ1Y7zxMLsFzVdGpShCVpnhyB3V1GzbHKfyF6wMziO6DMc0Zh2ABQAJRmOcWcH9eHqh9PzosNIj05TNm2pEZMOziDGlQ5SEaIzJh2YTKHLhuNZlGZhTdnWM/FYucdIonpUk9zSDopK9k4a8KiM34hV+4sKjEnsVztKOXaHE5+UR1MSqm+g9QsWpl34s60iONawth1ns7qT2gV8GB8iIbOcZCrQs2lajjDIgyNZop5iHNMCJ2pmO/fDtwM309m4bBaNe1LIHMkAQ2sv8bJKXnR5XcqVMZEkakT0657D2AYZYkDMpaCEBliyJUseQ7ovYG2pQxl9EWgwEX7N7FBkfoqkkjKuvGHcxrQSwPvCRMwkYiNxGsT05RvqNkjLWizylqWcuSaUoBTnGjCpJ9LEDhGxk73tkpRhEog61xNr40I4RbjF7kGgBmTDMObKo1zNPACJGKkkVwo5wxkhfk3MW0Bz0NMiOcROdgTbCn91p5GSdmmxSafFt5RE60STJKwUuzows1fxpjGgoqgOaHiSB4RDKq1sPjDTUdK6Mz5b9XKkymlVqWdhiYbm7OUNdVNfsdlCN42YJhAw1pmFFFGmQ36nOOZ467uJmcTWqKcc+ZR2ABQAOkjtLzHnFnCfXj6j6XmQWeVHoykbtiF5cPUhjRA6RImIRMsOTEOybUyeqSOUNlSjLcXM1sG7vv5tGYnmftFCthIrYmhUbNVYLdUCppXStc98ZVSlbYtJhIEGIHdDrjHEKrMQa4qDCrcCm8sjMHxiZO4HQxIIIrxEFrABulN2LMsNpUDE3VTCK5kMBiFPCIqzbiPp6SR5X0cAFTyjKkasD0y6LUDLyiNEti2JkIx9iaRaMJqM9h4iH06jg9CCtRzqxZ9JVjx4xsU60ZLRmVOjKD1RZlONkPlEjsOmFdsIr9BLAe95kqWjEhRkdgJMWqKqSaQydkjxq+bQrzGwEhSTkPV7hXKN6CaWpQbVypY7umzT+GjNyGXeYSVSK3HpN7GpufoDNYB5jKo1w5ljwyyinVxaWiJlSbN1dd3S8ea5KAKFQFHIAUEUqtRqJNFJBy12cUoIqwm76kpSlSqa0yidyvsIkgTelqpUKaDhEijoJczDuSxrGBx37TI4n5kKOeMo7AAoAHyD2l/UPOLGE+vH1JKXmQaZ49ESNxkTmHoQgcQ9DSJkh1xCF5cSKQ1oYk4qdAecEoZhFLKWVvpvaAI01NYieEXQeq5fu2/ypNGYDYCajwOcVquCutiSNcOWPpYmk3IVycA0IOlRSKFTAyteJPGsjRy2BGUUGtdSYitUsnSJINADEdgcx84sOMWrobcsHPJiDUHwIoREMo3Q9OzueKXnY3ss95ZFArUHFfYYcCtPnGVUjZ2NOnK6NX0Zt4I1iFosJmnxgw1j4sa7U0hth6HSp5hYya2CUMysWJRINVNN/GLtPGzWktSjVwkHtoS2q8KLmCOP9Y0MPVhUejKNSjOPTQoNKM9DiQ0zFDWp5aRfUlTehXtmRQsHQazA4pineFLH6GFqY2drRI44eIfl2OVLFEQADZEDnOW7JcqWxyZaK5AU8oXJbVg2WrHLIYg7gQOMQ1JJoUnmUXPzhi1BgW3zTsFYuQWg24CvGRRC5bDTPOJlqAFS0B1BBqMxXKhpu2xzvH1bKZHEXfKdjnTLOwAKAB0j1l5jzixhPrx9R9PzL1DREeio3CNhDriETLDriDDC3vsJcieHoS5VmRKiNkRSHpiM4JMI5JAohmx2NpsoKgJAerbSBTPLaIz61WNOblJ9C1CDkrI11nvCWGCBjjC+rkThG2mcYTqRnNq5ocqcY3aLvpRyOo2gihh2RDNbHUnI3OBxlETQkeSIRSFAHSLozLtS64ZiiisADxwsNq12ZUiOpTUyWnVynnlu6PWqyHFgLJ70urDwpUd4inOjJdC7TrxZbu3pFiUVOfOK7RZjZ6hmTfKka8+EMZKgpYrQr6UhLIUktUsg9YmZA7Sj2gNoHvCDbYRSS3JbFbFcaw5SCUOpeRyo3jd9os08ROLV3cp1aEZepDaZmE1xRuU7SiZrTTK061y9r04RIo/oZoUpc8TXVQQFUg1r62egp9YfKLUb2Gbs2ElajPnWMyTsyQH3jO1AzixRiuo1metNqwZuQANg1i6kugzYEW6+Vmo6rkCrdo6abYfGDTDMmjO3C7lCGGQbJgCAxPrZnWlBHP/yPeBj4/wC0KRzBnnYAFAA6R6y/qHnFjCfXj6j6fmXqHTHohuHFI2wjTAK3fIkTCATgbz8copVp1YaonhGLCVq6No4FGpxoM/CK8MdOL1RK6EXscldFpNO1VuNSPKFlj6jegiw8Sta+iMunYYjgaERJT4lUvZjJ4ePQzdssAR8KAuRqMJA8axcWMjlvN2I1hpOXyq4SlykwVaSsthnWte8xk1+J2fyO5pUeGuWklYC3v0nSUCssjPU7yMq0EZNbFVKr3NajhKVJamRu68rXOtDTLOJpywsUDeqaGhI0GW8RHTpzflHVatPaWxuOiVreSJs+1TgWKUCFi2BVqzEnTEeFaU1i9KjPC0nVqddjHxmMpS8gHtP/AFSbGerlAJXI1AbnmpjMlicRL7rGQ8U+xbsfTibOH4U3tAEmWyJioNSpAow8DwipVx2Lpatq3cPETew7+9lq99fgX7RH8UxHdewzxFTuQDpJaAa9ZnyGXIbId8WxL6r2EWIqdwnIuiy2+XjZAk0GjNLOBgdjEDJgdcwY2sJOni6d3o0amGxcmgbaugdoQ/hWhHUjSYChpzFQflD5YST2ZoU8YuqIJdjtdkBd0VkXXC4NO40hvgqvRXJvGU/QN3T0klzaDQ8YrSi4u0ixFxmrosXnY8fblHC9cxorncTsPGGyiPptrfYlua8iSZb5MNRu/pCRl0YtanpmQScqhZnzU6CmnfGzhazklTMfEUrfMjO3rakbRaCNeCcVYozaZB0buY+kK5q0snUNTTQHfnBXq2hZEcIPNc3tsnUXCvyyjNpxu7ssMHoXQGoxA7Mq+MTtRlsMAXSWfKMpsct1ByJFKiuVQSaRYoqadrjJtWPO5N7TM7MhR5WYBIKFkBqalamp3xecFu9yJSCFy24OpQSVk9WdFJauLaScz6uscr/Io2cDOx70iEY5ozTsACgAfI9Zf1DzixhfrR9R9PzIOFDHodzcGMp3Q7MIFLDZJjLhDKP3jXkRSKNWtBSuyaMGwpYrnZGxdc+8gH/flFariFNWyksYNPcNFhSsU7E1+oHtlqOYVq8di8uMRVsRZZYlrD4a7zTA00tRzLGIjaWAqdwrtig03ruavyxaVvY8xv3pjMdmlqDUEhhoQRkQx0EKqberCVVLRENx3S0z8ScDh9lanPidpHyMbXD+G8x5qi0MfG47LpTeppwWoFDEKNAMgOQEdCo0qcdI7GHKc5atma6WXthrIViTkZpr3hPInuGyOR4ljHiqvy+WO3/I3K7WMt1sZuUTKF7muu0u6NLlzAAwOMKezQ1qN8QTrYePyzklfcdGH6NbfksyyGwsqvXIilG9ofXvjL/xyk4wle3UZONgQ1riRUyO5Yuu/ns7l0oaggg6cD3GLeGqTou8R9OtKnsbvoveLTJf4jkzGOI1I7gq7AB9Y6fC0akKSlPd6mnQlmV2W7dYhMGGapZd2IgfwkRowrNO8dx84KS1A169H7Pg/BwSnTMNUk8Q3aoQctYhr4fxGsldktCvyNnoDOj19kt1cwgMMta/CRkYwq+GqUJWmjco14Vo5os1Vou8TR1ksqsxRlnmw3Nw1oeMRcu+qHRqZJWeqJ7Fay6lXBDDIg61hYSaf7Q2pTT16Fa1yFAqJeLkVB/iIjo8LiObC/Uw69PlysySyW5JK07KZ7yxzzzJyHd4xLKk5kKmkFbNOWYAwNeRB+cQTi46D1K4+bOUZVz3anwEJGLEMz0tLmSwVA2LLtMAKeFK8K1i5h/MR1Njzix9G5z4iBTCM1auJtww605xelUiiGKbRpLPcq2aWtKl3FXPEUoANgGIxyP8gqOUoehQ4jG2UkjnDMFAAoAHyPXX9Q84sYX68fUfT86DwArmaR6C9jcQbuuTIrUzFJ3EU8zFCtOs9kWKcYGhQgDs0PKKDTe5YuuhWtYqKgHENAGAr9DD4aaXGS7gZmmO4qMAXjmeFQYTEVacIZYu7ZNhqUpPM9ihfNupSXLzZjQcSdv1jGnJPRG7RhbWQrXKVLOstWodpIOZJ7RrvziT7bCRb5jb2POlu4TLRMn0BTFRBxU0LkaVjd4RgozjzKmxi8WxMoydOnv1C6DxjfclsjEXcU0NQ4SMVDhJFQDsJG2kVcTTdWk4J2uOPOJ102gz1klGabMai7cZJ1B2jaTs2xylTDzpPLJEijfRHsfRT/plLs6B5+GZO1Nc5a8qj5xSxGFqVI72RYjh0tWaZ5qhMSYSq/lqrcj/AL1jGrU6UaeanZqO+l7jnJRjddDPdPrfZjZsFGaYQGQItcLbCx0A1BieCoySdO39EGJnCUTyaZOI1qIsKCZnqGmpNdi9ZMA2DM8hvjQ4fhHXrKNhySPRLBYpegtqDPRaA14FiKx1lSUkrZH+i7SUbeYO/wBmoVAZpjinva8yMvCKfMk3skW7aFcXJIrUyVI0oasKfpaorxiVVppWTGunD1AHSK67JLGOWoVl9gE4TxPaqCNlPCJ4QlXjkqK6ZE5Kg89PSxmf7zz7LQzAJlExIwajla0wtlQkRzuKwjoVXC+hv4bG82ldo2dy9JvSipCYcOVcWJmrvoAKRSm+xapw0zFu/LNaHp6OVqCzNi0phyABBzryjY4VKKlJy2Mriak1HLuZqfZLSATOszFSKfh5UJzzCV3bo6BVKb2djFcZ9UV7uvybKoiPUDLq3GQz2gUNYknRpz1t7DI1Zx0LVs6RWjaMPcQDyENjQghzqyZRa95j5O9Buwgr3gmHctLYTO3uWpFrWUMTTOs3AZg76jZEcoXJIzsTJeon1wrhC7MtvLlHLcfg4uHoUeITzND45szBQAKAB0j1l/UPOLGE+tH1H0/Mg6ax6HdI2jlIL3C51bQ66Ow5Ew104PdIdma2ZZsOKcTjdiBTIk6xm8QrKhaEElcvYKjzW5S2RfvC0YENI5+b0ubtKnqBbjlFsU5hmSVWtdB6x02nLuiOK6lmrJXsgV0nvF1oimrMcIHE6Q+EXOSiupHKapwbfQisVj6uWqa0FCd51J8ax2VCHLpqByVWbqVHPuV7ytgkirI5HvKAQOeeUV8Tj1h9ZR07kMnbUDTOl0oexM/h+8VfjNN65WIpX2DHRG+RNnypi1lqJmGrUOuTaaChpXjGNxXiarVIQirIWm8tRHsquKRLGosuprXVjNX5fiSyZUsAn2zlSu0U28YxMfjoUr06S9SnXrxj8qMx6VHNOOuhQb7hK6mxKxw48JFFptO3Ect+UWKWZK5PRV1qB+l86UJDtLRVmy88JXDUZYlqBmaZ90a3B+I1cNXUo9dNRZ5ZHnl23zM61Xc1AOajIYTkaDfTfG5Xx+IlJSctirL5dj1Gw2t0lKoDvT1SAAhBzFSxrG/RnTxUFVTSvv6l6nVeUfNnA9p5bYtnaYICNKAak8okydnoStpkkqRLbC7WZa17XZFM9tPuIS81pmC0H0B/T7owLVJBk0V5azCF99SAWUHYQVBGyKOKpyn83Yu4aoouxkOglswutB2SB9q/KMSXmNyn5bHqkgkEkU2GhNK5bDGrgEsrMnHeZE4JIypprXb4xfKRVtN2S2/xFRhrQqDnvrr84fGpJeVjHBMDWy5peEqqMRkAuM0FdupPjFiFVrcjlTRmLZ0enpQsgUHTt4qU30FflFqOIhIrulJFyydFnYVE9AaaBC3nr4RHLEW6Eio36nZt1mQaFkbF7q4dNajvjmOP1MzgZ3EIZWhsc4Zp2ABQATWBMU2WN7oPFgImw7tVi/2SUUnNHoDXLJHtP4j7R2CxVQ6TlwIzY7OMurY95+hh3Mqv7g5cCO0SJQGUoDmDXxrCxnUvrIGo9iKUqgnCuEbcyc+8xlY+TdTV3aNTAxSpu3Vg69GLkS11b5Dax4CM57mpD5S6yhVCjRQAO4Q9Ea13MfYbOJt4EOTRJbMKAet2VBoeZi3g3/kuVcc70kvc1My5Vp2WPflGzHFO+piukuhj+ncx7PKCVAabUVB9gDteNQPGMPiuJ51ZU1tHX+ynXTjoeYz4qRGQNX0ZcCQvM+ZjKxutUZPzG1l38s2WkqeWAWtGByzFBjXcK7DEfNzRySJ1XzRyyFPu6eZYm9XUEVOFsRPGgz45ViGVBtZhJUptZgT6TEHLIGbPo7aE9HUgqDU4s6dqu2vdCyuo2ReoyWUfflDInA6dXMr8BipCo1Wil3FnZo8GsGzujrahQmew9BbyAlFGNKAEHhnDuD12qzo9/wDctYWpbRhK2zZJ7SlSdpx4fKOshGdrFpyiBWniuYJHDC3gTWJsjIs9jj3oqkZzMIHq1WmXIwrpXg2xqq/OkjAXTaTLmVIOEmopsG7lHH1PmlodfS+Xc9En3+UlyigDYlO3QrTUU4xucGpRqQlfuYnF6rpzj+0UW6UTtipXfmeeWkbXhYGR4mT6BG7r3tM/MJLOzNiPADOIqlGnAlhUnLoFpMmdq5lqK+yWY/T6xXbXQnV+py32dnXCszCd+EnyMLGVnewSV9DH225GQluvl1zzzVvKLMaqfQgdNrqQ2Ntc2YigqxBH7tI5v+QeaH9mZj90Wo5szhQAKACawrWbLG90HiwifDu1WOnUkor50bxJMwZLOp3LX5tHX5oveJ0mV9xFJw/+Qveq/Qwt4fj/ALhZ9ytNM7baJR5jLyMSLl/gxHm7nFLCuNlJ3p6tNmyMTHuPM0NnAL/GVpdFJOpbUncNAOEUky+1sVb1tRCmgzhbiMw/pbyZwnA0aviuhB4GJ6LyyIMRFTjlNe1tc542ofzGOmhCDinY51ylewA6YXfMnyVZauyMezWrMpArhGpIw1pzjm+L0lSxCqbKSt7FetFy1PMp8VY/ojjc0ly2Z0s0uYw7ExnCnZVTShO/ImK+MoPSXcSrGxbM6M9QIb2dz1u4r0WfIR1yywke6wGYgnUy6GrTnmijEdNuqlzgstcLUxPQ9ntHIU2HKveIbGOZXKVfLeyATo+FG2OSF40oK8qmBJakKUjX9NLaZVhme+0vBlsqAHPICsZ/DqHiMVmWy1LknaNjyW7JZZlVQSSaAAVJ5COlquybZUmtT0+4GSQpDjE2jAUIB92u8bePIxY4Jg5TqvEbJbfss0FGOrOWu0yWrRJi8Awp3jD9Y7WMKi6iynFsqVB0r30+kI9Nxu+xFOTLSFg09H1GyTW3Qq2GziWrAVNdK+yNufiNNsZ1LhShXzrbsaVXikp4fJ17kpqdY1oQhDyqxlylKXmdzgSFbGpFmVPZfVwjki/aGSimTKTRM1umn2z3UH0iPJEepyIHmTD/AJj/ABH7wWih2ZkM2ZMORdiOJJ84TQW7JbPNZq4mJpSlTWnKOZ4/vD+zN4huiWOcM47AAoAH2YkOpGuJaeMWMKk60U+5JSvniab0mYdSDzVT5iO85MDoLshnOzahfhUeQh8acV/9GtsZnuHwiHWW4moRsq/hjvjlcfLNXk0dFgo5aSRHgqYpF0rW5MokRHJmIvhaFt5iSBFUehrLLIGBMyOyuzgNxjpaU2oLQwJx1Y+0XYjqV60CuhowIIzBB2EGI8RBYiDpzQyVO6MLap8wOyTxLmMppV5aMTuOIrU1FDnHE1qMqEnHVWKDlJPUu2Sd2MASWEJxFQihcXvUApXjFOpUm1ZyfuLzXLRhOy2OW2qJ8IEUalaa2Y+KTC86b6LZpjyssKkgVOGpoK0/3pEVCrOrXjFsmvki7GFuezNaJvaJwjtOx1pXSu8xr16ipQuU4LM7s1lsnJ2eypwUw1AOGmlK8hGRTz6u+5NJopWq/ZhqCVIIKmqqaqdQajQxcw8HS8jsM5jBVmtDFhKkhUxZfhoqZbalQDSkaFCjKvUUW9xIylJ2NRJsmFQgVaAUzAr4x3VCEaMFGPQvRhZDXu/l4j7xchV0I5QGCyU2Qyc9R0YDXs0EJahKJEbNwiXOMyHPRoM4ZByWKu0DmaQjqCqB30E71+JfvDeYLy2MEgwZwyjuohrkOSOPZIFIdYhwUjnOPO7iZvEN0KOdMw7AAoAJLL66/qXzEWML9aPqPpedGppHeHRuw2ldkRyrQhu0OjTlLZFiVZ66gAcs++MzE8QVstPUvUcI73mTvGM227s1YpJWRXIgsObKF5WpVBzGkOuMlqeeWy0Y5nKtTEsVYhqNM9HQ0A7K6AacBG/TTUUY0rXOEV2ARKnYba4B6VXTiUTlHaTJuK7+7yrGNxjC8yPNj/ZUr076gGyRx9QqJ3D1gjPqongF7VZBOkPLJIDChI11Byryh3C6fMxkIssKOZWAT2IWVAi1IOeI6sePGNjiuBnRq66roQThywTabXFSFOxXbBVotUWoUxrZqeh920Trm1f1eCb+8/KkdLwvC5Y8x9di9hqf3M0fVxr3LY8yREidkNsR9UIjctRyiiG0Wuzyv8RgD7tSW+FRWI5YiEN2PjSctilM6UWQaK3PAPq0RLHQ/ZL4WXYal+2dtJgX9S4fnSnziWOLpvqRyw810LSBWFVIYbwQR4iJ41Iy2ZE4NbneqEOzDRdVCZgscMuC4DeqhLgU7egFKDftru4Rz/G3rEzOJborRgmWKABQAS2QVmIN7L5iJKUnGakibDJOrFPubNLMo4842p4urN7neQw1OPQkMxVis25bsnUbbDfS1MAthPMWlSQIWwXA16XsqghMzABhr5vFiSKw9RGSkkW+jNzVImTTRQQQDmWI0y2LXxjSwuElKSk1oZ1fERSyp6muaaPf+RjVcLdCimhhnjfWEsKL0mBwurdBHrowalwITVWIG7LLgIwa3AqM5NqViu8PqWVsPV7zED/jFKS87FVGxYFqIFKRLhP4xTw9ZVVNuw9KxBbFExCrDXQ7QdhEbmLwcK1Nxf8AQTWZWMzYLmM1piuWUoV0pniqQc+Uc5heE5pShPSxUp0HJtMn/uxKDAs0wiuhoK+AjQjwemnfMSrDK4fW1ACgyAyHAbo1I01FWiWk0lYXp4h8aYZuhStPSRR2VGNtKDQHi32irXxUIaR1LFLDylqyhPttom5YggOxfqdYzKmJk3oXoYaK3IrN0YZvWNa6mKzkyyoosTOiIAyqYTMwyFc9GWX2SYLi5Qfa7mmS+1LZlPAkHxESRqyWzIpUovdHbJ0ltEo0mgTV49l/iGR7x3xbpYyS82pWnhk9tA1Zek0uZocLbmyPzyPdF+niac+pTqUpR6E5vCLOUgbGi8N8GVhcje0hzls38f8AiOe42tYmZxF3aORgmWKABQASWVqOp3Mp+Yh0NyxhPrx9Q/aL2G+NM9CA9rvsDbAALndJqbYXKI2DbZ0kY+0YcojHIph7RO0BC7zkO7Kp7ovUMDVqPRaFWrioQ6l+xWNZeZ7TbzoDwH3jcw/DaVLV6sy62MnPRaIKi8ANkXVTtsVswlvGHOlcFKxMt5cPrELw5Iqh1bSTXOm46ivGKteNSMHk3JqTi5fMD518zZTUZw3DDSneIxYY6qnaSTNSeEpyV4sspfSzB6+e5sv6RqUcZSno9GZ9XD1I9LknpW9v4vLOLfMiQZH2HNaANp+ULnvoJsOk2vu0+WlfExHKCTzPcWJFaraNrgfvCI+bTjuyVU5y2QMnXgNFYtyBP0pDXjsPHd+w5YOvLoPk2GfOFACqnadSIzcXxJ1I5YKxew2AUHmnqE7FcDoAKCnL6mMvN2NDJqGrJd4XUDwhGxcpfkgCEuOy2JlNYLiWJUEJcRoVpsiOO0IcMsZC97iXPDBmsFjGW+6yDpDk30GNFJZ02XoxpuOY+cWaeJqQ2ZBPDwl0LCXx7woeGYjSpcQi9J6FGpg5LysLdHrRjMz9z+aMvjc4TyuLMHiUJRkroMxgGYdgAUAEc96KTuBPgKw+HmLGF+tH1RmrTfTHaY1cp37kUGtjuQqgsx0ABJPcIeot7IZKaW7C1i6Lz3zm0ljcSOsPdWg7/CLlHBOXm0RUq4yMdtWHbHcsuX6qVPvN2m7jTLujVo0KNNfKrmfUr1Km7sXvRK6mnOLHNsQZSP0BTkGFef2hyrsMgyZdJ2f774kWI7iOmV5l2sNhiRV0xmRnBZKamnMgQc1C5R0uWFOR03GsR1FzI2Y+MsjuX5Vlkt60tlJ9oCo5ka+cYVfhklrCV/0bFHiUfLNWFaei6uDgYE/PwjOlCdPSSaL8akKi0YDt3ROYgyr3fY5QzmWDkIhuW5LTNdl7SogBYglT2slCjMHQ55UpE0cTNL5WyJ0Ff5jYXf0RFDjGQFe05ap5GE5tWS1f/sk5dGDVlce/R+Tl6oHcIrv9liLS6EiSrNL9dpaka1Irlw1ht0DzdEXVt0oCikn9KE/SFuhri30HLbVOizPhH3hGxLND+rxZ0I4EUhByZHOdJQxTXVF3sQPCusSU6M6jtBMiqV6dNXbsBLR04syNRVmON6qAO7GQY06fBa7V3ZGZV4tSWybFI6fWYntJOTiVVh34WJ+UOlwWulpZjY8XovdNGlu+8JU9cUp1deGzgRqDzjMq0Z0XlmrF+lWjUV4u5HarGGiMmAdtugGuUCYGcvC4taCFuJYzdtu4rsh1xriEeisunWfufzRUxnQ5njyV4h+KRzwoAFABDa0LI6rmSrAcyCBrElJNzil3JsM0qsfUE2LoooFZ80j8stWNP1PTyHfHU0+HveR1s8d0iae71kSFwy5slN9JTYj+ptT3xchh0tolSVZy3Y6ZbE1M5TyknzMSqkRuSGLaJZ0mE8gV+sS8tjcxJ6Sg0eZ3loVU2wzEZt59lg3Bq/eF5IZxpvMLqsv90gN5mDkdhM44X7LbLAw5vl8oVUJLqDqFKfbgNGPd9xEsaT6jHMoTJ9TkSOagxYUNBjkMVZh0xH9KKP5IVwj1DMx0u1Ou1wRtqB5S4jlhoSVnqh0aso6xYau3pE/qzBjX3ie13jCAf96xlYrg0Wr0tzTw/FJRdprQMSb4s9f8TCabMag88gIyHwzEx+00lxHDy3ZKfRXNWnKecwHzaIJYOqt4slWNp/a0I2Sxe/K+JPvDfCT/ABYvjl3RYkXZZzmpVuRB8jDHh3HdMcsXfZouLZUQUAFBCKOuwOr1bKVqveWlaAsRuU0+IikXaOAq1Ndl+ypUxkImdvDpBPcnBSWv5c2+Jh5CNahwylT1lqZ9bHVJaLQCNYusOJsTMdrPU/ONKMlBWikihKDnvd/2L+yV90Diz0+kCqyGujE6tyj/AOs8naB1ZCqjEsWKwtJfHJOE71LGvAgggjnFatlrRtMnpJ0neBrbBftaCaAp3j1T3bIw6/DpR+aGqNWjjE9J7higI5xmvTRovJ32KlosQMJcUC225QQcoUAIt39STxp8v+Yq4nocx/IFrD+x8VDnDsACgA4edOO6LGE+vH1RJS8yIBQ+2D3n/wBY9D0NlqxZl0pmoP7zf0hkhySHizqdZankzf8AvEMqjXUeo/oZPsQGYTD++3mWhsa+urF5ZStKHaw/71fNoswqojcSqGK6TKcnJ+sWU79Bg2daScsRPcTEi9BjKrKx974X/wDaHZRLkee0/wALfWHKIlxBRx+EDzBh2QbcY0hNqV+D7QOIXOB1X/K+awW7IEyMz1J9Q+AP1gC4/rNwHeAPrCWsFxjzV9pR4IfOB7CXJbHaJBNCgr/pSm/rEE0iSLRfWXnVUlru/CVPrEEowluyaLa2CMhGmesxamlFy8cMQulCL0SJ1OT3Y9rIa5Urx+whtrC3uSJZ3XNgKbtPMwtn0Y25YW1KM2DKN9afzRFKLJFJHZl5WY6zFPMsfrCJSF0OG1WWlQwY/lxV84WzC6RSbpLZ1NMEwkbhXzaHKCG5xk3pUmyW9OIC/On1hVARzOp0nmrQygoG0M0sg/xCkR1cDTrKzJKeKlT2NXdXSeVNoGpLc7CykE/lYMR3GhjDxPD6lLVK6NSjjIVN9wyyAxQLhneksuhT976RUxNro5n+Q7wA0VTmxQAKADhWuW+LGEX+aPqh9PzI4ksJqxPNa+QMehZUbd2EbFaZRy6sE7ys0D5CIKifRj4haRJdhRcCjdjc/wAJQRUnUSeqJ1F23FNumafbXwH9IIVqd/KI6cu4Gtd1zBXNTyKj+aNGnXpteWxXlCQKnWCYNgH7ynyaJ+dHon7DOWypNlOPd+UOjXv0fsJy/wBlGbKc6oh44T5xJzENyMgZR7qDkDEilHuNcWRkru+R+8Lnj0Y1oZU7MXcSPrDrjbCZmGuPvc/eABpcn+v/ADCp3EZxZRPtdwp9oR2W4iTZL6MRsr4fWG82n3HcufYdLlNWvVkjgss+akRDUq0u6JIU6nYM2K1AZETQeHUn+UUijNwezRcg5LRoIGarZFnA/RLPkDEdo+pJd9iOc0lR/iVPGUv0WHq3YRsz1vtoJyEthuKEeWUS7dCJsalpB0k2cnjLJ8zETk+o/QvLaHC0KygDsTs/+DCB/wBDtBoQbZad7TPrMhtn+hboabNuRB+kfWpiWKj1I2yeTYCRmle8/wArQyVSK2QqTfUim2WUailD/qNUdxrDVUu9hcum5RnWBRtHeR9olzX6Mba3UM3L0jtFnIWomS9MDlqgfkehI5GoijicBSq62sy3RxVSGm5obzvVLQstlBBGLErChFcNOB0OkcrxDDyoytLqZ3Gqyq5bFCM4wjsACgAa61BGlRTxyifC/Wj6j6XmRDJsjL/meIp9Y9Byu5utl+QHGYnyxzqfrDZRFTCdnvSaop18vuUfVqxWlRJYzHTL5/aT5YHGvkpiFxa2Q/RkBvKU3qmS3Htj5tC5qncMsSOZLlNq9lHDHn/5xLGvU21GOnHcpTrMlaggj8hqP4SxieFSfcjcY9ilapVNFb43p4FB5xMpye4mVdCr6JjPq1PAivzg5sI+awmVvYja7m9z5j7Q9V8K1qMcKpEbuavqjxEKq2G6CZKpILpf3R3sv1hyr4dLS4nLqPcel0Ea0PAIzf8AhEU8fCOkUx0cM3vYtC6UpUr/APnNp8zFfx7e9yXw3oRNIVcguX5UmeVIPFUpbti8qXYhwiu1R+ZZvkCIXn0et2Iqc+mhZBRdJq/xqPB5kM59J7IkVOa6lqUUYZlSeDovlWDNB7MdaR17txinVvT8s4w9TinuI4tgk3QUNerAHGbQ/JIm5iaI8hcRmGSmnAszj5rDXNDkmWeqZlIoC3Cij50iN1bfaPUb9SiUK5Mh+P7GkJ4i+lrByn3HSZ8mtGDL+4rnyJhsqrFUSwJcj2ZrBvzSVHmgERKtrqwcf0DrfZJreq6U/wBKVX6xYjVX5DHH9AV+sRiGJPKS38gIiVVX0YKC6le0XpNXSdhH+iVI72UQl292LtoF+iNoL9aTMMz1MzoK4tI5nj1rxMviP2mjjnTMFAAoAOGH055JKS6CxbTuJWI2/IfaNhcer/oteMmcJJ9r5J9VhHxzEPohfGz7Ekuaw2/JfoIb8ar9kL46fZFyTe81dCB3D6Q18YrPogWPqfoka/JhFGCP+pawz4pV7Id8QqforPawdZMj/spXxpDlxasugnxCqyByp/y5fwCJVxuuuiGvG1CEyV2Ko5Ko+kSLj1f8UN8ZUJZDYdAO8faGT43Wl0Q6ONqIUxq/0JH1gjxytHovYR42ocVmGjsO/wC8L8drP7Y+weNqDg+8V4kn7w345iOy9hfG1CVLYw3eFYjfGKz3sPXEKg9bwce74Q34tW/QfEKvZCmW9jrTxYfWHx4zWj0Qnj6oxLbMHtH5Hzhz43Wa8qG+PqIkF4v+U90R/FqvZD1xGqKbeLNsUcgfvCrjFZbJA+I1X2K3Wt7zfE33iT45X7ITx9T9DGz9btbq7IHxyu+iBcQqdkJlB9kRF8XrdkO+JVOyK5KMaBxWpFAyk1FKinCoh74niFrYe8bXSvb+yVXwAnEABqWCUA3klYauLV27JDFxGq9FqzrzA/ukimgWorpXDyPhEnxjER0aXsOnjqsXqrEizaDRe8CGfF6z0shi4hVO+nADF+GF3mmHPTOtIT4nXvZJD1jq18oyaZUyuKTIc6GqAkGlaZHWhHiId8XxENGJLHVo6NIGWu47O2fVog/IqgfMGHrjld6WQxY6o3sh93WGVIrgbJhizK6LtFAMu0M+MU8XjKuKfzrYirVKlbWS2L4YHTl3g0I8RFFxcdyvKLi/mOwn9DbPsdgFOQAdgAUACgAUAHIAOwAcgA7AAoAFAAoAFAAoAFAAoAFAByADsAHIUDsIBwwqV2kKldgU2eYqVNFYy7SRVlZvSJzHq1khSe1hFCTsAA1jWdSLWVfr/s23Vg45V0t/2ErYhCFcDTCahlxJliyYdt1UgDKld+zOKnyOro7JFJ8vnaNJIjWXMOADFLXq2WjOrMGBRUaYUYhiFExqCuo0zESOdNt5mn2JXKl8ym7nGs7moJLBnmgjGAeqrMaWKnJWJMtajMLWmeYIzoCxqYYinWd+rZHV5uIJLJV5YyWUMbqJjrQly1K59kGHPlNqSdtbjm6LkpQaWtyxM6xnU0woVAZS4xAvXEcStTEoSWCRWuMgVOjf8aTzNN9BuajaWZ3fQYiTdcsRUAVYYEZnq7sMVSFBUKBnRHrmwh0uQ0rP1CTwzSSa/Zyc7oSxRpiUkphxJjYKrl2zcDN+pBFRkp2wsOXLRPXf/gkhypLLGSu2PeTNOMVwmpCCqgIuFQmQOVGaazUFSQoGUNzUmln1YxOg1/kd2XGpU00qactkUXbuZfy9xQwaKABQAKABQAKABQAKABQAKABQAKABQAKABQAKABQAKABQAKABQAKADkD3BiDU0gi2k7BmaWghEcXoNT0FEkegkjkL0FOw1ioUL1G3dxGFjuPiIQ57i/cKEY1bihr3FP/Z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054" name="Picture 6" descr="http://www.econews.gr/wp-content/thumbnails/65453.jpg">
            <a:hlinkClick r:id="" action="ppaction://hlinkshowjump?jump=firstslide" highlightClick="1"/>
          </p:cNvPr>
          <p:cNvPicPr>
            <a:picLocks noChangeAspect="1" noChangeArrowheads="1"/>
          </p:cNvPicPr>
          <p:nvPr/>
        </p:nvPicPr>
        <p:blipFill>
          <a:blip r:embed="rId4" cstate="print">
            <a:lum bright="20000"/>
          </a:blip>
          <a:srcRect/>
          <a:stretch>
            <a:fillRect/>
          </a:stretch>
        </p:blipFill>
        <p:spPr bwMode="auto">
          <a:xfrm rot="488945">
            <a:off x="1809929" y="3656628"/>
            <a:ext cx="3417445" cy="2287060"/>
          </a:xfrm>
          <a:prstGeom prst="snip1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05387 C 0.06996 0.05387 0.12604 0.12855 0.12604 0.22034 C 0.12604 0.31214 0.06996 0.38682 0.00104 0.38682 C -0.06788 0.38682 -0.12396 0.31214 -0.12396 0.22034 C -0.12396 0.12855 -0.06788 0.05387 0.00104 0.05387 Z " pathEditMode="relative" rAng="0" ptsTypes="fffff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fonirodopis.gr/press/wp-content/uploads/2011/06/anakyklosi.jpg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214282" y="285728"/>
            <a:ext cx="2428892" cy="2428892"/>
          </a:xfrm>
          <a:prstGeom prst="rect">
            <a:avLst/>
          </a:prstGeom>
          <a:noFill/>
        </p:spPr>
      </p:pic>
      <p:sp>
        <p:nvSpPr>
          <p:cNvPr id="3" name="2 - TextBox"/>
          <p:cNvSpPr txBox="1"/>
          <p:nvPr/>
        </p:nvSpPr>
        <p:spPr>
          <a:xfrm>
            <a:off x="642910" y="2714620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dirty="0" smtClean="0"/>
              <a:t>Διεθνές σήμα ανακύκλωσης</a:t>
            </a:r>
            <a:endParaRPr lang="el-GR" sz="2000" b="1" i="1" dirty="0"/>
          </a:p>
        </p:txBody>
      </p:sp>
      <p:sp>
        <p:nvSpPr>
          <p:cNvPr id="5" name="4 - TextBox"/>
          <p:cNvSpPr txBox="1"/>
          <p:nvPr/>
        </p:nvSpPr>
        <p:spPr>
          <a:xfrm>
            <a:off x="3286116" y="571480"/>
            <a:ext cx="564360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800" b="1" dirty="0" smtClean="0">
                <a:solidFill>
                  <a:schemeClr val="accent6">
                    <a:lumMod val="75000"/>
                  </a:schemeClr>
                </a:solidFill>
              </a:rPr>
              <a:t>Στην διαδικασία της ανακύκλωσης συνήθως τα απορρίμματα μετατρέπονται σε πρώτες ύλες από τις οποίες παράγονται νέα αγαθά.</a:t>
            </a:r>
            <a:endParaRPr lang="el-GR" sz="4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84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static.freepik.com/free-photo/abstract-green-bokeh-vector-background_51-101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AutoShape 2" descr="data:image/jpeg;base64,/9j/4AAQSkZJRgABAQAAAQABAAD/2wCEAAkGBxMSEBQSEBIQEBIQFA8QEBAQDw8QDw8QFRQWFhQRFBQYHCggGBolHBQUITEhJSkrLi4uFx8zODMsNygtLisBCgoKDg0OFxAQFywcHBwsLCwsLCwsLCwsLCwsLCwsLCwsLCwsLCwsLCwsLCwsLCwsLCwsLCwsLCwsLCwsLCwsLP/AABEIAM0A9gMBEQACEQEDEQH/xAAbAAADAQEAAwAAAAAAAAAAAAADBAUCAQAGB//EADEQAAEEAQMDBAAGAgIDAQAAAAEAAgMRBBIhMQVBURMiYXEGIzKBkaFCsRRSgtHwFv/EABoBAAMBAQEBAAAAAAAAAAAAAAABAgMEBQb/xAApEQACAgICAgIBBAIDAAAAAAAAAQIRAyESMQRBEyJRBRRhgTJxI2KR/9oADAMBAAIRAxEAPwAEUS+LZzjkOMpYx2OABQ2MIZAFLAE7IUgY9RTQzutKgNByVAaD0qGbD1NDNhymgCNckxhGuUMAjUwCNCqwDNYnYwjY07GFaxUmAQNCqxmwAqQGxSpDGPV9tIUd2MLARXyqAdf+kLrm/wDjQCpKxQBo20qGFKoZqMWaJpb4YLJJRboLONbvX9pOP342A5EvZ8RUiJHjyjNLYI+SQ49L55nMbdKGqGAvJkkqRgjIkB5rSoDutKhndaVAaD0qGbDkqAI0qWhhmNUMBmOIrNyGMMhWbYBQ0BCYGw8KkM16qtIDokVJDNh6tIDQKpDCNVIAgCpDNtCoBnHCQx+Y7BdWX/FIBRw7+VkgCxlMYa00MyXKwNxlNdgPx8L3fG1AhmXlY55bGfHpsu+F4ZyCxlSAzrSoZ5rRQHdaKGdD0qGaDlNDCsBUsBmKElZuQDsWN52WbYwwLR8rN7A16/hTxGeeqigNBySA20K0AVrVVjCNamMIFSA2CqA2HKkM2HKgNhypDG8U7hC7QDeW5b53tDEw5QgGYm2hyoYeJ4B9wtdHjzhGVzjaAA926hsA8CqH+SAoA7L6CLjxVEgZCvPzy2NHw/WvLo5DmtPiBz1EUM81ooZoORQwsbSVm2A7BjErKUhj8cAb+o/ssmwNHIA4FKaAGci0cQOhxKTQwrGqWMYYxQ2AZtKQNB6aA0Hq0M0HKgNtVIYRqqwCNCdjNgKrAMIzV0a4vsq3VjHcNu6rHuQIJkO3VZXchgHEE7bJR0AeJyGB44qkBvUDVCq/taNrWhjELd1rgVyQDd7L2m6iSLyleXnlso+FGRYUcZnWnQzwORQBGAlSyh7HxiVjKYinHjNaPef2HKwbGdfl1s3Yf2lxsBd09p8AOtso0hjEcazbAZY0BQM2JApaA6JFNDNtKlgEaE0wDNanYwjWpgECoZsOVIDQcqA0HKkMO2dxaG37buvlXzlx43oClitr52VYO2ykByHqbtgBjVWA6GbJWMC5ytCC48ZO/hWk2nXoY7AF0+GrlY2HcV6mWVIkUmcvGzT2B8F1rejkOhyGhjMERKylKgK+Jg7W72jyVzylYDL8oNFM2+e5UVYxKTJtUoDONsodIYzDCs2wGmgBZgdMyVAcEiKGEYFDAYYxQxh2NUMAoISA7rVIDoeqQzYKoDYVIYRoTsAgCoYaEIbAptNM+1tH6wKEzLRWaEGilBNkJjsMZdkDsXc5aIQ1ju2WcnspD8I2Xr+FGlYmdkK18iYhKTcryJy2B8EZuvRejlKGJiknysJzEXI4GxC37u7N8fawYxXKzieT9DsElFsBQyEq+NDQeGK1EmMdjjA5WbA06dTQGPUtFDCMClgMxxrNsBhoAUDN+opoZ0SJUBprlIBWhNMArWp2AQJjNhyoDoeqGbZZNBOwHIIiDRRdsdDeU+hS1yPpDYgDZSXQhtsdGgb+kP8AC2M1LY5TSfsAc0t/CcVQ7D4idWwRXj4Xt4VxgAKZy4/ImMXOO47hYR8TNJclHQj4r07BLjQC2nOzkLDpWwjSyi7u7sPpYsZKyMqzzaqMAAssqnSGP48Cyk7AZ1hvCzoALprT4jOt3SYxmKNZtgNMaAs2BsyqaA56iKGbaVLAPGxQ2MYa2lDA3rSA89RUgOhypAbaVQzYKYBYXb7JvoZWxt/cVWJVspC+TLZSu2IBGrAfxZNJB8IhkcJqS9DPM7K1uuqW+bPLNkc5Km/wAvE/fi1k2BVw2Dla+OnKZSHXFetOVREJzSUvKzTtgN4+YCPpe14/6pHgo1tC4nx3Jy2xt0Rf+TvPwF5nfRykWbJtaRgByFlok6GU8eGhZWDdjRqXIrYJVYC5ktOqGFiYpbAeiiWLYBvUA4U0BgyooZ1pSAYiYoYxljQFmwN+qpoZz1EqA2Ck0BsFCA2CmBsFUMK5tdwdgdjdX2+1TVAPYmNbdVrJzfKikrHZHaW0t2+MaAyxnsruVzuX2GloViauhsQwTQUoDzKY1oaWuDi4bjwumUIxUWpW2t/wAPHFrJsC1isoL0fFhSsoO4WCt8lOMnfQyTmv7LybtiYWE6GjyVrGXCN/kD4dPkWvQjCjkPII7RJgVoIg0WVzsZifJQogL6rVVQxmCNZyYD8bAOVi3YHj5kcRg9aKGFjbalsByKPysmAX1QOFNDMGVHEDQKTQBGlSMI0qWgCNKhoAgKaA0CqALHuhsCthNoWeEQW7KQLLm3Tu2DOQ5Rqv7ScFdjsPjxk7ptgjEr1URAWO3HdW+h2VcNuo3VJYo3Khop1QXsr6xGB/5Gk2Ra5l5Sxz5OPILJd+pJ8Ddca+0v8AYrNZcu/1slOVsGfD8eOyvZm6OUsY8QaLK52wB5GShRsBYG1dUMbx47WUmBQbTQsXsAUkyaiMwHWiihqCK1nJiHWgNWbGYfMlxAwHIoAjSk0ARpUsYVpUNAEBUsYRpUsAjSpAO+OgCCDfYdkKQDWJFZSu3QIeyJNIoK260imTXPspoQxC1DYxn1KGylbYCsj1qgGcDH1n/wBppOT4oaVlnEioLr8XHStlVQaR63y5KQEvNnXmt8mJnmIym33dwtI6Vr+gQvmOePa7at/5Q4yi+MlTEfKcSGhZXqS2cxnKyUKNgJh1laVQDmPFaxkxlBtNCx7ABJMmojMNNpvQx7GhWMmA2XhoUAAfNaOIHGuRQwjSkAVpUsAjSoGEaVLAI0qQCAqRhGlTQDWNHazkwK8VMG6FpFLQhkzWdk4/ySzkDLKtuhjjBSzbsDORPfaqVxQ7F27laWIq4EaIR5yKRWGy9JVFFAZCuDPlGlonvx9Tx47rLHLk6JaDyuLSK7cLSWRqScfQG82B7qc/utvJWd1lyb5AfGMvIrYL00rOWya6SytkqAax47WcmBUjAaFzvbABLMmojBNNqnoY/iwrGTAcfIGigs6AVfLaaiM40psYVpUMAjSpAI0qWARpUsYUFS0ARrlLQBGuU0AxAyys5MCxjxhosrOvbKRmbIaWmzv2Cim2FiMYJK0uhFBkBbyCFDkOjksicUAq562QFnpHTC/nbuujxPFl5eThF1RSRUGPoNLo/bvBJwfaGZlkpY5co+hB+VvXnhcErlsVhJZNDfkrSC4L+WNuic7MJP0jiTY0cpxA5rsnPJOSUZO6Cz4dNNZX0kY0cqN47bSkxlfFjoWVzSdgYnnRGIC2q1dUMexIbWMmBQc8NFLKhiUktq1EDjShoYQFSwCtKljCNKhoAjSkAQFSARpUjCAqWgGYI7WcmIsY0IaLKxZSBZWWhKwFGmyqegKfT2EEOqw02VjKdNDRU6n1FrxwBtWy38vy5eVNScVGlWim1RBkkWaIHcHFDm2ef9LKeRp0ikrLWA5w7rt8SU8cucXTKQ1NdWe66s0p1zl79lErKnpebOTkyGZwcZ2rW6vgJxkl/Q0gfVskO4O55T5yyTcpexSZPiaSaHJVOVEjYndQaf8AG1Ddjs+JR7lfVs5yrgwrmnIQzkTVss1EYg6S1qkAzix2VnNgV20xvysGMSmmtVGIAwVVDCNKljCNKlgEaVDAI0qRhGlSwCApAEaVLAdxYCVlOQF7CwhpsnfwuWeSmUoiGVmWtFGxCrSSVXQDsEaykxjfr6RQPPKy427CxKSZapAdgYSUpOgL2JhkVfdRCPJ2WkU2BdlqKLQvlz0KXNlzOWrE2TsN4e86gS0c0lBK1y6IRrMzdPtbwENJ6G5E2IanKm6RJSZjbWsnJ0OjvpNA53S5MKPiOJHZX182cxYvS1c3bAnzSrWMRnIBZRLQFvDjoWVzPYwWVkIUbEKaldDNtKTQwjSoYwrSpaAI0qWgCNKljCAqaANE0lQ3QFLEw7WEpiKOtrBtysuxiU2e7cAnfmirWNdsDAhdsXAgO3Fg7j4VN0McgiWEpCHImk7N5Wb/AJGIzykEg9lrGIHIWFxSk6At4OKsknJlJFcOoAeFukol2YfkUscmR+gsmZM5edIWUU+yW7On2N0t57laN0IQyo3A+4V8JrQgmO2qPlTKVjRRbNtSy30VYM7oEfIenxd19dkZynMuZKMRiWqytaoZSwIbXPNgUMmXSKCzoCXJJZWqQ0daUmhhGlS0AQFS0ARpUjCNKloArBalgPY2KSsZToVlSHHa3d38Lncmxnk+cBsNkKDYCLpy4rRRSHQWCFTKQFmTJe9rA82IxTdhsFjPJKVJvrSCwEmQBwpUAFxlkH2mlfxp9jC4bbeC8FwuyO5UydaAu42MN6bQvb4CxSbY1RTiYADvVf2topJPZaBPcTwufJloRGyMlxdobz3+E4x1bJDhwjb5ceSmPoxj5d+01V38pSWgTHeqGM1o8b2rzfFyXxX1v/Y2PdCwWObZ3XpfpHg4vKcnk9AgfU8MNcdPC4f1Dx4ePncIPQ2tCsbVyKIj5G52li+qq2cpKmkW8YjRrGbZSm6QM9gxGaW2uVjQhlzbqoREKtctCgrSpYBGlSMI0qWAaNpKhtILHsfDJWMsiFZShxmt/UsJSbAI/NDR7VKg2MXh6lTw4tDwOx4VPFaqwB0XOJqrN0OAnqKoZe6L0F8zS5tU3lKGLLm5fGr49jSszOGscR42XIrkIzj5DC78w0K2TlBpaBCEr7cdPF7fS2SpbGM4mKSspzAv4WHXKxqxpFAEAKrooXnyaWcnYmxRmW42GUfvsoeNN7BMwCIx5eeT8rYDyLGc427grNySBIpS9J0s1AK5YcscayNfVl8RFjBvrvj215WdogNg5Lm7NtCySxu4SoaY48vPJ55Wak5ytu2U7Nwxrrx49CPh+dL2X0kEcqJjnWVukUip02O6XPkYipmSaRSyoHojSyWVtFUho8ahjHn4EjWsc5pDZBbCf8hxay5xekILFguoGjR4NbH91m8iHY9Bg1zssZZBDTdDflZvkwOvzqFgUOL7JLHsYm/Lc5aLGkOguLAXuAPdTOXFaA9h6j0eKJrNDtTiAXUbG4XIssuTTdop6FWtDeUO2QM4/W3xAiM0DyqgpxvjJq+6KTZLmyi43ySrjCkMNhREua5zSWggn5CjJJJNJ7EewzwNfp0gbcmq28Lhg5K7GOY2MGhUNFHCg1uoLfx8Es+RY4dlIx1aMRXrdW1gqfK8bJ4+X45bY3RAlidI1rmuGl3PkLKLSk010RQ0yD02039z5Q52xkvIPt1FxDr2bXI8rSPf8Ej2BlyOoVsFjkjFFJlWbOfpDTdKflnKHDlaRbkLteO4seLr+0lSeybNYj9JsUbQCdFBrrHC0xYqdlcrDNC67SEfBMrGJK92E0jjsBDgklXLKkirPYem4FC1yvJbBMHm49lTGexNijMMdyFo8jHYdkTByVm5SYDBy20Bd6eATx9KODGGm684xtj9ulvFDdRHxUpOXtjETmuK2+NIDxupyHSGPYsR2a4nRYJHeu6xnJK2uwLXUcWEafSoHvV1Xa/lcWLJkd8wF2ua1aNNiNzZD9AfR0E6Q7sSOyUcauh0IPyiVsoDORtc5DaQyp0/ppcd/wC1zZMorPbcaNgjogX5XC7bNFVGW0OFZIaUgMu1HIp1ROxurlsgDCNTiALNAX5PYLow/JCSnB8X+SU2Hz8eSYepNs0dhwVU8mSbeSe71ZTRIyM4M2bsAkocibG8TMfK32gU3z5WOSKg6bGK9TyzI/3NDS32kAUNlvd/YTZW6a0emK/f7Xn5n9ikMTj2m/8A4qIdlPoHh4TnglosN5Xbjw5MqbgrrslIZggP8IhEaQ4xtDj6XQmkmNIwZ9KylJMLo+DRyyh9taXEWaolfStQrbo5NHmNO9ziSKs8InGKWhOi+2ZzY1z8UV0iTlyyEatLtN1qo1fi1cIw6EhVr3laVEoPjtJcNeotsag004tvcAnvSTcR2Hfi246NQbZ0BxBcG3sCRyaWbyIBvCxQDbm6h4WOTI2tCsp9OLI9epjXawQNX+HyFhkblQWCGgI+zA8dmAcIWNsYF+cVaxDoEZyeFXFIBiNkjgGknTyG2av6WblFOws9id+H2Nia4O1ONWFw/upOTXop9DGL04DlZyyWQUGNa1ZvYzr8gBKh2IZXUg3krSONyCwUrJntB/Sx3cnelUVBP+RjOJjsZVe5x7lTKTYw3UuoPaDGe3btaIxb03r8Db9HrrHDXbtwulrWhD2HluZYZWkmwCOFhkxqVWKwsEZe6z33KmTpAX8SEtGy5JfbZaMzAk7/AMJwigY3hvc0ENNA8rsxTnjTUXV9jTDB+lFILoNHONNbffdZ5MtRca/s0i9CObKNlyxk2yJs+R9D6w2Obd3pteHMe6g6mkUeV9VmwScddnIk0O9EwG5GR6cXutxonax5WcudRVbfoSTbKn4l6ccUhknixSUozjLhJU0VNVoiwZcbo3xySuY1v5jI6sOk4Q4TTTjGyUItmYtXGQwgymeEnCQ6NN6g0EbWLFi6seLS+JhR3I6mC5xYCxpJLW6tRa3sC7uj4R0AOaSq+MZ4JHHyiooA0WM5yzlOKCz2Xp/4dY6Bz3PAcKpp5cuKfku3TGjzG6TSiWeybKsOCGiyNvNbLnlkbAYDwFHYzL8sBCiAlP1RreT+y1jhkwRzPzPVDfRYWChqc48nyFUcag9lOjsHSCG63e887n/QUy8iN8VodCk/VT+m9hsB4Wqw+wGMd5cs5JIDczT33UpgKMisq3KhD0OIdvlZSmFFIY2hwo2sHK0VRXxH9ioUWaRZudovZbQjQpGddLSxHWv1u3IHz2UuXJpN0NbE8x+gmj+4WPboT0ScjLJO5VxgQ2fLXdJN919QvJVHPzRd/DsUkMgfGSHN7rnnkU2OMtm/xPlzZD9UhJI2TjNcm27bCUrZ6w7FffddayQGmj23GfB/wSwgeoGkadPuMnZ1ryprL+4tPQj1pmC/5XovLErkHi6a4+VnLOg5D2J0W3AOsCxZrgLCfk0tC5FN/RGteQw6m9nFc/7ptbByGoemNHNLKWdsVlTBx4xYcQARzVrnyTk9oadnWygbBTTYHHZYCfxsDzK68fTbGS3Swkji/wCVsoTlFQ9Lou21RNn6rrdULHnYbXe9bm/tafAlt6CgZimd+s+mP7TvHHrYGofSjIJ93kncpPnJDNZvVmGT8qxHtseULA62Mou/ELNIoEuArbgrk/Zy5XYCXROmHIe4nYDc9tyt8+b4kkNbPa+kYUYPpOoEXZPPxuuSKebLFOVJlqujPU8BgfQNjynkrHkcYu0iWgLsRjXDT+6y5yaCitmY8YY0tG5G9rXLHEoweNu32W0kg3RcBrv1Lt/TPCj5ORqb0gSDdSxWsOyf6h4kPGy8YPTBk/WuFuiQuWwBgdqBvt3CU1UYu7v1+CmtE2GazVrKS9kJnOpNptoh2EiNiR+oTuBXkrpk+JNHrGQ10Wgv0j1Gh7dwbaV6qjyujlcCr0yYcmisVB2OKB9SnYXbAUphGVkyJwczwFrUhUwjCzwFL5D2WOjYUct3pHYXsuXNklAuKsDmNbHI5mx0nkKoNzimJqmUOlZcTQTK00QdPbfsVEoNv8lxr2Tps5tmirjidbFQvJ1Ro5NLRYG+kOhd3Wh2s/QtaLxn7HRSl6g7IDGQRFhH6nOoAfArlYRwrC3KcrKoa/8AzclfmS6SezW8fusn5kE/rEqqI+VixwvLX24jydl2QySyRuIhro/WY2SDU0Ft7jypyYZOn2NHv0eHjS47pPaCQSBY28BbYPF8d+NLJKVS3q+v4L00fNAIxkH1LdGC6wL/AGWf2eL69kApmNL3FgIZZ0g8gKk2kr7Cyr0zorpWuc3hos/SwnlabpdAMdOyHQkhtEHkH/awywjlSsE6HIstxcXE7nlZPGqoLKGLKXGispRpFJj0mJtalX7KaMtvueFpSJsax8os4VwySxvlB0ylI11CR9Wd1nLO8srk7ZU7SA9Jym6zqaX2NgN91t4+THDJeSHNfgmLJPUc33EcCzQ8LKME9pEN7JgztJta/FaoSM53WS5tftuqx+PTsolMyXDgrpcF7Al9I6eyUOM7qLB7QV25srx0oezBjOFoDXVYq9wSrinVjRKzpOakcP4KrGv+pPsPm4AjhZI3IDi7kEBRjycpuLgMniST/uz+Fvxh+ACxZMzf0ytbfNBRKGN9xA6HyHmVu/wlxguoj0Vs8TnHiMsn5Q1NjLQ0H5WEOHN1EYhivjY9rnOc+jdE7FaTUpRaSoB7rPU8eR4cyMChRsLLDhyxVNjEj1GuG142Wvwt+woZ6b190b9VWFnl8VTjQz2w/ieKVuou0nuCDd/C8l+DkjKgk2z1rMf/AMiYuGzdgPoL0sa+GCQD+D+H9e+9dlhk8riBawulOa4RmQtaTRs7BczyKb2NJmZsOHHyQXgTRtO4Hdb451Kn9kn/AOh0weZHE9zixoY1xto/6hZObtuv6EPSYnpR/luIugd9nWuaOVzlUh9A39JeKOxsA7G+Vp8iWg4s7HiEchJyEUMLHNqJNUVEsdQjEbWkO1WP4W2fBDGocZqVq/8ARpLSJJmWJkEMLubF+Fi8q6KoXzeqjSRR1cb9k4YXdjlMkw9UdG7U00V1qD7TpkJ0KPmfM86d3GytFFQWwJcs25HjZdEYjQfpPT35MojYQC693GgrStqK7YyjN0Qxu0ktcd70m6o1RXLPLTafoTH/AMTfh6KIN03uF0ZU8M1FO7RnKNHrc2IGsNLpxTbQLoj4HRm5Bk1PczQ2xQBs/KufkPCo0rtkezuBjRHp8jnMuQOAa/UfaO40qsk2s6RZ6vZ8ld4zocfJRSA2wnyVLSArdPj1gh5c4NFtBJoLmyvi00gJ1LYArGqWM9mzYvXx45HaWljWsAawAEeT5PyuCE+GRxRNk3IxAx1XewK2jkckOzscalsD2f8ACOKx7nNcL22Phef5k2kqGtlzFyiy4h+lriR5XJJclY1I8ypySlGIrJ2WL5W8NCBxsTbEORC6sk1x8LN6HZ7Lhn2AfS5Jdm0ejeTCALR0NxB43H7qMj2TE7O62n6KiL2UyA2ch4+wuxxuJiuy/ALu/hedN0bxPTOqTkyO+yvZwwXFGLJksxXSooBcZDgbaSD5C04JrYzUDLO6UnSBsv8ASsQahRINjccriyzdMSPZ24TWmufk8rGG1ZTVH//Z"/>
          <p:cNvSpPr>
            <a:spLocks noChangeAspect="1" noChangeArrowheads="1"/>
          </p:cNvSpPr>
          <p:nvPr/>
        </p:nvSpPr>
        <p:spPr bwMode="auto">
          <a:xfrm>
            <a:off x="0" y="-38417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30" name="Picture 6" descr="Αρχείο:Athens recycling plateia-kotzia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4286248" cy="2857521"/>
          </a:xfrm>
          <a:prstGeom prst="rect">
            <a:avLst/>
          </a:prstGeom>
          <a:noFill/>
        </p:spPr>
      </p:pic>
      <p:sp>
        <p:nvSpPr>
          <p:cNvPr id="5" name="4 - TextBox"/>
          <p:cNvSpPr txBox="1"/>
          <p:nvPr/>
        </p:nvSpPr>
        <p:spPr>
          <a:xfrm>
            <a:off x="500034" y="2928934"/>
            <a:ext cx="32861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i="1" dirty="0" smtClean="0">
                <a:solidFill>
                  <a:schemeClr val="bg1"/>
                </a:solidFill>
              </a:rPr>
              <a:t>Μηχανές περισυλλογής υλικών για ανακύκλωση στο κέντρο της Αθήνας</a:t>
            </a:r>
            <a:endParaRPr lang="el-GR" sz="2800" b="1" i="1" dirty="0">
              <a:solidFill>
                <a:schemeClr val="bg1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429124" y="285728"/>
            <a:ext cx="4714876" cy="48320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l-GR" sz="4400" b="1" dirty="0" smtClean="0">
                <a:ln w="11430"/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Η ανακύκλωση  στις  μέρες μας δεν </a:t>
            </a:r>
            <a:r>
              <a:rPr lang="el-GR" sz="4400" b="1" dirty="0" smtClean="0">
                <a:ln w="11430"/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γίνετ</a:t>
            </a:r>
            <a:r>
              <a:rPr lang="el-GR" sz="4400" b="1" dirty="0" smtClean="0">
                <a:ln w="11430"/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αι</a:t>
            </a:r>
            <a:r>
              <a:rPr lang="el-GR" sz="4400" b="1" dirty="0" smtClean="0">
                <a:ln w="11430"/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l-GR" sz="4400" b="1" dirty="0" smtClean="0">
                <a:ln w="11430"/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μόνο με  κάδους αλλά και με  μηχανές περισυλλογής υλικών</a:t>
            </a:r>
            <a:endParaRPr lang="el-GR" sz="4400" b="1" dirty="0">
              <a:ln w="11430"/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71472" y="35716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4857752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</a:rPr>
              <a:t>Το ξέρατε ότι: </a:t>
            </a:r>
            <a:endParaRPr kumimoji="0" lang="el-GR" sz="16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</a:rPr>
              <a:t>Ετησίως στην Ελλάδα πετιούνται 300.000 τόνοι χαρτιού; </a:t>
            </a:r>
            <a:endParaRPr kumimoji="0" lang="el-GR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</a:rPr>
              <a:t>Με κάθε τόνο χαρτιού σώζεται η ζωή 17 δέντρων. </a:t>
            </a:r>
            <a:endParaRPr kumimoji="0" lang="el-GR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l-GR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</a:rPr>
              <a:t>Για κάθε τόνο ανακυκλωμένο χαρτί, εξοικονομούμε ενέργεια αντίστοιχη με 135 λίτρα πετρελαίου. </a:t>
            </a:r>
            <a:endParaRPr kumimoji="0" lang="el-GR" sz="16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27" name="Picture 3" descr="http://energy-recycle.wikidot.com/local--files/start/recycling_saves_energy_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0"/>
            <a:ext cx="4500562" cy="450057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0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102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howcanihelpsandiego.com/wp-content/uploads/2011/08/recycle-259x3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644916" cy="2714619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3000372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ahoma" pitchFamily="34" charset="0"/>
                <a:cs typeface="Tahoma" pitchFamily="34" charset="0"/>
              </a:rPr>
              <a:t>Δ</a:t>
            </a:r>
            <a:r>
              <a:rPr kumimoji="0" lang="el-GR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ahoma" pitchFamily="34" charset="0"/>
                <a:cs typeface="Tahoma" pitchFamily="34" charset="0"/>
              </a:rPr>
              <a:t>εν θα απαιτηθούν 500 έτη για να αποσυντεθούν από το περιβάλλον οι ποσότητες αυτές;</a:t>
            </a:r>
            <a:endParaRPr kumimoji="0" lang="el-GR" sz="32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4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</a:rPr>
              <a:t>  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cs typeface="Tahoma" pitchFamily="34" charset="0"/>
              </a:rPr>
              <a:t>Δ</a:t>
            </a:r>
            <a:r>
              <a:rPr kumimoji="0" lang="el-GR" sz="32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ahoma" pitchFamily="34" charset="0"/>
                <a:cs typeface="Tahoma" pitchFamily="34" charset="0"/>
              </a:rPr>
              <a:t>εν θα εκλυθούν στην ατμόσφαιρα 732 κιλά αερίων που δημιουργούνται με την παραγωγή του πλαστικού και συμβάλλουν στο φαινόμενο του θερμοκηπίου</a:t>
            </a:r>
            <a:r>
              <a:rPr kumimoji="0" lang="el-GR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ahoma" pitchFamily="34" charset="0"/>
                <a:cs typeface="Tahoma" pitchFamily="34" charset="0"/>
              </a:rPr>
              <a:t>;</a:t>
            </a:r>
            <a:endParaRPr kumimoji="0" lang="el-GR" sz="36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4614863" y="867351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l-GR" dirty="0" smtClean="0">
                <a:solidFill>
                  <a:prstClr val="black"/>
                </a:solidFill>
                <a:latin typeface="Arial" pitchFamily="34" charset="0"/>
              </a:rPr>
              <a:t> </a:t>
            </a:r>
            <a:endParaRPr lang="el-GR" sz="1600" dirty="0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3" name="12 - Έκρηξη 2"/>
          <p:cNvSpPr/>
          <p:nvPr/>
        </p:nvSpPr>
        <p:spPr>
          <a:xfrm rot="452496">
            <a:off x="2687280" y="98289"/>
            <a:ext cx="6066752" cy="3249163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TextBox"/>
          <p:cNvSpPr txBox="1"/>
          <p:nvPr/>
        </p:nvSpPr>
        <p:spPr>
          <a:xfrm>
            <a:off x="4000496" y="1000108"/>
            <a:ext cx="350046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bg1"/>
                </a:solidFill>
              </a:rPr>
              <a:t>ΞΕΡΑΤΕ ΟΤΙ ΜΕ ΤΗΝ ΑΝΑΚΥΚΛΩΣΗ ΕΝΟΣ ΤΟΝΟΥ ΠΛΑΣΤΙΚΟΥ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:</a:t>
            </a:r>
            <a:endParaRPr lang="el-GR" sz="2800" b="1" dirty="0" smtClean="0">
              <a:solidFill>
                <a:schemeClr val="bg1"/>
              </a:solidFill>
            </a:endParaRPr>
          </a:p>
          <a:p>
            <a:endParaRPr lang="el-GR" b="1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/>
      <p:bldP spid="13" grpId="0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static.freepik.com/free-photo/abstract-green-bokeh-background-vector_53-8710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94518"/>
          </a:xfrm>
          <a:prstGeom prst="rect">
            <a:avLst/>
          </a:prstGeom>
          <a:noFill/>
        </p:spPr>
      </p:pic>
      <p:pic>
        <p:nvPicPr>
          <p:cNvPr id="2050" name="Picture 2" descr="http://www.unitedreporters.gr/clientfiles/2013/May1/May2/NeoiEidikoiKadoiAnakuklosisGualiouMeSximaKampanas1.jpg"/>
          <p:cNvPicPr>
            <a:picLocks noChangeAspect="1" noChangeArrowheads="1"/>
          </p:cNvPicPr>
          <p:nvPr/>
        </p:nvPicPr>
        <p:blipFill>
          <a:blip r:embed="rId3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3190875" cy="4276726"/>
          </a:xfrm>
          <a:prstGeom prst="rect">
            <a:avLst/>
          </a:prstGeom>
          <a:noFill/>
        </p:spPr>
      </p:pic>
      <p:sp>
        <p:nvSpPr>
          <p:cNvPr id="4" name="3 - TextBox"/>
          <p:cNvSpPr txBox="1"/>
          <p:nvPr/>
        </p:nvSpPr>
        <p:spPr>
          <a:xfrm>
            <a:off x="0" y="4286256"/>
            <a:ext cx="36433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i="1" dirty="0" smtClean="0">
                <a:solidFill>
                  <a:schemeClr val="bg1"/>
                </a:solidFill>
              </a:rPr>
              <a:t>Κάδος ανακύκλωσης  γυαλιού</a:t>
            </a:r>
            <a:endParaRPr lang="el-GR" sz="2800" b="1" i="1" dirty="0">
              <a:solidFill>
                <a:schemeClr val="bg1"/>
              </a:solidFill>
            </a:endParaRPr>
          </a:p>
        </p:txBody>
      </p:sp>
      <p:sp>
        <p:nvSpPr>
          <p:cNvPr id="5" name="4 - Έκρηξη 2"/>
          <p:cNvSpPr/>
          <p:nvPr/>
        </p:nvSpPr>
        <p:spPr>
          <a:xfrm rot="452496">
            <a:off x="3329001" y="45349"/>
            <a:ext cx="5629238" cy="320174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l-GR" sz="1600" b="1" dirty="0" smtClean="0">
              <a:solidFill>
                <a:schemeClr val="bg1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429124" y="928670"/>
            <a:ext cx="32147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bg1"/>
                </a:solidFill>
              </a:rPr>
              <a:t>ΞΕΡΑΤΕ ΟΤΙ ΜΕ ΤΗΝ ΑΝΑΚΥΚΛΩΣΗ 1 ΤΟΝΟΥ 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l-GR" sz="2800" b="1" dirty="0" smtClean="0">
                <a:solidFill>
                  <a:schemeClr val="bg1"/>
                </a:solidFill>
              </a:rPr>
              <a:t>ΓΥΑΛΙΟΥ</a:t>
            </a:r>
            <a:r>
              <a:rPr lang="en-US" sz="2800" b="1" dirty="0" smtClean="0">
                <a:solidFill>
                  <a:schemeClr val="bg1"/>
                </a:solidFill>
              </a:rPr>
              <a:t>:</a:t>
            </a:r>
            <a:endParaRPr lang="el-GR" sz="2800" b="1" dirty="0" smtClean="0">
              <a:solidFill>
                <a:schemeClr val="bg1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643306" y="3070681"/>
            <a:ext cx="5500694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Ε</a:t>
            </a:r>
            <a:r>
              <a:rPr kumimoji="0" lang="el-G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cs typeface="Tahoma" pitchFamily="34" charset="0"/>
              </a:rPr>
              <a:t>ξοικονομούνται 12 κιλά πετρέλαιο, που θα χρησιμοποιούνταν για την παραγωγή της ενέργειας που απαιτείται για τη δημιουργία του γυαλιού</a:t>
            </a:r>
            <a:r>
              <a:rPr lang="el-GR" sz="2800" b="1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;</a:t>
            </a:r>
            <a:endParaRPr kumimoji="0" lang="el-G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pic>
        <p:nvPicPr>
          <p:cNvPr id="2" name="Picture 2" descr="http://www.antapodotiki.gr/Portals/0/Images/Velos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4938" y="228600"/>
            <a:ext cx="180975" cy="1428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33f21484a3d3d7f9564ca98d4c7452f9f3a4198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554</TotalTime>
  <Words>276</Words>
  <Application>Microsoft Office PowerPoint</Application>
  <PresentationFormat>Προβολή στην οθόνη (4:3)</PresentationFormat>
  <Paragraphs>29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ΑΝΑΚΥΚΛΩΣΗ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ΕΥΧΑΡΙΣΤΟΥΜΕ 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ΑΝΑΚΥΚΛΟΣΗ</dc:title>
  <dc:creator>User</dc:creator>
  <cp:lastModifiedBy>User</cp:lastModifiedBy>
  <cp:revision>67</cp:revision>
  <dcterms:created xsi:type="dcterms:W3CDTF">2013-11-25T19:29:01Z</dcterms:created>
  <dcterms:modified xsi:type="dcterms:W3CDTF">2014-03-02T20:57:21Z</dcterms:modified>
</cp:coreProperties>
</file>