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76" r:id="rId7"/>
    <p:sldId id="262" r:id="rId8"/>
    <p:sldId id="267" r:id="rId9"/>
    <p:sldId id="263" r:id="rId10"/>
    <p:sldId id="264" r:id="rId11"/>
    <p:sldId id="265" r:id="rId12"/>
    <p:sldId id="266" r:id="rId13"/>
    <p:sldId id="269" r:id="rId14"/>
    <p:sldId id="270" r:id="rId15"/>
    <p:sldId id="271" r:id="rId16"/>
    <p:sldId id="273" r:id="rId17"/>
    <p:sldId id="275" r:id="rId18"/>
    <p:sldId id="277" r:id="rId19"/>
    <p:sldId id="278" r:id="rId20"/>
    <p:sldId id="279" r:id="rId21"/>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CFE00"/>
    <a:srgbClr val="990099"/>
    <a:srgbClr val="0000FF"/>
    <a:srgbClr val="FF00FF"/>
    <a:srgbClr val="33CC33"/>
    <a:srgbClr val="9933FF"/>
    <a:srgbClr val="00FFFF"/>
    <a:srgbClr val="FF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08" autoAdjust="0"/>
    <p:restoredTop sz="94660"/>
  </p:normalViewPr>
  <p:slideViewPr>
    <p:cSldViewPr>
      <p:cViewPr varScale="1">
        <p:scale>
          <a:sx n="58" d="100"/>
          <a:sy n="58" d="100"/>
        </p:scale>
        <p:origin x="-324"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FCCBA370-29B3-432F-9C16-7386D3CFAF6B}"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153513-0AD3-4E33-9AA3-7964E6BD1C10}" type="datetimeFigureOut">
              <a:rPr lang="el-GR" smtClean="0"/>
              <a:pPr/>
              <a:t>12/2/2014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CBA370-29B3-432F-9C16-7386D3CFAF6B}" type="slidenum">
              <a:rPr lang="el-GR" smtClean="0"/>
              <a:pPr/>
              <a:t>‹#›</a:t>
            </a:fld>
            <a:endParaRPr lang="el-G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C153513-0AD3-4E33-9AA3-7964E6BD1C10}" type="datetimeFigureOut">
              <a:rPr lang="el-GR" smtClean="0"/>
              <a:pPr/>
              <a:t>12/2/2014</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CCBA370-29B3-432F-9C16-7386D3CFAF6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perierga.gr/?p=6427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perierga.gr/?p=18463"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1214445"/>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0000CC">
                      <a:alpha val="60000"/>
                    </a:srgbClr>
                  </a:glow>
                  <a:outerShdw blurRad="80000" dist="40000" dir="5040000" algn="tl">
                    <a:srgbClr val="000000">
                      <a:alpha val="30000"/>
                    </a:srgbClr>
                  </a:outerShdw>
                </a:effectLst>
              </a:rPr>
              <a:t>54 </a:t>
            </a:r>
            <a:r>
              <a:rPr lang="el-GR"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0000CC">
                      <a:alpha val="60000"/>
                    </a:srgbClr>
                  </a:glow>
                  <a:outerShdw blurRad="80000" dist="40000" dir="5040000" algn="tl">
                    <a:srgbClr val="000000">
                      <a:alpha val="30000"/>
                    </a:srgbClr>
                  </a:outerShdw>
                </a:effectLst>
              </a:rPr>
              <a:t>ΔΗΜΟΤΙΚΟ ΣΧΟΛΕΙΟ ΠΕΙΡΑΙΑ</a:t>
            </a:r>
            <a:endParaRPr lang="el-GR"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0000CC">
                    <a:alpha val="60000"/>
                  </a:srgbClr>
                </a:glow>
                <a:outerShdw blurRad="80000" dist="40000" dir="5040000" algn="tl">
                  <a:srgbClr val="000000">
                    <a:alpha val="30000"/>
                  </a:srgbClr>
                </a:outerShdw>
              </a:effectLst>
            </a:endParaRPr>
          </a:p>
        </p:txBody>
      </p:sp>
      <p:sp>
        <p:nvSpPr>
          <p:cNvPr id="3" name="2 - Υπότιτλος"/>
          <p:cNvSpPr>
            <a:spLocks noGrp="1"/>
          </p:cNvSpPr>
          <p:nvPr>
            <p:ph type="subTitle" idx="1"/>
          </p:nvPr>
        </p:nvSpPr>
        <p:spPr>
          <a:xfrm>
            <a:off x="-285784" y="4643446"/>
            <a:ext cx="9429784" cy="2571768"/>
          </a:xfrm>
        </p:spPr>
        <p:txBody>
          <a:bodyPr>
            <a:noAutofit/>
          </a:bodyPr>
          <a:lstStyle/>
          <a:p>
            <a:r>
              <a:rPr lang="el-GR" sz="8000" b="1" dirty="0" smtClean="0">
                <a:solidFill>
                  <a:srgbClr val="0070C0"/>
                </a:solidFill>
              </a:rPr>
              <a:t>ΠΕΡΙΕΡΓΑ</a:t>
            </a:r>
            <a:r>
              <a:rPr lang="el-GR" sz="8000" dirty="0" smtClean="0">
                <a:solidFill>
                  <a:srgbClr val="0070C0"/>
                </a:solidFill>
              </a:rPr>
              <a:t> </a:t>
            </a:r>
            <a:r>
              <a:rPr lang="el-GR" sz="8000" b="1" dirty="0" smtClean="0">
                <a:solidFill>
                  <a:srgbClr val="0070C0"/>
                </a:solidFill>
              </a:rPr>
              <a:t>ΦΥΤΑ</a:t>
            </a:r>
            <a:endParaRPr lang="el-GR" sz="8000" b="1" dirty="0">
              <a:solidFill>
                <a:srgbClr val="0070C0"/>
              </a:solidFill>
            </a:endParaRPr>
          </a:p>
        </p:txBody>
      </p:sp>
      <p:sp>
        <p:nvSpPr>
          <p:cNvPr id="4" name="3 - TextBox"/>
          <p:cNvSpPr txBox="1"/>
          <p:nvPr/>
        </p:nvSpPr>
        <p:spPr>
          <a:xfrm>
            <a:off x="1000100" y="1928802"/>
            <a:ext cx="3643338" cy="1815882"/>
          </a:xfrm>
          <a:prstGeom prst="rect">
            <a:avLst/>
          </a:prstGeom>
          <a:noFill/>
        </p:spPr>
        <p:txBody>
          <a:bodyPr wrap="square" rtlCol="0">
            <a:spAutoFit/>
          </a:bodyPr>
          <a:lstStyle/>
          <a:p>
            <a:r>
              <a:rPr lang="el-GR" sz="2800" b="1" dirty="0" smtClean="0">
                <a:solidFill>
                  <a:schemeClr val="accent6">
                    <a:lumMod val="75000"/>
                  </a:schemeClr>
                </a:solidFill>
              </a:rPr>
              <a:t>ΔΕΣΠΟΙΝΑ ΛΑΚΟΥΡΑ</a:t>
            </a:r>
          </a:p>
          <a:p>
            <a:r>
              <a:rPr lang="el-GR" sz="2800" b="1" dirty="0" smtClean="0">
                <a:solidFill>
                  <a:schemeClr val="accent6">
                    <a:lumMod val="75000"/>
                  </a:schemeClr>
                </a:solidFill>
              </a:rPr>
              <a:t>ΝΙΚΟΣ ΠΑΛΑΙΟΛΟΓΟΣ</a:t>
            </a:r>
            <a:endParaRPr lang="el-GR" sz="2800" b="1" dirty="0">
              <a:solidFill>
                <a:schemeClr val="accent6">
                  <a:lumMod val="75000"/>
                </a:schemeClr>
              </a:solidFill>
            </a:endParaRPr>
          </a:p>
        </p:txBody>
      </p:sp>
      <p:sp>
        <p:nvSpPr>
          <p:cNvPr id="5" name="4 - TextBox"/>
          <p:cNvSpPr txBox="1"/>
          <p:nvPr/>
        </p:nvSpPr>
        <p:spPr>
          <a:xfrm>
            <a:off x="4286248" y="2714620"/>
            <a:ext cx="1714512" cy="646331"/>
          </a:xfrm>
          <a:prstGeom prst="rect">
            <a:avLst/>
          </a:prstGeom>
          <a:noFill/>
        </p:spPr>
        <p:txBody>
          <a:bodyPr wrap="square" rtlCol="0">
            <a:spAutoFit/>
          </a:bodyPr>
          <a:lstStyle/>
          <a:p>
            <a:r>
              <a:rPr lang="el-GR" sz="3600" b="1" dirty="0" smtClean="0">
                <a:solidFill>
                  <a:schemeClr val="accent6">
                    <a:lumMod val="75000"/>
                  </a:schemeClr>
                </a:solidFill>
              </a:rPr>
              <a:t>ΣΤ΄2</a:t>
            </a:r>
            <a:endParaRPr lang="el-GR" sz="3600" b="1" dirty="0">
              <a:solidFill>
                <a:schemeClr val="accent6">
                  <a:lumMod val="75000"/>
                </a:schemeClr>
              </a:solidFil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1506" name="Picture 2" descr="http://www.dinfo.gr/wp-content/uploads/2010/12/Wollemia-nobilis.jpg"/>
          <p:cNvPicPr>
            <a:picLocks noChangeAspect="1" noChangeArrowheads="1"/>
          </p:cNvPicPr>
          <p:nvPr/>
        </p:nvPicPr>
        <p:blipFill>
          <a:blip r:embed="rId3">
            <a:lum bright="30000"/>
          </a:blip>
          <a:srcRect/>
          <a:stretch>
            <a:fillRect/>
          </a:stretch>
        </p:blipFill>
        <p:spPr bwMode="auto">
          <a:xfrm>
            <a:off x="-1" y="0"/>
            <a:ext cx="5000629" cy="3071810"/>
          </a:xfrm>
          <a:prstGeom prst="rect">
            <a:avLst/>
          </a:prstGeom>
          <a:noFill/>
        </p:spPr>
      </p:pic>
      <p:sp>
        <p:nvSpPr>
          <p:cNvPr id="3" name="2 - Ορθογώνιο"/>
          <p:cNvSpPr/>
          <p:nvPr/>
        </p:nvSpPr>
        <p:spPr>
          <a:xfrm>
            <a:off x="0" y="2887682"/>
            <a:ext cx="9144000" cy="3970318"/>
          </a:xfrm>
          <a:prstGeom prst="rect">
            <a:avLst/>
          </a:prstGeom>
        </p:spPr>
        <p:txBody>
          <a:bodyPr wrap="square">
            <a:spAutoFit/>
          </a:bodyPr>
          <a:lstStyle/>
          <a:p>
            <a:r>
              <a:rPr lang="el-GR" sz="2800" b="1" dirty="0" smtClean="0"/>
              <a:t>Ασυνήθιστο και περίεργο κωνοφόρο δέντρο της Αυστραλίας. Το φυτό αυτό είναι εξαιρετικά σπάνιο και όλος ο πληθυσμός του βρίσκεται συγκεντρωμένος σε μικρή περιοχή και κινδυνεύει άμεσα με εξαφάνιση. Βρέθηκε μόλις το 1994 σε μία περιοχή της νοτιοανατολικής Αυστραλίας, το </a:t>
            </a:r>
            <a:r>
              <a:rPr lang="el-GR" sz="2800" b="1" dirty="0" err="1" smtClean="0"/>
              <a:t>Blue</a:t>
            </a:r>
            <a:r>
              <a:rPr lang="el-GR" sz="2800" b="1" dirty="0" smtClean="0"/>
              <a:t> </a:t>
            </a:r>
            <a:r>
              <a:rPr lang="el-GR" sz="2800" b="1" dirty="0" err="1" smtClean="0"/>
              <a:t>Mountain</a:t>
            </a:r>
            <a:r>
              <a:rPr lang="el-GR" sz="2800" b="1" dirty="0" smtClean="0"/>
              <a:t>(Γαλάζια Οροσειρά). Ο πληθυσμός εκεί είναι μόλις 20 φυτά. Το είδος </a:t>
            </a:r>
            <a:r>
              <a:rPr lang="el-GR" sz="2800" b="1" dirty="0" err="1" smtClean="0"/>
              <a:t>Wollemia</a:t>
            </a:r>
            <a:r>
              <a:rPr lang="el-GR" sz="2800" b="1" dirty="0" smtClean="0"/>
              <a:t> </a:t>
            </a:r>
            <a:r>
              <a:rPr lang="el-GR" sz="2800" b="1" dirty="0" err="1" smtClean="0"/>
              <a:t>nobilis</a:t>
            </a:r>
            <a:r>
              <a:rPr lang="el-GR" sz="2800" b="1" dirty="0" smtClean="0"/>
              <a:t> είναι μέχρι στιγμής το μοναδικό αυτού του γένους και χαρακτηρίζεται ως «ζωντανό απολίθωμα</a:t>
            </a:r>
            <a:r>
              <a:rPr lang="el-GR" sz="2800" dirty="0" smtClean="0"/>
              <a:t>».</a:t>
            </a:r>
            <a:endParaRPr lang="el-GR" sz="2800" dirty="0"/>
          </a:p>
        </p:txBody>
      </p:sp>
      <p:sp>
        <p:nvSpPr>
          <p:cNvPr id="5" name="4 - Καρδιά"/>
          <p:cNvSpPr/>
          <p:nvPr/>
        </p:nvSpPr>
        <p:spPr>
          <a:xfrm>
            <a:off x="5572132" y="428604"/>
            <a:ext cx="3286116" cy="2071678"/>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WOLLEMIA</a:t>
            </a:r>
          </a:p>
          <a:p>
            <a:pPr algn="ctr"/>
            <a:r>
              <a:rPr lang="en-US" b="1" dirty="0" smtClean="0">
                <a:solidFill>
                  <a:srgbClr val="7030A0"/>
                </a:solidFill>
              </a:rPr>
              <a:t>NOBILIS</a:t>
            </a:r>
            <a:endParaRPr lang="el-GR" b="1" dirty="0">
              <a:solidFill>
                <a:srgbClr val="7030A0"/>
              </a:solidFill>
            </a:endParaRPr>
          </a:p>
        </p:txBody>
      </p:sp>
    </p:spTree>
  </p:cSld>
  <p:clrMapOvr>
    <a:masterClrMapping/>
  </p:clrMapOvr>
  <p:transition spd="slow">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2532" name="Picture 4" descr="Σπάνιο φυτό με σαρκώδη χείλη για… φίλημα!"/>
          <p:cNvPicPr>
            <a:picLocks noChangeAspect="1" noChangeArrowheads="1"/>
          </p:cNvPicPr>
          <p:nvPr/>
        </p:nvPicPr>
        <p:blipFill>
          <a:blip r:embed="rId2">
            <a:lum bright="30000"/>
          </a:blip>
          <a:srcRect/>
          <a:stretch>
            <a:fillRect/>
          </a:stretch>
        </p:blipFill>
        <p:spPr bwMode="auto">
          <a:xfrm>
            <a:off x="0" y="4286256"/>
            <a:ext cx="3571868" cy="2571744"/>
          </a:xfrm>
          <a:prstGeom prst="rect">
            <a:avLst/>
          </a:prstGeom>
          <a:noFill/>
        </p:spPr>
      </p:pic>
      <p:sp>
        <p:nvSpPr>
          <p:cNvPr id="4" name="3 - Ορθογώνιο"/>
          <p:cNvSpPr/>
          <p:nvPr/>
        </p:nvSpPr>
        <p:spPr>
          <a:xfrm>
            <a:off x="0" y="0"/>
            <a:ext cx="6786578" cy="3970318"/>
          </a:xfrm>
          <a:prstGeom prst="rect">
            <a:avLst/>
          </a:prstGeom>
        </p:spPr>
        <p:txBody>
          <a:bodyPr wrap="square">
            <a:spAutoFit/>
          </a:bodyPr>
          <a:lstStyle/>
          <a:p>
            <a:r>
              <a:rPr lang="el-GR" sz="2800" b="1" dirty="0" smtClean="0"/>
              <a:t>H </a:t>
            </a:r>
            <a:r>
              <a:rPr lang="el-GR" sz="2800" b="1" dirty="0" err="1" smtClean="0"/>
              <a:t>Psychotria</a:t>
            </a:r>
            <a:r>
              <a:rPr lang="el-GR" sz="2800" b="1" dirty="0" smtClean="0"/>
              <a:t> </a:t>
            </a:r>
            <a:r>
              <a:rPr lang="el-GR" sz="2800" b="1" dirty="0" err="1" smtClean="0"/>
              <a:t>Elata</a:t>
            </a:r>
            <a:r>
              <a:rPr lang="el-GR" sz="2800" b="1" dirty="0" smtClean="0"/>
              <a:t>, κοινώς γνωστή ως </a:t>
            </a:r>
            <a:r>
              <a:rPr lang="el-GR" sz="2800" b="1" dirty="0" err="1" smtClean="0"/>
              <a:t>Hooker</a:t>
            </a:r>
            <a:r>
              <a:rPr lang="el-GR" sz="2800" b="1" dirty="0" smtClean="0"/>
              <a:t> </a:t>
            </a:r>
            <a:r>
              <a:rPr lang="el-GR" sz="2800" b="1" dirty="0" err="1" smtClean="0"/>
              <a:t>Lips</a:t>
            </a:r>
            <a:r>
              <a:rPr lang="el-GR" sz="2800" b="1" dirty="0" smtClean="0"/>
              <a:t> ή </a:t>
            </a:r>
            <a:r>
              <a:rPr lang="el-GR" sz="2800" b="1" dirty="0" err="1" smtClean="0"/>
              <a:t>Hot</a:t>
            </a:r>
            <a:r>
              <a:rPr lang="el-GR" sz="2800" b="1" dirty="0" smtClean="0"/>
              <a:t> </a:t>
            </a:r>
            <a:r>
              <a:rPr lang="el-GR" sz="2800" b="1" dirty="0" err="1" smtClean="0"/>
              <a:t>Lips</a:t>
            </a:r>
            <a:r>
              <a:rPr lang="el-GR" sz="2800" b="1" dirty="0" smtClean="0"/>
              <a:t> </a:t>
            </a:r>
            <a:r>
              <a:rPr lang="el-GR" sz="2800" b="1" dirty="0" err="1" smtClean="0"/>
              <a:t>Plant</a:t>
            </a:r>
            <a:r>
              <a:rPr lang="el-GR" sz="2800" b="1" dirty="0" smtClean="0"/>
              <a:t> ξεχωρίζει για το σχήμα και το χρώμα των φύλλων της: φωτεινό κόκκινο, ενώ μοιάζουν με δύο σαρκώδη χείλη! Αυτό το παράξενο φυτό μπορεί να μοιάζει με έργο κάποιου εκκεντρικού </a:t>
            </a:r>
            <a:r>
              <a:rPr lang="el-GR" sz="2800" b="1" dirty="0" err="1" smtClean="0"/>
              <a:t>art</a:t>
            </a:r>
            <a:r>
              <a:rPr lang="el-GR" sz="2800" b="1" dirty="0" smtClean="0"/>
              <a:t> </a:t>
            </a:r>
            <a:r>
              <a:rPr lang="el-GR" sz="2800" b="1" dirty="0" err="1" smtClean="0"/>
              <a:t>director</a:t>
            </a:r>
            <a:r>
              <a:rPr lang="el-GR" sz="2800" b="1" dirty="0" smtClean="0"/>
              <a:t> παρόλα αυτά αποτελεί εξ ολοκλήρου δημιούργημα της φύσης που ξεχωρίζει στο φυσικό βασίλειο.</a:t>
            </a:r>
            <a:endParaRPr lang="el-GR" sz="2800" b="1" dirty="0"/>
          </a:p>
        </p:txBody>
      </p:sp>
      <p:pic>
        <p:nvPicPr>
          <p:cNvPr id="22534" name="Picture 6" descr="perierga.gr - Psychotria Elata: Φυτό για... φίλημα!"/>
          <p:cNvPicPr>
            <a:picLocks noChangeAspect="1" noChangeArrowheads="1"/>
          </p:cNvPicPr>
          <p:nvPr/>
        </p:nvPicPr>
        <p:blipFill>
          <a:blip r:embed="rId3">
            <a:lum bright="20000"/>
          </a:blip>
          <a:srcRect/>
          <a:stretch>
            <a:fillRect/>
          </a:stretch>
        </p:blipFill>
        <p:spPr bwMode="auto">
          <a:xfrm>
            <a:off x="3286116" y="3929066"/>
            <a:ext cx="3214710" cy="2428868"/>
          </a:xfrm>
          <a:prstGeom prst="rect">
            <a:avLst/>
          </a:prstGeom>
          <a:noFill/>
        </p:spPr>
      </p:pic>
      <p:pic>
        <p:nvPicPr>
          <p:cNvPr id="22536" name="Picture 8" descr="perierga.gr - Psychotria Elata: Φυτό για... φίλημα!"/>
          <p:cNvPicPr>
            <a:picLocks noChangeAspect="1" noChangeArrowheads="1"/>
          </p:cNvPicPr>
          <p:nvPr/>
        </p:nvPicPr>
        <p:blipFill>
          <a:blip r:embed="rId4">
            <a:lum bright="30000"/>
          </a:blip>
          <a:srcRect/>
          <a:stretch>
            <a:fillRect/>
          </a:stretch>
        </p:blipFill>
        <p:spPr bwMode="auto">
          <a:xfrm>
            <a:off x="6143636" y="4214818"/>
            <a:ext cx="3000364" cy="2643182"/>
          </a:xfrm>
          <a:prstGeom prst="rect">
            <a:avLst/>
          </a:prstGeom>
          <a:noFill/>
        </p:spPr>
      </p:pic>
      <p:sp>
        <p:nvSpPr>
          <p:cNvPr id="6" name="5 - Έλλειψη"/>
          <p:cNvSpPr/>
          <p:nvPr/>
        </p:nvSpPr>
        <p:spPr>
          <a:xfrm>
            <a:off x="6786578" y="1142984"/>
            <a:ext cx="2357422" cy="20002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Black" pitchFamily="34" charset="0"/>
              </a:rPr>
              <a:t>PSYCHOTRIA</a:t>
            </a:r>
          </a:p>
          <a:p>
            <a:pPr algn="ctr"/>
            <a:r>
              <a:rPr lang="en-US" sz="2400" b="1" dirty="0" smtClean="0">
                <a:solidFill>
                  <a:schemeClr val="tx1"/>
                </a:solidFill>
                <a:latin typeface="Arial Black" pitchFamily="34" charset="0"/>
              </a:rPr>
              <a:t>ELATA</a:t>
            </a:r>
            <a:endParaRPr lang="el-GR" sz="2400" b="1" dirty="0">
              <a:solidFill>
                <a:schemeClr val="tx1"/>
              </a:solidFill>
              <a:latin typeface="Arial Black" pitchFamily="34" charset="0"/>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554" name="Picture 2" descr="perierga.gr - Glacier Gardens: Ένας κήπος με ανάποδα δέντρα!"/>
          <p:cNvPicPr>
            <a:picLocks noChangeAspect="1" noChangeArrowheads="1"/>
          </p:cNvPicPr>
          <p:nvPr/>
        </p:nvPicPr>
        <p:blipFill>
          <a:blip r:embed="rId3">
            <a:lum bright="30000"/>
          </a:blip>
          <a:srcRect/>
          <a:stretch>
            <a:fillRect/>
          </a:stretch>
        </p:blipFill>
        <p:spPr bwMode="auto">
          <a:xfrm>
            <a:off x="0" y="0"/>
            <a:ext cx="5551224" cy="4572008"/>
          </a:xfrm>
          <a:prstGeom prst="rect">
            <a:avLst/>
          </a:prstGeom>
          <a:noFill/>
        </p:spPr>
      </p:pic>
      <p:sp>
        <p:nvSpPr>
          <p:cNvPr id="3" name="2 - Ορθογώνιο"/>
          <p:cNvSpPr/>
          <p:nvPr/>
        </p:nvSpPr>
        <p:spPr>
          <a:xfrm>
            <a:off x="0" y="4500570"/>
            <a:ext cx="8358246" cy="3108543"/>
          </a:xfrm>
          <a:prstGeom prst="rect">
            <a:avLst/>
          </a:prstGeom>
        </p:spPr>
        <p:txBody>
          <a:bodyPr wrap="square">
            <a:spAutoFit/>
          </a:bodyPr>
          <a:lstStyle/>
          <a:p>
            <a:r>
              <a:rPr lang="el-GR" sz="2800" b="1" dirty="0" smtClean="0">
                <a:solidFill>
                  <a:srgbClr val="FFFF00"/>
                </a:solidFill>
              </a:rPr>
              <a:t>Περπατώντας μέσα στον κήπο </a:t>
            </a:r>
            <a:r>
              <a:rPr lang="el-GR" sz="2800" b="1" dirty="0" err="1" smtClean="0">
                <a:solidFill>
                  <a:srgbClr val="FFFF00"/>
                </a:solidFill>
              </a:rPr>
              <a:t>Glacier</a:t>
            </a:r>
            <a:r>
              <a:rPr lang="el-GR" sz="2800" b="1" dirty="0" smtClean="0">
                <a:solidFill>
                  <a:srgbClr val="FFFF00"/>
                </a:solidFill>
              </a:rPr>
              <a:t> </a:t>
            </a:r>
            <a:r>
              <a:rPr lang="el-GR" sz="2800" b="1" dirty="0" err="1" smtClean="0">
                <a:solidFill>
                  <a:srgbClr val="FFFF00"/>
                </a:solidFill>
              </a:rPr>
              <a:t>Gardens</a:t>
            </a:r>
            <a:r>
              <a:rPr lang="el-GR" sz="2800" b="1" dirty="0" smtClean="0">
                <a:solidFill>
                  <a:srgbClr val="FFFF00"/>
                </a:solidFill>
              </a:rPr>
              <a:t> στην Αλάσκα, ο επισκέπτης δεν μπορεί παρά να παρατηρήσει κάτι ιδιαίτερα ενδιαφέρον αλλά και παράξενο συνάμα: Ανάποδα δέντρα με πολύχρωμα λουλούδια στην κορυφή τους!</a:t>
            </a:r>
          </a:p>
          <a:p>
            <a:r>
              <a:rPr lang="el-GR" sz="2800" b="1" dirty="0" smtClean="0">
                <a:solidFill>
                  <a:srgbClr val="FFFF00"/>
                </a:solidFill>
                <a:hlinkClick r:id="rId4"/>
              </a:rPr>
              <a:t/>
            </a:r>
            <a:br>
              <a:rPr lang="el-GR" sz="2800" b="1" dirty="0" smtClean="0">
                <a:solidFill>
                  <a:srgbClr val="FFFF00"/>
                </a:solidFill>
                <a:hlinkClick r:id="rId4"/>
              </a:rPr>
            </a:br>
            <a:endParaRPr lang="el-GR" sz="2800" b="1" dirty="0">
              <a:solidFill>
                <a:srgbClr val="FFFF00"/>
              </a:solidFill>
            </a:endParaRPr>
          </a:p>
        </p:txBody>
      </p:sp>
      <p:sp>
        <p:nvSpPr>
          <p:cNvPr id="4" name="3 - Σύννεφο"/>
          <p:cNvSpPr/>
          <p:nvPr/>
        </p:nvSpPr>
        <p:spPr>
          <a:xfrm>
            <a:off x="6072198" y="357166"/>
            <a:ext cx="2857520" cy="2571768"/>
          </a:xfrm>
          <a:prstGeom prst="cloud">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lumOff val="5000"/>
                  </a:schemeClr>
                </a:solidFill>
              </a:rPr>
              <a:t>GLACIER </a:t>
            </a:r>
          </a:p>
          <a:p>
            <a:pPr algn="ctr"/>
            <a:r>
              <a:rPr lang="en-US" b="1" dirty="0" smtClean="0">
                <a:solidFill>
                  <a:schemeClr val="bg1">
                    <a:lumMod val="95000"/>
                    <a:lumOff val="5000"/>
                  </a:schemeClr>
                </a:solidFill>
              </a:rPr>
              <a:t>GARDENS</a:t>
            </a:r>
            <a:endParaRPr lang="el-GR" b="1" dirty="0">
              <a:solidFill>
                <a:schemeClr val="bg1">
                  <a:lumMod val="95000"/>
                  <a:lumOff val="5000"/>
                </a:schemeClr>
              </a:solidFill>
            </a:endParaRPr>
          </a:p>
        </p:txBody>
      </p:sp>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626" name="Picture 2" descr="http://www.polispost.com/polispost/images/posts/24-10-2013/doll_1.jpg"/>
          <p:cNvPicPr>
            <a:picLocks noChangeAspect="1" noChangeArrowheads="1"/>
          </p:cNvPicPr>
          <p:nvPr/>
        </p:nvPicPr>
        <p:blipFill>
          <a:blip r:embed="rId3">
            <a:lum bright="30000"/>
          </a:blip>
          <a:srcRect/>
          <a:stretch>
            <a:fillRect/>
          </a:stretch>
        </p:blipFill>
        <p:spPr bwMode="auto">
          <a:xfrm>
            <a:off x="0" y="0"/>
            <a:ext cx="5177960" cy="4714884"/>
          </a:xfrm>
          <a:prstGeom prst="rect">
            <a:avLst/>
          </a:prstGeom>
          <a:noFill/>
        </p:spPr>
      </p:pic>
      <p:sp>
        <p:nvSpPr>
          <p:cNvPr id="3" name="2 - Ορθογώνιο"/>
          <p:cNvSpPr/>
          <p:nvPr/>
        </p:nvSpPr>
        <p:spPr>
          <a:xfrm>
            <a:off x="1285852" y="4643446"/>
            <a:ext cx="6929486" cy="2677656"/>
          </a:xfrm>
          <a:prstGeom prst="rect">
            <a:avLst/>
          </a:prstGeom>
        </p:spPr>
        <p:txBody>
          <a:bodyPr wrap="square">
            <a:spAutoFit/>
          </a:bodyPr>
          <a:lstStyle/>
          <a:p>
            <a:r>
              <a:rPr lang="el-GR" sz="2800" b="1" dirty="0" smtClean="0">
                <a:solidFill>
                  <a:srgbClr val="C00000"/>
                </a:solidFill>
              </a:rPr>
              <a:t>Μοιάζουν </a:t>
            </a:r>
            <a:r>
              <a:rPr lang="el-GR" sz="2800" b="1" dirty="0" err="1" smtClean="0">
                <a:solidFill>
                  <a:srgbClr val="C00000"/>
                </a:solidFill>
              </a:rPr>
              <a:t>εξωγήινα…Κι</a:t>
            </a:r>
            <a:r>
              <a:rPr lang="el-GR" sz="2800" b="1" dirty="0" smtClean="0">
                <a:solidFill>
                  <a:srgbClr val="C00000"/>
                </a:solidFill>
              </a:rPr>
              <a:t> όμως η εικόνα που βλέπεται είναι καρπός του φυτού </a:t>
            </a:r>
            <a:r>
              <a:rPr lang="el-GR" sz="2800" b="1" dirty="0" err="1" smtClean="0">
                <a:solidFill>
                  <a:srgbClr val="C00000"/>
                </a:solidFill>
              </a:rPr>
              <a:t>Actaea</a:t>
            </a:r>
            <a:r>
              <a:rPr lang="el-GR" sz="2800" b="1" dirty="0" smtClean="0">
                <a:solidFill>
                  <a:srgbClr val="C00000"/>
                </a:solidFill>
              </a:rPr>
              <a:t> </a:t>
            </a:r>
            <a:r>
              <a:rPr lang="el-GR" sz="2800" b="1" dirty="0" err="1" smtClean="0">
                <a:solidFill>
                  <a:srgbClr val="C00000"/>
                </a:solidFill>
              </a:rPr>
              <a:t>pachypoda</a:t>
            </a:r>
            <a:r>
              <a:rPr lang="el-GR" sz="2800" b="1" dirty="0" smtClean="0">
                <a:solidFill>
                  <a:srgbClr val="C00000"/>
                </a:solidFill>
              </a:rPr>
              <a:t> που ευδοκιμεί στη Βόρεια Αμερική. Είναι εξαιρετικά δηλητηριώδες και παραλύει τους καρδιακούς μύες.</a:t>
            </a:r>
            <a:br>
              <a:rPr lang="el-GR" sz="2800" b="1" dirty="0" smtClean="0">
                <a:solidFill>
                  <a:srgbClr val="C00000"/>
                </a:solidFill>
              </a:rPr>
            </a:br>
            <a:endParaRPr lang="el-GR" sz="2800" b="1" dirty="0">
              <a:solidFill>
                <a:srgbClr val="C00000"/>
              </a:solidFill>
            </a:endParaRPr>
          </a:p>
        </p:txBody>
      </p:sp>
      <p:sp>
        <p:nvSpPr>
          <p:cNvPr id="4" name="3 - Κατακόρυφος πάπυρος"/>
          <p:cNvSpPr/>
          <p:nvPr/>
        </p:nvSpPr>
        <p:spPr>
          <a:xfrm>
            <a:off x="6286480" y="0"/>
            <a:ext cx="2857520" cy="2786082"/>
          </a:xfrm>
          <a:prstGeom prst="verticalScroll">
            <a:avLst>
              <a:gd name="adj" fmla="val 11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lumOff val="5000"/>
                  </a:schemeClr>
                </a:solidFill>
              </a:rPr>
              <a:t>ACTAEA </a:t>
            </a:r>
          </a:p>
          <a:p>
            <a:pPr algn="ctr"/>
            <a:r>
              <a:rPr lang="en-US" b="1" dirty="0" smtClean="0">
                <a:solidFill>
                  <a:schemeClr val="bg1">
                    <a:lumMod val="95000"/>
                    <a:lumOff val="5000"/>
                  </a:schemeClr>
                </a:solidFill>
              </a:rPr>
              <a:t>PACHYPODA</a:t>
            </a:r>
            <a:endParaRPr lang="el-GR" b="1" dirty="0">
              <a:solidFill>
                <a:schemeClr val="bg1">
                  <a:lumMod val="95000"/>
                  <a:lumOff val="5000"/>
                </a:schemeClr>
              </a:solidFill>
            </a:endParaRP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27650" name="Picture 2" descr="http://www.polispost.com/polispost/images/posts/24-10-2013/tiger_1.jpg"/>
          <p:cNvPicPr>
            <a:picLocks noChangeAspect="1" noChangeArrowheads="1"/>
          </p:cNvPicPr>
          <p:nvPr/>
        </p:nvPicPr>
        <p:blipFill>
          <a:blip r:embed="rId2">
            <a:lum bright="40000"/>
          </a:blip>
          <a:srcRect/>
          <a:stretch>
            <a:fillRect/>
          </a:stretch>
        </p:blipFill>
        <p:spPr bwMode="auto">
          <a:xfrm>
            <a:off x="0" y="0"/>
            <a:ext cx="6726222" cy="4214817"/>
          </a:xfrm>
          <a:prstGeom prst="rect">
            <a:avLst/>
          </a:prstGeom>
          <a:noFill/>
        </p:spPr>
      </p:pic>
      <p:sp>
        <p:nvSpPr>
          <p:cNvPr id="3" name="2 - Ορθογώνιο"/>
          <p:cNvSpPr/>
          <p:nvPr/>
        </p:nvSpPr>
        <p:spPr>
          <a:xfrm>
            <a:off x="142844" y="4500570"/>
            <a:ext cx="9001156" cy="1815882"/>
          </a:xfrm>
          <a:prstGeom prst="rect">
            <a:avLst/>
          </a:prstGeom>
        </p:spPr>
        <p:txBody>
          <a:bodyPr wrap="square">
            <a:spAutoFit/>
          </a:bodyPr>
          <a:lstStyle/>
          <a:p>
            <a:r>
              <a:rPr lang="el-GR" sz="2800" b="1" dirty="0" smtClean="0"/>
              <a:t>Είναι κάκτος που ευδοκιμεί στη Νότια Αφρική. Τα φύλλα του φέρουν μακριές ίνες σαν δόντια και δίνουν την εντύπωση ενός ανοιχτού στόματος άγριου ζώου. Η όψη του ομορφαίνει κατά την άνοιξη με μεγάλα κίτρινα άνθη.</a:t>
            </a:r>
            <a:endParaRPr lang="el-GR" sz="2800" b="1" dirty="0"/>
          </a:p>
        </p:txBody>
      </p:sp>
      <p:sp>
        <p:nvSpPr>
          <p:cNvPr id="6" name="5 - Κατακόρυφος πάπυρος"/>
          <p:cNvSpPr/>
          <p:nvPr/>
        </p:nvSpPr>
        <p:spPr>
          <a:xfrm>
            <a:off x="6857984" y="214290"/>
            <a:ext cx="2286016" cy="2643206"/>
          </a:xfrm>
          <a:prstGeom prst="verticalScroll">
            <a:avLst>
              <a:gd name="adj" fmla="val 1492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lumMod val="95000"/>
                    <a:lumOff val="5000"/>
                  </a:schemeClr>
                </a:solidFill>
              </a:rPr>
              <a:t>ΚΑΚΤΟΣ</a:t>
            </a:r>
            <a:endParaRPr lang="el-GR" b="1" dirty="0">
              <a:solidFill>
                <a:schemeClr val="bg1">
                  <a:lumMod val="95000"/>
                  <a:lumOff val="5000"/>
                </a:schemeClr>
              </a:solidFill>
            </a:endParaRPr>
          </a:p>
        </p:txBody>
      </p:sp>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8674" name="Picture 2" descr="http://www.funday.gr/wp-content/uploads/2012/09/Jade-Vine.jpg"/>
          <p:cNvPicPr>
            <a:picLocks noChangeAspect="1" noChangeArrowheads="1"/>
          </p:cNvPicPr>
          <p:nvPr/>
        </p:nvPicPr>
        <p:blipFill>
          <a:blip r:embed="rId3">
            <a:lum bright="40000"/>
          </a:blip>
          <a:srcRect/>
          <a:stretch>
            <a:fillRect/>
          </a:stretch>
        </p:blipFill>
        <p:spPr bwMode="auto">
          <a:xfrm>
            <a:off x="0" y="2143116"/>
            <a:ext cx="3466813" cy="4714884"/>
          </a:xfrm>
          <a:prstGeom prst="rect">
            <a:avLst/>
          </a:prstGeom>
          <a:noFill/>
        </p:spPr>
      </p:pic>
      <p:sp>
        <p:nvSpPr>
          <p:cNvPr id="4" name="3 - Ορθογώνιο"/>
          <p:cNvSpPr/>
          <p:nvPr/>
        </p:nvSpPr>
        <p:spPr>
          <a:xfrm>
            <a:off x="4214810" y="0"/>
            <a:ext cx="4786314" cy="7417415"/>
          </a:xfrm>
          <a:prstGeom prst="rect">
            <a:avLst/>
          </a:prstGeom>
        </p:spPr>
        <p:txBody>
          <a:bodyPr wrap="square">
            <a:spAutoFit/>
          </a:bodyPr>
          <a:lstStyle/>
          <a:p>
            <a:r>
              <a:rPr lang="el-GR" sz="2800" b="1" dirty="0" smtClean="0">
                <a:solidFill>
                  <a:srgbClr val="FFFF00"/>
                </a:solidFill>
              </a:rPr>
              <a:t>Το </a:t>
            </a:r>
            <a:r>
              <a:rPr lang="el-GR" sz="2800" b="1" dirty="0" err="1" smtClean="0">
                <a:solidFill>
                  <a:srgbClr val="FFFF00"/>
                </a:solidFill>
              </a:rPr>
              <a:t>Jade</a:t>
            </a:r>
            <a:r>
              <a:rPr lang="el-GR" sz="2800" b="1" dirty="0" smtClean="0">
                <a:solidFill>
                  <a:srgbClr val="FFFF00"/>
                </a:solidFill>
              </a:rPr>
              <a:t> </a:t>
            </a:r>
            <a:r>
              <a:rPr lang="el-GR" sz="2800" b="1" dirty="0" err="1" smtClean="0">
                <a:solidFill>
                  <a:srgbClr val="FFFF00"/>
                </a:solidFill>
              </a:rPr>
              <a:t>Vine</a:t>
            </a:r>
            <a:r>
              <a:rPr lang="el-GR" sz="2800" b="1" dirty="0" smtClean="0">
                <a:solidFill>
                  <a:srgbClr val="FFFF00"/>
                </a:solidFill>
              </a:rPr>
              <a:t> , γνωστό για τα εντυπωσιακά γαλαζοπράσινα , σαν νύχι άνθη του , παράγει μια κρεμάμενη ταξιανθία. Το λουλούδι γονιμοποιείται από τις νυχτερίδες που κρέμονται ανάποδα για να πιουν το νέκταρ του. Αυτά τα σπάνια λουλούδια σπάνια μπορεί κανείς να τα δει πλέον στη φύση και πιστεύεται ότι απειλούνται από την αποψίλωση των φυσικών </a:t>
            </a:r>
            <a:r>
              <a:rPr lang="el-GR" sz="2800" b="1" dirty="0" err="1" smtClean="0">
                <a:solidFill>
                  <a:srgbClr val="FFFF00"/>
                </a:solidFill>
              </a:rPr>
              <a:t>οικοτόπων</a:t>
            </a:r>
            <a:r>
              <a:rPr lang="el-GR" sz="2800" b="1" dirty="0" smtClean="0">
                <a:solidFill>
                  <a:srgbClr val="FFFF00"/>
                </a:solidFill>
              </a:rPr>
              <a:t> τους στις Φιλιππίνες</a:t>
            </a:r>
            <a:br>
              <a:rPr lang="el-GR" sz="2800" b="1" dirty="0" smtClean="0">
                <a:solidFill>
                  <a:srgbClr val="FFFF00"/>
                </a:solidFill>
              </a:rPr>
            </a:br>
            <a:r>
              <a:rPr lang="el-GR" sz="2800" b="1" dirty="0" smtClean="0">
                <a:solidFill>
                  <a:srgbClr val="FFFF00"/>
                </a:solidFill>
              </a:rPr>
              <a:t/>
            </a:r>
            <a:br>
              <a:rPr lang="el-GR" sz="2800" b="1" dirty="0" smtClean="0">
                <a:solidFill>
                  <a:srgbClr val="FFFF00"/>
                </a:solidFill>
              </a:rPr>
            </a:br>
            <a:endParaRPr lang="el-GR" sz="2800" b="1" dirty="0">
              <a:solidFill>
                <a:srgbClr val="FFFF00"/>
              </a:solidFill>
            </a:endParaRPr>
          </a:p>
        </p:txBody>
      </p:sp>
      <p:sp>
        <p:nvSpPr>
          <p:cNvPr id="5" name="4 - Έκρηξη 2"/>
          <p:cNvSpPr/>
          <p:nvPr/>
        </p:nvSpPr>
        <p:spPr>
          <a:xfrm>
            <a:off x="214282" y="0"/>
            <a:ext cx="3786214" cy="2071702"/>
          </a:xfrm>
          <a:prstGeom prst="irregularSeal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Black" pitchFamily="34" charset="0"/>
              </a:rPr>
              <a:t>JADE </a:t>
            </a:r>
          </a:p>
          <a:p>
            <a:pPr algn="ctr"/>
            <a:r>
              <a:rPr lang="en-US" b="1" spc="50" dirty="0"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Black" pitchFamily="34" charset="0"/>
              </a:rPr>
              <a:t>VINE</a:t>
            </a:r>
            <a:endParaRPr lang="el-GR" b="1"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latin typeface="Arial Black" pitchFamily="34" charset="0"/>
            </a:endParaRPr>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22" name="Picture 2" descr="http://3.bp.blogspot.com/-Z8mUND6s6xE/T3GPQVfqOfI/AAAAAAAAAaU/tNX1Wsg8tY4/s400/3.jpg"/>
          <p:cNvPicPr>
            <a:picLocks noChangeAspect="1" noChangeArrowheads="1"/>
          </p:cNvPicPr>
          <p:nvPr/>
        </p:nvPicPr>
        <p:blipFill>
          <a:blip r:embed="rId3">
            <a:lum bright="40000"/>
          </a:blip>
          <a:srcRect/>
          <a:stretch>
            <a:fillRect/>
          </a:stretch>
        </p:blipFill>
        <p:spPr bwMode="auto">
          <a:xfrm>
            <a:off x="5087374" y="3643314"/>
            <a:ext cx="4056626" cy="3214686"/>
          </a:xfrm>
          <a:prstGeom prst="rect">
            <a:avLst/>
          </a:prstGeom>
          <a:ln>
            <a:noFill/>
          </a:ln>
          <a:effectLst>
            <a:outerShdw blurRad="292100" dist="139700" dir="2700000" algn="tl" rotWithShape="0">
              <a:srgbClr val="333333">
                <a:alpha val="65000"/>
              </a:srgbClr>
            </a:outerShdw>
          </a:effectLst>
        </p:spPr>
      </p:pic>
      <p:sp>
        <p:nvSpPr>
          <p:cNvPr id="3" name="2 - Ορθογώνιο"/>
          <p:cNvSpPr/>
          <p:nvPr/>
        </p:nvSpPr>
        <p:spPr>
          <a:xfrm>
            <a:off x="0" y="0"/>
            <a:ext cx="5286380" cy="6555641"/>
          </a:xfrm>
          <a:prstGeom prst="rect">
            <a:avLst/>
          </a:prstGeom>
        </p:spPr>
        <p:txBody>
          <a:bodyPr wrap="square">
            <a:spAutoFit/>
          </a:bodyPr>
          <a:lstStyle/>
          <a:p>
            <a:r>
              <a:rPr lang="el-GR" sz="2800" b="1" dirty="0" smtClean="0"/>
              <a:t>Τα πιο μεγάλα νούφαρα! Τα συγκεκριμένα νούφαρα ανήκουν στο είδος </a:t>
            </a:r>
            <a:r>
              <a:rPr lang="el-GR" sz="2800" b="1" dirty="0" err="1" smtClean="0"/>
              <a:t>Victoria</a:t>
            </a:r>
            <a:r>
              <a:rPr lang="el-GR" sz="2800" b="1" dirty="0" smtClean="0"/>
              <a:t> </a:t>
            </a:r>
            <a:r>
              <a:rPr lang="el-GR" sz="2800" b="1" dirty="0" err="1" smtClean="0"/>
              <a:t>amazonica</a:t>
            </a:r>
            <a:r>
              <a:rPr lang="el-GR" sz="2800" b="1" dirty="0" smtClean="0"/>
              <a:t> και επιπλέουν στον Αμαζόνιο. Τα φύλλα τους έχουν τρία μέτρα διάμετρο και αντέχουν βάρος έως και 30 κιλά ενώ τα άνθη τους 40 εκατοστά. Το πιο ιδιαίτερο με αυτά τα νούφαρα εκτός από το μέγεθος τους, είναι ότι την πρώτη νύχτα που ανοίγουν έχουν άσπρο χρώμα, ενώ από τη δεύτερη και μετά το χρώμα τους μετατρέπεται σε ροζ. Το θέαμα είναι πραγματικά εκπληκτικό…!</a:t>
            </a:r>
            <a:endParaRPr lang="el-GR" sz="2800" b="1" dirty="0"/>
          </a:p>
        </p:txBody>
      </p:sp>
      <p:sp>
        <p:nvSpPr>
          <p:cNvPr id="4" name="3 - Ψαλίδισμα μίας γωνίας του ορθογωνίου"/>
          <p:cNvSpPr/>
          <p:nvPr/>
        </p:nvSpPr>
        <p:spPr>
          <a:xfrm>
            <a:off x="5857852" y="0"/>
            <a:ext cx="3286148" cy="1357322"/>
          </a:xfrm>
          <a:prstGeom prst="snip1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95000"/>
                    <a:lumOff val="5000"/>
                  </a:schemeClr>
                </a:solidFill>
              </a:rPr>
              <a:t>VICTORIA</a:t>
            </a:r>
          </a:p>
          <a:p>
            <a:pPr algn="ctr"/>
            <a:r>
              <a:rPr lang="en-US" sz="2400" b="1" dirty="0" smtClean="0">
                <a:solidFill>
                  <a:schemeClr val="bg1">
                    <a:lumMod val="95000"/>
                    <a:lumOff val="5000"/>
                  </a:schemeClr>
                </a:solidFill>
              </a:rPr>
              <a:t>AMAZONICA</a:t>
            </a:r>
            <a:endParaRPr lang="el-GR" sz="2400" b="1" dirty="0">
              <a:solidFill>
                <a:schemeClr val="bg1">
                  <a:lumMod val="95000"/>
                  <a:lumOff val="5000"/>
                </a:schemeClr>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9" name="8 - Έκρηξη 2"/>
          <p:cNvSpPr/>
          <p:nvPr/>
        </p:nvSpPr>
        <p:spPr>
          <a:xfrm>
            <a:off x="5715008" y="0"/>
            <a:ext cx="3428992" cy="2214578"/>
          </a:xfrm>
          <a:prstGeom prst="irregularSeal2">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dirty="0"/>
          </a:p>
        </p:txBody>
      </p:sp>
      <p:sp>
        <p:nvSpPr>
          <p:cNvPr id="3" name="2 - Ορθογώνιο"/>
          <p:cNvSpPr/>
          <p:nvPr/>
        </p:nvSpPr>
        <p:spPr>
          <a:xfrm>
            <a:off x="4429124" y="3429000"/>
            <a:ext cx="4929190" cy="369332"/>
          </a:xfrm>
          <a:prstGeom prst="rect">
            <a:avLst/>
          </a:prstGeom>
        </p:spPr>
        <p:txBody>
          <a:bodyPr wrap="square">
            <a:spAutoFit/>
          </a:bodyPr>
          <a:lstStyle/>
          <a:p>
            <a:r>
              <a:rPr lang="el-GR" b="1" dirty="0" smtClean="0">
                <a:solidFill>
                  <a:schemeClr val="bg1">
                    <a:lumMod val="95000"/>
                    <a:lumOff val="5000"/>
                  </a:schemeClr>
                </a:solidFill>
              </a:rPr>
              <a:t> </a:t>
            </a:r>
            <a:endParaRPr lang="el-GR" b="1" dirty="0">
              <a:solidFill>
                <a:schemeClr val="bg1">
                  <a:lumMod val="95000"/>
                  <a:lumOff val="5000"/>
                </a:schemeClr>
              </a:solidFill>
            </a:endParaRPr>
          </a:p>
        </p:txBody>
      </p:sp>
      <p:pic>
        <p:nvPicPr>
          <p:cNvPr id="2050" name="Picture 2" descr="http://www.funday.gr/wp-content/uploads/2012/09/Parrot-Beak.jpg"/>
          <p:cNvPicPr>
            <a:picLocks noChangeAspect="1" noChangeArrowheads="1"/>
          </p:cNvPicPr>
          <p:nvPr/>
        </p:nvPicPr>
        <p:blipFill>
          <a:blip r:embed="rId2">
            <a:lum bright="30000"/>
          </a:blip>
          <a:srcRect/>
          <a:stretch>
            <a:fillRect/>
          </a:stretch>
        </p:blipFill>
        <p:spPr bwMode="auto">
          <a:xfrm>
            <a:off x="5857884" y="2527467"/>
            <a:ext cx="3286116" cy="4330533"/>
          </a:xfrm>
          <a:prstGeom prst="rect">
            <a:avLst/>
          </a:prstGeom>
          <a:noFill/>
        </p:spPr>
      </p:pic>
      <p:sp>
        <p:nvSpPr>
          <p:cNvPr id="6" name="5 - Ορθογώνιο"/>
          <p:cNvSpPr/>
          <p:nvPr/>
        </p:nvSpPr>
        <p:spPr>
          <a:xfrm>
            <a:off x="0" y="1357298"/>
            <a:ext cx="6072198" cy="6555641"/>
          </a:xfrm>
          <a:prstGeom prst="rect">
            <a:avLst/>
          </a:prstGeom>
        </p:spPr>
        <p:txBody>
          <a:bodyPr wrap="square">
            <a:spAutoFit/>
          </a:bodyPr>
          <a:lstStyle/>
          <a:p>
            <a:r>
              <a:rPr lang="el-GR" sz="2800" b="1" dirty="0" smtClean="0"/>
              <a:t>Θεωρούνται εξαιρετικά σπάνια από το 1884 , πιστεύεται ότι έχουν εξαφανιστεί στην άγρια φύση, αν και κάποιοι πιστεύουν πως υπάρχουν ακόμα. Το φυτό είναι εγγενή στις Καναρίους Νήσους και πιστεύεται ότι </a:t>
            </a:r>
            <a:r>
              <a:rPr lang="el-GR" sz="2800" b="1" dirty="0" err="1" smtClean="0"/>
              <a:t>επικονιάζονταν</a:t>
            </a:r>
            <a:r>
              <a:rPr lang="el-GR" sz="2800" b="1" dirty="0" smtClean="0"/>
              <a:t> από τα πουλιά </a:t>
            </a:r>
            <a:r>
              <a:rPr lang="el-GR" sz="2800" b="1" dirty="0" err="1" smtClean="0"/>
              <a:t>Sunbird</a:t>
            </a:r>
            <a:r>
              <a:rPr lang="el-GR" sz="2800" b="1" dirty="0" smtClean="0"/>
              <a:t>. Έχουν γίνει πειράματα από τους επιστήμονες για να δουν αν τα λουλούδια μπορούν να βρουν νέους </a:t>
            </a:r>
            <a:r>
              <a:rPr lang="el-GR" sz="2800" b="1" dirty="0" err="1" smtClean="0"/>
              <a:t>επικονιαστές</a:t>
            </a:r>
            <a:r>
              <a:rPr lang="el-GR" sz="2800" b="1" dirty="0" smtClean="0"/>
              <a:t> , αλλά από το 2008 , κανένα από τα πειράματα δεν είχε επιτυχία.</a:t>
            </a:r>
            <a:br>
              <a:rPr lang="el-GR" sz="2800" b="1" dirty="0" smtClean="0"/>
            </a:br>
            <a:r>
              <a:rPr lang="el-GR" sz="2800" b="1" dirty="0" smtClean="0"/>
              <a:t/>
            </a:r>
            <a:br>
              <a:rPr lang="el-GR" sz="2800" b="1" dirty="0" smtClean="0"/>
            </a:br>
            <a:endParaRPr lang="el-GR" sz="2800" b="1" dirty="0"/>
          </a:p>
        </p:txBody>
      </p:sp>
      <p:sp>
        <p:nvSpPr>
          <p:cNvPr id="7" name="6 - Ορθογώνιο"/>
          <p:cNvSpPr/>
          <p:nvPr/>
        </p:nvSpPr>
        <p:spPr>
          <a:xfrm>
            <a:off x="6357950" y="571480"/>
            <a:ext cx="2592376" cy="461665"/>
          </a:xfrm>
          <a:prstGeom prst="rect">
            <a:avLst/>
          </a:prstGeom>
        </p:spPr>
        <p:txBody>
          <a:bodyPr wrap="none">
            <a:spAutoFit/>
          </a:bodyPr>
          <a:lstStyle/>
          <a:p>
            <a:r>
              <a:rPr lang="en-AU" sz="2400" b="1" dirty="0" smtClean="0">
                <a:solidFill>
                  <a:schemeClr val="bg1">
                    <a:lumMod val="95000"/>
                    <a:lumOff val="5000"/>
                  </a:schemeClr>
                </a:solidFill>
              </a:rPr>
              <a:t>Lotus </a:t>
            </a:r>
            <a:r>
              <a:rPr lang="en-AU" sz="2400" b="1" dirty="0" err="1" smtClean="0">
                <a:solidFill>
                  <a:schemeClr val="bg1">
                    <a:lumMod val="95000"/>
                    <a:lumOff val="5000"/>
                  </a:schemeClr>
                </a:solidFill>
              </a:rPr>
              <a:t>berthelotii</a:t>
            </a:r>
            <a:r>
              <a:rPr lang="en-AU" b="1" dirty="0" smtClean="0"/>
              <a:t> </a:t>
            </a:r>
            <a:endParaRPr lang="en-AU" b="1" dirty="0"/>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4818" name="Picture 2" descr="http://www.funday.gr/wp-content/uploads/2012/09/Youtan-Poluo.jpg"/>
          <p:cNvPicPr>
            <a:picLocks noChangeAspect="1" noChangeArrowheads="1"/>
          </p:cNvPicPr>
          <p:nvPr/>
        </p:nvPicPr>
        <p:blipFill>
          <a:blip r:embed="rId2">
            <a:lum bright="40000"/>
          </a:blip>
          <a:srcRect/>
          <a:stretch>
            <a:fillRect/>
          </a:stretch>
        </p:blipFill>
        <p:spPr bwMode="auto">
          <a:xfrm>
            <a:off x="7429520" y="1571612"/>
            <a:ext cx="1714480" cy="3043880"/>
          </a:xfrm>
          <a:prstGeom prst="rect">
            <a:avLst/>
          </a:prstGeom>
          <a:noFill/>
        </p:spPr>
      </p:pic>
      <p:sp>
        <p:nvSpPr>
          <p:cNvPr id="4" name="3 - Ορθογώνιο"/>
          <p:cNvSpPr/>
          <p:nvPr/>
        </p:nvSpPr>
        <p:spPr>
          <a:xfrm>
            <a:off x="0" y="0"/>
            <a:ext cx="7858148" cy="7848302"/>
          </a:xfrm>
          <a:prstGeom prst="rect">
            <a:avLst/>
          </a:prstGeom>
        </p:spPr>
        <p:txBody>
          <a:bodyPr wrap="square">
            <a:spAutoFit/>
          </a:bodyPr>
          <a:lstStyle/>
          <a:p>
            <a:r>
              <a:rPr lang="el-GR" sz="2800" b="1" dirty="0" smtClean="0">
                <a:solidFill>
                  <a:schemeClr val="bg1">
                    <a:lumMod val="95000"/>
                    <a:lumOff val="5000"/>
                  </a:schemeClr>
                </a:solidFill>
              </a:rPr>
              <a:t>Ανακαλύφθηκε από έναν Κινέζο αγρότη ονόματι </a:t>
            </a:r>
            <a:r>
              <a:rPr lang="el-GR" sz="2800" b="1" dirty="0" err="1" smtClean="0">
                <a:solidFill>
                  <a:schemeClr val="bg1">
                    <a:lumMod val="95000"/>
                    <a:lumOff val="5000"/>
                  </a:schemeClr>
                </a:solidFill>
              </a:rPr>
              <a:t>Ding</a:t>
            </a:r>
            <a:r>
              <a:rPr lang="el-GR" sz="2800" b="1" dirty="0" smtClean="0">
                <a:solidFill>
                  <a:schemeClr val="bg1">
                    <a:lumMod val="95000"/>
                    <a:lumOff val="5000"/>
                  </a:schemeClr>
                </a:solidFill>
              </a:rPr>
              <a:t> όταν το βρήκε να μεγαλώνει στους χαλύβδινους σωλήνες του , και αργότερα το είδε ξανά μια Κινέζα καλόγρια ονόματι </a:t>
            </a:r>
            <a:r>
              <a:rPr lang="el-GR" sz="2800" b="1" dirty="0" err="1" smtClean="0">
                <a:solidFill>
                  <a:schemeClr val="bg1">
                    <a:lumMod val="95000"/>
                    <a:lumOff val="5000"/>
                  </a:schemeClr>
                </a:solidFill>
              </a:rPr>
              <a:t>Lushan</a:t>
            </a:r>
            <a:r>
              <a:rPr lang="el-GR" sz="2800" b="1" dirty="0" smtClean="0">
                <a:solidFill>
                  <a:schemeClr val="bg1">
                    <a:lumMod val="95000"/>
                    <a:lumOff val="5000"/>
                  </a:schemeClr>
                </a:solidFill>
              </a:rPr>
              <a:t> κάτω από το πλυντήριο της. Το μυστηριώδη </a:t>
            </a:r>
            <a:r>
              <a:rPr lang="el-GR" sz="2800" b="1" dirty="0" err="1" smtClean="0">
                <a:solidFill>
                  <a:schemeClr val="bg1">
                    <a:lumMod val="95000"/>
                    <a:lumOff val="5000"/>
                  </a:schemeClr>
                </a:solidFill>
              </a:rPr>
              <a:t>Youtan</a:t>
            </a:r>
            <a:r>
              <a:rPr lang="el-GR" sz="2800" b="1" dirty="0" smtClean="0">
                <a:solidFill>
                  <a:schemeClr val="bg1">
                    <a:lumMod val="95000"/>
                    <a:lumOff val="5000"/>
                  </a:schemeClr>
                </a:solidFill>
              </a:rPr>
              <a:t> </a:t>
            </a:r>
            <a:r>
              <a:rPr lang="el-GR" sz="2800" b="1" dirty="0" err="1" smtClean="0">
                <a:solidFill>
                  <a:schemeClr val="bg1">
                    <a:lumMod val="95000"/>
                    <a:lumOff val="5000"/>
                  </a:schemeClr>
                </a:solidFill>
              </a:rPr>
              <a:t>Poluo</a:t>
            </a:r>
            <a:r>
              <a:rPr lang="el-GR" sz="2800" b="1" dirty="0" smtClean="0">
                <a:solidFill>
                  <a:schemeClr val="bg1">
                    <a:lumMod val="95000"/>
                    <a:lumOff val="5000"/>
                  </a:schemeClr>
                </a:solidFill>
              </a:rPr>
              <a:t> δεν έχει καμία επιστημονική ονομασία και αποτελείται από 28 μικροσκοπικά , άσπρα αρωματικά λουλούδια μήκους μόλις 1 χιλιοστού. Είναι ένα λουλούδι που έχει αναφερθεί σε ινδικό μύθο και πιστεύεται ότι ανθίζει μόνο όταν ο βασιλιάς </a:t>
            </a:r>
            <a:r>
              <a:rPr lang="el-GR" sz="2800" b="1" dirty="0" err="1" smtClean="0">
                <a:solidFill>
                  <a:schemeClr val="bg1">
                    <a:lumMod val="95000"/>
                    <a:lumOff val="5000"/>
                  </a:schemeClr>
                </a:solidFill>
              </a:rPr>
              <a:t>Sage</a:t>
            </a:r>
            <a:r>
              <a:rPr lang="el-GR" sz="2800" b="1" dirty="0" smtClean="0">
                <a:solidFill>
                  <a:schemeClr val="bg1">
                    <a:lumMod val="95000"/>
                    <a:lumOff val="5000"/>
                  </a:schemeClr>
                </a:solidFill>
              </a:rPr>
              <a:t> επισκέπτεται το σημερινό κόσμο. Στα σανσκριτικά το όνομα σημαίνει « το ευοίωνο λουλούδι από τον ουρανό ». Το λουλούδι αναφέρεται επίσης στις Βουδιστικές γραφές και ειδικοί στα βότανα λένε ότι ανθίζει μόνο μια φορά κάθε 3000 χρόνια.</a:t>
            </a:r>
            <a:br>
              <a:rPr lang="el-GR" sz="2800" b="1" dirty="0" smtClean="0">
                <a:solidFill>
                  <a:schemeClr val="bg1">
                    <a:lumMod val="95000"/>
                    <a:lumOff val="5000"/>
                  </a:schemeClr>
                </a:solidFill>
              </a:rPr>
            </a:br>
            <a:r>
              <a:rPr lang="el-GR" sz="2800" b="1" dirty="0" smtClean="0"/>
              <a:t/>
            </a:r>
            <a:br>
              <a:rPr lang="el-GR" sz="2800" b="1" dirty="0" smtClean="0"/>
            </a:br>
            <a:endParaRPr lang="el-GR" sz="2800" b="1" dirty="0"/>
          </a:p>
        </p:txBody>
      </p:sp>
      <p:sp>
        <p:nvSpPr>
          <p:cNvPr id="5" name="4 - Ορθογώνιο"/>
          <p:cNvSpPr/>
          <p:nvPr/>
        </p:nvSpPr>
        <p:spPr>
          <a:xfrm>
            <a:off x="7429520" y="0"/>
            <a:ext cx="1714480" cy="785794"/>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YOUTAN</a:t>
            </a:r>
          </a:p>
          <a:p>
            <a:pPr algn="ctr"/>
            <a:r>
              <a:rPr lang="en-US" dirty="0" smtClean="0">
                <a:solidFill>
                  <a:schemeClr val="bg1">
                    <a:lumMod val="95000"/>
                    <a:lumOff val="5000"/>
                  </a:schemeClr>
                </a:solidFill>
              </a:rPr>
              <a:t>POLUO</a:t>
            </a:r>
            <a:endParaRPr lang="el-GR" dirty="0">
              <a:solidFill>
                <a:schemeClr val="bg1">
                  <a:lumMod val="95000"/>
                  <a:lumOff val="5000"/>
                </a:schemeClr>
              </a:solidFill>
            </a:endParaRPr>
          </a:p>
        </p:txBody>
      </p:sp>
    </p:spTree>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www.funday.gr/wp-content/uploads/2012/09/Kadupul.jpg"/>
          <p:cNvPicPr>
            <a:picLocks noChangeAspect="1" noChangeArrowheads="1"/>
          </p:cNvPicPr>
          <p:nvPr/>
        </p:nvPicPr>
        <p:blipFill>
          <a:blip r:embed="rId2">
            <a:lum bright="30000"/>
          </a:blip>
          <a:srcRect/>
          <a:stretch>
            <a:fillRect/>
          </a:stretch>
        </p:blipFill>
        <p:spPr bwMode="auto">
          <a:xfrm>
            <a:off x="0" y="0"/>
            <a:ext cx="2786050" cy="1357298"/>
          </a:xfrm>
          <a:prstGeom prst="rect">
            <a:avLst/>
          </a:prstGeom>
          <a:noFill/>
        </p:spPr>
      </p:pic>
      <p:sp>
        <p:nvSpPr>
          <p:cNvPr id="4" name="3 - Ορθογώνιο"/>
          <p:cNvSpPr/>
          <p:nvPr/>
        </p:nvSpPr>
        <p:spPr>
          <a:xfrm>
            <a:off x="0" y="1214422"/>
            <a:ext cx="9286908" cy="6555641"/>
          </a:xfrm>
          <a:prstGeom prst="rect">
            <a:avLst/>
          </a:prstGeom>
        </p:spPr>
        <p:txBody>
          <a:bodyPr wrap="square">
            <a:spAutoFit/>
          </a:bodyPr>
          <a:lstStyle/>
          <a:p>
            <a:r>
              <a:rPr lang="el-GR" sz="2800" b="1" dirty="0" smtClean="0"/>
              <a:t>Αυτό το λουλούδι καλλιεργείτε εύκολα , αλλά είναι σπάνιο για τον μοναδικό λόγο ότι ανθίζει σπάνια. Βρίσκονται στη Σρι Λάνκα στο φυσικό περιβάλλον και έχουν πνευματική σημασία για τους Βουδιστές. Όταν ανθίζουν , το κάνουν μόνο τη νύχτα και στη συνέχεια μαραίνονται μυστηριωδώς πριν από την αυγή. Σύμφωνα με τους Βουδιστές , πιστεύεται ότι , όταν ανθίζουν , οι </a:t>
            </a:r>
            <a:r>
              <a:rPr lang="el-GR" sz="2800" b="1" dirty="0" err="1" smtClean="0"/>
              <a:t>Nagas</a:t>
            </a:r>
            <a:r>
              <a:rPr lang="el-GR" sz="2800" b="1" dirty="0" smtClean="0"/>
              <a:t> ( </a:t>
            </a:r>
            <a:r>
              <a:rPr lang="el-GR" sz="2800" b="1" dirty="0" err="1" smtClean="0"/>
              <a:t>ημι</a:t>
            </a:r>
            <a:r>
              <a:rPr lang="el-GR" sz="2800" b="1" dirty="0" smtClean="0"/>
              <a:t>-μυθικές φιλές της Σρι Λάνκα ) κατεβαίνουν από τις ουράνιες κατοικίες τους για να παρουσιάσουν το λουλούδι ως δώρο στον Βούδα. Είναι αρωματικά και παράγουν λεπτά , λευκά άνθη. Έχει επίσης μια πλούσια ιστορία στην Ιαπωνία όπου το όνομά του μπορεί να μεταφραστεί ως « ομορφιά κάτω από το φεγγάρι ».</a:t>
            </a:r>
            <a:br>
              <a:rPr lang="el-GR" sz="2800" b="1" dirty="0" smtClean="0"/>
            </a:br>
            <a:r>
              <a:rPr lang="el-GR" sz="2800" dirty="0" smtClean="0"/>
              <a:t/>
            </a:r>
            <a:br>
              <a:rPr lang="el-GR" sz="2800" dirty="0" smtClean="0"/>
            </a:br>
            <a:endParaRPr lang="el-GR" sz="2800" dirty="0"/>
          </a:p>
        </p:txBody>
      </p:sp>
      <p:sp>
        <p:nvSpPr>
          <p:cNvPr id="5" name="4 - Επεξήγηση με σύννεφο"/>
          <p:cNvSpPr/>
          <p:nvPr/>
        </p:nvSpPr>
        <p:spPr>
          <a:xfrm>
            <a:off x="5643570" y="0"/>
            <a:ext cx="2928958" cy="1285836"/>
          </a:xfrm>
          <a:prstGeom prst="cloudCallout">
            <a:avLst>
              <a:gd name="adj1" fmla="val -44737"/>
              <a:gd name="adj2" fmla="val 42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EPIPHYLLUM </a:t>
            </a:r>
          </a:p>
          <a:p>
            <a:pPr algn="ctr"/>
            <a:r>
              <a:rPr lang="en-US" dirty="0" smtClean="0">
                <a:solidFill>
                  <a:schemeClr val="bg1">
                    <a:lumMod val="95000"/>
                    <a:lumOff val="5000"/>
                  </a:schemeClr>
                </a:solidFill>
              </a:rPr>
              <a:t>OXYPETALUM</a:t>
            </a:r>
            <a:endParaRPr lang="el-GR" dirty="0">
              <a:solidFill>
                <a:schemeClr val="bg1">
                  <a:lumMod val="95000"/>
                  <a:lumOff val="5000"/>
                </a:schemeClr>
              </a:solidFill>
            </a:endParaRPr>
          </a:p>
        </p:txBody>
      </p:sp>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6423216" cy="5123183"/>
          </a:xfrm>
          <a:prstGeom prst="rect">
            <a:avLst/>
          </a:prstGeom>
          <a:noFill/>
          <a:ln w="9525">
            <a:noFill/>
            <a:miter lim="800000"/>
            <a:headEnd/>
            <a:tailEnd/>
          </a:ln>
          <a:effectLst/>
        </p:spPr>
        <p:txBody>
          <a:bodyPr vert="horz" wrap="none" lIns="0" tIns="0" rIns="53958"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3000" b="0" i="0" u="none" strike="noStrike" cap="none" normalizeH="0" baseline="0" dirty="0" smtClean="0">
                <a:ln>
                  <a:noFill/>
                </a:ln>
                <a:solidFill>
                  <a:schemeClr val="tx1"/>
                </a:solidFill>
                <a:effectLst/>
                <a:latin typeface="Arial" pitchFamily="34" charset="0"/>
              </a:rPr>
              <a:t> </a:t>
            </a:r>
            <a:r>
              <a:rPr kumimoji="0" lang="el-GR" sz="1800" b="0" i="0" u="none" strike="noStrike" cap="none" normalizeH="0" baseline="0" dirty="0" smtClean="0">
                <a:ln>
                  <a:noFill/>
                </a:ln>
                <a:solidFill>
                  <a:schemeClr val="tx1"/>
                </a:solidFill>
                <a:effectLst/>
                <a:latin typeface="Arial" pitchFamily="34" charset="0"/>
              </a:rPr>
              <a:t>                                                                                 </a:t>
            </a:r>
          </a:p>
        </p:txBody>
      </p:sp>
      <p:pic>
        <p:nvPicPr>
          <p:cNvPr id="1026" name="Picture 2" descr="Perierga.gr - Drosera">
            <a:hlinkClick r:id="rId3"/>
          </p:cNvPr>
          <p:cNvPicPr>
            <a:picLocks noChangeAspect="1" noChangeArrowheads="1"/>
          </p:cNvPicPr>
          <p:nvPr/>
        </p:nvPicPr>
        <p:blipFill>
          <a:blip r:embed="rId4">
            <a:lum bright="10000"/>
          </a:blip>
          <a:srcRect/>
          <a:stretch>
            <a:fillRect/>
          </a:stretch>
        </p:blipFill>
        <p:spPr bwMode="auto">
          <a:xfrm>
            <a:off x="5429256" y="0"/>
            <a:ext cx="3714744" cy="3071810"/>
          </a:xfrm>
          <a:prstGeom prst="rect">
            <a:avLst/>
          </a:prstGeom>
          <a:noFill/>
        </p:spPr>
      </p:pic>
      <p:sp>
        <p:nvSpPr>
          <p:cNvPr id="4" name="3 - TextBox"/>
          <p:cNvSpPr txBox="1"/>
          <p:nvPr/>
        </p:nvSpPr>
        <p:spPr>
          <a:xfrm>
            <a:off x="0" y="2071678"/>
            <a:ext cx="5643570" cy="3970318"/>
          </a:xfrm>
          <a:prstGeom prst="rect">
            <a:avLst/>
          </a:prstGeom>
          <a:noFill/>
        </p:spPr>
        <p:txBody>
          <a:bodyPr wrap="square" rtlCol="0">
            <a:spAutoFit/>
          </a:bodyPr>
          <a:lstStyle/>
          <a:p>
            <a:r>
              <a:rPr lang="el-GR" sz="2800" b="1" dirty="0" smtClean="0">
                <a:solidFill>
                  <a:schemeClr val="accent5">
                    <a:lumMod val="75000"/>
                  </a:schemeClr>
                </a:solidFill>
              </a:rPr>
              <a:t>Το φυτό </a:t>
            </a:r>
            <a:r>
              <a:rPr lang="el-GR" sz="2800" b="1" dirty="0" err="1" smtClean="0">
                <a:solidFill>
                  <a:schemeClr val="accent5">
                    <a:lumMod val="75000"/>
                  </a:schemeClr>
                </a:solidFill>
              </a:rPr>
              <a:t>Drosera</a:t>
            </a:r>
            <a:r>
              <a:rPr lang="el-GR" sz="2800" b="1" dirty="0" smtClean="0">
                <a:solidFill>
                  <a:schemeClr val="accent5">
                    <a:lumMod val="75000"/>
                  </a:schemeClr>
                </a:solidFill>
              </a:rPr>
              <a:t> (δροσοσταλίδες) είναι το πιο διαδεδομένο είδος σαρκοφάγων φυτών και συναντάται σε όλες τις ηπείρους, πλην της Ανταρκτικής. Είναι εντυπωσιακό και όμορφο, όπως αποδεικνύουν και οι φωτογραφίες, ιδιαίτερα επικίνδυνο όμως για τα έντομα που θα το πλησιάσουν.</a:t>
            </a:r>
            <a:endParaRPr lang="el-GR" sz="2800" b="1" dirty="0">
              <a:solidFill>
                <a:schemeClr val="accent5">
                  <a:lumMod val="75000"/>
                </a:schemeClr>
              </a:solidFill>
            </a:endParaRPr>
          </a:p>
        </p:txBody>
      </p:sp>
      <p:pic>
        <p:nvPicPr>
          <p:cNvPr id="1028" name="Picture 4" descr="Perierga.gr - Drosera">
            <a:hlinkClick r:id="rId3"/>
          </p:cNvPr>
          <p:cNvPicPr>
            <a:picLocks noChangeAspect="1" noChangeArrowheads="1"/>
          </p:cNvPicPr>
          <p:nvPr/>
        </p:nvPicPr>
        <p:blipFill>
          <a:blip r:embed="rId5">
            <a:lum bright="30000"/>
          </a:blip>
          <a:srcRect/>
          <a:stretch>
            <a:fillRect/>
          </a:stretch>
        </p:blipFill>
        <p:spPr bwMode="auto">
          <a:xfrm>
            <a:off x="6048390" y="3071810"/>
            <a:ext cx="3095610" cy="3067045"/>
          </a:xfrm>
          <a:prstGeom prst="rect">
            <a:avLst/>
          </a:prstGeom>
          <a:noFill/>
        </p:spPr>
      </p:pic>
      <p:sp>
        <p:nvSpPr>
          <p:cNvPr id="8" name="7 - Ταινία προς τα επάνω"/>
          <p:cNvSpPr/>
          <p:nvPr/>
        </p:nvSpPr>
        <p:spPr>
          <a:xfrm>
            <a:off x="214282" y="0"/>
            <a:ext cx="3429024" cy="1714512"/>
          </a:xfrm>
          <a:prstGeom prst="ribbon2">
            <a:avLst>
              <a:gd name="adj1" fmla="val 19650"/>
              <a:gd name="adj2" fmla="val 57273"/>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Black" pitchFamily="34" charset="0"/>
              </a:rPr>
              <a:t>DROSERA</a:t>
            </a:r>
            <a:endParaRPr lang="el-GR" sz="2400" b="1" dirty="0">
              <a:solidFill>
                <a:schemeClr val="tx1"/>
              </a:solidFill>
              <a:latin typeface="Arial Black" pitchFamily="34"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5" name="4 - Εικόνα" descr="images.jpg"/>
          <p:cNvPicPr>
            <a:picLocks noChangeAspect="1"/>
          </p:cNvPicPr>
          <p:nvPr/>
        </p:nvPicPr>
        <p:blipFill>
          <a:blip r:embed="rId2">
            <a:lum bright="30000"/>
          </a:blip>
          <a:stretch>
            <a:fillRect/>
          </a:stretch>
        </p:blipFill>
        <p:spPr>
          <a:xfrm>
            <a:off x="0" y="1000108"/>
            <a:ext cx="9144000" cy="5857892"/>
          </a:xfrm>
          <a:prstGeom prst="rect">
            <a:avLst/>
          </a:prstGeom>
        </p:spPr>
      </p:pic>
      <p:sp>
        <p:nvSpPr>
          <p:cNvPr id="2" name="1 - TextBox"/>
          <p:cNvSpPr txBox="1"/>
          <p:nvPr/>
        </p:nvSpPr>
        <p:spPr>
          <a:xfrm>
            <a:off x="142844" y="0"/>
            <a:ext cx="8786874" cy="954107"/>
          </a:xfrm>
          <a:prstGeom prst="rect">
            <a:avLst/>
          </a:prstGeom>
          <a:noFill/>
        </p:spPr>
        <p:txBody>
          <a:bodyPr wrap="square" rtlCol="0">
            <a:spAutoFit/>
          </a:bodyPr>
          <a:lstStyle/>
          <a:p>
            <a:r>
              <a:rPr lang="el-GR" sz="2800" b="1" dirty="0" smtClean="0">
                <a:solidFill>
                  <a:srgbClr val="9933FF"/>
                </a:solidFill>
              </a:rPr>
              <a:t>ΕΥΧΑΡΙΣΤΟΥΜΕ  </a:t>
            </a:r>
            <a:r>
              <a:rPr lang="el-GR" sz="2800" dirty="0" smtClean="0">
                <a:solidFill>
                  <a:srgbClr val="FF0000"/>
                </a:solidFill>
              </a:rPr>
              <a:t>ΠΟΥ  </a:t>
            </a:r>
            <a:r>
              <a:rPr lang="el-GR" sz="2800" dirty="0" smtClean="0">
                <a:solidFill>
                  <a:schemeClr val="accent4">
                    <a:lumMod val="75000"/>
                  </a:schemeClr>
                </a:solidFill>
              </a:rPr>
              <a:t>ΠΑΡΑΚ</a:t>
            </a:r>
            <a:r>
              <a:rPr lang="en-US" sz="2800" dirty="0" smtClean="0">
                <a:solidFill>
                  <a:schemeClr val="accent4">
                    <a:lumMod val="75000"/>
                  </a:schemeClr>
                </a:solidFill>
              </a:rPr>
              <a:t>O</a:t>
            </a:r>
            <a:r>
              <a:rPr lang="el-GR" sz="2800" dirty="0" smtClean="0">
                <a:solidFill>
                  <a:schemeClr val="accent4">
                    <a:lumMod val="75000"/>
                  </a:schemeClr>
                </a:solidFill>
              </a:rPr>
              <a:t>ΛΟΥΘ</a:t>
            </a:r>
            <a:r>
              <a:rPr lang="en-US" sz="2800" dirty="0" smtClean="0">
                <a:solidFill>
                  <a:schemeClr val="accent4">
                    <a:lumMod val="75000"/>
                  </a:schemeClr>
                </a:solidFill>
              </a:rPr>
              <a:t>H</a:t>
            </a:r>
            <a:r>
              <a:rPr lang="el-GR" sz="2800" dirty="0" smtClean="0">
                <a:solidFill>
                  <a:schemeClr val="accent4">
                    <a:lumMod val="75000"/>
                  </a:schemeClr>
                </a:solidFill>
              </a:rPr>
              <a:t>ΣΑΤΕ </a:t>
            </a:r>
            <a:r>
              <a:rPr lang="el-GR" sz="2800" dirty="0" smtClean="0">
                <a:solidFill>
                  <a:srgbClr val="FF00FF"/>
                </a:solidFill>
              </a:rPr>
              <a:t>ΤΗΝ </a:t>
            </a:r>
            <a:r>
              <a:rPr lang="el-GR" sz="2800" b="1" dirty="0" smtClean="0">
                <a:solidFill>
                  <a:srgbClr val="00B0F0"/>
                </a:solidFill>
              </a:rPr>
              <a:t>ΕΡΓΑΣΙΑ </a:t>
            </a:r>
            <a:r>
              <a:rPr lang="el-GR" sz="2800" b="1" dirty="0" smtClean="0">
                <a:solidFill>
                  <a:schemeClr val="bg1">
                    <a:lumMod val="95000"/>
                    <a:lumOff val="5000"/>
                  </a:schemeClr>
                </a:solidFill>
              </a:rPr>
              <a:t> </a:t>
            </a:r>
            <a:r>
              <a:rPr lang="el-GR" sz="2800" b="1" dirty="0" smtClean="0">
                <a:solidFill>
                  <a:srgbClr val="0000FF"/>
                </a:solidFill>
              </a:rPr>
              <a:t>ΜΑΣ</a:t>
            </a:r>
            <a:r>
              <a:rPr lang="el-GR" sz="2800" b="1" dirty="0" smtClean="0">
                <a:solidFill>
                  <a:srgbClr val="990099"/>
                </a:solidFill>
              </a:rPr>
              <a:t>!</a:t>
            </a:r>
            <a:r>
              <a:rPr lang="el-GR" sz="2800" b="1" dirty="0" smtClean="0">
                <a:solidFill>
                  <a:srgbClr val="0CFE00"/>
                </a:solidFill>
              </a:rPr>
              <a:t>!</a:t>
            </a:r>
            <a:r>
              <a:rPr lang="el-GR" sz="2800" b="1" dirty="0" smtClean="0">
                <a:solidFill>
                  <a:srgbClr val="FF0000"/>
                </a:solidFill>
              </a:rPr>
              <a:t>!</a:t>
            </a:r>
            <a:endParaRPr lang="el-GR" sz="2800" b="1" dirty="0">
              <a:solidFill>
                <a:srgbClr val="FF0000"/>
              </a:solidFill>
            </a:endParaRPr>
          </a:p>
        </p:txBody>
      </p:sp>
    </p:spTree>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71612"/>
            <a:ext cx="5715008" cy="5262979"/>
          </a:xfrm>
          <a:prstGeom prst="rect">
            <a:avLst/>
          </a:prstGeom>
        </p:spPr>
        <p:txBody>
          <a:bodyPr wrap="square">
            <a:spAutoFit/>
          </a:bodyPr>
          <a:lstStyle/>
          <a:p>
            <a:r>
              <a:rPr lang="el-GR" sz="2800" b="1" dirty="0" smtClean="0"/>
              <a:t>Η </a:t>
            </a:r>
            <a:r>
              <a:rPr lang="el-GR" sz="2800" b="1" dirty="0" err="1" smtClean="0"/>
              <a:t>στρελίτζια</a:t>
            </a:r>
            <a:r>
              <a:rPr lang="el-GR" sz="2800" b="1" dirty="0" smtClean="0"/>
              <a:t> (</a:t>
            </a:r>
            <a:r>
              <a:rPr lang="el-GR" sz="2800" b="1" dirty="0" err="1" smtClean="0"/>
              <a:t>Strelitzia</a:t>
            </a:r>
            <a:r>
              <a:rPr lang="el-GR" sz="2800" b="1" dirty="0" smtClean="0"/>
              <a:t> </a:t>
            </a:r>
            <a:r>
              <a:rPr lang="el-GR" sz="2800" b="1" dirty="0" err="1" smtClean="0"/>
              <a:t>reginae</a:t>
            </a:r>
            <a:r>
              <a:rPr lang="el-GR" sz="2800" b="1" dirty="0" smtClean="0"/>
              <a:t>) είναι ένα ποώδες φυτό βασικό χαρακτηριστικό του οποίου είναι τα εντυπωσιακά άνθη του που θυμίζουν κεφάλι παραδείσιου πτηνού. Το έντονο πορτοκαλί χρώμα με τις μπλε πινελιές στα άνθη αλλά και το μυτερό σχήμα των πετάλων δημιουργούν την ψευδαίσθηση ενός τροπικού πουλιού που ήρθε να ξαποστάσει επάνω στα μεγάλα πράσινα φύλλα.</a:t>
            </a:r>
            <a:endParaRPr lang="el-GR" sz="2800" b="1" dirty="0"/>
          </a:p>
        </p:txBody>
      </p:sp>
      <p:pic>
        <p:nvPicPr>
          <p:cNvPr id="17410" name="Picture 2" descr="perierga.gr - Παράξενο φυτό θυμίζει παραδείσιο πτηνό!"/>
          <p:cNvPicPr>
            <a:picLocks noChangeAspect="1" noChangeArrowheads="1"/>
          </p:cNvPicPr>
          <p:nvPr/>
        </p:nvPicPr>
        <p:blipFill>
          <a:blip r:embed="rId2">
            <a:lum bright="20000"/>
          </a:blip>
          <a:srcRect/>
          <a:stretch>
            <a:fillRect/>
          </a:stretch>
        </p:blipFill>
        <p:spPr bwMode="auto">
          <a:xfrm>
            <a:off x="5572132" y="2154324"/>
            <a:ext cx="3571868" cy="4703676"/>
          </a:xfrm>
          <a:prstGeom prst="rect">
            <a:avLst/>
          </a:prstGeom>
          <a:noFill/>
        </p:spPr>
      </p:pic>
      <p:sp>
        <p:nvSpPr>
          <p:cNvPr id="4" name="3 - Διάγραμμα ροής: Διάτρητη ταινία"/>
          <p:cNvSpPr/>
          <p:nvPr/>
        </p:nvSpPr>
        <p:spPr>
          <a:xfrm>
            <a:off x="0" y="0"/>
            <a:ext cx="4143404" cy="128586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85000"/>
                    <a:lumOff val="15000"/>
                  </a:schemeClr>
                </a:solidFill>
              </a:rPr>
              <a:t>STRELITZIA</a:t>
            </a:r>
          </a:p>
          <a:p>
            <a:pPr algn="ctr"/>
            <a:r>
              <a:rPr lang="en-US" sz="2400" b="1" dirty="0" smtClean="0">
                <a:solidFill>
                  <a:schemeClr val="tx1">
                    <a:lumMod val="85000"/>
                    <a:lumOff val="15000"/>
                  </a:schemeClr>
                </a:solidFill>
              </a:rPr>
              <a:t>REGINAE</a:t>
            </a:r>
            <a:endParaRPr lang="el-GR" sz="2400" b="1" dirty="0">
              <a:solidFill>
                <a:schemeClr val="tx1">
                  <a:lumMod val="85000"/>
                  <a:lumOff val="15000"/>
                </a:schemeClr>
              </a:solidFill>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www.dinfo.gr/wp-content/uploads/2010/12/amorphophallus.jpg"/>
          <p:cNvPicPr>
            <a:picLocks noChangeAspect="1" noChangeArrowheads="1"/>
          </p:cNvPicPr>
          <p:nvPr/>
        </p:nvPicPr>
        <p:blipFill>
          <a:blip r:embed="rId3">
            <a:lum bright="20000"/>
          </a:blip>
          <a:srcRect/>
          <a:stretch>
            <a:fillRect/>
          </a:stretch>
        </p:blipFill>
        <p:spPr bwMode="auto">
          <a:xfrm>
            <a:off x="5000628" y="0"/>
            <a:ext cx="4143372" cy="34290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2 - Ορθογώνιο"/>
          <p:cNvSpPr/>
          <p:nvPr/>
        </p:nvSpPr>
        <p:spPr>
          <a:xfrm>
            <a:off x="3500430" y="3811012"/>
            <a:ext cx="5357818" cy="3046988"/>
          </a:xfrm>
          <a:prstGeom prst="rect">
            <a:avLst/>
          </a:prstGeom>
        </p:spPr>
        <p:txBody>
          <a:bodyPr wrap="square">
            <a:spAutoFit/>
          </a:bodyPr>
          <a:lstStyle/>
          <a:p>
            <a:r>
              <a:rPr lang="el-GR" sz="2400" b="1" dirty="0" smtClean="0">
                <a:solidFill>
                  <a:schemeClr val="accent5">
                    <a:lumMod val="75000"/>
                  </a:schemeClr>
                </a:solidFill>
              </a:rPr>
              <a:t>Βρέθηκε μόλις το 1994 σε μία περιοχή της νοτιοανατολικής Αυστραλίας, το </a:t>
            </a:r>
            <a:r>
              <a:rPr lang="el-GR" sz="2400" b="1" dirty="0" err="1" smtClean="0">
                <a:solidFill>
                  <a:schemeClr val="accent5">
                    <a:lumMod val="75000"/>
                  </a:schemeClr>
                </a:solidFill>
              </a:rPr>
              <a:t>Blue</a:t>
            </a:r>
            <a:r>
              <a:rPr lang="el-GR" sz="2400" b="1" dirty="0" smtClean="0">
                <a:solidFill>
                  <a:schemeClr val="accent5">
                    <a:lumMod val="75000"/>
                  </a:schemeClr>
                </a:solidFill>
              </a:rPr>
              <a:t> </a:t>
            </a:r>
            <a:r>
              <a:rPr lang="el-GR" sz="2400" b="1" dirty="0" err="1" smtClean="0">
                <a:solidFill>
                  <a:schemeClr val="accent5">
                    <a:lumMod val="75000"/>
                  </a:schemeClr>
                </a:solidFill>
              </a:rPr>
              <a:t>Mountain</a:t>
            </a:r>
            <a:r>
              <a:rPr lang="el-GR" sz="2400" b="1" dirty="0" smtClean="0">
                <a:solidFill>
                  <a:schemeClr val="accent5">
                    <a:lumMod val="75000"/>
                  </a:schemeClr>
                </a:solidFill>
              </a:rPr>
              <a:t>(Γαλάζια Οροσειρά). Ο πληθυσμός εκεί είναι μόλις 20 φυτά. Το είδος </a:t>
            </a:r>
            <a:r>
              <a:rPr lang="el-GR" sz="2400" b="1" dirty="0" err="1" smtClean="0">
                <a:solidFill>
                  <a:schemeClr val="accent5">
                    <a:lumMod val="75000"/>
                  </a:schemeClr>
                </a:solidFill>
              </a:rPr>
              <a:t>Wollemia</a:t>
            </a:r>
            <a:r>
              <a:rPr lang="el-GR" sz="2400" b="1" dirty="0" smtClean="0">
                <a:solidFill>
                  <a:schemeClr val="accent5">
                    <a:lumMod val="75000"/>
                  </a:schemeClr>
                </a:solidFill>
              </a:rPr>
              <a:t> </a:t>
            </a:r>
            <a:r>
              <a:rPr lang="el-GR" sz="2400" b="1" dirty="0" err="1" smtClean="0">
                <a:solidFill>
                  <a:schemeClr val="accent5">
                    <a:lumMod val="75000"/>
                  </a:schemeClr>
                </a:solidFill>
              </a:rPr>
              <a:t>nobilis</a:t>
            </a:r>
            <a:r>
              <a:rPr lang="el-GR" sz="2400" b="1" dirty="0" smtClean="0">
                <a:solidFill>
                  <a:schemeClr val="accent5">
                    <a:lumMod val="75000"/>
                  </a:schemeClr>
                </a:solidFill>
              </a:rPr>
              <a:t> είναι μέχρι στιγμής το μοναδικό αυτού του γένους και χαρακτηρίζεται ως «ζωντανό απολίθωμα».</a:t>
            </a:r>
            <a:endParaRPr lang="el-GR" sz="2400" b="1" dirty="0">
              <a:solidFill>
                <a:schemeClr val="accent5">
                  <a:lumMod val="75000"/>
                </a:schemeClr>
              </a:solidFill>
            </a:endParaRPr>
          </a:p>
        </p:txBody>
      </p:sp>
      <p:pic>
        <p:nvPicPr>
          <p:cNvPr id="1028" name="Picture 4" descr="http://www.dinfo.gr/wp-content/uploads/2010/12/amorphophallus-3.jpg"/>
          <p:cNvPicPr>
            <a:picLocks noChangeAspect="1" noChangeArrowheads="1"/>
          </p:cNvPicPr>
          <p:nvPr/>
        </p:nvPicPr>
        <p:blipFill>
          <a:blip r:embed="rId4">
            <a:lum bright="20000"/>
          </a:blip>
          <a:srcRect/>
          <a:stretch>
            <a:fillRect/>
          </a:stretch>
        </p:blipFill>
        <p:spPr bwMode="auto">
          <a:xfrm>
            <a:off x="0" y="3786190"/>
            <a:ext cx="3500398" cy="30718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Ορθογώνιο"/>
          <p:cNvSpPr/>
          <p:nvPr/>
        </p:nvSpPr>
        <p:spPr>
          <a:xfrm>
            <a:off x="214282" y="1071546"/>
            <a:ext cx="4786346" cy="2677656"/>
          </a:xfrm>
          <a:prstGeom prst="rect">
            <a:avLst/>
          </a:prstGeom>
        </p:spPr>
        <p:txBody>
          <a:bodyPr wrap="square">
            <a:spAutoFit/>
          </a:bodyPr>
          <a:lstStyle/>
          <a:p>
            <a:r>
              <a:rPr lang="el-GR" sz="2400" b="1" dirty="0" smtClean="0">
                <a:solidFill>
                  <a:schemeClr val="bg1">
                    <a:lumMod val="95000"/>
                    <a:lumOff val="5000"/>
                  </a:schemeClr>
                </a:solidFill>
              </a:rPr>
              <a:t>Ασυνήθιστο και περίεργο κωνοφόρο δέντρο της Αυστραλίας. Το φυτό είναι εξαιρετικά σπάνιο και όλος ο πληθυσμός του βρίσκεται συγκεντρωμένος σε μικρή περιοχή και κινδυνεύει άμεσα με εξαφάνιση</a:t>
            </a:r>
            <a:r>
              <a:rPr lang="el-GR" b="1" dirty="0" smtClean="0">
                <a:solidFill>
                  <a:schemeClr val="bg1">
                    <a:lumMod val="95000"/>
                    <a:lumOff val="5000"/>
                  </a:schemeClr>
                </a:solidFill>
              </a:rPr>
              <a:t>. </a:t>
            </a:r>
            <a:endParaRPr lang="el-GR" b="1" dirty="0">
              <a:solidFill>
                <a:schemeClr val="bg1">
                  <a:lumMod val="95000"/>
                  <a:lumOff val="5000"/>
                </a:schemeClr>
              </a:solidFill>
            </a:endParaRPr>
          </a:p>
        </p:txBody>
      </p:sp>
      <p:sp>
        <p:nvSpPr>
          <p:cNvPr id="7" name="6 - Οδοντωτό δεξιό βέλος"/>
          <p:cNvSpPr/>
          <p:nvPr/>
        </p:nvSpPr>
        <p:spPr>
          <a:xfrm>
            <a:off x="714348" y="0"/>
            <a:ext cx="3286148" cy="1285884"/>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Black" pitchFamily="34" charset="0"/>
              </a:rPr>
              <a:t>WOLLEMIA  NOBILIS</a:t>
            </a:r>
            <a:endParaRPr lang="el-GR" sz="2400" b="1" dirty="0">
              <a:solidFill>
                <a:schemeClr val="tx1"/>
              </a:solidFill>
              <a:latin typeface="Arial Black" pitchFamily="34" charset="0"/>
            </a:endParaRP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7410" name="Picture 2" descr="perierga.gr - 10 καταπληκτικά (και θανατηφόρα) σαρκοφάγα φυτά!"/>
          <p:cNvPicPr>
            <a:picLocks noChangeAspect="1" noChangeArrowheads="1"/>
          </p:cNvPicPr>
          <p:nvPr/>
        </p:nvPicPr>
        <p:blipFill>
          <a:blip r:embed="rId2">
            <a:lum bright="30000"/>
          </a:blip>
          <a:srcRect/>
          <a:stretch>
            <a:fillRect/>
          </a:stretch>
        </p:blipFill>
        <p:spPr bwMode="auto">
          <a:xfrm>
            <a:off x="6608" y="1571612"/>
            <a:ext cx="9137392" cy="3429024"/>
          </a:xfrm>
          <a:prstGeom prst="rect">
            <a:avLst/>
          </a:prstGeom>
          <a:noFill/>
        </p:spPr>
      </p:pic>
      <p:sp>
        <p:nvSpPr>
          <p:cNvPr id="3" name="2 - Ορθογώνιο"/>
          <p:cNvSpPr/>
          <p:nvPr/>
        </p:nvSpPr>
        <p:spPr>
          <a:xfrm>
            <a:off x="0" y="5000636"/>
            <a:ext cx="9144000" cy="1815882"/>
          </a:xfrm>
          <a:prstGeom prst="rect">
            <a:avLst/>
          </a:prstGeom>
        </p:spPr>
        <p:txBody>
          <a:bodyPr wrap="square">
            <a:spAutoFit/>
          </a:bodyPr>
          <a:lstStyle/>
          <a:p>
            <a:r>
              <a:rPr lang="el-GR" sz="2800" b="1" dirty="0" smtClean="0">
                <a:solidFill>
                  <a:srgbClr val="33CC33"/>
                </a:solidFill>
              </a:rPr>
              <a:t>Είναι ένα από τα πιο γνωστά σαρκοφάγα φυτά στον κόσμο που τρέφεται με αραχνοειδή. Τα φύλλα του περιβάλλονται από «λεπίδες», ενώ εκκρίνουν βλέννα για να απορροφήσουν ευκολότερα το θήραμά τους.</a:t>
            </a:r>
            <a:endParaRPr lang="el-GR" sz="2800" b="1" dirty="0">
              <a:solidFill>
                <a:srgbClr val="33CC33"/>
              </a:solidFill>
            </a:endParaRPr>
          </a:p>
        </p:txBody>
      </p:sp>
      <p:sp>
        <p:nvSpPr>
          <p:cNvPr id="7" name="6 - Οριζόντιος πάπυρος"/>
          <p:cNvSpPr/>
          <p:nvPr/>
        </p:nvSpPr>
        <p:spPr>
          <a:xfrm>
            <a:off x="2143108" y="0"/>
            <a:ext cx="4714908" cy="1571612"/>
          </a:xfrm>
          <a:prstGeom prst="horizontalScroll">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rPr>
              <a:t>ΣΑΡΚΟΦΑΓΟ </a:t>
            </a:r>
          </a:p>
          <a:p>
            <a:pPr algn="ctr"/>
            <a:r>
              <a:rPr lang="el-GR" sz="3200" b="1" dirty="0" smtClean="0">
                <a:solidFill>
                  <a:schemeClr val="tx1"/>
                </a:solidFill>
              </a:rPr>
              <a:t>ΦΥΤΟ</a:t>
            </a:r>
            <a:endParaRPr lang="el-GR" sz="3200"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pic>
        <p:nvPicPr>
          <p:cNvPr id="1026" name="Picture 2" descr="http://www.funday.gr/wp-content/uploads/2012/09/Ghost-Orchid.jpg"/>
          <p:cNvPicPr>
            <a:picLocks noChangeAspect="1" noChangeArrowheads="1"/>
          </p:cNvPicPr>
          <p:nvPr/>
        </p:nvPicPr>
        <p:blipFill>
          <a:blip r:embed="rId2">
            <a:lum bright="20000"/>
          </a:blip>
          <a:srcRect/>
          <a:stretch>
            <a:fillRect/>
          </a:stretch>
        </p:blipFill>
        <p:spPr bwMode="auto">
          <a:xfrm>
            <a:off x="7000892" y="2500306"/>
            <a:ext cx="1928826" cy="3786214"/>
          </a:xfrm>
          <a:prstGeom prst="rect">
            <a:avLst/>
          </a:prstGeom>
          <a:noFill/>
        </p:spPr>
      </p:pic>
      <p:sp>
        <p:nvSpPr>
          <p:cNvPr id="4" name="3 - Ορθογώνιο"/>
          <p:cNvSpPr/>
          <p:nvPr/>
        </p:nvSpPr>
        <p:spPr>
          <a:xfrm>
            <a:off x="6858016" y="571480"/>
            <a:ext cx="1928826" cy="1323439"/>
          </a:xfrm>
          <a:prstGeom prst="rect">
            <a:avLst/>
          </a:prstGeom>
        </p:spPr>
        <p:txBody>
          <a:bodyPr wrap="square">
            <a:spAutoFit/>
          </a:bodyPr>
          <a:lstStyle/>
          <a:p>
            <a:r>
              <a:rPr lang="en-AU" sz="2000" b="1" dirty="0" err="1" smtClean="0"/>
              <a:t>Epipogium</a:t>
            </a:r>
            <a:r>
              <a:rPr lang="en-AU" sz="2000" b="1" dirty="0" smtClean="0"/>
              <a:t> </a:t>
            </a:r>
            <a:r>
              <a:rPr lang="en-AU" sz="2000" b="1" dirty="0" err="1" smtClean="0"/>
              <a:t>aphyllum</a:t>
            </a:r>
            <a:r>
              <a:rPr lang="en-AU" sz="2000" b="1" dirty="0" smtClean="0"/>
              <a:t> / </a:t>
            </a:r>
            <a:r>
              <a:rPr lang="en-AU" sz="2000" b="1" dirty="0" err="1" smtClean="0"/>
              <a:t>Dendrophylax</a:t>
            </a:r>
            <a:r>
              <a:rPr lang="en-AU" sz="2000" b="1" dirty="0" smtClean="0"/>
              <a:t> </a:t>
            </a:r>
            <a:r>
              <a:rPr lang="en-AU" sz="2000" b="1" dirty="0" err="1" smtClean="0"/>
              <a:t>lindenii</a:t>
            </a:r>
            <a:endParaRPr lang="en-AU" sz="2000" b="1" dirty="0"/>
          </a:p>
        </p:txBody>
      </p:sp>
      <p:sp>
        <p:nvSpPr>
          <p:cNvPr id="5" name="4 - Ορθογώνιο"/>
          <p:cNvSpPr/>
          <p:nvPr/>
        </p:nvSpPr>
        <p:spPr>
          <a:xfrm>
            <a:off x="0" y="1"/>
            <a:ext cx="7000892" cy="7109639"/>
          </a:xfrm>
          <a:prstGeom prst="rect">
            <a:avLst/>
          </a:prstGeom>
        </p:spPr>
        <p:txBody>
          <a:bodyPr wrap="square">
            <a:spAutoFit/>
          </a:bodyPr>
          <a:lstStyle/>
          <a:p>
            <a:r>
              <a:rPr lang="el-GR" sz="2400" b="1" dirty="0" smtClean="0"/>
              <a:t>Όχι μόνο είναι σπάνιο και συναρπαστικό , αλλά η ορχιδέα – φάντασμα θεωρείται ότι είχε εξαφανιστεί για σχεδόν 20 χρόνια και μόλις πρόσφατα αναπαράχθηκε. Το φυτό είναι τόσο σπάνιο , επειδή είναι σχεδόν αδύνατο να διαδοθεί. Δεν έχει φύλλα και δεν χρησιμοποιεί τη φωτοσύνθεση για να παράγει την τροφή του. Χρειάζεται ένα συγκεκριμένο μύκητα στενά συνδεδεμένο με τη ρίζα του για να τρέφεται. Μπορεί να ζήσει υπόγεια για χρόνια και βρίσκεται μόνο σε δάση στην Κούβα , και μια ακόμη ποικιλία , στη Φλόριντα. Τα άνθη είναι αρωματικά και μυρίζουν μεταξύ Ιουνίου και Αυγούστου. Στην Κούβα μεγαλώνουν πάνω σε κυπαρίσσια στα οποία φαίνονται σαν φαντάσματα , </a:t>
            </a:r>
            <a:r>
              <a:rPr lang="el-GR" sz="2400" b="1" dirty="0" err="1" smtClean="0"/>
              <a:t>εξού</a:t>
            </a:r>
            <a:r>
              <a:rPr lang="el-GR" sz="2400" b="1" dirty="0" smtClean="0"/>
              <a:t> και το όνομα. Γονιμοποιούνται μόνο από μια τεράστια σφίγγα και αν ο σπόρος βρεθεί πάνω σε συγκεκριμένα βρύα.</a:t>
            </a:r>
            <a:br>
              <a:rPr lang="el-GR" sz="2400" b="1" dirty="0" smtClean="0"/>
            </a:br>
            <a:r>
              <a:rPr lang="el-GR" sz="2400" b="1" dirty="0" smtClean="0"/>
              <a:t/>
            </a:r>
            <a:br>
              <a:rPr lang="el-GR" sz="2400" b="1" dirty="0" smtClean="0"/>
            </a:br>
            <a:endParaRPr lang="el-GR" sz="2400" b="1"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9458" name="Picture 2" descr="http://www.dinfo.gr/wp-content/uploads/2010/12/rafflesia-arnoldii-1.jpg"/>
          <p:cNvPicPr>
            <a:picLocks noChangeAspect="1" noChangeArrowheads="1"/>
          </p:cNvPicPr>
          <p:nvPr/>
        </p:nvPicPr>
        <p:blipFill>
          <a:blip r:embed="rId3">
            <a:lum bright="30000"/>
          </a:blip>
          <a:srcRect/>
          <a:stretch>
            <a:fillRect/>
          </a:stretch>
        </p:blipFill>
        <p:spPr bwMode="auto">
          <a:xfrm>
            <a:off x="3714744" y="2500306"/>
            <a:ext cx="5429256" cy="4357694"/>
          </a:xfrm>
          <a:prstGeom prst="rect">
            <a:avLst/>
          </a:prstGeom>
          <a:noFill/>
        </p:spPr>
      </p:pic>
      <p:sp>
        <p:nvSpPr>
          <p:cNvPr id="3" name="2 - Ορθογώνιο"/>
          <p:cNvSpPr/>
          <p:nvPr/>
        </p:nvSpPr>
        <p:spPr>
          <a:xfrm>
            <a:off x="0" y="302359"/>
            <a:ext cx="3500462" cy="6555641"/>
          </a:xfrm>
          <a:prstGeom prst="rect">
            <a:avLst/>
          </a:prstGeom>
        </p:spPr>
        <p:txBody>
          <a:bodyPr wrap="square">
            <a:spAutoFit/>
          </a:bodyPr>
          <a:lstStyle/>
          <a:p>
            <a:r>
              <a:rPr lang="el-GR" sz="2800" b="1" dirty="0" smtClean="0">
                <a:solidFill>
                  <a:schemeClr val="bg1">
                    <a:lumMod val="95000"/>
                    <a:lumOff val="5000"/>
                  </a:schemeClr>
                </a:solidFill>
              </a:rPr>
              <a:t>Φυτρώνει στη νοτιοανατολική Ασία, έχει το μεγαλύτερο άνθος στον κόσμο. Η διάμετρός του μπορεί να φτάσει το</a:t>
            </a:r>
            <a:r>
              <a:rPr lang="en-US" sz="2800" b="1" dirty="0" smtClean="0">
                <a:solidFill>
                  <a:schemeClr val="bg1">
                    <a:lumMod val="95000"/>
                    <a:lumOff val="5000"/>
                  </a:schemeClr>
                </a:solidFill>
              </a:rPr>
              <a:t> </a:t>
            </a:r>
            <a:r>
              <a:rPr lang="el-GR" sz="2800" b="1" dirty="0" smtClean="0">
                <a:solidFill>
                  <a:schemeClr val="bg1">
                    <a:lumMod val="95000"/>
                    <a:lumOff val="5000"/>
                  </a:schemeClr>
                </a:solidFill>
              </a:rPr>
              <a:t>ένα μέτρο και το βάρος του τα 11 κιλά. Το </a:t>
            </a:r>
            <a:r>
              <a:rPr lang="el-GR" sz="2800" b="1" dirty="0" err="1" smtClean="0">
                <a:solidFill>
                  <a:schemeClr val="bg1">
                    <a:lumMod val="95000"/>
                    <a:lumOff val="5000"/>
                  </a:schemeClr>
                </a:solidFill>
              </a:rPr>
              <a:t>Rafflesia</a:t>
            </a:r>
            <a:r>
              <a:rPr lang="el-GR" sz="2800" b="1" dirty="0" smtClean="0">
                <a:solidFill>
                  <a:schemeClr val="bg1">
                    <a:lumMod val="95000"/>
                    <a:lumOff val="5000"/>
                  </a:schemeClr>
                </a:solidFill>
              </a:rPr>
              <a:t> </a:t>
            </a:r>
            <a:r>
              <a:rPr lang="el-GR" sz="2800" b="1" dirty="0" err="1" smtClean="0">
                <a:solidFill>
                  <a:schemeClr val="bg1">
                    <a:lumMod val="95000"/>
                    <a:lumOff val="5000"/>
                  </a:schemeClr>
                </a:solidFill>
              </a:rPr>
              <a:t>arnoldii</a:t>
            </a:r>
            <a:r>
              <a:rPr lang="el-GR" sz="2800" b="1" dirty="0" smtClean="0">
                <a:solidFill>
                  <a:schemeClr val="bg1">
                    <a:lumMod val="95000"/>
                    <a:lumOff val="5000"/>
                  </a:schemeClr>
                </a:solidFill>
              </a:rPr>
              <a:t> παρασιτεί στις ρίζες άλλων φυτών και το ίδιο δε διαθέτει ούτε ρίζες ούτε φύλλα αλλά ούτε και μίσχο.</a:t>
            </a:r>
            <a:endParaRPr lang="el-GR" sz="2800" b="1" dirty="0">
              <a:solidFill>
                <a:schemeClr val="bg1">
                  <a:lumMod val="95000"/>
                  <a:lumOff val="5000"/>
                </a:schemeClr>
              </a:solidFill>
            </a:endParaRPr>
          </a:p>
        </p:txBody>
      </p:sp>
      <p:sp>
        <p:nvSpPr>
          <p:cNvPr id="4" name="3 - Διάγραμμα ροής: Διεργασία"/>
          <p:cNvSpPr/>
          <p:nvPr/>
        </p:nvSpPr>
        <p:spPr>
          <a:xfrm>
            <a:off x="3714744" y="285728"/>
            <a:ext cx="5429256" cy="1714488"/>
          </a:xfrm>
          <a:prstGeom prst="flowChartProcess">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RAFFLESIA   ARNOLDII</a:t>
            </a:r>
            <a:endParaRPr lang="el-GR" sz="2400" b="1" dirty="0">
              <a:solidFill>
                <a:schemeClr val="bg1"/>
              </a:solidFill>
            </a:endParaRPr>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http://bolko.files.wordpress.com/2012/09/sceletium_tortuosum_01102003_afrique_du_sud.jpg?w=225&amp;h=300"/>
          <p:cNvPicPr>
            <a:picLocks noChangeAspect="1" noChangeArrowheads="1"/>
          </p:cNvPicPr>
          <p:nvPr/>
        </p:nvPicPr>
        <p:blipFill>
          <a:blip r:embed="rId3">
            <a:lum bright="30000"/>
          </a:blip>
          <a:srcRect/>
          <a:stretch>
            <a:fillRect/>
          </a:stretch>
        </p:blipFill>
        <p:spPr bwMode="auto">
          <a:xfrm>
            <a:off x="5072066" y="-19480"/>
            <a:ext cx="4071934" cy="3331582"/>
          </a:xfrm>
          <a:prstGeom prst="rect">
            <a:avLst/>
          </a:prstGeom>
          <a:noFill/>
        </p:spPr>
      </p:pic>
      <p:sp>
        <p:nvSpPr>
          <p:cNvPr id="4" name="3 - Ορθογώνιο"/>
          <p:cNvSpPr/>
          <p:nvPr/>
        </p:nvSpPr>
        <p:spPr>
          <a:xfrm>
            <a:off x="0" y="3318570"/>
            <a:ext cx="8929686" cy="3539430"/>
          </a:xfrm>
          <a:prstGeom prst="rect">
            <a:avLst/>
          </a:prstGeom>
        </p:spPr>
        <p:txBody>
          <a:bodyPr wrap="square">
            <a:spAutoFit/>
          </a:bodyPr>
          <a:lstStyle/>
          <a:p>
            <a:pPr fontAlgn="base"/>
            <a:r>
              <a:rPr lang="el-GR" sz="2800" b="1" dirty="0" err="1" smtClean="0"/>
              <a:t>Σκελέτιο</a:t>
            </a:r>
            <a:r>
              <a:rPr lang="el-GR" sz="2800" b="1" dirty="0" smtClean="0"/>
              <a:t> στο φυσικό του περιβάλλον στη Νότιο Αφρική</a:t>
            </a:r>
            <a:r>
              <a:rPr lang="en-US" sz="2800" b="1" dirty="0" smtClean="0"/>
              <a:t>.</a:t>
            </a:r>
            <a:endParaRPr lang="el-GR" sz="2800" b="1" dirty="0" smtClean="0"/>
          </a:p>
          <a:p>
            <a:pPr fontAlgn="base"/>
            <a:r>
              <a:rPr lang="el-GR" sz="2800" b="1" dirty="0" smtClean="0"/>
              <a:t>Πρόκειται για φυτό αρκετά άγνωστο εκτός της χώρας προελεύσεώς του, αν και τα τελευταία χρόνια η φήμη του εξαπλώνεται παγκοσμίως. Το </a:t>
            </a:r>
            <a:r>
              <a:rPr lang="el-GR" sz="2800" b="1" dirty="0" err="1" smtClean="0"/>
              <a:t>σκελέτιο</a:t>
            </a:r>
            <a:r>
              <a:rPr lang="el-GR" sz="2800" b="1" dirty="0" smtClean="0"/>
              <a:t>, με επιστημονική ονομασία </a:t>
            </a:r>
            <a:r>
              <a:rPr lang="el-GR" sz="2800" b="1" dirty="0" err="1" smtClean="0"/>
              <a:t>Sceletium</a:t>
            </a:r>
            <a:r>
              <a:rPr lang="el-GR" sz="2800" b="1" dirty="0" smtClean="0"/>
              <a:t> </a:t>
            </a:r>
            <a:r>
              <a:rPr lang="el-GR" sz="2800" b="1" dirty="0" err="1" smtClean="0"/>
              <a:t>tortuosum</a:t>
            </a:r>
            <a:r>
              <a:rPr lang="el-GR" sz="2800" b="1" dirty="0" smtClean="0"/>
              <a:t> (</a:t>
            </a:r>
            <a:r>
              <a:rPr lang="el-GR" sz="2800" b="1" dirty="0" err="1" smtClean="0"/>
              <a:t>σκελέτιο</a:t>
            </a:r>
            <a:r>
              <a:rPr lang="el-GR" sz="2800" b="1" dirty="0" smtClean="0"/>
              <a:t> το </a:t>
            </a:r>
            <a:r>
              <a:rPr lang="el-GR" sz="2800" b="1" dirty="0" err="1" smtClean="0"/>
              <a:t>στρεβλώδες</a:t>
            </a:r>
            <a:r>
              <a:rPr lang="el-GR" sz="2800" b="1" dirty="0" smtClean="0"/>
              <a:t>), είναι </a:t>
            </a:r>
            <a:r>
              <a:rPr lang="el-GR" sz="2800" b="1" dirty="0" err="1" smtClean="0"/>
              <a:t>παχύφυτο</a:t>
            </a:r>
            <a:r>
              <a:rPr lang="el-GR" sz="2800" b="1" dirty="0" smtClean="0"/>
              <a:t> της Νοτίου Αφρικής με ιστορία αιώνων ή και χιλιετιών χρήσης ως τονωτικό και διεγερτικό από τους ιθαγενείς.</a:t>
            </a:r>
            <a:endParaRPr lang="el-GR" sz="2800" b="1" dirty="0"/>
          </a:p>
        </p:txBody>
      </p:sp>
      <p:sp>
        <p:nvSpPr>
          <p:cNvPr id="5" name="4 - Ορθογώνιο"/>
          <p:cNvSpPr/>
          <p:nvPr/>
        </p:nvSpPr>
        <p:spPr>
          <a:xfrm>
            <a:off x="428596" y="1000108"/>
            <a:ext cx="4143404" cy="171451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SCELETIUM  TORTUOSUM</a:t>
            </a:r>
          </a:p>
          <a:p>
            <a:pPr algn="ctr"/>
            <a:r>
              <a:rPr lang="el-GR" sz="3200" b="1" dirty="0" smtClean="0">
                <a:solidFill>
                  <a:srgbClr val="FFFF00"/>
                </a:solidFill>
              </a:rPr>
              <a:t>[ΣΚΕΛΕΤΙΟ]</a:t>
            </a:r>
            <a:endParaRPr lang="el-GR" sz="3200" b="1" dirty="0">
              <a:solidFill>
                <a:srgbClr val="FFFF00"/>
              </a:solidFill>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dinfo.gr/wp-content/uploads/2010/12/Dracunculus-vulgaris-2.jpg"/>
          <p:cNvPicPr>
            <a:picLocks noChangeAspect="1" noChangeArrowheads="1"/>
          </p:cNvPicPr>
          <p:nvPr/>
        </p:nvPicPr>
        <p:blipFill>
          <a:blip r:embed="rId2">
            <a:lum bright="20000"/>
          </a:blip>
          <a:srcRect/>
          <a:stretch>
            <a:fillRect/>
          </a:stretch>
        </p:blipFill>
        <p:spPr bwMode="auto">
          <a:xfrm>
            <a:off x="0" y="2428868"/>
            <a:ext cx="2714612" cy="4429132"/>
          </a:xfrm>
          <a:prstGeom prst="rect">
            <a:avLst/>
          </a:prstGeom>
          <a:noFill/>
        </p:spPr>
      </p:pic>
      <p:sp>
        <p:nvSpPr>
          <p:cNvPr id="4" name="3 - Ορθογώνιο"/>
          <p:cNvSpPr/>
          <p:nvPr/>
        </p:nvSpPr>
        <p:spPr>
          <a:xfrm>
            <a:off x="2786050" y="142852"/>
            <a:ext cx="6357950" cy="6001643"/>
          </a:xfrm>
          <a:prstGeom prst="rect">
            <a:avLst/>
          </a:prstGeom>
        </p:spPr>
        <p:txBody>
          <a:bodyPr wrap="square">
            <a:spAutoFit/>
          </a:bodyPr>
          <a:lstStyle/>
          <a:p>
            <a:r>
              <a:rPr lang="el-GR" sz="2400" b="1" dirty="0" smtClean="0">
                <a:latin typeface="Arial Black" pitchFamily="34" charset="0"/>
              </a:rPr>
              <a:t>Κοινή ονομασία του φυτού στην Ελλάδα (γιατί υπάρχει και σε αρκετές περιοχές στην χώρα μας) Δρακοντιά ή</a:t>
            </a:r>
            <a:r>
              <a:rPr lang="en-US" sz="2400" b="1" dirty="0" smtClean="0">
                <a:latin typeface="Arial Black" pitchFamily="34" charset="0"/>
              </a:rPr>
              <a:t> </a:t>
            </a:r>
            <a:r>
              <a:rPr lang="el-GR" sz="2400" b="1" dirty="0" smtClean="0">
                <a:latin typeface="Arial Black" pitchFamily="34" charset="0"/>
              </a:rPr>
              <a:t>Φιδόχορτο. Το Dracunculus vulgaris είναι κονδυλώδες φυτό με εντυπωσιακά λόγο του μεγέθους αλλά και του σχήματος άνθη</a:t>
            </a:r>
            <a:r>
              <a:rPr lang="el-GR" sz="2400" b="1" dirty="0" smtClean="0">
                <a:latin typeface="Arial Black" pitchFamily="34" charset="0"/>
              </a:rPr>
              <a:t>. Το </a:t>
            </a:r>
            <a:r>
              <a:rPr lang="el-GR" sz="2400" b="1" dirty="0" smtClean="0">
                <a:latin typeface="Arial Black" pitchFamily="34" charset="0"/>
              </a:rPr>
              <a:t>άνθος αποπνέει έντονη και άσχημη μυρωδιά πτώματος, προσελκύοντας έτσι κυρίως μύγες τις οποίες παγιδεύει για μια ημέρα ώστε να μπορέσει να γονιμοποιηθεί.</a:t>
            </a:r>
          </a:p>
          <a:p>
            <a:r>
              <a:rPr lang="el-GR" sz="2400" b="1" dirty="0" smtClean="0">
                <a:latin typeface="Arial Black" pitchFamily="34" charset="0"/>
              </a:rPr>
              <a:t>Το </a:t>
            </a:r>
            <a:r>
              <a:rPr lang="el-GR" sz="2400" b="1" dirty="0" smtClean="0">
                <a:latin typeface="Arial Black" pitchFamily="34" charset="0"/>
              </a:rPr>
              <a:t>φυτό μπορεί να ξεπεράσει και το 1 μέτρο σε ύψος.  Στην Αμοργό θεωρείται ένδειξη γρουσουζιάς.</a:t>
            </a:r>
            <a:endParaRPr lang="el-GR" sz="2400" b="1" dirty="0">
              <a:latin typeface="Arial Black" pitchFamily="34" charset="0"/>
            </a:endParaRPr>
          </a:p>
        </p:txBody>
      </p:sp>
      <p:sp>
        <p:nvSpPr>
          <p:cNvPr id="5" name="4 - Πλαίσιο"/>
          <p:cNvSpPr/>
          <p:nvPr/>
        </p:nvSpPr>
        <p:spPr>
          <a:xfrm>
            <a:off x="0" y="285728"/>
            <a:ext cx="2714644" cy="1928826"/>
          </a:xfrm>
          <a:prstGeom prst="frame">
            <a:avLst>
              <a:gd name="adj1" fmla="val 962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schemeClr>
                </a:solidFill>
                <a:latin typeface="Arial Black" pitchFamily="34" charset="0"/>
              </a:rPr>
              <a:t>DRACUNCULUS</a:t>
            </a:r>
          </a:p>
          <a:p>
            <a:pPr algn="ctr"/>
            <a:r>
              <a:rPr lang="en-US" sz="2400" b="1" dirty="0" smtClean="0">
                <a:solidFill>
                  <a:schemeClr val="tx1">
                    <a:lumMod val="95000"/>
                  </a:schemeClr>
                </a:solidFill>
                <a:latin typeface="Arial Black" pitchFamily="34" charset="0"/>
              </a:rPr>
              <a:t>VULGARIS</a:t>
            </a:r>
            <a:endParaRPr lang="el-GR" sz="2400" b="1" dirty="0">
              <a:solidFill>
                <a:schemeClr val="tx1">
                  <a:lumMod val="95000"/>
                </a:schemeClr>
              </a:solidFill>
              <a:latin typeface="Arial Black" pitchFamily="34" charset="0"/>
            </a:endParaRPr>
          </a:p>
        </p:txBody>
      </p:sp>
    </p:spTree>
  </p:cSld>
  <p:clrMapOvr>
    <a:masterClrMapping/>
  </p:clrMapOvr>
  <p:transition spd="slow">
    <p:pull dir="l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1627f30d4488a5ef39a63a21bf9c7df214c73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409</TotalTime>
  <Words>1082</Words>
  <Application>Microsoft Office PowerPoint</Application>
  <PresentationFormat>Προβολή στην οθόνη (4:3)</PresentationFormat>
  <Paragraphs>60</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Αποκορύφωμα</vt:lpstr>
      <vt:lpstr>54 ΔΗΜΟΤΙΚΟ ΣΧΟΛΕΙΟ ΠΕΙΡΑΙΑ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54o Δημοτικό Σχολείο</cp:lastModifiedBy>
  <cp:revision>49</cp:revision>
  <dcterms:created xsi:type="dcterms:W3CDTF">2013-11-29T08:07:09Z</dcterms:created>
  <dcterms:modified xsi:type="dcterms:W3CDTF">2014-02-12T08:10:59Z</dcterms:modified>
</cp:coreProperties>
</file>