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3"/>
  </p:notesMasterIdLst>
  <p:sldIdLst>
    <p:sldId id="256" r:id="rId2"/>
    <p:sldId id="258" r:id="rId3"/>
    <p:sldId id="266" r:id="rId4"/>
    <p:sldId id="259" r:id="rId5"/>
    <p:sldId id="260" r:id="rId6"/>
    <p:sldId id="267" r:id="rId7"/>
    <p:sldId id="262" r:id="rId8"/>
    <p:sldId id="261" r:id="rId9"/>
    <p:sldId id="264" r:id="rId10"/>
    <p:sldId id="265" r:id="rId11"/>
    <p:sldId id="268" r:id="rId12"/>
  </p:sldIdLst>
  <p:sldSz cx="9144000" cy="6858000" type="screen4x3"/>
  <p:notesSz cx="6858000" cy="9144000"/>
  <p:custDataLst>
    <p:tags r:id="rId14"/>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3"/>
  <p:showPr showNarration="1" useTimings="0">
    <p:present/>
    <p:sldAll/>
    <p:penClr>
      <a:prstClr val="red"/>
    </p:penClr>
  </p:showPr>
  <p:clrMru>
    <a:srgbClr val="00FF00"/>
    <a:srgbClr val="4A452A"/>
    <a:srgbClr val="60FF21"/>
    <a:srgbClr val="3333FF"/>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3505" autoAdjust="0"/>
  </p:normalViewPr>
  <p:slideViewPr>
    <p:cSldViewPr>
      <p:cViewPr varScale="1">
        <p:scale>
          <a:sx n="65" d="100"/>
          <a:sy n="65" d="100"/>
        </p:scale>
        <p:origin x="-25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00F2EF-2E21-4B80-8244-F2555DF5F086}" type="datetimeFigureOut">
              <a:rPr lang="el-GR" smtClean="0"/>
              <a:pPr/>
              <a:t>14/2/2014</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FB70A3-F9D5-4A52-BDC4-59C08B88CDF6}"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89FB70A3-F9D5-4A52-BDC4-59C08B88CDF6}" type="slidenum">
              <a:rPr lang="el-GR" smtClean="0"/>
              <a:pPr/>
              <a:t>2</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n-US" dirty="0" smtClean="0"/>
          </a:p>
        </p:txBody>
      </p:sp>
      <p:sp>
        <p:nvSpPr>
          <p:cNvPr id="4" name="3 - Θέση αριθμού διαφάνειας"/>
          <p:cNvSpPr>
            <a:spLocks noGrp="1"/>
          </p:cNvSpPr>
          <p:nvPr>
            <p:ph type="sldNum" sz="quarter" idx="10"/>
          </p:nvPr>
        </p:nvSpPr>
        <p:spPr/>
        <p:txBody>
          <a:bodyPr/>
          <a:lstStyle/>
          <a:p>
            <a:fld id="{89FB70A3-F9D5-4A52-BDC4-59C08B88CDF6}" type="slidenum">
              <a:rPr lang="el-GR" smtClean="0"/>
              <a:pPr/>
              <a:t>4</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89FB70A3-F9D5-4A52-BDC4-59C08B88CDF6}" type="slidenum">
              <a:rPr lang="el-GR" smtClean="0"/>
              <a:pPr/>
              <a:t>5</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89FB70A3-F9D5-4A52-BDC4-59C08B88CDF6}" type="slidenum">
              <a:rPr lang="el-GR" smtClean="0"/>
              <a:pPr/>
              <a:t>9</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89FB70A3-F9D5-4A52-BDC4-59C08B88CDF6}" type="slidenum">
              <a:rPr lang="el-GR" smtClean="0"/>
              <a:pPr/>
              <a:t>10</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60B41D3B-564F-4253-B392-1F61E7A646E6}" type="datetimeFigureOut">
              <a:rPr lang="el-GR" smtClean="0"/>
              <a:pPr/>
              <a:t>14/2/2014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87B086B-D305-456A-97A8-78B84C30B9BC}" type="slidenum">
              <a:rPr lang="el-GR" smtClean="0"/>
              <a:pPr/>
              <a:t>‹#›</a:t>
            </a:fld>
            <a:endParaRPr lang="el-G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0B41D3B-564F-4253-B392-1F61E7A646E6}" type="datetimeFigureOut">
              <a:rPr lang="el-GR" smtClean="0"/>
              <a:pPr/>
              <a:t>14/2/2014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87B086B-D305-456A-97A8-78B84C30B9BC}"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0B41D3B-564F-4253-B392-1F61E7A646E6}" type="datetimeFigureOut">
              <a:rPr lang="el-GR" smtClean="0"/>
              <a:pPr/>
              <a:t>14/2/2014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87B086B-D305-456A-97A8-78B84C30B9BC}"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0B41D3B-564F-4253-B392-1F61E7A646E6}" type="datetimeFigureOut">
              <a:rPr lang="el-GR" smtClean="0"/>
              <a:pPr/>
              <a:t>14/2/2014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87B086B-D305-456A-97A8-78B84C30B9BC}"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60B41D3B-564F-4253-B392-1F61E7A646E6}" type="datetimeFigureOut">
              <a:rPr lang="el-GR" smtClean="0"/>
              <a:pPr/>
              <a:t>14/2/2014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87B086B-D305-456A-97A8-78B84C30B9BC}"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60B41D3B-564F-4253-B392-1F61E7A646E6}" type="datetimeFigureOut">
              <a:rPr lang="el-GR" smtClean="0"/>
              <a:pPr/>
              <a:t>14/2/2014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87B086B-D305-456A-97A8-78B84C30B9BC}"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60B41D3B-564F-4253-B392-1F61E7A646E6}" type="datetimeFigureOut">
              <a:rPr lang="el-GR" smtClean="0"/>
              <a:pPr/>
              <a:t>14/2/2014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787B086B-D305-456A-97A8-78B84C30B9BC}"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60B41D3B-564F-4253-B392-1F61E7A646E6}" type="datetimeFigureOut">
              <a:rPr lang="el-GR" smtClean="0"/>
              <a:pPr/>
              <a:t>14/2/2014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787B086B-D305-456A-97A8-78B84C30B9BC}"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0B41D3B-564F-4253-B392-1F61E7A646E6}" type="datetimeFigureOut">
              <a:rPr lang="el-GR" smtClean="0"/>
              <a:pPr/>
              <a:t>14/2/2014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787B086B-D305-456A-97A8-78B84C30B9BC}" type="slidenum">
              <a:rPr lang="el-GR" smtClean="0"/>
              <a:pPr/>
              <a:t>‹#›</a:t>
            </a:fld>
            <a:endParaRPr lang="el-G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0B41D3B-564F-4253-B392-1F61E7A646E6}" type="datetimeFigureOut">
              <a:rPr lang="el-GR" smtClean="0"/>
              <a:pPr/>
              <a:t>14/2/2014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87B086B-D305-456A-97A8-78B84C30B9BC}"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0B41D3B-564F-4253-B392-1F61E7A646E6}" type="datetimeFigureOut">
              <a:rPr lang="el-GR" smtClean="0"/>
              <a:pPr/>
              <a:t>14/2/2014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87B086B-D305-456A-97A8-78B84C30B9BC}"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B41D3B-564F-4253-B392-1F61E7A646E6}" type="datetimeFigureOut">
              <a:rPr lang="el-GR" smtClean="0"/>
              <a:pPr/>
              <a:t>14/2/2014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7B086B-D305-456A-97A8-78B84C30B9BC}"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gr/url?q=http://blogs.sch.gr/8bblog/2010/10/11/%CF%80%CF%81%CF%8E%CF%84%CE%BF%CE%B9-%CF%85%CF%80%CE%BF%CE%BB%CE%BF%CE%B3%CE%B9%CF%83%CF%84%CE%AD%CF%82/&amp;sa=U&amp;ei=ZdHPUpeaHISz4ATo7oCwCQ&amp;ved=0CCoQ9QEwAQ&amp;usg=AFQjCNEz9H2_n10zJ05_vSEokbNweifsGw"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2000">
              <a:schemeClr val="accent3">
                <a:lumMod val="75000"/>
                <a:alpha val="0"/>
              </a:schemeClr>
            </a:gs>
            <a:gs pos="13000">
              <a:srgbClr val="0047FF"/>
            </a:gs>
            <a:gs pos="28000">
              <a:srgbClr val="000082"/>
            </a:gs>
            <a:gs pos="42999">
              <a:srgbClr val="0047FF"/>
            </a:gs>
            <a:gs pos="58000">
              <a:srgbClr val="000082"/>
            </a:gs>
            <a:gs pos="72000">
              <a:srgbClr val="0047FF"/>
            </a:gs>
            <a:gs pos="87000">
              <a:srgbClr val="000082"/>
            </a:gs>
            <a:gs pos="100000">
              <a:srgbClr val="0047FF"/>
            </a:gs>
          </a:gsLst>
          <a:lin ang="3000000" scaled="0"/>
        </a:grad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85786" y="0"/>
            <a:ext cx="7772400" cy="1470025"/>
          </a:xfrm>
        </p:spPr>
        <p:txBody>
          <a:bodyPr/>
          <a:lstStyle/>
          <a:p>
            <a:r>
              <a:rPr lang="el-GR" dirty="0" smtClean="0">
                <a:solidFill>
                  <a:schemeClr val="bg1"/>
                </a:solidFill>
              </a:rPr>
              <a:t>Η ΙΣΤΟΡΙΑ ΤΩΝ ΥΠΟΛΟΓΙΣΤΩΝ</a:t>
            </a:r>
            <a:endParaRPr lang="el-GR" dirty="0">
              <a:solidFill>
                <a:schemeClr val="bg1"/>
              </a:solidFill>
            </a:endParaRPr>
          </a:p>
        </p:txBody>
      </p:sp>
      <p:sp>
        <p:nvSpPr>
          <p:cNvPr id="3" name="2 - Υπότιτλος"/>
          <p:cNvSpPr>
            <a:spLocks noGrp="1"/>
          </p:cNvSpPr>
          <p:nvPr>
            <p:ph type="subTitle" idx="1"/>
          </p:nvPr>
        </p:nvSpPr>
        <p:spPr/>
        <p:txBody>
          <a:bodyPr/>
          <a:lstStyle/>
          <a:p>
            <a:endParaRPr lang="el-GR" sz="4800" dirty="0" smtClean="0">
              <a:solidFill>
                <a:schemeClr val="tx1">
                  <a:lumMod val="65000"/>
                  <a:lumOff val="35000"/>
                </a:schemeClr>
              </a:solidFill>
            </a:endParaRPr>
          </a:p>
          <a:p>
            <a:endParaRPr lang="el-GR" sz="4800" dirty="0" smtClean="0">
              <a:solidFill>
                <a:schemeClr val="tx1">
                  <a:lumMod val="65000"/>
                  <a:lumOff val="35000"/>
                </a:schemeClr>
              </a:solidFill>
            </a:endParaRPr>
          </a:p>
          <a:p>
            <a:endParaRPr lang="el-GR" dirty="0"/>
          </a:p>
        </p:txBody>
      </p:sp>
      <p:sp>
        <p:nvSpPr>
          <p:cNvPr id="4" name="3 - Ορθογώνιο"/>
          <p:cNvSpPr/>
          <p:nvPr/>
        </p:nvSpPr>
        <p:spPr>
          <a:xfrm>
            <a:off x="-1044624" y="1196752"/>
            <a:ext cx="7242688" cy="1200329"/>
          </a:xfrm>
          <a:prstGeom prst="rect">
            <a:avLst/>
          </a:prstGeom>
          <a:noFill/>
        </p:spPr>
        <p:txBody>
          <a:bodyPr wrap="square" lIns="91440" tIns="45720" rIns="91440" bIns="45720">
            <a:spAutoFit/>
          </a:bodyPr>
          <a:lstStyle/>
          <a:p>
            <a:pPr algn="ctr"/>
            <a:r>
              <a:rPr lang="el-GR" sz="3600" b="1" cap="none" spc="0" dirty="0" smtClean="0">
                <a:ln w="17780" cmpd="sng">
                  <a:solidFill>
                    <a:srgbClr val="FFFFFF"/>
                  </a:solidFill>
                  <a:prstDash val="solid"/>
                  <a:miter lim="800000"/>
                </a:ln>
                <a:solidFill>
                  <a:schemeClr val="bg1"/>
                </a:solidFill>
                <a:effectLst>
                  <a:outerShdw blurRad="50800" algn="tl" rotWithShape="0">
                    <a:srgbClr val="000000"/>
                  </a:outerShdw>
                </a:effectLst>
              </a:rPr>
              <a:t>ΔΗΜΗΤΡΗΣ </a:t>
            </a:r>
            <a:r>
              <a:rPr lang="en-US" sz="3600" b="1" cap="none" spc="0" dirty="0" smtClean="0">
                <a:ln w="17780" cmpd="sng">
                  <a:solidFill>
                    <a:srgbClr val="FFFFFF"/>
                  </a:solidFill>
                  <a:prstDash val="solid"/>
                  <a:miter lim="800000"/>
                </a:ln>
                <a:solidFill>
                  <a:schemeClr val="bg1"/>
                </a:solidFill>
                <a:effectLst>
                  <a:outerShdw blurRad="50800" algn="tl" rotWithShape="0">
                    <a:srgbClr val="000000"/>
                  </a:outerShdw>
                </a:effectLst>
              </a:rPr>
              <a:t> </a:t>
            </a:r>
            <a:r>
              <a:rPr lang="el-GR" sz="3600" b="1" cap="none" spc="0" dirty="0" smtClean="0">
                <a:ln w="17780" cmpd="sng">
                  <a:solidFill>
                    <a:srgbClr val="FFFFFF"/>
                  </a:solidFill>
                  <a:prstDash val="solid"/>
                  <a:miter lim="800000"/>
                </a:ln>
                <a:solidFill>
                  <a:schemeClr val="bg1"/>
                </a:solidFill>
                <a:effectLst>
                  <a:outerShdw blurRad="50800" algn="tl" rotWithShape="0">
                    <a:srgbClr val="000000"/>
                  </a:outerShdw>
                </a:effectLst>
              </a:rPr>
              <a:t>ΕΥΓΕΝΙΟΥ</a:t>
            </a:r>
          </a:p>
          <a:p>
            <a:pPr algn="ctr"/>
            <a:r>
              <a:rPr lang="el-GR" sz="3600" b="1" cap="none" spc="0" dirty="0" smtClean="0">
                <a:ln w="17780" cmpd="sng">
                  <a:solidFill>
                    <a:srgbClr val="FFFFFF"/>
                  </a:solidFill>
                  <a:prstDash val="solid"/>
                  <a:miter lim="800000"/>
                </a:ln>
                <a:solidFill>
                  <a:schemeClr val="bg1"/>
                </a:solidFill>
                <a:effectLst>
                  <a:outerShdw blurRad="50800" algn="tl" rotWithShape="0">
                    <a:srgbClr val="000000"/>
                  </a:outerShdw>
                </a:effectLst>
              </a:rPr>
              <a:t>  ΔΗΜΗΤΡΗΣ</a:t>
            </a:r>
            <a:r>
              <a:rPr lang="en-US" sz="3600" b="1" cap="none" spc="0" dirty="0" smtClean="0">
                <a:ln w="17780" cmpd="sng">
                  <a:solidFill>
                    <a:srgbClr val="FFFFFF"/>
                  </a:solidFill>
                  <a:prstDash val="solid"/>
                  <a:miter lim="800000"/>
                </a:ln>
                <a:solidFill>
                  <a:schemeClr val="bg1"/>
                </a:solidFill>
                <a:effectLst>
                  <a:outerShdw blurRad="50800" algn="tl" rotWithShape="0">
                    <a:srgbClr val="000000"/>
                  </a:outerShdw>
                </a:effectLst>
              </a:rPr>
              <a:t>  </a:t>
            </a:r>
            <a:r>
              <a:rPr lang="el-GR" sz="3600" b="1" cap="none" spc="0" dirty="0" smtClean="0">
                <a:ln w="17780" cmpd="sng">
                  <a:solidFill>
                    <a:srgbClr val="FFFFFF"/>
                  </a:solidFill>
                  <a:prstDash val="solid"/>
                  <a:miter lim="800000"/>
                </a:ln>
                <a:solidFill>
                  <a:schemeClr val="bg1"/>
                </a:solidFill>
                <a:effectLst>
                  <a:outerShdw blurRad="50800" algn="tl" rotWithShape="0">
                    <a:srgbClr val="000000"/>
                  </a:outerShdw>
                </a:effectLst>
              </a:rPr>
              <a:t>ΚΑΛΛΙΓΕΡΗΣ</a:t>
            </a:r>
            <a:endParaRPr lang="el-GR" sz="3600" b="1" cap="none" spc="0" dirty="0">
              <a:ln w="17780" cmpd="sng">
                <a:solidFill>
                  <a:srgbClr val="FFFFFF"/>
                </a:solidFill>
                <a:prstDash val="solid"/>
                <a:miter lim="800000"/>
              </a:ln>
              <a:solidFill>
                <a:schemeClr val="bg1"/>
              </a:solidFill>
              <a:effectLst>
                <a:outerShdw blurRad="50800" algn="tl" rotWithShape="0">
                  <a:srgbClr val="000000"/>
                </a:outerShdw>
              </a:effectLst>
            </a:endParaRPr>
          </a:p>
        </p:txBody>
      </p:sp>
      <p:sp>
        <p:nvSpPr>
          <p:cNvPr id="5" name="4 - TextBox"/>
          <p:cNvSpPr txBox="1"/>
          <p:nvPr/>
        </p:nvSpPr>
        <p:spPr>
          <a:xfrm>
            <a:off x="0" y="3212976"/>
            <a:ext cx="6300192" cy="1569660"/>
          </a:xfrm>
          <a:prstGeom prst="rect">
            <a:avLst/>
          </a:prstGeom>
          <a:noFill/>
        </p:spPr>
        <p:txBody>
          <a:bodyPr wrap="square" rtlCol="0">
            <a:spAutoFit/>
          </a:bodyPr>
          <a:lstStyle/>
          <a:p>
            <a:r>
              <a:rPr lang="el-GR" sz="4800" dirty="0" smtClean="0">
                <a:solidFill>
                  <a:schemeClr val="bg1"/>
                </a:solidFill>
              </a:rPr>
              <a:t>54</a:t>
            </a:r>
            <a:r>
              <a:rPr lang="el-GR" sz="4800" baseline="30000" dirty="0" smtClean="0">
                <a:solidFill>
                  <a:schemeClr val="bg1"/>
                </a:solidFill>
              </a:rPr>
              <a:t>ο</a:t>
            </a:r>
            <a:r>
              <a:rPr lang="el-GR" sz="4800" dirty="0" smtClean="0">
                <a:solidFill>
                  <a:schemeClr val="bg1"/>
                </a:solidFill>
              </a:rPr>
              <a:t> Δημοτικό σχολείο Πειραιά</a:t>
            </a:r>
          </a:p>
        </p:txBody>
      </p:sp>
    </p:spTree>
  </p:cSld>
  <p:clrMapOvr>
    <a:masterClrMapping/>
  </p:clrMapOvr>
  <p:transition>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25000">
              <a:srgbClr val="21D6E0"/>
            </a:gs>
            <a:gs pos="75000">
              <a:srgbClr val="0087E6"/>
            </a:gs>
            <a:gs pos="100000">
              <a:srgbClr val="005CBF"/>
            </a:gs>
          </a:gsLst>
          <a:lin ang="4800000" scaled="0"/>
        </a:gradFill>
        <a:effectLst/>
      </p:bgPr>
    </p:bg>
    <p:spTree>
      <p:nvGrpSpPr>
        <p:cNvPr id="1" name=""/>
        <p:cNvGrpSpPr/>
        <p:nvPr/>
      </p:nvGrpSpPr>
      <p:grpSpPr>
        <a:xfrm>
          <a:off x="0" y="0"/>
          <a:ext cx="0" cy="0"/>
          <a:chOff x="0" y="0"/>
          <a:chExt cx="0" cy="0"/>
        </a:xfrm>
      </p:grpSpPr>
      <p:pic>
        <p:nvPicPr>
          <p:cNvPr id="3" name="2 - Εικόνα" descr="https://encrypted-tbn2.gstatic.com/images?q=tbn:ANd9GcQUfby1sVr7xE1O4t5q4ANZYwhO1tPk-182pSrtJSOFCx65Cfn8qzqEN_-O"/>
          <p:cNvPicPr/>
          <p:nvPr/>
        </p:nvPicPr>
        <p:blipFill>
          <a:blip r:embed="rId3" cstate="print">
            <a:lum bright="30000"/>
          </a:blip>
          <a:srcRect/>
          <a:stretch>
            <a:fillRect/>
          </a:stretch>
        </p:blipFill>
        <p:spPr bwMode="auto">
          <a:xfrm rot="10800000" flipH="1" flipV="1">
            <a:off x="0" y="0"/>
            <a:ext cx="1500166" cy="1428760"/>
          </a:xfrm>
          <a:prstGeom prst="rect">
            <a:avLst/>
          </a:prstGeom>
          <a:noFill/>
          <a:ln w="9525">
            <a:noFill/>
            <a:miter lim="800000"/>
            <a:headEnd/>
            <a:tailEnd/>
          </a:ln>
        </p:spPr>
      </p:pic>
      <p:sp>
        <p:nvSpPr>
          <p:cNvPr id="4" name="3 - Ορθογώνιο"/>
          <p:cNvSpPr/>
          <p:nvPr/>
        </p:nvSpPr>
        <p:spPr>
          <a:xfrm rot="10800000" flipV="1">
            <a:off x="0" y="929799"/>
            <a:ext cx="9144000" cy="6124754"/>
          </a:xfrm>
          <a:prstGeom prst="rect">
            <a:avLst/>
          </a:prstGeom>
        </p:spPr>
        <p:txBody>
          <a:bodyPr wrap="square">
            <a:spAutoFit/>
          </a:bodyPr>
          <a:lstStyle/>
          <a:p>
            <a:r>
              <a:rPr lang="en-US" sz="2800" b="1" i="1" dirty="0" err="1" smtClean="0">
                <a:solidFill>
                  <a:schemeClr val="bg1"/>
                </a:solidFill>
              </a:rPr>
              <a:t>Ei</a:t>
            </a:r>
            <a:r>
              <a:rPr lang="el-GR" sz="2800" b="1" i="1" dirty="0" smtClean="0">
                <a:solidFill>
                  <a:schemeClr val="bg1"/>
                </a:solidFill>
              </a:rPr>
              <a:t>ναι η τελευταία και ανερχόμενη γενιά  της δεκαετίας του '90. Ξεκίνησε από την Ιαπωνία, όπου τέθηκε σε εφαρμογή από το 1982 το Πρόγραμμα Ανάπτυξης Υπολογιστών Πέμπτης Γενιάς.</a:t>
            </a:r>
            <a:br>
              <a:rPr lang="el-GR" sz="2800" b="1" i="1" dirty="0" smtClean="0">
                <a:solidFill>
                  <a:schemeClr val="bg1"/>
                </a:solidFill>
              </a:rPr>
            </a:br>
            <a:r>
              <a:rPr lang="el-GR" sz="2800" b="1" i="1" dirty="0" smtClean="0">
                <a:solidFill>
                  <a:schemeClr val="bg1"/>
                </a:solidFill>
              </a:rPr>
              <a:t>Ο στόχος ήταν η δημιουργία υπολογιστών με ανθρώπινη συμπεριφορά σε επίπεδο όμως του υλικού (hardware) και όχι απλά του λογισμικού, που επικρατούσε μέχρι τότε στον τομέα της τεχνητής νοημοσύνης.</a:t>
            </a:r>
            <a:br>
              <a:rPr lang="el-GR" sz="2800" b="1" i="1" dirty="0" smtClean="0">
                <a:solidFill>
                  <a:schemeClr val="bg1"/>
                </a:solidFill>
              </a:rPr>
            </a:br>
            <a:r>
              <a:rPr lang="el-GR" sz="2800" b="1" i="1" dirty="0" smtClean="0">
                <a:solidFill>
                  <a:schemeClr val="bg1"/>
                </a:solidFill>
              </a:rPr>
              <a:t>Οι νέοι υπολογιστές είναι πλέον "υπολογιστές-ρομπότ", που μπορούν να εκτελέσουν και μηχανικές εργασίες, σκεπτόμενοι, με δυνατότητες μάθησης και με την υποστήριξη της μνήμης που διαθέτουν.</a:t>
            </a:r>
            <a:r>
              <a:rPr lang="el-GR" sz="2400" b="1" i="1" dirty="0" smtClean="0">
                <a:solidFill>
                  <a:schemeClr val="bg1"/>
                </a:solidFill>
              </a:rPr>
              <a:t/>
            </a:r>
            <a:br>
              <a:rPr lang="el-GR" sz="2400" b="1" i="1" dirty="0" smtClean="0">
                <a:solidFill>
                  <a:schemeClr val="bg1"/>
                </a:solidFill>
              </a:rPr>
            </a:br>
            <a:r>
              <a:rPr lang="el-GR" sz="2800" b="1" i="1" dirty="0" smtClean="0">
                <a:solidFill>
                  <a:schemeClr val="bg1"/>
                </a:solidFill>
              </a:rPr>
              <a:t>Την Ιαπωνική πρόκληση ακολούθησαν και άλλες χώρες.</a:t>
            </a:r>
            <a:br>
              <a:rPr lang="el-GR" sz="2800" b="1" i="1" dirty="0" smtClean="0">
                <a:solidFill>
                  <a:schemeClr val="bg1"/>
                </a:solidFill>
              </a:rPr>
            </a:br>
            <a:endParaRPr lang="el-GR" sz="2800" b="1" i="1" dirty="0">
              <a:solidFill>
                <a:schemeClr val="bg1"/>
              </a:solidFill>
            </a:endParaRPr>
          </a:p>
        </p:txBody>
      </p:sp>
      <p:sp>
        <p:nvSpPr>
          <p:cNvPr id="5" name="4 - Ορθογώνιο"/>
          <p:cNvSpPr/>
          <p:nvPr/>
        </p:nvSpPr>
        <p:spPr>
          <a:xfrm>
            <a:off x="1428728" y="0"/>
            <a:ext cx="7072362" cy="584775"/>
          </a:xfrm>
          <a:prstGeom prst="rect">
            <a:avLst/>
          </a:prstGeom>
        </p:spPr>
        <p:txBody>
          <a:bodyPr wrap="square">
            <a:spAutoFit/>
          </a:bodyPr>
          <a:lstStyle/>
          <a:p>
            <a:pPr algn="ctr"/>
            <a:r>
              <a:rPr lang="el-GR" sz="3200" b="1" i="1" dirty="0" smtClean="0">
                <a:solidFill>
                  <a:schemeClr val="bg1"/>
                </a:solidFill>
              </a:rPr>
              <a:t>5η γενιά υπολογιστών (1990 -σήμερα)</a:t>
            </a:r>
            <a:endParaRPr lang="el-GR" sz="3200" b="1" i="1" dirty="0">
              <a:solidFill>
                <a:schemeClr val="bg1"/>
              </a:solidFill>
            </a:endParaRPr>
          </a:p>
        </p:txBody>
      </p:sp>
    </p:spTree>
  </p:cSld>
  <p:clrMapOvr>
    <a:masterClrMapping/>
  </p:clrMapOvr>
  <p:transition>
    <p:plu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52000">
              <a:schemeClr val="tx1">
                <a:lumMod val="95000"/>
                <a:lumOff val="5000"/>
              </a:schemeClr>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4" name="3 - TextBox"/>
          <p:cNvSpPr txBox="1"/>
          <p:nvPr/>
        </p:nvSpPr>
        <p:spPr>
          <a:xfrm>
            <a:off x="2428860" y="3071810"/>
            <a:ext cx="4968552" cy="2062103"/>
          </a:xfrm>
          <a:prstGeom prst="rect">
            <a:avLst/>
          </a:prstGeom>
          <a:noFill/>
        </p:spPr>
        <p:txBody>
          <a:bodyPr wrap="square" rtlCol="0">
            <a:spAutoFit/>
          </a:bodyPr>
          <a:lstStyle/>
          <a:p>
            <a:r>
              <a:rPr lang="el-GR" sz="3200" dirty="0" smtClean="0">
                <a:solidFill>
                  <a:srgbClr val="60FF21"/>
                </a:solidFill>
              </a:rPr>
              <a:t>ΕΥΧΑΡΙΣΤΟΥΜΕ ΠΟΛΥ</a:t>
            </a:r>
          </a:p>
          <a:p>
            <a:r>
              <a:rPr lang="el-GR" sz="3200" dirty="0" smtClean="0">
                <a:solidFill>
                  <a:srgbClr val="FF0000"/>
                </a:solidFill>
              </a:rPr>
              <a:t>ΓΙΑ ΤΗΝ ΠΡΟΣΟΧΗ ΣΑΣ</a:t>
            </a:r>
          </a:p>
          <a:p>
            <a:endParaRPr lang="el-GR" sz="3200" dirty="0" smtClean="0">
              <a:solidFill>
                <a:srgbClr val="FF0000"/>
              </a:solidFill>
            </a:endParaRPr>
          </a:p>
          <a:p>
            <a:endParaRPr lang="el-GR" sz="3200" dirty="0">
              <a:solidFill>
                <a:srgbClr val="60FF21"/>
              </a:solidFill>
            </a:endParaRPr>
          </a:p>
        </p:txBody>
      </p:sp>
      <p:pic>
        <p:nvPicPr>
          <p:cNvPr id="1026" name="Picture 2"/>
          <p:cNvPicPr>
            <a:picLocks noChangeAspect="1" noChangeArrowheads="1"/>
          </p:cNvPicPr>
          <p:nvPr/>
        </p:nvPicPr>
        <p:blipFill>
          <a:blip r:embed="rId2" cstate="print"/>
          <a:srcRect/>
          <a:stretch>
            <a:fillRect/>
          </a:stretch>
        </p:blipFill>
        <p:spPr bwMode="auto">
          <a:xfrm>
            <a:off x="928662" y="0"/>
            <a:ext cx="4104456" cy="3140968"/>
          </a:xfrm>
          <a:prstGeom prst="rect">
            <a:avLst/>
          </a:prstGeom>
          <a:noFill/>
          <a:ln w="9525">
            <a:noFill/>
            <a:miter lim="800000"/>
            <a:headEnd/>
            <a:tailEnd/>
          </a:ln>
          <a:effectLst/>
        </p:spPr>
      </p:pic>
      <p:pic>
        <p:nvPicPr>
          <p:cNvPr id="1029" name="Picture 5"/>
          <p:cNvPicPr>
            <a:picLocks noChangeAspect="1" noChangeArrowheads="1"/>
          </p:cNvPicPr>
          <p:nvPr/>
        </p:nvPicPr>
        <p:blipFill>
          <a:blip r:embed="rId3" cstate="print"/>
          <a:srcRect/>
          <a:stretch>
            <a:fillRect/>
          </a:stretch>
        </p:blipFill>
        <p:spPr bwMode="auto">
          <a:xfrm>
            <a:off x="5327576" y="4149080"/>
            <a:ext cx="3816424" cy="2376264"/>
          </a:xfrm>
          <a:prstGeom prst="rect">
            <a:avLst/>
          </a:prstGeom>
          <a:noFill/>
          <a:ln w="9525">
            <a:noFill/>
            <a:miter lim="800000"/>
            <a:headEnd/>
            <a:tailEnd/>
          </a:ln>
          <a:effectLst/>
        </p:spPr>
      </p:pic>
    </p:spTree>
  </p:cSld>
  <p:clrMapOvr>
    <a:masterClrMapping/>
  </p:clrMapOvr>
  <p:transition advClick="0" advTm="0">
    <p:check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F0000">
                <a:alpha val="71000"/>
              </a:srgbClr>
            </a:gs>
            <a:gs pos="45000">
              <a:srgbClr val="FF7A00"/>
            </a:gs>
            <a:gs pos="70000">
              <a:srgbClr val="FF0300"/>
            </a:gs>
            <a:gs pos="100000">
              <a:srgbClr val="4D0808"/>
            </a:gs>
          </a:gsLst>
          <a:lin ang="0" scaled="0"/>
        </a:gra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0"/>
            <a:ext cx="5229754"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800" b="1"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rPr>
              <a:t>Η ιστορία των υπολογιστών μηχανών μπορεί να χωριστεί σε τρεις μεγάλες περιόδους: αυτή των μηχανικών κατασκευών, αυτή των αυτόματων υπολογιστικών μηχανών και αυτή των ηλεκτρονικών υπολογιστών εγγεγράμμενου προγράμματος. </a:t>
            </a:r>
            <a:endParaRPr kumimoji="0" lang="en-US" sz="2800" b="1"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800" b="1"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rPr>
              <a:t>Οι δύο πρώτες περίοδοι αποτελούν κατά κάποιο τρόπο την "προϊστορία", ενώ η τρίτη αναφέρεται στην εξέλιξη των υπολογιστών όπως τους γνωρίζουμε σήμερα</a:t>
            </a:r>
            <a:r>
              <a:rPr kumimoji="0" lang="el-GR" sz="2800" b="0"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rPr>
              <a:t>.</a:t>
            </a:r>
            <a:endParaRPr kumimoji="0" lang="el-GR" sz="2800" b="0" i="0" u="none" strike="noStrike" cap="none" normalizeH="0" baseline="0" dirty="0" smtClean="0">
              <a:ln>
                <a:noFill/>
              </a:ln>
              <a:solidFill>
                <a:schemeClr val="bg1"/>
              </a:solidFill>
              <a:effectLst/>
              <a:latin typeface="Arial" pitchFamily="34" charset="0"/>
              <a:cs typeface="Arial" pitchFamily="34" charset="0"/>
            </a:endParaRPr>
          </a:p>
        </p:txBody>
      </p:sp>
      <p:pic>
        <p:nvPicPr>
          <p:cNvPr id="14342" name="Picture 6" descr="http://t1.gstatic.com/images?q=tbn:ANd9GcRlv9G0_Wmb3RMtpYYP3LQ0TAAnZCbnBDYQLjHIE9ZeKnqoNIguIAPkcN2j">
            <a:hlinkClick r:id="rId3"/>
          </p:cNvPr>
          <p:cNvPicPr>
            <a:picLocks noChangeAspect="1" noChangeArrowheads="1"/>
          </p:cNvPicPr>
          <p:nvPr/>
        </p:nvPicPr>
        <p:blipFill>
          <a:blip r:embed="rId4" cstate="print"/>
          <a:srcRect/>
          <a:stretch>
            <a:fillRect/>
          </a:stretch>
        </p:blipFill>
        <p:spPr bwMode="auto">
          <a:xfrm>
            <a:off x="5111552" y="357166"/>
            <a:ext cx="4032448" cy="6500834"/>
          </a:xfrm>
          <a:prstGeom prst="rect">
            <a:avLst/>
          </a:prstGeom>
          <a:ln>
            <a:noFill/>
          </a:ln>
          <a:effectLst>
            <a:softEdge rad="112500"/>
          </a:effectLst>
        </p:spPr>
      </p:pic>
    </p:spTree>
  </p:cSld>
  <p:clrMapOvr>
    <a:masterClrMapping/>
  </p:clrMapOvr>
  <p:transition>
    <p:check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000000">
                <a:alpha val="0"/>
              </a:srgbClr>
            </a:gs>
            <a:gs pos="20000">
              <a:srgbClr val="000040"/>
            </a:gs>
            <a:gs pos="68000">
              <a:schemeClr val="tx1">
                <a:lumMod val="95000"/>
                <a:lumOff val="5000"/>
                <a:alpha val="0"/>
              </a:schemeClr>
            </a:gs>
            <a:gs pos="75000">
              <a:srgbClr val="8F0040"/>
            </a:gs>
            <a:gs pos="89999">
              <a:srgbClr val="F27300"/>
            </a:gs>
            <a:gs pos="100000">
              <a:srgbClr val="FFBF00"/>
            </a:gs>
          </a:gsLst>
          <a:lin ang="5400000" scaled="0"/>
        </a:gradFill>
        <a:effectLst/>
      </p:bgPr>
    </p:bg>
    <p:spTree>
      <p:nvGrpSpPr>
        <p:cNvPr id="1" name=""/>
        <p:cNvGrpSpPr/>
        <p:nvPr/>
      </p:nvGrpSpPr>
      <p:grpSpPr>
        <a:xfrm>
          <a:off x="0" y="0"/>
          <a:ext cx="0" cy="0"/>
          <a:chOff x="0" y="0"/>
          <a:chExt cx="0" cy="0"/>
        </a:xfrm>
      </p:grpSpPr>
      <p:sp>
        <p:nvSpPr>
          <p:cNvPr id="2" name="1 - Ορθογώνιο"/>
          <p:cNvSpPr/>
          <p:nvPr/>
        </p:nvSpPr>
        <p:spPr>
          <a:xfrm>
            <a:off x="1142976" y="1142984"/>
            <a:ext cx="6237906" cy="1384995"/>
          </a:xfrm>
          <a:prstGeom prst="rect">
            <a:avLst/>
          </a:prstGeom>
        </p:spPr>
        <p:txBody>
          <a:bodyPr wrap="square">
            <a:spAutoFit/>
          </a:bodyPr>
          <a:lstStyle/>
          <a:p>
            <a:r>
              <a:rPr lang="el-GR" sz="2800" b="1" i="1" dirty="0" smtClean="0">
                <a:solidFill>
                  <a:schemeClr val="bg1"/>
                </a:solidFill>
              </a:rPr>
              <a:t>Γύρω στα 500 π.χ. παρουσιάζεται ο άβακας (το γνωστό μας αριθμητήριο με τις χάντρες), αρχικά μάλλον στην Κίνα.</a:t>
            </a:r>
            <a:endParaRPr lang="el-GR" sz="2800" b="1" i="1" dirty="0">
              <a:solidFill>
                <a:schemeClr val="bg1"/>
              </a:solidFill>
            </a:endParaRPr>
          </a:p>
        </p:txBody>
      </p:sp>
      <p:pic>
        <p:nvPicPr>
          <p:cNvPr id="3" name="2 - Εικόνα" descr="http://www.it.uom.gr/project/mycomputer/history/images/abacus.gif"/>
          <p:cNvPicPr/>
          <p:nvPr/>
        </p:nvPicPr>
        <p:blipFill>
          <a:blip r:embed="rId2" cstate="print">
            <a:lum bright="30000"/>
          </a:blip>
          <a:srcRect/>
          <a:stretch>
            <a:fillRect/>
          </a:stretch>
        </p:blipFill>
        <p:spPr bwMode="auto">
          <a:xfrm>
            <a:off x="500034" y="2714620"/>
            <a:ext cx="7632848" cy="360536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4" name="3 - TextBox"/>
          <p:cNvSpPr txBox="1"/>
          <p:nvPr/>
        </p:nvSpPr>
        <p:spPr>
          <a:xfrm>
            <a:off x="2195736" y="404664"/>
            <a:ext cx="4248472" cy="523220"/>
          </a:xfrm>
          <a:prstGeom prst="rect">
            <a:avLst/>
          </a:prstGeom>
          <a:noFill/>
        </p:spPr>
        <p:txBody>
          <a:bodyPr wrap="square" rtlCol="0">
            <a:spAutoFit/>
          </a:bodyPr>
          <a:lstStyle/>
          <a:p>
            <a:r>
              <a:rPr lang="el-GR" sz="2800" b="1" dirty="0" smtClean="0">
                <a:solidFill>
                  <a:schemeClr val="bg1"/>
                </a:solidFill>
              </a:rPr>
              <a:t>ΠΡΟΪΣΤΟΡΙΑ…</a:t>
            </a:r>
            <a:endParaRPr lang="en-US" sz="2800" b="1" dirty="0" smtClean="0">
              <a:solidFill>
                <a:schemeClr val="bg1"/>
              </a:solidFill>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16000">
              <a:srgbClr val="00CCCC"/>
            </a:gs>
            <a:gs pos="16000">
              <a:srgbClr val="00CCCC"/>
            </a:gs>
            <a:gs pos="47000">
              <a:srgbClr val="9999FF"/>
            </a:gs>
            <a:gs pos="60001">
              <a:srgbClr val="2E6792"/>
            </a:gs>
            <a:gs pos="71001">
              <a:srgbClr val="3333CC"/>
            </a:gs>
            <a:gs pos="81000">
              <a:srgbClr val="1170FF"/>
            </a:gs>
            <a:gs pos="100000">
              <a:srgbClr val="00B050"/>
            </a:gs>
          </a:gsLst>
          <a:lin ang="5400000" scaled="0"/>
          <a:tileRect/>
        </a:gradFill>
        <a:effectLst/>
      </p:bgPr>
    </p:bg>
    <p:spTree>
      <p:nvGrpSpPr>
        <p:cNvPr id="1" name=""/>
        <p:cNvGrpSpPr/>
        <p:nvPr/>
      </p:nvGrpSpPr>
      <p:grpSpPr>
        <a:xfrm>
          <a:off x="0" y="0"/>
          <a:ext cx="0" cy="0"/>
          <a:chOff x="0" y="0"/>
          <a:chExt cx="0" cy="0"/>
        </a:xfrm>
      </p:grpSpPr>
      <p:sp>
        <p:nvSpPr>
          <p:cNvPr id="2" name="1 - Ορθογώνιο"/>
          <p:cNvSpPr/>
          <p:nvPr/>
        </p:nvSpPr>
        <p:spPr>
          <a:xfrm>
            <a:off x="0" y="-142900"/>
            <a:ext cx="9144000" cy="5262979"/>
          </a:xfrm>
          <a:prstGeom prst="rect">
            <a:avLst/>
          </a:prstGeom>
        </p:spPr>
        <p:txBody>
          <a:bodyPr wrap="square">
            <a:spAutoFit/>
          </a:bodyPr>
          <a:lstStyle/>
          <a:p>
            <a:r>
              <a:rPr lang="el-GR" sz="2800" b="1" dirty="0" smtClean="0">
                <a:solidFill>
                  <a:schemeClr val="bg1"/>
                </a:solidFill>
              </a:rPr>
              <a:t>Οι πρώτοι μηχανισμοί</a:t>
            </a:r>
            <a:r>
              <a:rPr lang="en-US" sz="2800" b="1" dirty="0" smtClean="0">
                <a:solidFill>
                  <a:schemeClr val="bg1"/>
                </a:solidFill>
              </a:rPr>
              <a:t> </a:t>
            </a:r>
            <a:r>
              <a:rPr lang="el-GR" sz="2800" b="1" dirty="0" smtClean="0">
                <a:solidFill>
                  <a:schemeClr val="bg1"/>
                </a:solidFill>
              </a:rPr>
              <a:t>που μπορούν να θεωρηθούν ότι μοιάζουν με τους σύγχρονους αναλογικούς υπολογιστές, είναι οι αστρολάβοι. </a:t>
            </a:r>
            <a:endParaRPr lang="en-US" sz="2800" b="1" dirty="0" smtClean="0">
              <a:solidFill>
                <a:schemeClr val="bg1"/>
              </a:solidFill>
            </a:endParaRPr>
          </a:p>
          <a:p>
            <a:r>
              <a:rPr lang="el-GR" sz="2800" b="1" dirty="0" smtClean="0">
                <a:solidFill>
                  <a:schemeClr val="bg1"/>
                </a:solidFill>
              </a:rPr>
              <a:t>Οι αστρολάβοι χρησιμοποιήθηκαν για την παρατήρηση των αστέρων και τον προσδιορισμό του ύψους τους από τον ορίζοντα. Ένας τέτοιος μηχανισμός βρέθηκε το 1900, από Καλύμνιους σφουγγαράδες στο βυθό της θάλασσας των Αντικυθήρων. Ο μηχανισμός αυτός που είναι γνωστός σαν </a:t>
            </a:r>
            <a:r>
              <a:rPr lang="el-GR" sz="2800" b="1" i="1" dirty="0" smtClean="0">
                <a:solidFill>
                  <a:schemeClr val="bg1"/>
                </a:solidFill>
              </a:rPr>
              <a:t>"</a:t>
            </a:r>
            <a:r>
              <a:rPr lang="el-GR" sz="2800" b="1" dirty="0" smtClean="0">
                <a:solidFill>
                  <a:schemeClr val="bg1"/>
                </a:solidFill>
              </a:rPr>
              <a:t>Μηχανισμός των Αντικυθήρων" (87 π.χ.), είναι μια αστρονομική συσκευή, που λειτουργούσε σαν ένας φορητός ημερολογιακός υπολογιστής σταθερού προγράμματος. </a:t>
            </a:r>
            <a:endParaRPr lang="el-GR" sz="2800" b="1" dirty="0">
              <a:solidFill>
                <a:schemeClr val="bg1"/>
              </a:solidFill>
            </a:endParaRPr>
          </a:p>
        </p:txBody>
      </p:sp>
      <p:pic>
        <p:nvPicPr>
          <p:cNvPr id="3" name="2 - Εικόνα" descr="http://upload.wikimedia.org/wikipedia/commons/thumb/6/66/NAMA_Machine_d%27Anticyth%C3%A8re_1.jpg/375px-NAMA_Machine_d%27Anticyth%C3%A8re_1.jpg"/>
          <p:cNvPicPr/>
          <p:nvPr/>
        </p:nvPicPr>
        <p:blipFill>
          <a:blip r:embed="rId3" cstate="print">
            <a:lum bright="40000"/>
          </a:blip>
          <a:srcRect/>
          <a:stretch>
            <a:fillRect/>
          </a:stretch>
        </p:blipFill>
        <p:spPr bwMode="auto">
          <a:xfrm>
            <a:off x="2571736" y="4786298"/>
            <a:ext cx="4786314" cy="2071702"/>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Tree>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7030A0"/>
            </a:gs>
            <a:gs pos="30000">
              <a:srgbClr val="66008F"/>
            </a:gs>
            <a:gs pos="64999">
              <a:srgbClr val="BA0066"/>
            </a:gs>
            <a:gs pos="89999">
              <a:srgbClr val="FF0000"/>
            </a:gs>
            <a:gs pos="100000">
              <a:srgbClr val="FF820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1 - Ορθογώνιο"/>
          <p:cNvSpPr/>
          <p:nvPr/>
        </p:nvSpPr>
        <p:spPr>
          <a:xfrm>
            <a:off x="0" y="0"/>
            <a:ext cx="7358082" cy="6863417"/>
          </a:xfrm>
          <a:prstGeom prst="rect">
            <a:avLst/>
          </a:prstGeom>
        </p:spPr>
        <p:txBody>
          <a:bodyPr wrap="square">
            <a:spAutoFit/>
          </a:bodyPr>
          <a:lstStyle/>
          <a:p>
            <a:pPr lvl="1"/>
            <a:r>
              <a:rPr lang="el-GR" sz="2800" b="1" dirty="0" smtClean="0">
                <a:solidFill>
                  <a:schemeClr val="bg1"/>
                </a:solidFill>
              </a:rPr>
              <a:t>Η πρώτη γενιά ηλεκτρονικών υπολογιστών (1946 - 1956)</a:t>
            </a:r>
          </a:p>
          <a:p>
            <a:pPr lvl="1"/>
            <a:endParaRPr lang="el-GR" sz="2000" b="1" dirty="0" smtClean="0">
              <a:solidFill>
                <a:schemeClr val="bg1"/>
              </a:solidFill>
            </a:endParaRPr>
          </a:p>
          <a:p>
            <a:r>
              <a:rPr lang="el-GR" sz="2800" b="1" dirty="0" smtClean="0">
                <a:solidFill>
                  <a:schemeClr val="bg1"/>
                </a:solidFill>
              </a:rPr>
              <a:t>Το 1946, μετά το τέλος του Β’ Παγκοσμίου Πολέμου, οι Ηνωμένες Πολιτείες χρειάζονταν μια συσκευή η οποία να βοηθά τους στρατιωτικούς στους υπολογισμούς για να βρίσκουν τα όπλα τους το στόχο με μεγαλύτερη ακρίβεια.</a:t>
            </a:r>
          </a:p>
          <a:p>
            <a:r>
              <a:rPr lang="el-GR" sz="2800" b="1" dirty="0" smtClean="0">
                <a:solidFill>
                  <a:schemeClr val="bg1"/>
                </a:solidFill>
              </a:rPr>
              <a:t>Για πρώτη φορά δημιουργήθηκε ένα τεράστιο μηχάνημα που αντί για μηχανικά μέρη χρησιμοποιούσε ηλεκτρονικές λυχνίες , κατασκευασμένες από τον Λι Ντε Φορέ (Lee DeForest). </a:t>
            </a:r>
          </a:p>
          <a:p>
            <a:r>
              <a:rPr lang="el-GR" sz="2800" b="1" dirty="0" smtClean="0">
                <a:solidFill>
                  <a:schemeClr val="bg1"/>
                </a:solidFill>
              </a:rPr>
              <a:t> Ο πρώτος ηλεκτρονικός υπολογιστής επονομάστηκε ENIAC</a:t>
            </a:r>
            <a:endParaRPr lang="el-GR" sz="2800" b="1" dirty="0">
              <a:solidFill>
                <a:schemeClr val="bg1"/>
              </a:solidFill>
            </a:endParaRPr>
          </a:p>
        </p:txBody>
      </p:sp>
      <p:pic>
        <p:nvPicPr>
          <p:cNvPr id="3" name="Picture 2" descr="http://t1.gstatic.com/images?q=tbn:ANd9GcSt-zM_tbRbZt4Nucpk9BccK3ZaaANUn3xEliPMHXQymLlrtewzkycIUco">
            <a:hlinkClick r:id="" action="ppaction://noaction" highlightClick="1">
              <a:snd r:embed="rId3" name="applause.wav" builtIn="1"/>
            </a:hlinkClick>
          </p:cNvPr>
          <p:cNvPicPr>
            <a:picLocks noChangeAspect="1" noChangeArrowheads="1"/>
          </p:cNvPicPr>
          <p:nvPr/>
        </p:nvPicPr>
        <p:blipFill>
          <a:blip r:embed="rId4" cstate="print">
            <a:lum bright="30000"/>
          </a:blip>
          <a:srcRect/>
          <a:stretch>
            <a:fillRect/>
          </a:stretch>
        </p:blipFill>
        <p:spPr bwMode="auto">
          <a:xfrm>
            <a:off x="7358018" y="928670"/>
            <a:ext cx="1785982" cy="321471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bg2">
                <a:lumMod val="10000"/>
              </a:schemeClr>
            </a:gs>
            <a:gs pos="13000">
              <a:srgbClr val="BD922A"/>
            </a:gs>
            <a:gs pos="21001">
              <a:srgbClr val="BD922A"/>
            </a:gs>
            <a:gs pos="63000">
              <a:srgbClr val="FBE4AE"/>
            </a:gs>
            <a:gs pos="67000">
              <a:srgbClr val="BD922A"/>
            </a:gs>
            <a:gs pos="69000">
              <a:srgbClr val="835E17"/>
            </a:gs>
            <a:gs pos="82001">
              <a:srgbClr val="A28949"/>
            </a:gs>
            <a:gs pos="100000">
              <a:srgbClr val="FAE3B7"/>
            </a:gs>
          </a:gsLst>
          <a:lin ang="5400000" scaled="0"/>
        </a:gradFill>
        <a:effectLst/>
      </p:bgPr>
    </p:bg>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785794"/>
            <a:ext cx="6786578"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l-GR" sz="2800" b="1"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rPr>
              <a:t>Η δεύτερη γενιά των Ηλεκτρονικών Υπολογιστών χαρακτηρίζεται από την αντικατάσταση των τριόδων λυχνιών από τα τρανζίστορ. Η εισαγωγή του τρανζίστορ προσφέρει μια σημαντική μείωση του όγκου των μηχανών με ταυτόχρονη ελάττωση της απαιτούμενης ηλεκτρικής ενέργειας και αύξηση της ταχύτητας των υπολογισμών. Οι πρώτες μηχανές της εποχής αυτής ήταν η σειρά 1401 της IBM και η μηχανή GAMMA 60 της Bull</a:t>
            </a:r>
            <a:r>
              <a:rPr kumimoji="0" lang="el-GR" sz="2400" b="1" i="0" u="none" strike="noStrike" cap="none" normalizeH="0" baseline="0" dirty="0" smtClean="0">
                <a:ln>
                  <a:noFill/>
                </a:ln>
                <a:solidFill>
                  <a:schemeClr val="bg1"/>
                </a:solidFill>
                <a:effectLst/>
                <a:latin typeface="Calibri" pitchFamily="34" charset="0"/>
                <a:ea typeface="Calibri" pitchFamily="34" charset="0"/>
                <a:cs typeface="Times New Roman" pitchFamily="18" charset="0"/>
              </a:rPr>
              <a:t>.</a:t>
            </a:r>
            <a:endParaRPr kumimoji="0" lang="el-GR" sz="2400" b="1" i="0" u="none" strike="noStrike" cap="none" normalizeH="0" baseline="0" dirty="0" smtClean="0">
              <a:ln>
                <a:noFill/>
              </a:ln>
              <a:solidFill>
                <a:schemeClr val="bg1"/>
              </a:solidFill>
              <a:effectLst/>
              <a:latin typeface="Arial" pitchFamily="34" charset="0"/>
              <a:cs typeface="Arial" pitchFamily="34" charset="0"/>
            </a:endParaRPr>
          </a:p>
        </p:txBody>
      </p:sp>
      <p:sp>
        <p:nvSpPr>
          <p:cNvPr id="4" name="3 - Ορθογώνιο"/>
          <p:cNvSpPr/>
          <p:nvPr/>
        </p:nvSpPr>
        <p:spPr>
          <a:xfrm>
            <a:off x="1907704" y="260648"/>
            <a:ext cx="5607304" cy="523220"/>
          </a:xfrm>
          <a:prstGeom prst="rect">
            <a:avLst/>
          </a:prstGeom>
        </p:spPr>
        <p:txBody>
          <a:bodyPr wrap="none">
            <a:spAutoFit/>
          </a:bodyPr>
          <a:lstStyle/>
          <a:p>
            <a:r>
              <a:rPr lang="el-GR" sz="2800" b="1" i="1" dirty="0" smtClean="0">
                <a:solidFill>
                  <a:schemeClr val="bg1"/>
                </a:solidFill>
              </a:rPr>
              <a:t>2η Γενιά Υπολογιστών (1956 – 1963)</a:t>
            </a:r>
            <a:endParaRPr lang="el-GR" sz="2800" b="1" i="1" dirty="0">
              <a:solidFill>
                <a:schemeClr val="bg1"/>
              </a:solidFill>
            </a:endParaRPr>
          </a:p>
        </p:txBody>
      </p:sp>
      <p:sp>
        <p:nvSpPr>
          <p:cNvPr id="8194" name="AutoShape 2" descr="data:image/jpeg;base64,/9j/4AAQSkZJRgABAQAAAQABAAD/2wCEAAkGBxQTEhQUExQWFhUXGR8aGRgYGRwcHRoeIiIgGyAgHR8gISggHR8lHCAcITIjJSkrLi4uHB80ODMsNygtLisBCgoKBQUFDgUFDisZExkrKysrKysrKysrKysrKysrKysrKysrKysrKysrKysrKysrKysrKysrKysrKysrKysrK//AABEIAMQBAgMBIgACEQEDEQH/xAAbAAACAgMBAAAAAAAAAAAAAAAFBgMEAAIHAf/EAEgQAAICAAUCBQEECQEGAwYHAAECAxEABBIhMQVBBhMiUWFxFDKBkQcjQlKhscHR8BUzYnKCkuEkwvEWQ1NjstIlNHODoqPD/8QAFAEBAAAAAAAAAAAAAAAAAAAAAP/EABQRAQAAAAAAAAAAAAAAAAAAAAD/2gAMAwEAAhEDEQA/ADvR/wBHOWzMImaQCWVCTooqpbih7jjCT4u/R1JlZSsUnmqsLTMxGnSFNEHc7ntgXl83LkjFPE7AsTa9qH+DHTPDXjiHPI8M9Rs6FCa2N7VgOHxnSdV0RjoXQ/EydQ+x5PPLr0yUJOGqvSD8XQOJfF/6MJMvEZoWEg1EkLtpStjR5N45/k5NLahsRwfY4Do56XP0PMrmHKtl3k8sqL9aEE3Xuvt8Y6xkfEGVm3jmjJA39VEA8c9sJfgzxOvUsu2UzIUSVSsVsN7EXwwxV8L/AKMkWSWPOoZFSvKdWIUg3fG9/B4wDT4zCjp+YRJAzyABQCN2JAoAdj3/ABxyvqEGY6S0ZaJP1httWlw2khhWwKgY6fl+gdMygcogjIpy7h2ChTd6m2G/sd9uccx/Srmvtcq5iEl4VjC32G5s87WfejgD8fTXZcxnJXC+YYXQxFaFkbmwfUtcD+OK/hzLfap5pY80Ii2nSslBmO4tgmkDfggYCeFc9PPCIFqz6NUgPlUoBA2P3zvfGCfTo8vJNWalaGRFAJKlBIT/ALMm7ZRdKSLulPfYOgweF5iB52enJ7iOlA+hIs49/wDY2JjvPm2//db59sK2bz3WPMYIGKjukZZG96NCxiSAdXIJKttVDQLPPu9VeAZJvA+UoX5rH5lb++BOb8DoW/VZiWFa/e5+LBBr64qZXIdYkZVlYxqTuajYL+AayMXx4XnP3s1qBHaMD/zYCg/gaBB685Lt/wDMI/rij/7N5FWp52df+Kz9ODg5lvDbrYlmDexVEFj8dwfxxJN0SO95GA/5B/Q4AC/S+lJZuyO1E4pnPdLRyQjFa+6QNj8WcHs10KBkKCVlc/tbyV77aRgbH4LQmzmJz8Ll9ufkGsBqPGPTYqKZckg2CFQV+PIxYX9JCTMERZF23JbYb/SsSZbwhCNrzZN8iJAP4pjyXw7l4iSEzRYgrZ8v0/JHb6/XAEszmcx6PKOpa3YyHnvgb1nrDRr5YZ3ma9IW/wCAuz9eMRZ/MGJRDbmU/dijAeVr42+6go8n8hgRKrK4ExZXdSpy+WbXOQa3lfhbI7EfXAW/E2YIihlCsZXI0vO9oAUDaipFd6oXhSfOjzC8RGZzFHVmJq8qP28tTtY9z+Aw1+I8rDNFHqiLzivKy8bEk+ldXmbkjQ9jgYQuoAodE5UlSf8Aw8PAPs5Gw/MnAEIJmll1RA5zOctLLRijHuAdtvc7ewxNPmgqy+fmXzE8jqpMUrrGg4ratdHsPT+WA4z4kjKSt5OXU/7KIbsa2v8AeJ/eb2xc6bmB9nkjjTyInOxYIWkruWYcA9lrnAMnQHhKA+esYWRG9che9JJY0o22oC64wC6n5Il8npqDNuwDNmGRmcMSbCDhQNjdc/TDP4SzcksQjRzpSVAShCqRvq1WQWFV774Ayw5ucOMuq5PLA05JENgftOfvOK7i++ACQZMPlc1LPK4lEyoV1/eJBJLKN2IPftg/J1nLouaTI5dpEcJ6qpFr3FXzfOF2DL5ZcpmC7I2YWZVQgklko6io2sXhgg65O4zK5LK0jkesgArv+7xveAq57p2YkzGUObdUWTQi+UaZF0gg8c0ed97xRigysceZDsDIGUR3ufvHVx8c4v5zos/2nKLnpbWaPUulvugA0t1SnbkD88V5myUQkCESWAQdWptXO2wI5N/hgJcr4mhVEXynOlQL9PYVjMVh4ljG2mTb4XGYDfxWEEWVCNqJTU23BPIwAhk0tamiN7H1w/ZbwsubypkMml0T0L+8xPH9OTzhRzXRMzFrWSB000XLIdh237A4Bx8EfpIkhZUzFvFVfT5wV6t4HyOacS5SQr5iO/kqQbYfuA8bnjHK5oVUKQ4axbAAjSfY3sfqME/DXVny0iyqd0+6Ce5/jvgD/h7NS5F4xnIykYYjf0yIdt65I3G3tju3TM0ssSujq4ZbDLR2wqJ9g63ltRAEqLWoimjZhV+xF8X7Y08M5KDpEcn2maNBIQA+4BrjbejX0wBnr8aLkZ1e9Pdfv2SRS121GhXzjl65XyJ1DZJoYZholWVtQ34YULC2Rf0w/wCb8Q5OeBkyrh21oLEbMAdQIJ2q6G1nCr1aaHp2fEciyPFJFcksrFmJa+OwAIGwr8cBbfoC5LKukPmKUZdbFwdRrV6RW2/5Y594xZmKzMdTenS6uTa0NANjYijfzh38Z+LMp9nYwymXzpQWVbQgBSKLEe+k1gLmmWbJDVKDqFqsmgKSoA9DKAVkrs2x397wB/pv6RJREoSBGKqAS86rew3rn8MeT/pLzQ01l4fUasTBx+NHbnFTwdn3iy/lJEzeWWUNpone96hO+/73/Yi/W83q/wBg+n97Wf5UMBZyvXOo5lT5cGWNcnze/bgjGRHq5oH7MlAVdH+NnFfOLmpAjJm0iv7yFnJHt/fnFSTK5rc/6lHxsNTD/wAwr3wBJch1U/8Av4FB9iNv/wCJxW6j0fqejV9rUt7Rr6v5DFIdLaj/APias37ovn23fEGW6Zmk9fna+1M6sv4jQcBDl+k9SbSZJsyrXvWjb8S4GJpukZ9mAOanII7zRqdXbYOdsXosvnG48oHtSA//AOH9caZ/OOkLgvqZSAxIRfV+6ulQxFb0o1dtsAKfqH2OQxyTzNMV+80nmaT3Cqti/YnHsmX9CMdUSu/qBbzJXNE2Rfp3r04VunqftEjAsLu2LrF+bHUVHwN8NXRo9DQ0Y3JZmBijfQtqdtZ9Tt8jAbZmaXR5UR1SyFQyQA+Y4BAuaSz5Q0j7oOIRlmiYxtL5ZYf/AJbIgPKd/wBuQfdPyT2xfzCGQOseuVPMoxRgwQje/wBdK9SPvyAcDJnAtXnSIqCBB0xLb/nl/ucAS6vnVjgjVp5IixBKRxnzWAVQVDaR+2GJonnCdn+mayHZUyUNGmlcmSSzdsu7kn6Vhg8QZ1hoAzhy9Kpcy0ZCdIW0Clms1vek8fOAGW6esrsUy0+bdh/tJyUXgkMANyPa2wEGUyqsaycDztW8kopOeQOAPqcST5YmKZszJE84OkCi+gbbKQwC/XfBjMdJlmXysxm60qzfZYQFRQlkjmidvY84hXoOWhgLSEmSIK7qjn1WthK5vUDZ2CjASdNgQxmJFjDXZmkA1Be+gH0q1C655xXzfh4MrTZ7NFgoStLCyrWQN9ufbtiPLGR48wckPS5XSoC7AD1H1m7JOnvsDgVJ4bVS32vORIwAalPmsw42API9sBBlupRRLKAiMS/osG1HZg3x7Hm8TZ/xhPIHUUoerI+9tfcVz3+mKOSbLAfrBK7Wa0kKD7DcHvuTgzlOp5l9S5XJxR/ssVi1HnuZLW7+MACzmdnm8vzXZiqhU1bUvYDja8WE6JpUtNNFEOwLamNHS3pWztziWfLTz5lI8w2l3oam0gAUarTS12oYvZXwkv6zXKLX7hWqJ1afV3H5XgBR+y+8h+aG/wDHHuCEiQKSpRLBo7ntt7YzAGM71qOKPLGFzqHKjsR+9235w4dG8XnMq5nXzF9IoH7xF+kp3G+OSnc2dqxkErxtqjYqfcGjgOrdZ8JZfOxJ5CR5dy5ZiRp0Cvu6KBIJ79sc/wA/4bzWVLO8DaIzWspcZ9t+KNj8xjXp/iieMgsfMr9+zf1+MO3RfHsksqjMorQyR0yFBRIYgEWDYrbAD/AnjaHJrIrQlTIdytmM1/u8g88Y6h0eXJZ1DIsEbCrNhWv2JXkfiBiLO+FcjmV9CpG+k/7MKNiCN14Pv+AxX8BeF3yKTrJpYsbBFUVAodtsBv1fq4ymVnkyeUCBNJ1aVVHsgbBTqOx9hhG6dK+bdYs9CDLIVkif9oBiWBq90Ht2HOHrxEUTpjhVjFsoAU/q1YuKJvYqDudq2wpZ/o7ZgI8MkMs8QRh5bFFI37cAWDRHb3wBLxbl45o3WX1KkxAFqoUaTVbAmjV/GEmTo51zBBpGhJY1CkIWGgNXY7kjYnDh1pHIQzCHK+ppHSKQO0p03RaqUnvY4wN6xnUYHKuVSRV1BUJAZiA4CcD6qdmrsawE3Sp5gW1RrECSQ0cQl1VQugrFffeucFD5hI/XyL9YAij6kxfhhY8O9ay0YDTSsq6FFEyXq3sUnIHufjE/UvEuTA1xOZGFHTUl1v8AvtW/+fAH/swP3hlL7kqN/wD+vc4wKgB0fZdgaUKu55oWvOFE+MdX3YXP4J84myvXhmHVZI2I3IDqjKPn3GAOpl5XbWYpFbb0xmNQPyIF4DdX8ZxJKI2fNHSaf9YTRuj91yOL474uJMtUIIXk0KwCpxqsKAKOo9zdDCzmujfZJJBIFkYtYIo0PY7HSSTxgL3W42MzlJ5QAtp62sAjV+9e/wA4lEy/ZSderer11XO225J5OgEni8FszFEkk0+ZUmCNQNttZoDSN7P4YHRTKsWk6aYhv1jlQAfVpo2x9tv64Bd6HQlkrQxB7wNJXfZP78b3hrU6QrEzEU7SeYyBiar0hSSgN0Frt9RgUuaRY9EKzTqeRGvkw6vYt95/bdu2KbylvJ0JFlxUi6oDrPv6hdEnje/fAX+r5x55AWQlDZUZp9EQHO0an1fUm7wLmfLKHWbOBQDtHlkpWP1WyQPnFKbJgkl4szOQdNyERICf4/xxFlYiov8A8LAf2S1O/IBG5avcbdsAck6yWIOX6dIxCqgeRCzbCgdl5Kj+GKebmz9frs1Flk01oaUAnkFdK6mur5rBHxHBCUV583mvM07KENPQUEKWNAk234/mrx5AsT5OTlce8hJN+9LW2AmyM+Xhl1faJJJCGGsIdAv/AIvW18bL3xt1bqQ84OsUkCaWQkrbybEMzFqDFiaI7DG+VyuYjdNbQ5Yc7uiGga5Ftd71jfNCHQ4aaOX1WTbM5HsHIHJ9qH88BZ6D1WBz+vkjjRZA2h1KhlAIIAQEfh84U5vs4s27E8BQFUfUk2R+GHrwhBEygxByRMmojcFNLatV9rrbf+OFLMZ6EAiPKqfdpGckHfgAgfzwHvReqiKJl8ssS4YEDggED+PYYPTdVzmYZzHlyoAtg1j87Is8XXtgT0yfMCJykBKGQMdK+kMQdIAo++30wWzMXUZWfVFo29WvbvdDUT71t7YClm8lm2mieUhCVUh1o6UPpBq+3fFmDwzqSTzMyRVMB6iGtqvvzz9cepkM4XiV5VQPGACNLUL00R77nEUfhWcrM3mLpX7pv/aerTQrjc3vgMXwvARfm877sP7YzAp+mxgkFmsGvuD+pxmA6xlOldEmij82YeaEGqnKtfJ2Ao732wqeK/D+SWpcpO4jUhXWQG9zVpYBbvti14V6XAFjm/WiSv2TQ74v5XoeXeVZC8x2IIco4397wCrmvDscM0QMqSwSGhItjsDuKJFX2vFZsr9nzDxyqZVTceW/Km2BBIut77Y6ZN0XKBPKSTyzW0mgFhfOk3tfxij0bwxlhOIvODzhSxd1f1K4qhuRsO+Ar9C688SowzUqEi6zcBMZHsJBbc99hthiyX6UcuQfNikVl2PlrrUn4I7fXEsfgyaJFRHTyksqrOxBJFerUOPjbBrwx058vG4lVLG/o3uh9Bv+GAX+reL8pmspPGDJAAP24yurk6Vo7kkUdxhT8EZKWURNDmaZXBkiOx0XwGokjT+yTWHnxX1wyZOVooBKupAu4Ic3uKq7GFTPdKds7BHlv/DWkYcppMqk86qNHb6/TAXfFreSkI0+szyMNSFlKkEttVt6Sa7X7DfCx1boUjk5rUZkZrcIpV1ShXp4qhVi8F/E+blyvlTJJJmAzPGTmCtrWzaCm6irF4jjzzxlERvKZrKxEM0ZU7elgNajm7G2ADZzpsLRL5xaMaLhYMGG7HZ10g/Brgnvgz0/wF52WjknIilSIiNVr1AceZf17YAeJM+8UsBR9DrGFIoEdrG+zA/TBLpOfzTNSSBIGHqWhzW+kUNNm9hgJendLUCqF/58/wBMUct1UrIEKhYtJ3UEMxutztdflti/mOqtA6L5LuslHXvpA4sbUcLuXnvYkBSCa/4T6R9Pp74BlynV1jaaWMW8UKKNxsQSGIq65Hb3xJlfGOUkQ/aC6y92WgT8HamH1GBnRERmCopZ2Siir940TZPwaJ+DgB4x6WIWiUV6ku+L35wFzxN1KfOyAiPTEp/VqbC0O9bEkjk4tZeSRMuJYk8t6H3kVzQAF63I0A/jiTp0KtCpNWsZP4gVjzLwa8m3oL1W2kWKHO7Ch24POAFZ7psh0wswdiSwPmO+3/6agqo355+mGPouTjRcs2keYDMgUI0YX0gWSDqskckiwTWFuXPndUZk1Nq4APwAee2BHUOrStJqV3DAUGshtu354BuzvS3eZXOUzOYWzvPPpQ86dIIvTXvvtiPMRmO1XKZDL6o9w8plar7Et974rAGDqgldftEBmkv1tJMw1ciiOF/DBOOePcp0/KgAb3MW4rfdhvR9sAw9WzLxQL5c8EIYgNIaZr0IvpCrY9PqJPvhM6hLEzEzdQlkPuiOffb1ED2w357W0C6cpl59NjUzEFTpTs5FjTW4vCk/nMQVgyqMCAAAnbvTHvf8BgB+X+yDfTPJuRVon47BtsHchl4JIGdYTGGcJXnOWXvqoJvuAKrviiOnZqmPnQLpNMoliWu/vx9Meqkxit5VOltipVyLB3JB42/PAHvDnTIU9LwRyhpPLNs49LAmwLHq/DjA2X/UmXTBlpIYhsFSHke5ZlLH25xe8HSywxExTSKrvpP6lGqSiQfVvxtqGBUuVzWaBllzUesGqknVTXI2uuSfYYDTIz51ImKgUH02xplNVQFjgfGLuZTqjiTzGUFAuollBrYgfPH88Usj0vNDLu0cselX3CvqOqiDVWOLs/TErZTOq7xtPGm25LijZBobE89vrgNoOi5p2jVpUGtAwI9VAcXQ2OPX6RmSGj88fqwStWNfqB54rUbs+2PMh0nM+agWdBqWw33q3I4rY8/njF6FnP1363hSTqag41D7p45+e2Ao/wCgt3k3+jYzFd+k5gEjVx7Fq/DHuAIdXz+hwsJZV0Lsd7NCz+fGBn2+T/4jfmcWOoU8oCi6UA/h3P8An9sQLlZTE0qoTGhCswAoFrIs/hgPcr1GfgO/4E/0wVycsrTRkSuZKVS4Nsnehv2HziH/AE94YI53UOmYDLH6iCpUgaiBz8DBXoPgTN5gRsqhY3BbVqFgD3W7FnAdQ8yJdazZ1JAET77bBruxTcmt6wf6Rm1ly5McgkAUgPypP1vtxjknT/ACoiPmJGDFGLIgB0nfQdXH1GHD9HyNlctKRlpSkj6lJI1OK2IW7N/AwBfxNkZWyZjiUPM9AMorQSANa6d1I7Hn+WFDKZ5458sPPBjVl8x5GLOaYBizstgAnjYYYOr+LcyBoiyrxuGUbgPsfZRzt87YreIMzlclqeWEsGbcimVSfVRF2LNnjtgK3WM3SwxJIZY9T+aYCCdzanWTV3sRfvgV1OXLiN3dblCktqADqtVYA9JB4NXd84kl6y7w5aTTGkbGTXAqCmX06Qd7umu+2+BufzSz+YYYmWLSoGopyPUoXuUbSVq6N4Bf6lmUJjcR6QCLVa3I3PHvfffEnhvrcIk0aH1SMoXigSQN6I274JdE6K2ekMe0YEYa9IWjZHbc2e4OK/WfA75TMwLFJrZleQEjgxjXX5VgOi9TyxomWKHyoxSytuY1O1BByP8AteEEMVeUHRIsaiii0u17Bfj2rnGnV891PMIqsjVJRGll9dC+AdgBvv7YGWiGSEEMwjJ1VvqA3Fkc8774C70iVlkkkVvWtKuoA/fJ/kL/ACwv+KeryZyYEoFKjQoUHcD43wc6WdQFBVthek9gDz6sAZ8ysTuy7u3B/d/lvgDdiODQ2r7lNvwTzvxzgUevIi6FjV1DAkMLBA2r23GA2YzRY6mNnHgZNJJu/wDPrgOwy9Oyysuby0Y/WovljkKCNio9+MDc/wBIy+XLZqUktsaC76u59zv/AJ7JHSvEbxwhPN0+VegMCdQJuhsQNvfBXNeIDmnRV0NQ1eptIJA45AB/mf4hsYQ4eRsmkrM16jKVYg8em6G1c97xSzmXjADLkmW6NpKx0/B+ff8AnjzM9MRI/MaPMRpeklZEazzYqrG2KUwiX0rPPGfaRRzfeia/HAEOoZ+NgiTJMIlFgxBRdhfvE3q4A39sVnyuQAXU2ZTUNQJCkkGvbsN8WFGaSvJnilACirAIHYFWr35+mPJc3nEovl1cVVhSwHxfq9+PnAUJunZNQHE0pQjYmMjURdhTVbGvzxY+wLFG0sEqMFKndWu2sabquDfbEkfXzKUjfLhqOy0PSLOr9nt712xP1TMl5VgiTRqeigPoOn9o0fg7kAULwEvh+R44n84RlVkVhrlKENR3Cgeqgb3I+uI4fCWVLaPtiai+kNQK3t8m1O+/xWJshnhHr88IrowA1EEG1oUf2hRuq9jteIYuiZOQkowXZa0yoavm1JvetgTtgJZegSxIPLzcYiZidWoINhQJFkiwSMU5uldQDOxe7olgwIv7w3GwO39MFJvCuXELgSnXdhm01QFtZHBqtt7wOzXhV1MghlBRRYskFuBuBYG55NYDaHpHUwyP5bED1AsVK0d+b4Iv53ONj0XqPqCirpSQQDTbjV3oUNzwAMQQeHswZUjaX7ws+tiAL01tftWwIx5nOg5yN5VBZggNsrGiBQ2O10CBxgIP9BzvZJCPdbo/I24x7gYJZhtqcV21MK+K7YzAFUh+0uTGoFlRZNKu1bnDh0n7LlcnmctmJBKWZHdYzdG9NA+/ztjfwL+jiLMIDmZnBNN5SCqH+8SDufYcXh98LdOycckkMWWRCmzlhbGiKsnt3wAbw/nZJBAuXyLJl1YjU4GyEb0DvzR74d8mj+stINLbLSgFFBPpNnfCnm/HmXy3nszmU2ViCjZivaxsKJq8JvV/0jSyx+WtANvswsqdzqIqmvagOMB1fKdKiy9+WDpY6mG5vbmz/LFLMeJ8ukwh1gaV1E7+mt+focKOT/SJCuXIjWdswwCpE1MA1V6a3rk/JwD6Z4LlzPmZrN6kV7Kr+2PoO30rANvibrb5jJSSZbMBYyQFZCwkY91qhQIGx5wI6XHBO8x060ZIWKljqBUUA19wTZJwdyvljp8UBfQFKqzyoSSLJO3c3S9qwneIkJzDpkmZpiUWR0TSgU7VySAO4OAv5/rkcmYC5ZC6ZdHWR1v02QKW9mI08cHfFHqjws0nlaRp0sGul1FTbckLpsbjjf2xU8a9LXLjL5WFzHA9s8oGosw+8x07kA7VYwOkjeIrlQvmCN3vbZ2KmgBzuu3NbnbAFvAOd0TSFHDjQFYnetzVH+O3vhgcZp83FmW8srEGVVW+GFE7jk7fl+YHwP04hZm0lLemF9x2/DDnksjR9J5A3G3e/wAjf+dw3bOG70Lfz2wl9bywjzHmxRxapV9QkUMorb0rYq++Hl8vuOcA/EvTpGKNFH5hB9QBAIXYki9ux/hgEfxT1SaKFbaESSagPJAWl9Nlq73Y3wjubGLnW835szuBQugDVgDi8UdOAw41xjm+22PcB6N6XbnvsPzwZ6JlvNKRGNbokPen3oWaBF/P9sDMjmjHIkihSUIYBgCDXYjgjHUvCfizLMqvMMqjagrx+SEKgnZo2BII9wd6s9qwCTlOm6CSXIINeXDJ62/4aBG3e8XeoZV4wrSs486z+viVmO++5IYdu2HHxjmMqctOUbKKwZTGYCvmEem7oCmu+L/spZXPrKII0fXO/ouViw3OwBYAIfr784CnnMiraScu7KKGuPYk0hFqb/Z9u5xPP0kpEjpNPlwFH3onVedrZdieeQDtjoXRvDq5YpNmGUOgNJa6VO29hQW22F/O+Fjxb44jmjkiRpLax920I+uv+NHAA1z+YaSJBL5x1ASMGQqyk0BVBhtdizg54xg8rPPGgCM8ezhaC6lAPA/cvv37YSZstIkUEplj0qx0KrAyI16twBY4HN1tg0kT5iTzJZZMxI408jVGhQ0dO2oi/YD53wFrMRwmBmeEzMX0o6H17USX29TM1jbttgZl8v02VvVLLF6tN6aFfvUbr6Xt9MEcr1T7GNPkeaqMF9dhlkqzpINVV/X8MB436bKllcxAxYbKVkGknc+oAihvVnAXpPCyuhMEyOu/3mVGB7WLPIOIpfBmeSx5bkGgxBtfgkgkV841m6RlkDeVmYZy9KoYMjJZ+8b22quSN8RTZHOxq4VpCkdKdElqOaqjVXfGA0GazeXdULMunZQa2F6ttuLs/jjUdZnqS2LiQEHULrVVkex2GLuS6lm9QU6ywFjzASSoFKLoen5x5H4oKltWXge/90gg+4IPvvveAHt1CYknUd98eYJweLVVVU5VCQAL8xxdbXXb6YzAdk6d456Xl0CLKQVUWNDk3X05xyTrnimSXMZiSCWVUkfbfSdHFHvvgVnWHmbbcfyxYyXhjNzKHiy8rq24YKaPzeAFo7bAmwDdHcf4cOPh/wALS5+djJH9mjIsFYiE9tr2Hvzjo/Qv0bZKMRtIrvKFBYO3BrcUNtsGM71byQEnSk2+7ZAHa/y/jgA/Sf0bZPLxhyWklU2shNUeAABtzhiz0wSJXdggUWW2FHbb8TtjSCdI4JfLYMotlKm6B3Hzzjk3ibqmZzk7ZaFzJ5sa+kkCwDq44BsDvvWAaMu8GZzKwSRTwStqm0NqWn29SPxxv7c4iyvWZY2zMZYZjMUiaggSjuKYkAcAHf5wM6P0TqUCCKWaeGIkBwCj0vfQ1ll2HA+Ma9VyozWYSKdVLCdvMCNtIioCNZvmwfzwEXWunP5mVygdTohJlqmIJZm+974DdTFh3VxJIzbVWq6N2fvbKPwIwb6n0yGN4JfLTLo8RIEe5DA7UCbYgbnejYwtdcEEKpLCJEaRmPrv1JZoAb1Yr53wDx+jLMhojCYNNDX5ln1b77EfTD7HAnNDj+p9qxz7wh1WcKdcJCuqkadPNAFhxtVcd7w6wZo2Qdv4+9e/P9TgJniBIPsOK+uFvxl1tcrlZHJ9Tgog92IP8hg5HMb+BX8/wwq/pJyXmZCRqsx0w/8ApP8AA4DiNWR/DGPjxsaM3vgJJD7YivG18Y0cYDdR2743u8RRiuawW8NyEZmNhGJSp1BCaut+a/hgBONkcqQe43B+nGO4ZLRnHlY5ZoTIkbs2oUabYAVtYvgWRhBn8LhMnJNNPokjkIijbmgdIoE7Le+wwFGfM5jOMX83SV3YWQB39/nEPWYJ48vCsro0fqKIv3ks7lqHB7bnHmZ6WZQpUxK+kekUpYUCGvgkmx2xC8uay+lpY20NsCwIHBGxGx2wGRxZeWKNIg4zIvWXYeWy+wHIa6FcbY1yLyRI+i0dm0mxfpAJ2/L27DDBHnoc3F5BYQAEsqqF5N/Fmh2B74DdV6dJFGLZXANBhZJBGqr+B2+vOAK+HjJLDJ+rkcKxceVootpK+pSQe97DCuvSpEsFTdfd7j6+1fOGLwvmInVQzxQ+XKHt20kjTW3Ym/bA3qWUGssuZjkPvuCfp9frgI+kNIhlRQDrjIZSuqwKbbuDtd4qQlgKDEdqBIwS6Mzq0pomTyyqg788nv8Asg4oeYjDcUa5Hv8Aif8ANsBKnWZwwuVtlrffYDYb9sWJOtXraSGJy49qok3qFbX2xSlhi0DS5MhatOmhp4u75+MXT1IGQtLCjjQUoDRwKVvT3HPzgBxzUZ30c/OMxr56fufxP98ZgOs9E/RgmaiSc5hkDAenRdV82P5Y6n0fIDLQxwqxZY10i6v+H9sAv0ck/YI/kn+ZwezOSDSrJrI0+nT2N9zffAA+lZx5Js1ZPpLAE/jhO61+kkLlWhULLKdSEm6A3F/JqsQdd/SBLlJ8xFFGhp2BLWd+L27Y5ZNIXe92Zib25JwD/wCA1acMJswsEI/doPI1bAVvXv74dfC+Uy+VjzeYg/WSR0jarLLQBIocA3dDCCMp/pWXWSUr9rlFpHyY1rdmHAO+w98OX6PoJE6XmHYOsjyszGvV2F0edvfAXOv5iTMQwyMyKonQ7BgAou/N1HYcfjXOFubNRQ593mkkI8xrSKN23ZWFn0gmrA2w0dXk8zK5fX+pikk/WXWoj9kUNtzRPYVhU6Lm1GdmEbWwWT12CSFU+qyT39sBQ8XZtHky6RrKIwqxeqMhyCSSdFXSmiKG++K/ijqMYgWJl1AEC2BBGk7lCRwRyuxF4PNGwKuHkfM+SG8zULBa6pX3u/3arb3wsdW+0s0kbwtpkJZKNgN+0bPP48YBz8I5SZ8pEraklTVRPZSb3F+qxXasNJG/vz8e1jc/0/7LnQYp0Z5CFWNlUIjH1bc0FG14YIbBN7Am639kB/z/AAAP6t4iy2XcpI666vSSBtz7YBdX8ZQSwSRLInrVl54B/wDXCX46z7PnMwGrY6B6eAON8Kyom2o0L3IBP9cBpmEokbbHkEHEOg4JplYWBIlo9l0Nv/Gq5/LEUeUVrAYE18/3wFMLQN84hc19MWOoLpevgcYr1fxgNtdgDGIaIN8fOPF2xLGhZgqjUWIAA537DASP1CT/AOI//Uf742ycEs5VVtmJr1Hgc2SdgKHv2x5m8jIhIZGUjaiKxb6b09iaIN2pqu1j+hwBqGeF8wuoLDlioQyaSotASyqQaLsd73O42xv4sy8bIGy0kjw63HlgkqhWt1G/Kn+JxtDOZFzkQp3hnGajU7htBIda+hG3wcaS5NWaWKP7uZQZjLV2cA+gfJBZfwGAB9OykMpjQs4Zide2ygb2K3OwOxAxM3VfUy0TCWIQDnjSBR+O9Xvjfo2fBV42ADaHEb1RtuQ3v3r649yzNlpdO2pELq3FEr97fg1gCXQlhCysyN5aXqJLAAkUFNi7u9tP4nETeFxod0k1BEjPH3mfgLXb5NYpjMExv5g1sTpFMy1t97Y0xPzzgXDmZYCVBZLILKdr07ix8YA/0zJywNmInOhxG233hwDVg7GvywAWb00QK+gv3wbi60ziR/MkR2JMiRr6WX94m72HasFv9JymYml8sjy44Qy+WRbMKG973vvgE2cLQr/P54NQdZTUPPy8bqUr0ek8Urbd7on3xD1DoUkaRNYbzb0qtlqBr298SZLqURIGYhDKF0jyxpa1FA/nufxwFcTZXuj39R/fGYgZ4f8AfHx/gxmA7/8Ao0nLdOhY9ySN77nbFD9KfmRQ/aocw8ZUhNCkU2rk/UVjiPT+ozRio5XQHsrED+GIZ87IxCtI7gfvEnf8cBvNIzNuSST33Jxb6dJHAZHl1+coHlKuwDED1Me1DsN8T5MHLoMxIAWO0Snez3Yi+BiHpkI1efmBacgHbzG22+RgGX9GvTI58z5+blvTRCk6nkbtXc4d4/HGYWWZYumyvH5hpl5sbHUNJ3scXthSymdbJQ/aiqrmsxaQAiioOwYL+yoBBvvthv8ADsmZymQZnVvPEjEqRZN73Xcm7wF12fPV9ty4y6qjsgd9Rvgsw7Bfnm8c38FZl1aoooHcazrlZlTyx94kDajY/Dth58R9QzMeU89m1awVcsgTykbatI1MSTQ3vCx0HLBzIixXM8DhVANkbAAb99jv79sBQ6rnswc9EztGBpAAi3jKheBdEjf8DxxiLxN1KRZUSKdzp3Af1shO4ANWynj1asXuqWsoWRFBihiQ2bdGIBBsk736avYEYBQqXzLS0ePQw4JNixzXPHasB1fIZ2LSF1KGC6mI32+WIsk/TEWX6pFPbQvqGxPbbttVjjCzk8rGumlXb2HHF+/1xvoArSFG/AodhzxgEXxgG+2ZjZjch3onv8DAxctIR9x/+hj/AEx2GTMuADY4r4Hb2xay+Ybb1Hk/Tn64Di8Z0WGBU/II9/piTKsNV3vRrYfO/vjqHX8n5yHWoaj3A4371tjm+fy6xTkEgAjaz2Nbdx8YAR1Vz5h1c/07Yq3goOnPmZaiANCybAUADkngYHRxG6G97YCKTfG+s9tvn/0xvNGVYqasHt8Y9inKVQFg7EgE/wARgMeAnclWJ3+9uPriTpmYMcsZH7wB+lgY0mzLGv7DELSn33G+Av5rMNHmpHRirrKxVhyPUf6dsN/RZY86gjjkWDNI3mxA7DzOToP7r907HixgR1Hw+sqLPG5EshB8phpG43Ku1A+rt84DZ/omYh9UkLqL2arA/wCZdsAW8UdJaKQs0dCUk0OY5P246uiAbIPsRzgdLlpDGjoCShKEqL2WmF1/m2GjpfVv9Qy75eYjzo11JIeXC9yf3hdX3BvthYyXUHgBXcrd7Hufc17drwF7wt1BVnEOYKRwOwaRmS3Wt/SRupY174u+MzlvtkgWOSMKoUX6gWr67CtPcjnYYDdUzkUqawCsi8Ctn79thg/1/NBpw4r9dGknrrRRUAgXe+38MAD6dAFnCllKspDEGxup2sX3/HFHXR1bqNwAL4Pb/wBfbDL03I5ao5HMkZM4UgDUKr9kD6/0wPzhAepEMaAEAhWOr2NE7XztXOArJ1qUeSGbUsN6Pf33P1r6YqwTn1VYu+O98j5xLJlwF1gjSSa43r4ux27d8V42MbA7qTwa98BFq+R+X/bHuLErGzwd+aq8ZgMMek7MG439vzxPDAi6pGINfdQ/tfJ+BjySOkDsd24Wtz7n4xY6DDG8x81qUXQHf+lYCIZaWfVM5pByx427KP6YN5EDOF2kcR5eFAd+B/uqO5NYHdW6jaeSjlk3N0BX4DbEPQsgs8lEusKi2Ionj8sA29BgOalOcmpgpCwr8rsoA9lq+PbHQ81I+cyMnl6mZWKnR94laBq+/OOTDq7oKy4qm8uLuRexIH73yffDT4OzfV8tC0OWyiSIrNbMd7O55YX+WAveNn+zZPKkJYjfT5U1kkleTuNVGzyRvhFza5oD7SzSREAfctTRPbigRX5YaPG+Wzc0cE2e8uN/MUJClmhe5fc3tXHucL/irrxeTyzdGiygEEm1NfFKKA+uA8mzztBqm1OHU0WAsgGhZA54xN4SyTmPVISAW9IJ7E7/AEs4CZrqsk4ERcBOyhboXxSiz+GPIukE7CWQDsBBKa/AjAdGYRrtqHI7jFZc1Ep3de/JHv8AP0wnReHmI3fMmv3YB/5pBjeLww5AIGb3NA6IV47bzc7j88A8xdVhA3dfwP8AbHqeIMtY1SJz74TE8KNdNHmr9jJl125v75+cVV6HDtazVf7WZgH9DgOjjxFlL3kWjxYOEL9Ir5dvKkglDGyCoBFcG7+v88ay+H4wb8ux/vZpR/KI4yOBF0RiJPVYBEpkrv3Ra/DAKiZmQlqJs813xq2Wer0nD39mo17mq2HGMnSgASRtxx2+tYDna3zgjPpmZBEgVgiqwJADMLs/jt+WGX/TImFlF/AFf5YjPh2A0fULJoBr/v8A5+WACf6Y6lUfSHcegWCCfY0fTfY41zPS2YWo3Fgg7Ee/xhhHhiFSDqf8x/nbF2ZQqmkJF2pXkXuVYbWL4I4wCzmuszNl/s7RhUGm9idxwRvQJxT6bnMxDbQSSIBzpJA/EcHDT1GZGHlmKXXYBtQOD874pvlNVkQ0SNzr03XwARgI4erDMp6Y4481FcnmKdIkH7Q0VWoi/g4HZuZHjpLUMQxHudxvv2/qMH+q+FYkyCTx2JQNTEOSD8AVheyGaUwsrJZU6gw/Zvm/j/tgJ83lFXLr6W4BuhR5o3dnn27Y1OeuLL6qbyWKtf7t6lHPG7DHueyswijVvuPRT1g7AngWSB8Y9yPS5VGry9ahg1Ag0Pci70/NflgCq57zipEcaIGJ2cmtq4uwKN7b2ME+n9IeVVWLMxTsdxl2c7bcb1Z+MJ/UHjUABPWRerUaI5Hp5HtV4K9GyceZy8oQaMzCPMBUmnQc/Rh7/TAQdfyKoxBiMMoO8dEAc9zd/hgVrKuDJZDXyO+/9cH4+p5jPtDAz3Io0xsQAxI9QBbk8CsCp4ZTIAyhyuxQ7H52u7vvzgKozKfuj8j/APdjMFgyd8gP+uT++MwD1kMh0KVUD5h9QFAWRZ3+Od/4Y51mHWJpkWyCSqnvW9fntiplKCb16jYPfG+TZV9bgsLOkdifn4GApSowG4O+CsWdRIfKiB1N99j+HGIlUrH5z73YW/f3xVy0ZkIVfvE7m8Ad8LOElWeQ+mMkIPdq5H0/tjosHiOSXISy5cFW1FQeBWw/A/OOX9QOlUjjJavSPlj3w/8AhLp0h6ZNl9IMoc+ljStuNiRzgI+oRM+WEs7hlUs1mUOSQK8uLtueT2wt5VDJKc3LqgCfdqiQ2mkvVzZq9sFv0iZVosrlg8gMmtqRBSC/3RXbYfjgCk0gy8Cxq8LvrR2FkyE1zY2veh8HALwkMchbYsDyDf5MP6YKp1BztQ233Yn+HGAmcQo2lgQRyCQd/qNsEvPXf1Dj3wFwZl/3UG3ck4u+HuvT5OSSSMRt5gFq4JAI3sexPf8ADFFc9GP2xiI5+PamB+gPsMAxdZ8bZvNoYmMUaGgQgNn3G54PfAkvL+8B/wAv/fFJcwnyf+Un+mLyZrcAJKwPtG39QcBsxl39df8AIvz8Y96XI5zEYY6tiRYG3b2xtJK9X5Mu3/y2Hb4rEWVLfaYyUdRR+8tX+eAY504373/nbGkqWfpiN8xtz2/z3GNjMdJ3J/z4/tgJctGCBYOwvbGkqfUV8fT6YihnYNz29/p7VixQB+TvyPk/GAjdT82Py5xEFO23b+p9sTsNWxvjf8vkY2jho7DATZOXzfS5CuNlYntsaN/Ub4q5uPQxBHqF2CBiGbkj5+fb6f5/O0zCQBHNOo9LE3f+6dvyOA9J1RFfxK/HvR+cAOtZPyz5sdCqsUKNb97HbBfWwNG1K7EY3Vwa1ccfn8YDn8kQ1ek2DuD9fjDj+jy3zNyemOBSzneq9vjv+WI+qdIR6K+kjexde+4wPMs0GXzESvCUnI1aWtqHYfBGxBwFrqyJn5GlR9MhY/qzQFdit7bjsaxV8NLJls4CfSAGDf8ADVG8L0GZKGjZBrDDms0cxEihztte9UR+1gAvnmOXXG1FW1KR2o2MOHV3iOaE0i6kngEqgDfXXYjjf32wuxRCO1kCK6/dLWEYfDruD9QfwxLm+saRBoCaogVq9akXdEEb74Bry75EopfM5hWoalptjW4/A7YzAKDxOoVQYo7oX+qHP/VjMAqBx81izHJrYEjYEbfs6cUgvGLj3Guij6qayKscbfF/ywFnqc6s9GgqjYLxfsPxxrkH8tWY0C2w96xQYWQL9yT7Y9llPF3Ww+R2wBjoOkzebIfSnH1+MMXTMz1HM6jlWEcasa9SgX9TzhKZylIDuNvqTthv6VlyOnvGWVCsjHUxobjn5wFrxBmMxlvLkzTLmJtwosaI75+7WrVtsdtsLPUJ2KIfMZyxMj7Voc3teGrqEcceTy9hAxOoLEtmc0bt+RpUkjCdmGQHVraPY+WFOpvb1+r09+MAIU7j+uCuXmofdTev2R/XAeM7jF2OYdyvPuT/AAo4A1D1RwNtIr2RR/TBnobzZklYZKZD61NJQPBHvdHYe3zhT+0oP/eL+AY/0x4maj1E6t+xCke/yMB0DqfSpsumuWbYdg9tfYAdzdYBjPPsfMcf8xH8zgGvVU5LFiO5j3/PVjdespt/tP8ApX+rHAHHmc8sx+ST8fOKhlIljs7+rv8AT3xP0M/a2KRllKrfr0C/pX0wMhm8yU/fuMkGyD3ragMAbU7H6c/5zjEmP9MY5PFDihsRjEha7okDfg4DbWSSNxXti2S1g9vnFJS2qwDzi+gNaSL32NjbATqduR88YwjYG/xAxjoRdEV9R7/njQQcAMv57fwwFNqv/wBcQOeab+uLzx8klRX+8fj4xUkivggfx7/TAWUl84BXP6wbIeNYGwB+fY41li07EG73B9xfY+2KTJuONj3v+fbBp0MwLEnzVHA/bFf/AFCvxwGokU7qN/n8sC+p5KGQklAp3sjbf+WPBMwGxrf6fwx60+oc/wBLwCf1HI+W2x1LiGOQrZWxx/nzhrmyqNyNzwcDOqdI00U299tsBDluoq4Kv37GiMQZrIVbRmx+73H9xgc43o8jE2XzhWhe2A98yvfGYttOpN+n8hjMAKy5s/xxPKSe5x5jMBtmV0gAdzue+NYF3J5q+fpjMZgJcgtyrfyf4Ya+nS3lJNQDAOdjwaHfGYzAXsgom8vWADZUFQFKg6R6a+7t7YUulZUFZ2sgqK7cEgb2MZjMAEOPdO34X/LGYzAariUjfHmMwE80YB29gf4YrvjMZgJ8jKVdGHII/ngj0qYiaQg1q5r64zGYBjmkINWd/nGqyEobPAOPMZgLWUyoL6d62Pb+3ziwYwu4/wA3I/pjMZgPMy+k0O98/Uj+mNYN1DcEgHYnuce4zAe81uef7/2x4qb1ZxmMwFWEWT/xEY3knYcGiNwRtxjMZgM6qm0b2SX1WNq2HI9rxUHCn4v+JGMxmA3yJJO54P8A2xs51c+/bHmMwALq0KmzQsDn8MB1Wx9Me4zARAYzGYzA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2" name="Picture 2" descr="http://www.it.uom.gr/project/mycomputer/history/images/ibm1401a.jpg"/>
          <p:cNvPicPr>
            <a:picLocks noChangeAspect="1" noChangeArrowheads="1"/>
          </p:cNvPicPr>
          <p:nvPr/>
        </p:nvPicPr>
        <p:blipFill>
          <a:blip r:embed="rId2">
            <a:lum bright="40000"/>
          </a:blip>
          <a:srcRect/>
          <a:stretch>
            <a:fillRect/>
          </a:stretch>
        </p:blipFill>
        <p:spPr bwMode="auto">
          <a:xfrm>
            <a:off x="6286500" y="4171949"/>
            <a:ext cx="2857500" cy="2686051"/>
          </a:xfrm>
          <a:prstGeom prst="rect">
            <a:avLst/>
          </a:prstGeom>
          <a:noFill/>
        </p:spPr>
      </p:pic>
    </p:spTree>
  </p:cSld>
  <p:clrMapOvr>
    <a:masterClrMapping/>
  </p:clrMapOvr>
  <p:transition>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51000">
              <a:schemeClr val="tx1">
                <a:lumMod val="95000"/>
                <a:lumOff val="5000"/>
                <a:alpha val="96000"/>
              </a:schemeClr>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0"/>
        </a:gradFill>
        <a:effectLst/>
      </p:bgPr>
    </p:bg>
    <p:spTree>
      <p:nvGrpSpPr>
        <p:cNvPr id="1" name=""/>
        <p:cNvGrpSpPr/>
        <p:nvPr/>
      </p:nvGrpSpPr>
      <p:grpSpPr>
        <a:xfrm>
          <a:off x="0" y="0"/>
          <a:ext cx="0" cy="0"/>
          <a:chOff x="0" y="0"/>
          <a:chExt cx="0" cy="0"/>
        </a:xfrm>
      </p:grpSpPr>
      <p:sp>
        <p:nvSpPr>
          <p:cNvPr id="4" name="3 - Ορθογώνιο"/>
          <p:cNvSpPr/>
          <p:nvPr/>
        </p:nvSpPr>
        <p:spPr>
          <a:xfrm>
            <a:off x="714348" y="0"/>
            <a:ext cx="5930152" cy="523220"/>
          </a:xfrm>
          <a:prstGeom prst="rect">
            <a:avLst/>
          </a:prstGeom>
        </p:spPr>
        <p:txBody>
          <a:bodyPr wrap="square">
            <a:spAutoFit/>
          </a:bodyPr>
          <a:lstStyle/>
          <a:p>
            <a:r>
              <a:rPr lang="el-GR" sz="2800" b="1" dirty="0" smtClean="0">
                <a:solidFill>
                  <a:schemeClr val="bg1">
                    <a:lumMod val="95000"/>
                  </a:schemeClr>
                </a:solidFill>
              </a:rPr>
              <a:t>3η γενιά υπολογιστών (1964 - 1973)</a:t>
            </a:r>
            <a:endParaRPr lang="el-GR" sz="2800" b="1" dirty="0">
              <a:solidFill>
                <a:schemeClr val="bg1">
                  <a:lumMod val="95000"/>
                </a:schemeClr>
              </a:solidFill>
            </a:endParaRPr>
          </a:p>
        </p:txBody>
      </p:sp>
      <p:sp>
        <p:nvSpPr>
          <p:cNvPr id="5" name="4 - Ορθογώνιο"/>
          <p:cNvSpPr/>
          <p:nvPr/>
        </p:nvSpPr>
        <p:spPr>
          <a:xfrm>
            <a:off x="0" y="571480"/>
            <a:ext cx="8388424" cy="3970318"/>
          </a:xfrm>
          <a:prstGeom prst="rect">
            <a:avLst/>
          </a:prstGeom>
        </p:spPr>
        <p:txBody>
          <a:bodyPr wrap="square">
            <a:spAutoFit/>
          </a:bodyPr>
          <a:lstStyle/>
          <a:p>
            <a:r>
              <a:rPr lang="el-GR" sz="2800" b="1" dirty="0" smtClean="0">
                <a:solidFill>
                  <a:schemeClr val="bg1"/>
                </a:solidFill>
              </a:rPr>
              <a:t>Την περίοδο της τρίτης γενιάς εμφανίστηκαν και οι μίνι υπολογιστές σαν απάντηση στην ανάγκη για μικρότερους και φθηνότερους υπολογιστές, που ζητούσαν οι μικρότερες επιχειρήσεις. Την εποχή αυτή όμως παρουσιάζεται μεγάλη ανάπτυξη και στο λογισμικό (software). Αναπτύσονται και βελτιώνονται οι γλώσσες υψηλού επιπέδου (Cobol, Algol, Fortran κλπ) και ενσωματώνονται στα νέα λειτουργικά συστήματα</a:t>
            </a:r>
            <a:endParaRPr lang="el-GR" sz="2800" b="1" dirty="0">
              <a:solidFill>
                <a:schemeClr val="bg1"/>
              </a:solidFill>
            </a:endParaRPr>
          </a:p>
        </p:txBody>
      </p:sp>
      <p:pic>
        <p:nvPicPr>
          <p:cNvPr id="7170" name="Picture 2" descr="http://www.noesis.edu.gr/databound/media/thumb240/2000-08-31/img_973ef847a1db.jpg"/>
          <p:cNvPicPr>
            <a:picLocks noChangeAspect="1" noChangeArrowheads="1"/>
          </p:cNvPicPr>
          <p:nvPr/>
        </p:nvPicPr>
        <p:blipFill>
          <a:blip r:embed="rId2"/>
          <a:srcRect/>
          <a:stretch>
            <a:fillRect/>
          </a:stretch>
        </p:blipFill>
        <p:spPr bwMode="auto">
          <a:xfrm>
            <a:off x="0" y="4429108"/>
            <a:ext cx="2585459" cy="2428892"/>
          </a:xfrm>
          <a:prstGeom prst="rect">
            <a:avLst/>
          </a:prstGeom>
          <a:blipFill>
            <a:blip r:embed="rId3"/>
            <a:tile tx="0" ty="0" sx="100000" sy="100000" flip="none" algn="tl"/>
          </a:blipFill>
        </p:spPr>
      </p:pic>
      <p:sp>
        <p:nvSpPr>
          <p:cNvPr id="6" name="5 - Ορθογώνιο"/>
          <p:cNvSpPr/>
          <p:nvPr/>
        </p:nvSpPr>
        <p:spPr>
          <a:xfrm>
            <a:off x="2928926" y="4611231"/>
            <a:ext cx="4572000" cy="2246769"/>
          </a:xfrm>
          <a:prstGeom prst="rect">
            <a:avLst/>
          </a:prstGeom>
        </p:spPr>
        <p:txBody>
          <a:bodyPr>
            <a:spAutoFit/>
          </a:bodyPr>
          <a:lstStyle/>
          <a:p>
            <a:r>
              <a:rPr lang="el-GR" sz="2800" dirty="0" smtClean="0">
                <a:solidFill>
                  <a:schemeClr val="bg1"/>
                </a:solidFill>
              </a:rPr>
              <a:t>Η DEC παρουσίασε το 1968 τον πρώτο εμπορικά πετυχημένο μίνι-υπολογιστή, τον PDP-8. Τιμή τότε : 20.000 δολάρια. </a:t>
            </a:r>
            <a:endParaRPr lang="el-GR" sz="2800" dirty="0">
              <a:solidFill>
                <a:schemeClr val="bg1"/>
              </a:solidFill>
            </a:endParaRPr>
          </a:p>
        </p:txBody>
      </p:sp>
    </p:spTree>
  </p:cSld>
  <p:clrMapOvr>
    <a:masterClrMapping/>
  </p:clrMapOvr>
  <p:transition>
    <p:wheel spokes="2"/>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21000">
              <a:srgbClr val="FFFFFF"/>
            </a:gs>
            <a:gs pos="7001">
              <a:srgbClr val="E6E6E6"/>
            </a:gs>
            <a:gs pos="32001">
              <a:srgbClr val="7D8496"/>
            </a:gs>
            <a:gs pos="47000">
              <a:srgbClr val="E6E6E6"/>
            </a:gs>
            <a:gs pos="85001">
              <a:srgbClr val="7D8496"/>
            </a:gs>
            <a:gs pos="100000">
              <a:srgbClr val="E6E6E6"/>
            </a:gs>
          </a:gsLst>
          <a:lin ang="5400000" scaled="0"/>
          <a:tileRect r="-100000" b="-100000"/>
        </a:gradFill>
        <a:effectLst/>
      </p:bgPr>
    </p:bg>
    <p:spTree>
      <p:nvGrpSpPr>
        <p:cNvPr id="1" name=""/>
        <p:cNvGrpSpPr/>
        <p:nvPr/>
      </p:nvGrpSpPr>
      <p:grpSpPr>
        <a:xfrm>
          <a:off x="0" y="0"/>
          <a:ext cx="0" cy="0"/>
          <a:chOff x="0" y="0"/>
          <a:chExt cx="0" cy="0"/>
        </a:xfrm>
      </p:grpSpPr>
      <p:pic>
        <p:nvPicPr>
          <p:cNvPr id="2" name="1 - Εικόνα" descr="http://www.it.uom.gr/project/mycomputer/history/images/eniac..gif"/>
          <p:cNvPicPr/>
          <p:nvPr/>
        </p:nvPicPr>
        <p:blipFill>
          <a:blip r:embed="rId2" cstate="print">
            <a:lum bright="40000"/>
          </a:blip>
          <a:srcRect/>
          <a:stretch>
            <a:fillRect/>
          </a:stretch>
        </p:blipFill>
        <p:spPr bwMode="auto">
          <a:xfrm>
            <a:off x="5143504" y="0"/>
            <a:ext cx="4000496" cy="4286280"/>
          </a:xfrm>
          <a:prstGeom prst="rect">
            <a:avLst/>
          </a:prstGeom>
          <a:ln w="88900" cap="sq" cmpd="thickThin">
            <a:solidFill>
              <a:srgbClr val="000000"/>
            </a:solidFill>
            <a:prstDash val="solid"/>
            <a:miter lim="800000"/>
          </a:ln>
          <a:effectLst>
            <a:innerShdw blurRad="76200">
              <a:srgbClr val="000000"/>
            </a:innerShdw>
          </a:effectLst>
        </p:spPr>
      </p:pic>
      <p:pic>
        <p:nvPicPr>
          <p:cNvPr id="3" name="2 - Εικόνα" descr="https://encrypted-tbn1.gstatic.com/images?q=tbn:ANd9GcQwoLlcKov-1NlLcEgz_bxsJzW8o6pKH3yjmyrWZMyZY93ijzgK"/>
          <p:cNvPicPr/>
          <p:nvPr/>
        </p:nvPicPr>
        <p:blipFill>
          <a:blip r:embed="rId3" cstate="print">
            <a:lum bright="30000"/>
          </a:blip>
          <a:srcRect/>
          <a:stretch>
            <a:fillRect/>
          </a:stretch>
        </p:blipFill>
        <p:spPr bwMode="auto">
          <a:xfrm>
            <a:off x="357158" y="428604"/>
            <a:ext cx="5072066" cy="3929066"/>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025" name="Rectangle 1"/>
          <p:cNvSpPr>
            <a:spLocks noChangeArrowheads="1"/>
          </p:cNvSpPr>
          <p:nvPr/>
        </p:nvSpPr>
        <p:spPr bwMode="auto">
          <a:xfrm>
            <a:off x="0" y="0"/>
            <a:ext cx="22313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0" y="4611231"/>
            <a:ext cx="6572264"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800" b="1" i="0" u="none" strike="noStrike" cap="none" normalizeH="0" baseline="0" dirty="0" smtClean="0">
                <a:ln>
                  <a:noFill/>
                </a:ln>
                <a:solidFill>
                  <a:schemeClr val="bg1"/>
                </a:solidFill>
                <a:effectLst/>
                <a:latin typeface="Calibri" pitchFamily="34" charset="0"/>
                <a:ea typeface="Times New Roman" pitchFamily="18" charset="0"/>
                <a:cs typeface="Times New Roman" pitchFamily="18" charset="0"/>
              </a:rPr>
              <a:t>Ήταν φανερό ότι η εξέλιξη των μηχανών αυτών δεν ήταν σε καλό δρόμο και χρειαζόταν αναθεώρηση των βάσεων σχεδίασης για να γίνουν πιο ευέλικτες και γρήγορες.</a:t>
            </a:r>
            <a:endParaRPr kumimoji="0" lang="el-GR" sz="2800" b="1"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ransition>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3" name="2 - TextBox"/>
          <p:cNvSpPr txBox="1"/>
          <p:nvPr/>
        </p:nvSpPr>
        <p:spPr>
          <a:xfrm>
            <a:off x="0" y="1"/>
            <a:ext cx="2786050" cy="1384995"/>
          </a:xfrm>
          <a:prstGeom prst="rect">
            <a:avLst/>
          </a:prstGeom>
          <a:noFill/>
        </p:spPr>
        <p:txBody>
          <a:bodyPr wrap="square" rtlCol="0">
            <a:spAutoFit/>
          </a:bodyPr>
          <a:lstStyle/>
          <a:p>
            <a:pPr algn="ctr"/>
            <a:r>
              <a:rPr lang="el-GR" sz="2800" b="1" dirty="0" smtClean="0">
                <a:solidFill>
                  <a:schemeClr val="bg1"/>
                </a:solidFill>
              </a:rPr>
              <a:t>4η γενιά υπολογιστών (1973 – 1990)</a:t>
            </a:r>
            <a:endParaRPr lang="el-GR" sz="2800" b="1" dirty="0">
              <a:solidFill>
                <a:schemeClr val="bg1"/>
              </a:solidFill>
            </a:endParaRPr>
          </a:p>
        </p:txBody>
      </p:sp>
      <p:pic>
        <p:nvPicPr>
          <p:cNvPr id="5" name="4 - Εικόνα" descr="https://encrypted-tbn2.gstatic.com/images?q=tbn:ANd9GcRnCb-v2YkC3IeOG9Op1RIr-BpoS6MTvJp4IL-UlOzMHvDYFcN9mclpKgOq"/>
          <p:cNvPicPr/>
          <p:nvPr/>
        </p:nvPicPr>
        <p:blipFill>
          <a:blip r:embed="rId3" cstate="print"/>
          <a:srcRect/>
          <a:stretch>
            <a:fillRect/>
          </a:stretch>
        </p:blipFill>
        <p:spPr bwMode="auto">
          <a:xfrm>
            <a:off x="0" y="2214554"/>
            <a:ext cx="3214678" cy="4357718"/>
          </a:xfrm>
          <a:prstGeom prst="rect">
            <a:avLst/>
          </a:prstGeom>
          <a:noFill/>
          <a:ln w="9525">
            <a:noFill/>
            <a:miter lim="800000"/>
            <a:headEnd/>
            <a:tailEnd/>
          </a:ln>
        </p:spPr>
      </p:pic>
      <p:sp>
        <p:nvSpPr>
          <p:cNvPr id="4" name="3 - Ορθογώνιο"/>
          <p:cNvSpPr/>
          <p:nvPr/>
        </p:nvSpPr>
        <p:spPr>
          <a:xfrm>
            <a:off x="2857456" y="0"/>
            <a:ext cx="6286544" cy="2308324"/>
          </a:xfrm>
          <a:prstGeom prst="rect">
            <a:avLst/>
          </a:prstGeom>
        </p:spPr>
        <p:txBody>
          <a:bodyPr wrap="square">
            <a:spAutoFit/>
          </a:bodyPr>
          <a:lstStyle/>
          <a:p>
            <a:r>
              <a:rPr lang="el-GR" sz="2400" b="1" dirty="0" smtClean="0">
                <a:solidFill>
                  <a:schemeClr val="bg1"/>
                </a:solidFill>
              </a:rPr>
              <a:t>Οι υπολογιστές της τέταρτης γενιάς είναι οι σύγχρονοι  υπολογιστές. Το μέγεθος άρχισε να μειώνεται με τη βελτίωση στα ολοκληρωμένα κυκλώματα.Εκατομμύρια στοιχεία θα μπορούσαν να ενσωματωθούν σ’ ένα μικροτσίπ.</a:t>
            </a:r>
            <a:endParaRPr lang="el-GR" sz="2400" b="1" dirty="0">
              <a:solidFill>
                <a:schemeClr val="bg1"/>
              </a:solidFill>
            </a:endParaRPr>
          </a:p>
        </p:txBody>
      </p:sp>
      <p:sp>
        <p:nvSpPr>
          <p:cNvPr id="6" name="5 - Ορθογώνιο"/>
          <p:cNvSpPr/>
          <p:nvPr/>
        </p:nvSpPr>
        <p:spPr>
          <a:xfrm>
            <a:off x="3357554" y="4286256"/>
            <a:ext cx="5786446" cy="1569660"/>
          </a:xfrm>
          <a:prstGeom prst="rect">
            <a:avLst/>
          </a:prstGeom>
        </p:spPr>
        <p:txBody>
          <a:bodyPr wrap="square">
            <a:spAutoFit/>
          </a:bodyPr>
          <a:lstStyle/>
          <a:p>
            <a:r>
              <a:rPr lang="el-GR" sz="2400" b="1" dirty="0" smtClean="0">
                <a:solidFill>
                  <a:schemeClr val="bg1"/>
                </a:solidFill>
              </a:rPr>
              <a:t>Αυτό μείωσε το μέγεθος και την τιμή των υπολογιστών αυξάνοντας παράλληλα τη δύναμη, την αποδοτικότητα και την αξιοπιστία.</a:t>
            </a:r>
            <a:endParaRPr lang="el-GR" sz="2400" b="1" dirty="0">
              <a:solidFill>
                <a:schemeClr val="bg1"/>
              </a:solidFill>
            </a:endParaRPr>
          </a:p>
        </p:txBody>
      </p:sp>
      <p:sp>
        <p:nvSpPr>
          <p:cNvPr id="7" name="6 - Ορθογώνιο"/>
          <p:cNvSpPr/>
          <p:nvPr/>
        </p:nvSpPr>
        <p:spPr>
          <a:xfrm>
            <a:off x="3357554" y="6027003"/>
            <a:ext cx="5786446" cy="830997"/>
          </a:xfrm>
          <a:prstGeom prst="rect">
            <a:avLst/>
          </a:prstGeom>
        </p:spPr>
        <p:txBody>
          <a:bodyPr wrap="square">
            <a:spAutoFit/>
          </a:bodyPr>
          <a:lstStyle/>
          <a:p>
            <a:r>
              <a:rPr lang="el-GR" sz="2400" b="1" dirty="0" smtClean="0">
                <a:solidFill>
                  <a:schemeClr val="bg1"/>
                </a:solidFill>
              </a:rPr>
              <a:t>Η  μείωση του κόστους και του μεγέθους των υπολογιστών ωφέλησαν κάθε χρήστη</a:t>
            </a:r>
            <a:r>
              <a:rPr lang="en-US" sz="2400" b="1" dirty="0" smtClean="0">
                <a:solidFill>
                  <a:schemeClr val="bg1"/>
                </a:solidFill>
              </a:rPr>
              <a:t>.</a:t>
            </a:r>
            <a:endParaRPr lang="el-GR" sz="2400" b="1" dirty="0">
              <a:solidFill>
                <a:schemeClr val="bg1"/>
              </a:solidFill>
            </a:endParaRPr>
          </a:p>
        </p:txBody>
      </p:sp>
      <p:sp>
        <p:nvSpPr>
          <p:cNvPr id="8" name="7 - Ορθογώνιο"/>
          <p:cNvSpPr/>
          <p:nvPr/>
        </p:nvSpPr>
        <p:spPr>
          <a:xfrm>
            <a:off x="3329608" y="2143116"/>
            <a:ext cx="5814392" cy="2308324"/>
          </a:xfrm>
          <a:prstGeom prst="rect">
            <a:avLst/>
          </a:prstGeom>
        </p:spPr>
        <p:txBody>
          <a:bodyPr wrap="square">
            <a:spAutoFit/>
          </a:bodyPr>
          <a:lstStyle/>
          <a:p>
            <a:r>
              <a:rPr lang="el-GR" sz="2400" b="1" dirty="0" smtClean="0">
                <a:solidFill>
                  <a:schemeClr val="bg1"/>
                </a:solidFill>
              </a:rPr>
              <a:t>Το 1981, η ΙΒΜ παρουσιάζει τον προσωπικό υπολογιστή IBM PC, o οποίος για αρκετά χρόνια αποτελεί πρότυπο. Ταυτόχρονα παρουσιάζεται και ο πρώτος φορητός προσωπικός υπολογιστής, ο Osborne-1.</a:t>
            </a:r>
            <a:br>
              <a:rPr lang="el-GR" sz="2400" b="1" dirty="0" smtClean="0">
                <a:solidFill>
                  <a:schemeClr val="bg1"/>
                </a:solidFill>
              </a:rPr>
            </a:br>
            <a:endParaRPr lang="el-GR" sz="2400" b="1" dirty="0">
              <a:solidFill>
                <a:schemeClr val="bg1"/>
              </a:solidFill>
            </a:endParaRPr>
          </a:p>
        </p:txBody>
      </p:sp>
    </p:spTree>
  </p:cSld>
  <p:clrMapOvr>
    <a:masterClrMapping/>
  </p:clrMapOvr>
  <p:transition>
    <p:wheel spokes="1"/>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fc923b29c7755b1d2d86221c50c6bc4af0ae60"/>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467</TotalTime>
  <Words>558</Words>
  <Application>Microsoft Office PowerPoint</Application>
  <PresentationFormat>Προβολή στην οθόνη (4:3)</PresentationFormat>
  <Paragraphs>37</Paragraphs>
  <Slides>11</Slides>
  <Notes>5</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Θέμα του Office</vt:lpstr>
      <vt:lpstr>Η ΙΣΤΟΡΙΑ ΤΩΝ ΥΠΟΛΟΓΙΣΤΩΝ</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ΙΣΤΟΡΙΑ ΤΩΝ ΥΠΟΛΟΓΙΣΤΩΝ</dc:title>
  <dc:creator>54o Δημοτικό Σχολείο</dc:creator>
  <cp:lastModifiedBy>.</cp:lastModifiedBy>
  <cp:revision>64</cp:revision>
  <dcterms:created xsi:type="dcterms:W3CDTF">2013-12-07T10:48:55Z</dcterms:created>
  <dcterms:modified xsi:type="dcterms:W3CDTF">2014-02-14T11:18:06Z</dcterms:modified>
</cp:coreProperties>
</file>