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398" r:id="rId2"/>
    <p:sldId id="355" r:id="rId3"/>
    <p:sldId id="347" r:id="rId4"/>
    <p:sldId id="351" r:id="rId5"/>
    <p:sldId id="372" r:id="rId6"/>
    <p:sldId id="358" r:id="rId7"/>
    <p:sldId id="397" r:id="rId8"/>
    <p:sldId id="350" r:id="rId9"/>
    <p:sldId id="383" r:id="rId10"/>
    <p:sldId id="375" r:id="rId11"/>
    <p:sldId id="357" r:id="rId12"/>
    <p:sldId id="386" r:id="rId13"/>
    <p:sldId id="385" r:id="rId14"/>
    <p:sldId id="387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59401" autoAdjust="0"/>
  </p:normalViewPr>
  <p:slideViewPr>
    <p:cSldViewPr>
      <p:cViewPr>
        <p:scale>
          <a:sx n="46" d="100"/>
          <a:sy n="46" d="100"/>
        </p:scale>
        <p:origin x="-107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6" y="65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92" cy="49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02" y="0"/>
            <a:ext cx="2946292" cy="49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32F19-3733-4C7F-AEAF-A5B8245D99C9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01" y="4715471"/>
            <a:ext cx="5436874" cy="44660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354"/>
            <a:ext cx="2946292" cy="49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02" y="9429354"/>
            <a:ext cx="2946292" cy="49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61240-A115-4781-8FEE-4A55CB832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82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8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1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266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7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884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84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39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56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50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22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2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1240-A115-4781-8FEE-4A55CB832E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5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2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8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5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5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8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25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5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5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163C8-8CD7-4CD2-9FB6-845AC93C7BCB}" type="datetimeFigureOut">
              <a:rPr lang="en-US" smtClean="0"/>
              <a:t>3/9/2021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5FCC-575B-4887-B5E7-4588547CB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1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2390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l-GR" b="1" dirty="0" smtClean="0"/>
          </a:p>
          <a:p>
            <a:pPr marL="0" indent="0" algn="ctr">
              <a:buNone/>
            </a:pPr>
            <a:r>
              <a:rPr lang="el-GR" b="1" dirty="0" smtClean="0"/>
              <a:t>Επιστρέφοντας </a:t>
            </a:r>
            <a:r>
              <a:rPr lang="el-GR" b="1" dirty="0"/>
              <a:t>στην εννοιολογική μάθηση με αφορμή το </a:t>
            </a:r>
            <a:r>
              <a:rPr lang="el-GR" b="1" dirty="0" smtClean="0"/>
              <a:t>’21</a:t>
            </a:r>
          </a:p>
          <a:p>
            <a:pPr marL="0" indent="0" algn="ctr">
              <a:buNone/>
            </a:pPr>
            <a:endParaRPr lang="el-GR" b="1" dirty="0"/>
          </a:p>
          <a:p>
            <a:pPr marL="0" indent="0" algn="ctr">
              <a:buNone/>
            </a:pPr>
            <a:r>
              <a:rPr lang="el-GR" dirty="0"/>
              <a:t>Ο</a:t>
            </a:r>
            <a:r>
              <a:rPr lang="el-GR" dirty="0" smtClean="0"/>
              <a:t> </a:t>
            </a:r>
            <a:r>
              <a:rPr lang="el-GR" dirty="0"/>
              <a:t>όρος </a:t>
            </a:r>
            <a:r>
              <a:rPr lang="el-GR" b="1" i="1" u="sng" dirty="0"/>
              <a:t>Ε</a:t>
            </a:r>
            <a:r>
              <a:rPr lang="el-GR" i="1" dirty="0"/>
              <a:t>πανάσταση</a:t>
            </a:r>
            <a:endParaRPr lang="en-US" dirty="0"/>
          </a:p>
          <a:p>
            <a:pPr marL="0" indent="0" algn="ctr">
              <a:buNone/>
            </a:pPr>
            <a:endParaRPr lang="el-GR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34200" y="152400"/>
            <a:ext cx="1900518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l-GR" sz="1800" i="1" dirty="0" smtClean="0"/>
              <a:t>Μάνος Περάκης</a:t>
            </a:r>
            <a:endParaRPr lang="en-US" sz="18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841623"/>
            <a:ext cx="2133599" cy="3016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2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5859" y="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Οι «κοινωνικές αναπαραστάσεις» του βιβλίου ιστορίας της Γ΄ Γυμνασίου για τις κινητοποιήσεις των Ελλήνων που χαρακτηρίζονται ως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" y="1295400"/>
            <a:ext cx="9144000" cy="5562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u="sng" dirty="0" smtClean="0"/>
              <a:t>Ενότητα 19 «Από την 3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Σεπτεμβρίου έως την έξωση του Όθωνα (1862)»</a:t>
            </a:r>
          </a:p>
          <a:p>
            <a:pPr marL="0" indent="0">
              <a:buNone/>
            </a:pPr>
            <a:r>
              <a:rPr lang="el-GR" dirty="0" smtClean="0"/>
              <a:t>1. σ. 60: </a:t>
            </a:r>
            <a:r>
              <a:rPr lang="el-GR" dirty="0"/>
              <a:t>«Στο Ναύπλιο, το κυριότερο αντιοθωνικό κέντρο, ξέσπασε την 1</a:t>
            </a:r>
            <a:r>
              <a:rPr lang="el-GR" baseline="30000" dirty="0"/>
              <a:t>η</a:t>
            </a:r>
            <a:r>
              <a:rPr lang="el-GR" dirty="0"/>
              <a:t> Φεβρουαρίου 1862 </a:t>
            </a:r>
            <a:r>
              <a:rPr lang="el-GR" dirty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επανάσταση</a:t>
            </a:r>
            <a:r>
              <a:rPr lang="el-GR" dirty="0"/>
              <a:t> (Ναυπλιακά), που, αν και δεν πέτυχε, έδειξε τη φθορά του </a:t>
            </a:r>
            <a:r>
              <a:rPr lang="el-GR" dirty="0" smtClean="0"/>
              <a:t>καθεστώτος.» /</a:t>
            </a:r>
            <a:r>
              <a:rPr lang="el-GR" dirty="0" smtClean="0">
                <a:solidFill>
                  <a:srgbClr val="002060"/>
                </a:solidFill>
              </a:rPr>
              <a:t>καμία αναφορά Στ΄ Δημοτικού</a:t>
            </a:r>
          </a:p>
          <a:p>
            <a:pPr marL="0" indent="0">
              <a:buNone/>
            </a:pPr>
            <a:r>
              <a:rPr lang="el-GR" u="sng" dirty="0" smtClean="0"/>
              <a:t>Ενότητα 21 «Το κρητικό ζήτημα (1821-1905)»</a:t>
            </a:r>
          </a:p>
          <a:p>
            <a:pPr marL="0" indent="0">
              <a:buNone/>
            </a:pPr>
            <a:r>
              <a:rPr lang="el-GR" dirty="0" smtClean="0"/>
              <a:t>2. σ</a:t>
            </a:r>
            <a:r>
              <a:rPr lang="el-GR" dirty="0"/>
              <a:t>. </a:t>
            </a:r>
            <a:r>
              <a:rPr lang="el-GR" dirty="0" smtClean="0"/>
              <a:t>64: </a:t>
            </a:r>
            <a:r>
              <a:rPr lang="el-GR" dirty="0"/>
              <a:t>«Στα 1866-1869 ξέσπασε </a:t>
            </a:r>
            <a:r>
              <a:rPr lang="el-GR" i="1" dirty="0">
                <a:solidFill>
                  <a:srgbClr val="FF0000"/>
                </a:solidFill>
              </a:rPr>
              <a:t>η μεγάλη κρητική επανάσταση</a:t>
            </a:r>
            <a:r>
              <a:rPr lang="el-GR" dirty="0"/>
              <a:t>, που, παρά τις αρχικές επιτυχίες της, </a:t>
            </a:r>
            <a:r>
              <a:rPr lang="el-GR" dirty="0" smtClean="0"/>
              <a:t>καταπνίγηκε» /</a:t>
            </a:r>
            <a:r>
              <a:rPr lang="el-GR" dirty="0" smtClean="0">
                <a:solidFill>
                  <a:srgbClr val="002060"/>
                </a:solidFill>
              </a:rPr>
              <a:t>επανάσταση (Στ΄ Δημοτικού σ.159</a:t>
            </a:r>
            <a:r>
              <a:rPr lang="el-GR" dirty="0" smtClean="0"/>
              <a:t>)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3. σ. 64: </a:t>
            </a:r>
            <a:r>
              <a:rPr lang="el-GR" dirty="0"/>
              <a:t>«Μετά από </a:t>
            </a:r>
            <a:r>
              <a:rPr lang="el-GR" u="sng" dirty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νέα</a:t>
            </a:r>
            <a:r>
              <a:rPr lang="el-GR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l-GR" dirty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μεγάλη επανάσταση</a:t>
            </a:r>
            <a:r>
              <a:rPr lang="el-GR" dirty="0"/>
              <a:t>, το 1878, ο σουλτάνος παραχώρησε τη σύμβαση της Χαλέπας (προάστιο των Χανίων</a:t>
            </a:r>
            <a:r>
              <a:rPr lang="el-GR" dirty="0" smtClean="0"/>
              <a:t>).» /</a:t>
            </a:r>
            <a:r>
              <a:rPr lang="el-GR" dirty="0" smtClean="0">
                <a:solidFill>
                  <a:srgbClr val="002060"/>
                </a:solidFill>
              </a:rPr>
              <a:t>καμία αναφορά Στ΄ Δημοτικού</a:t>
            </a:r>
            <a:endParaRPr lang="el-G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l-GR" dirty="0" smtClean="0"/>
              <a:t>4. σ. 64: </a:t>
            </a:r>
            <a:r>
              <a:rPr lang="el-GR" dirty="0"/>
              <a:t>«</a:t>
            </a:r>
            <a:r>
              <a:rPr lang="el-GR" u="sng" dirty="0">
                <a:solidFill>
                  <a:srgbClr val="FF0000"/>
                </a:solidFill>
              </a:rPr>
              <a:t>Νέα</a:t>
            </a:r>
            <a:r>
              <a:rPr lang="el-GR" dirty="0">
                <a:solidFill>
                  <a:srgbClr val="FF0000"/>
                </a:solidFill>
              </a:rPr>
              <a:t> επανάσταση </a:t>
            </a:r>
            <a:r>
              <a:rPr lang="el-GR" dirty="0"/>
              <a:t>στα 1896-1897 εξελίχθηκε, όπως είδαμε στην προηγούμενη ενότητα, σε ελληνοτουρκικό πόλεμο, στον οποίο η Ελλάδα </a:t>
            </a:r>
            <a:r>
              <a:rPr lang="el-GR" dirty="0" smtClean="0"/>
              <a:t>ηττήθηκε.» /</a:t>
            </a:r>
            <a:r>
              <a:rPr lang="el-GR" dirty="0" smtClean="0">
                <a:solidFill>
                  <a:srgbClr val="002060"/>
                </a:solidFill>
              </a:rPr>
              <a:t>ένοπλη εξέγερση (Στ΄ Δημοτικού σ.179)</a:t>
            </a:r>
            <a:endParaRPr lang="el-G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l-GR" dirty="0" smtClean="0"/>
              <a:t>5. σ. 65: </a:t>
            </a:r>
            <a:r>
              <a:rPr lang="el-GR" dirty="0"/>
              <a:t>«Η ολιγωρία, ωστόσο, του ύπατου αρμοστή στο ζήτημα της ένωσης με την Ελλάδα προκάλεσε την έκρηξη το 1905 </a:t>
            </a:r>
            <a:r>
              <a:rPr lang="el-GR" u="sng" dirty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νέας</a:t>
            </a:r>
            <a:r>
              <a:rPr lang="el-GR" dirty="0"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επανάστασης</a:t>
            </a:r>
            <a:r>
              <a:rPr lang="el-GR" dirty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l-GR" dirty="0"/>
              <a:t>στο Θέρισο των Χανίων με επικεφαλής τους Ελευθέριο Βενιζέλο, Κωνσταντίνο Φούμη και Κωνσταντίνο Μάνο, οι οποίοι κήρυξαν την ένωση της Κρήτης με την </a:t>
            </a:r>
            <a:r>
              <a:rPr lang="el-GR" dirty="0" smtClean="0"/>
              <a:t>Ελλάδα.» /</a:t>
            </a:r>
            <a:r>
              <a:rPr lang="el-GR" dirty="0" smtClean="0">
                <a:solidFill>
                  <a:srgbClr val="002060"/>
                </a:solidFill>
              </a:rPr>
              <a:t>εξέγερση (Στ΄Δημοτικού σ.178)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51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6002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/>
              <a:t>Η καλλιέργεια της ιστορικής σκέψης μέσα από τη σύνδεση  της έννοιας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</a:t>
            </a:r>
            <a:r>
              <a:rPr lang="el-GR" sz="3200" b="1" dirty="0" smtClean="0"/>
              <a:t> με δευτερογενείς ιστορικές έννοιες (κυρίως κατά το καναδικό μοντέλο-</a:t>
            </a:r>
            <a:r>
              <a:rPr lang="en-US" sz="3200" b="1" dirty="0" smtClean="0"/>
              <a:t>Peter </a:t>
            </a:r>
            <a:r>
              <a:rPr lang="en-US" sz="3200" b="1" dirty="0" err="1" smtClean="0"/>
              <a:t>Seixas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678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Αιτιότητα: παράγοντες που οδηγούν σε επανάσταση και αποτελέσματα</a:t>
            </a:r>
          </a:p>
          <a:p>
            <a:pPr marL="514350" indent="-514350">
              <a:buAutoNum type="arabicPeriod"/>
            </a:pPr>
            <a:r>
              <a:rPr lang="el-GR" dirty="0" smtClean="0"/>
              <a:t>Σημαντικότητα</a:t>
            </a:r>
          </a:p>
          <a:p>
            <a:pPr marL="514350" indent="-514350">
              <a:buAutoNum type="arabicPeriod"/>
            </a:pPr>
            <a:r>
              <a:rPr lang="el-GR" dirty="0" smtClean="0"/>
              <a:t>Ιστορική οπτική</a:t>
            </a:r>
            <a:r>
              <a:rPr lang="el-GR" dirty="0"/>
              <a:t>: </a:t>
            </a:r>
            <a:r>
              <a:rPr lang="el-GR" dirty="0" smtClean="0"/>
              <a:t>15/7/1789: Βασιλιάς </a:t>
            </a:r>
            <a:r>
              <a:rPr lang="el-GR" dirty="0"/>
              <a:t>Λουδοβίκος 16ος: «αυτό είναι </a:t>
            </a:r>
            <a:r>
              <a:rPr lang="el-GR" dirty="0" smtClean="0"/>
              <a:t>εξέγερση». Rochefoucauld-Liancourt</a:t>
            </a:r>
            <a:r>
              <a:rPr lang="el-GR" dirty="0"/>
              <a:t>: «όχι κύριε, αυτό είναι επανάσταση</a:t>
            </a:r>
            <a:r>
              <a:rPr lang="el-GR" dirty="0" smtClean="0"/>
              <a:t>».</a:t>
            </a:r>
          </a:p>
          <a:p>
            <a:pPr marL="514350" indent="-514350">
              <a:buAutoNum type="arabicPeriod"/>
            </a:pPr>
            <a:r>
              <a:rPr lang="el-GR" dirty="0" smtClean="0"/>
              <a:t>Ιστορική ερμηνεία: «η εξέγερση του Μοριά» (επίσημη θέση του τουρκικού κράτους για την ελληνική επανάσταση)</a:t>
            </a:r>
          </a:p>
          <a:p>
            <a:pPr marL="514350" indent="-514350">
              <a:buAutoNum type="arabicPeriod"/>
            </a:pPr>
            <a:r>
              <a:rPr lang="el-GR" dirty="0" smtClean="0"/>
              <a:t>Ιστορικός χρόνος: πύκνωση στην επανάσταση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l-GR" u="sng" dirty="0" smtClean="0"/>
              <a:t>Αλλαγή</a:t>
            </a:r>
            <a:r>
              <a:rPr lang="el-GR" dirty="0" smtClean="0"/>
              <a:t>-συνέχεια: ρήξη=δημιουργία εθνικού κράτους</a:t>
            </a:r>
            <a:endParaRPr lang="el-GR" dirty="0"/>
          </a:p>
          <a:p>
            <a:pPr marL="514350" indent="-514350">
              <a:buAutoNum type="arabicPeriod"/>
            </a:pPr>
            <a:r>
              <a:rPr lang="el-GR" dirty="0" smtClean="0"/>
              <a:t>Ηθική διάσταση: είναι καλή η επανάσταση ή όχι;</a:t>
            </a:r>
            <a:endParaRPr lang="el-GR" dirty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Ο Κολοκοτρώνης για τη Γαλλική και την Ελληνική Επανάσταση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763000" cy="5715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«Η </a:t>
            </a:r>
            <a:r>
              <a:rPr lang="el-GR" dirty="0"/>
              <a:t>γαλλική επανάστασις και ο Ναπολέων έκαμε κατά τη γνώμη μου </a:t>
            </a:r>
            <a:r>
              <a:rPr lang="el-GR" u="sng" dirty="0"/>
              <a:t>να ανοίξουν τα </a:t>
            </a:r>
            <a:r>
              <a:rPr lang="el-GR" u="sng" dirty="0" smtClean="0"/>
              <a:t>μάτια του κόσμου</a:t>
            </a:r>
            <a:r>
              <a:rPr lang="el-GR" dirty="0" smtClean="0"/>
              <a:t>»</a:t>
            </a:r>
          </a:p>
          <a:p>
            <a:pPr marL="514350" indent="-514350">
              <a:buAutoNum type="arabicPeriod"/>
            </a:pPr>
            <a:r>
              <a:rPr lang="el-GR" dirty="0" smtClean="0"/>
              <a:t>«</a:t>
            </a:r>
            <a:r>
              <a:rPr lang="el-GR" u="sng" dirty="0" smtClean="0"/>
              <a:t>Τους βασιλείς</a:t>
            </a:r>
            <a:r>
              <a:rPr lang="el-GR" u="sng" dirty="0"/>
              <a:t>, τους ενόμιζαν ως θεούς επί της γης </a:t>
            </a:r>
            <a:r>
              <a:rPr lang="el-GR" dirty="0"/>
              <a:t>και ότι κι αν έκαμναν το έλεγαν καλά καμωμένο. Δι’ αυτό </a:t>
            </a:r>
            <a:r>
              <a:rPr lang="el-GR" dirty="0" smtClean="0"/>
              <a:t>και </a:t>
            </a:r>
            <a:r>
              <a:rPr lang="el-GR" u="sng" dirty="0" smtClean="0"/>
              <a:t>είναι </a:t>
            </a:r>
            <a:r>
              <a:rPr lang="el-GR" u="sng" dirty="0"/>
              <a:t>δυσκολότερο να διοικήσεις τώρα </a:t>
            </a:r>
            <a:r>
              <a:rPr lang="el-GR" u="sng" dirty="0" smtClean="0"/>
              <a:t>λαόν</a:t>
            </a:r>
            <a:r>
              <a:rPr lang="el-GR" dirty="0" smtClean="0"/>
              <a:t>»</a:t>
            </a:r>
          </a:p>
          <a:p>
            <a:pPr marL="514350" indent="-514350">
              <a:buAutoNum type="arabicPeriod"/>
            </a:pPr>
            <a:r>
              <a:rPr lang="el-GR" dirty="0" smtClean="0"/>
              <a:t>«Η κοινωνία των </a:t>
            </a:r>
            <a:r>
              <a:rPr lang="el-GR" dirty="0"/>
              <a:t>ανθρώπων ήτον μικρή. Δεν είναι παρά η επανάστασίς μας όπου </a:t>
            </a:r>
            <a:r>
              <a:rPr lang="el-GR" u="sng" dirty="0"/>
              <a:t>εσχέτισεν όλους τους </a:t>
            </a:r>
            <a:r>
              <a:rPr lang="el-GR" u="sng" dirty="0" smtClean="0"/>
              <a:t>Έλληνας</a:t>
            </a:r>
            <a:r>
              <a:rPr lang="el-GR" dirty="0" smtClean="0"/>
              <a:t>. </a:t>
            </a:r>
            <a:r>
              <a:rPr lang="el-GR" dirty="0"/>
              <a:t>Ευρίσκοντο άνθρωποι όπου δεν εγνώριζαν άλλο χωριό μακράν μίαν ημέραν από το </a:t>
            </a:r>
            <a:r>
              <a:rPr lang="el-GR" dirty="0" smtClean="0"/>
              <a:t>εδικό τους</a:t>
            </a:r>
            <a:r>
              <a:rPr lang="el-GR" dirty="0"/>
              <a:t>. Την Ζάκυνθον την ενόμιζαν ως νομίζομεν τώρα το μακρύτερο μέρος του κόσμου. Η Αμερική </a:t>
            </a:r>
            <a:r>
              <a:rPr lang="el-GR" dirty="0" smtClean="0"/>
              <a:t>μας φαίνεται </a:t>
            </a:r>
            <a:r>
              <a:rPr lang="el-GR" dirty="0"/>
              <a:t>ως πως τους εφαίνεται αυτών η Ζάκυνθος. ‘Ελεγον: εις την </a:t>
            </a:r>
            <a:r>
              <a:rPr lang="el-GR" dirty="0" smtClean="0"/>
              <a:t>Φραγκιά»</a:t>
            </a:r>
          </a:p>
          <a:p>
            <a:pPr marL="0" indent="0">
              <a:buNone/>
            </a:pP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Κολοκοτρώνης, </a:t>
            </a:r>
            <a:r>
              <a:rPr lang="el-GR" sz="2800" i="1" dirty="0" smtClean="0"/>
              <a:t>Απομνημονεύματα </a:t>
            </a:r>
            <a:r>
              <a:rPr lang="el-GR" sz="2800" dirty="0" smtClean="0"/>
              <a:t>(επιμ. Τάσος Βουρνάς), Αθήνα 1950, σ.70.</a:t>
            </a:r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0767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/>
              <a:t>Το κληροδότημα της Γαλλικής Επανάστασης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800" dirty="0" smtClean="0"/>
              <a:t>«Αντίθετα απ’ ότι συνέβαινε με τις επαναστάσεις στο τέλος του 18ου αιώνα, οι επαναστάσεις της μεταναπολεόντειας περιοδου ήταν </a:t>
            </a:r>
            <a:r>
              <a:rPr lang="el-GR" sz="2800" u="sng" dirty="0" smtClean="0"/>
              <a:t>εσκεμμένες</a:t>
            </a:r>
            <a:r>
              <a:rPr lang="el-GR" sz="2800" dirty="0" smtClean="0"/>
              <a:t> ή ακόμη και </a:t>
            </a:r>
            <a:r>
              <a:rPr lang="el-GR" sz="2800" u="sng" dirty="0" smtClean="0"/>
              <a:t>προγραμματισμένες</a:t>
            </a:r>
            <a:r>
              <a:rPr lang="el-GR" sz="2800" dirty="0" smtClean="0"/>
              <a:t>. Γιατί το καταπληκτικότερο κληροδότημα της ίδιας της Γαλλικής Επανάστασης ήταν τα πρότυπα και τα οργανωμένα σχήματα πολιτικής αναταραχής που αυτή καθιέρωσε για τη γενική χρήση των απανταχού επαναστατών»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Eric </a:t>
            </a:r>
            <a:r>
              <a:rPr lang="en-US" sz="2400" dirty="0" err="1" smtClean="0"/>
              <a:t>Hobsbawm</a:t>
            </a:r>
            <a:r>
              <a:rPr lang="en-US" sz="2400" dirty="0" smtClean="0"/>
              <a:t>, </a:t>
            </a:r>
            <a:r>
              <a:rPr lang="el-GR" sz="2400" i="1" dirty="0" smtClean="0"/>
              <a:t>Η εποχή των επαναστάσεων 1789-1848</a:t>
            </a:r>
            <a:r>
              <a:rPr lang="el-GR" sz="2400" dirty="0" smtClean="0"/>
              <a:t>, σ. 154.</a:t>
            </a: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6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b="1" dirty="0" smtClean="0"/>
              <a:t>Η ηθική διάσταση της Γαλλικής Επανάστασης κατά τον </a:t>
            </a:r>
            <a:r>
              <a:rPr lang="en-US" sz="3200" b="1" dirty="0" smtClean="0"/>
              <a:t>Immanuel Kant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Η επανάσταση ενός πλούσιου στο πνεύμα λαού που την </a:t>
            </a:r>
            <a:r>
              <a:rPr lang="el-GR" u="sng" dirty="0" smtClean="0"/>
              <a:t>είδαμε να γίνεται στις μέρες μας</a:t>
            </a:r>
            <a:r>
              <a:rPr lang="el-GR" dirty="0" smtClean="0"/>
              <a:t>…μπορεί να γεμίσει από </a:t>
            </a:r>
            <a:r>
              <a:rPr lang="el-GR" u="sng" dirty="0" smtClean="0"/>
              <a:t>αθλιότητα και πράξεις τρόμου</a:t>
            </a:r>
            <a:r>
              <a:rPr lang="el-GR" dirty="0" smtClean="0"/>
              <a:t>..ώστε ένας στοχαστικός άνθρωπος…δεν θα αποφάσιζε ποτέ να κάνει το πείραμα με τόσο βαριά έξοδα –η επανάσταση αυτή, λέγω, βρίσκει ωστόσο μέσα στις </a:t>
            </a:r>
            <a:r>
              <a:rPr lang="el-GR" u="sng" dirty="0" smtClean="0"/>
              <a:t>ψυχές όλων των θεατών </a:t>
            </a:r>
            <a:r>
              <a:rPr lang="el-GR" dirty="0" smtClean="0"/>
              <a:t>(που δεν έχουν μπλεχτεί οι ίδιοι σε αυτό το παιχνίδι) μία κατά την επιθυμία τους συμμετοχή…, </a:t>
            </a:r>
            <a:r>
              <a:rPr lang="el-GR" u="sng" dirty="0" smtClean="0"/>
              <a:t>ας είναι η εκδήλωσή της συνδεδεμένη με κίνδυνο</a:t>
            </a:r>
            <a:r>
              <a:rPr lang="el-GR" dirty="0" smtClean="0"/>
              <a:t>· τούτο δεν μπορεί να έχει άλλην αιτία παρά μιάν </a:t>
            </a:r>
            <a:r>
              <a:rPr lang="el-GR" u="sng" dirty="0" smtClean="0"/>
              <a:t>ηθική καταβολή μέσα στο ανθρώπινο γένος.</a:t>
            </a:r>
          </a:p>
          <a:p>
            <a:pPr marL="0" indent="0">
              <a:buNone/>
            </a:pPr>
            <a:r>
              <a:rPr lang="en-US" sz="2400" dirty="0" smtClean="0"/>
              <a:t>Immanuel Kant, </a:t>
            </a:r>
            <a:r>
              <a:rPr lang="el-GR" sz="2400" i="1" dirty="0" smtClean="0"/>
              <a:t>Δοκίμια</a:t>
            </a:r>
            <a:r>
              <a:rPr lang="el-GR" sz="2400" dirty="0" smtClean="0"/>
              <a:t>, Αθήνα 1971</a:t>
            </a:r>
            <a:r>
              <a:rPr lang="en-US" sz="2400" dirty="0" smtClean="0"/>
              <a:t>, </a:t>
            </a:r>
            <a:r>
              <a:rPr lang="el-GR" sz="2400" dirty="0" smtClean="0"/>
              <a:t>σ. 185.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0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l-GR" sz="3600" b="1" dirty="0"/>
              <a:t>Π</a:t>
            </a:r>
            <a:r>
              <a:rPr lang="el-GR" sz="3600" b="1" dirty="0" smtClean="0"/>
              <a:t>ροβληματισμοί από την απόπειρα ορισμού της έννοιας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5257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Επανάσταση= έννοια προερχόμενη καταρχάς από την επιστήμη της κοινωνιολογίας και την πολιτική επιστήμη</a:t>
            </a:r>
          </a:p>
          <a:p>
            <a:pPr marL="514350" indent="-514350">
              <a:buAutoNum type="arabicPeriod"/>
            </a:pPr>
            <a:r>
              <a:rPr lang="el-GR" dirty="0" smtClean="0"/>
              <a:t>Καταλήγει να μετατρέπεται σε ιστορικό όρο = </a:t>
            </a:r>
            <a:r>
              <a:rPr lang="el-GR" i="1" dirty="0" smtClean="0"/>
              <a:t>πρωτογενής ιστορική έννοια</a:t>
            </a:r>
          </a:p>
          <a:p>
            <a:pPr marL="514350" indent="-514350">
              <a:buAutoNum type="arabicPeriod"/>
            </a:pPr>
            <a:r>
              <a:rPr lang="el-GR" dirty="0" smtClean="0"/>
              <a:t>Επιστρέφεται  στις άλλες επιστήμες με τη νοηματοδότηση που έχει αποκτήσει και μέσα από την επιστήμη της ιστορίας</a:t>
            </a:r>
          </a:p>
          <a:p>
            <a:pPr marL="514350" indent="-514350">
              <a:buAutoNum type="arabicPeriod"/>
            </a:pPr>
            <a:r>
              <a:rPr lang="el-GR" dirty="0" smtClean="0"/>
              <a:t>Δυσκολία ορισμού της Επανάστασης. Γιατί;</a:t>
            </a:r>
          </a:p>
          <a:p>
            <a:pPr marL="0" indent="0">
              <a:buNone/>
            </a:pPr>
            <a:r>
              <a:rPr lang="el-GR" dirty="0" smtClean="0"/>
              <a:t>Α. Η αφαιρετική φύση της έννοιας Επανάσταση και το πρόβλημα της γενίκευσης α. γενικά και β. στην επιστήμη της ιστορίας</a:t>
            </a:r>
          </a:p>
          <a:p>
            <a:pPr marL="0" indent="0">
              <a:buNone/>
            </a:pPr>
            <a:r>
              <a:rPr lang="el-GR" dirty="0" smtClean="0"/>
              <a:t>Β. Η ιστορικότητα του όρου (</a:t>
            </a:r>
            <a:r>
              <a:rPr lang="en-US" dirty="0"/>
              <a:t>I</a:t>
            </a:r>
            <a:r>
              <a:rPr lang="en-US" dirty="0" smtClean="0"/>
              <a:t>mmanuel Kant</a:t>
            </a:r>
            <a:r>
              <a:rPr lang="el-GR" dirty="0" smtClean="0"/>
              <a:t>: «βάσει των εμπειρικών δεδομένων»)</a:t>
            </a:r>
          </a:p>
          <a:p>
            <a:pPr marL="0" indent="0">
              <a:buNone/>
            </a:pPr>
            <a:r>
              <a:rPr lang="el-GR" dirty="0" smtClean="0"/>
              <a:t>5.    </a:t>
            </a:r>
            <a:r>
              <a:rPr lang="en-US" dirty="0" smtClean="0"/>
              <a:t>Eric </a:t>
            </a:r>
            <a:r>
              <a:rPr lang="en-US" dirty="0" err="1" smtClean="0"/>
              <a:t>Hobsbawm</a:t>
            </a:r>
            <a:r>
              <a:rPr lang="el-GR" dirty="0" smtClean="0"/>
              <a:t>: «μέχρι τη Γαλλική </a:t>
            </a:r>
            <a:r>
              <a:rPr lang="el-GR" dirty="0"/>
              <a:t>Ε</a:t>
            </a:r>
            <a:r>
              <a:rPr lang="el-GR" dirty="0" smtClean="0"/>
              <a:t>πανάσταση υπήρχαν αναταραχές που έφταναν μέχρι την εξέγερση»</a:t>
            </a:r>
          </a:p>
        </p:txBody>
      </p:sp>
    </p:spTree>
    <p:extLst>
      <p:ext uri="{BB962C8B-B14F-4D97-AF65-F5344CB8AC3E}">
        <p14:creationId xmlns:p14="http://schemas.microsoft.com/office/powerpoint/2010/main" val="39853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2192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Σύγκριση δομής ΠΣ </a:t>
            </a:r>
            <a:r>
              <a:rPr lang="el-GR" sz="3200" b="1" dirty="0"/>
              <a:t>2003(ισχύον/πάνω</a:t>
            </a:r>
            <a:r>
              <a:rPr lang="el-GR" sz="3200" b="1" dirty="0" smtClean="0"/>
              <a:t>) και </a:t>
            </a:r>
            <a:br>
              <a:rPr lang="el-GR" sz="3200" b="1" dirty="0" smtClean="0"/>
            </a:br>
            <a:r>
              <a:rPr lang="el-GR" sz="3200" b="1" dirty="0" smtClean="0"/>
              <a:t>2018-19(καταργηθέν/κάτω)</a:t>
            </a:r>
            <a:endParaRPr lang="en-US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810000"/>
            <a:ext cx="8229600" cy="289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2659"/>
            <a:ext cx="9148482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0" y="3581400"/>
            <a:ext cx="916641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6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Ποια η σημασία της εννοιολόγησης της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Επανάστασης</a:t>
            </a:r>
            <a:r>
              <a:rPr lang="el-GR" sz="3200" b="1" dirty="0" smtClean="0"/>
              <a:t>;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l-GR" dirty="0"/>
              <a:t>Ακρίβεια στην επιλογή </a:t>
            </a:r>
            <a:r>
              <a:rPr lang="el-GR" dirty="0" smtClean="0"/>
              <a:t>λέξεων/όρων &gt;&gt;&gt;έγκυρες/αξιόπιστες νοηματοδοτήσεις</a:t>
            </a:r>
          </a:p>
          <a:p>
            <a:pPr marL="514350" indent="-514350">
              <a:buAutoNum type="arabicPeriod"/>
            </a:pPr>
            <a:r>
              <a:rPr lang="el-GR" dirty="0" smtClean="0"/>
              <a:t>Επιφύλαξη και προσοχή στις εννοιολογικές επιλογές της καθημερινότητας από οποιονδήποτε -(κατα)χρήση της ιστορίας</a:t>
            </a:r>
          </a:p>
          <a:p>
            <a:pPr marL="514350" indent="-514350">
              <a:buAutoNum type="arabicPeriod"/>
            </a:pPr>
            <a:r>
              <a:rPr lang="el-GR" dirty="0" smtClean="0"/>
              <a:t>Εξισορρόπηση της δηλωτικής γνώσης με θεματική ιστορία και τη διαδικαστική γνώση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l-GR" dirty="0" smtClean="0"/>
              <a:t>Εξοικείωση με αφηρημένες έννοιες και  προώθηση της αφηρημένης σκέψης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l-GR" dirty="0" smtClean="0"/>
              <a:t>Καλλιέργεια ιστορικής σκέψης</a:t>
            </a:r>
            <a:endParaRPr lang="el-GR" dirty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endParaRPr lang="el-GR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55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20762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Το </a:t>
            </a:r>
            <a:r>
              <a:rPr lang="el-GR" sz="3200" b="1" i="1" dirty="0" smtClean="0"/>
              <a:t>εννοιολογικό προϋπάρχον </a:t>
            </a:r>
            <a:r>
              <a:rPr lang="el-GR" sz="3200" b="1" dirty="0" smtClean="0"/>
              <a:t>στους μαθητές</a:t>
            </a:r>
            <a:r>
              <a:rPr lang="el-GR" sz="3200" b="1" i="1" dirty="0" smtClean="0"/>
              <a:t> </a:t>
            </a:r>
            <a:r>
              <a:rPr lang="el-GR" sz="3200" b="1" dirty="0" smtClean="0"/>
              <a:t>για τον όρο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l-GR" dirty="0" smtClean="0"/>
              <a:t>Η έννοια Επανάσταση για τους μαθητές</a:t>
            </a:r>
          </a:p>
          <a:p>
            <a:pPr marL="514350" indent="-514350">
              <a:buAutoNum type="arabicPeriod"/>
            </a:pPr>
            <a:r>
              <a:rPr lang="el-GR" dirty="0" smtClean="0"/>
              <a:t>Η </a:t>
            </a:r>
            <a:r>
              <a:rPr lang="el-GR" i="1" dirty="0" smtClean="0"/>
              <a:t>διαισθητική σύλληψη</a:t>
            </a:r>
            <a:r>
              <a:rPr lang="el-GR" dirty="0" smtClean="0"/>
              <a:t> της έννοιας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l-GR" dirty="0"/>
              <a:t> «Ο πιο σπουδαίος παράγοντας που επηρεάζει τη μάθηση είναι </a:t>
            </a:r>
            <a:r>
              <a:rPr lang="el-GR" u="sng" dirty="0"/>
              <a:t>εκείνο το οποίο ο μαθητής γνωρίζει ήδη</a:t>
            </a:r>
            <a:r>
              <a:rPr lang="el-GR" dirty="0"/>
              <a:t>. Εξακρίβωσέ το και δίδαξε σύμφωνα με αυτό</a:t>
            </a:r>
            <a:r>
              <a:rPr lang="el-GR" dirty="0" smtClean="0"/>
              <a:t>» (</a:t>
            </a:r>
            <a:r>
              <a:rPr lang="en-US" dirty="0"/>
              <a:t>David </a:t>
            </a:r>
            <a:r>
              <a:rPr lang="en-US" dirty="0" err="1"/>
              <a:t>Ausubel</a:t>
            </a:r>
            <a:r>
              <a:rPr lang="en-US" dirty="0"/>
              <a:t>, </a:t>
            </a:r>
            <a:r>
              <a:rPr lang="en-US" i="1" dirty="0"/>
              <a:t>Educational psychology: a cognitive view</a:t>
            </a:r>
            <a:r>
              <a:rPr lang="en-US" dirty="0"/>
              <a:t>, New York </a:t>
            </a:r>
            <a:r>
              <a:rPr lang="en-US" dirty="0" smtClean="0"/>
              <a:t>1968</a:t>
            </a:r>
            <a:r>
              <a:rPr lang="el-GR" dirty="0"/>
              <a:t>)</a:t>
            </a:r>
          </a:p>
          <a:p>
            <a:pPr marL="514350" indent="-514350">
              <a:buAutoNum type="arabicPeriod"/>
            </a:pPr>
            <a:r>
              <a:rPr lang="el-GR" i="1" dirty="0" smtClean="0"/>
              <a:t>Διαισθητική σύλληψη</a:t>
            </a:r>
            <a:r>
              <a:rPr lang="el-GR" dirty="0" smtClean="0"/>
              <a:t> και </a:t>
            </a:r>
            <a:r>
              <a:rPr lang="el-GR" i="1" dirty="0" smtClean="0"/>
              <a:t>κοινωνικές αναπαραστάσεις</a:t>
            </a:r>
            <a:endParaRPr lang="en-US" i="1" dirty="0" smtClean="0"/>
          </a:p>
          <a:p>
            <a:pPr marL="514350" indent="-514350">
              <a:buAutoNum type="arabicPeriod"/>
            </a:pPr>
            <a:r>
              <a:rPr lang="el-GR" dirty="0" smtClean="0"/>
              <a:t>Σκοπός</a:t>
            </a:r>
            <a:r>
              <a:rPr lang="en-US" dirty="0" smtClean="0"/>
              <a:t> </a:t>
            </a:r>
            <a:r>
              <a:rPr lang="el-GR" dirty="0" smtClean="0"/>
              <a:t>διδασκαλίας της ιστορίας= </a:t>
            </a:r>
            <a:r>
              <a:rPr lang="el-GR" i="1" dirty="0" smtClean="0"/>
              <a:t>οικειοποίηση της έννοιας</a:t>
            </a:r>
            <a:r>
              <a:rPr lang="el-GR" dirty="0" smtClean="0"/>
              <a:t> της Επανάστασης όχι μέσα από</a:t>
            </a:r>
            <a:r>
              <a:rPr lang="el-GR" i="1" dirty="0" smtClean="0"/>
              <a:t> διαισθητική σύλληψή </a:t>
            </a:r>
            <a:r>
              <a:rPr lang="el-GR" dirty="0" smtClean="0"/>
              <a:t>της αλλά από μια </a:t>
            </a:r>
            <a:r>
              <a:rPr lang="el-GR" i="1" dirty="0" smtClean="0"/>
              <a:t>επιστημονική-</a:t>
            </a:r>
            <a:r>
              <a:rPr lang="el-GR" dirty="0" smtClean="0"/>
              <a:t>ορθολογική</a:t>
            </a:r>
            <a:r>
              <a:rPr lang="el-GR" i="1" dirty="0" smtClean="0"/>
              <a:t> προσέγγιση  &gt;&gt;&gt;&gt; γνωστική σύγκρουση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l-GR" dirty="0" smtClean="0"/>
              <a:t>Πως θα μεταφέρουμε όμως την έννοια Επανάσταση από την επιστήμη στην τάξη (</a:t>
            </a:r>
            <a:r>
              <a:rPr lang="el-GR" i="1" dirty="0" smtClean="0"/>
              <a:t>διδακτική μετάθεση);</a:t>
            </a:r>
            <a:endParaRPr lang="el-GR" dirty="0"/>
          </a:p>
          <a:p>
            <a:pPr marL="514350" indent="-514350">
              <a:buAutoNum type="arabicPeriod"/>
            </a:pPr>
            <a:endParaRPr lang="el-GR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0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latin typeface="+mn-lt"/>
              </a:rPr>
              <a:t>Ερμηνευτικό σχήμα για την έννοια </a:t>
            </a:r>
            <a:r>
              <a:rPr lang="el-GR" sz="3200" b="1" dirty="0" smtClean="0">
                <a:solidFill>
                  <a:srgbClr val="FF0000"/>
                </a:solidFill>
                <a:latin typeface="+mn-lt"/>
              </a:rPr>
              <a:t>Επανάσταση</a:t>
            </a:r>
            <a:endParaRPr lang="el-G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70000" lnSpcReduction="20000"/>
          </a:bodyPr>
          <a:lstStyle/>
          <a:p>
            <a:pPr marL="742950" indent="-742950">
              <a:buAutoNum type="arabicPeriod"/>
            </a:pPr>
            <a:r>
              <a:rPr lang="el-GR" sz="3600" dirty="0" smtClean="0"/>
              <a:t>Συλλογική χρήση βίας</a:t>
            </a:r>
          </a:p>
          <a:p>
            <a:pPr marL="742950" indent="-742950">
              <a:buAutoNum type="arabicPeriod"/>
            </a:pPr>
            <a:r>
              <a:rPr lang="el-GR" sz="3600" dirty="0" smtClean="0"/>
              <a:t>Αν όχι καθολική συμμετοχή, μεγάλα ποσοστά συμμετοχής (κατά την </a:t>
            </a:r>
            <a:r>
              <a:rPr lang="en-US" sz="3600" dirty="0" err="1" smtClean="0"/>
              <a:t>Theda</a:t>
            </a:r>
            <a:r>
              <a:rPr lang="en-US" sz="3600" dirty="0" smtClean="0"/>
              <a:t> </a:t>
            </a:r>
            <a:r>
              <a:rPr lang="en-US" sz="3600" dirty="0" err="1" smtClean="0"/>
              <a:t>Skocpol</a:t>
            </a:r>
            <a:r>
              <a:rPr lang="en-US" sz="3600" dirty="0" smtClean="0"/>
              <a:t> </a:t>
            </a:r>
            <a:r>
              <a:rPr lang="el-GR" sz="3600" dirty="0" smtClean="0"/>
              <a:t>η επανάσταση προϋποθέτει την κινητοποίηση κατώτερων στρωμάτων) </a:t>
            </a:r>
            <a:endParaRPr lang="en-US" sz="3600" dirty="0" smtClean="0"/>
          </a:p>
          <a:p>
            <a:pPr marL="742950" indent="-742950">
              <a:buAutoNum type="arabicPeriod"/>
            </a:pPr>
            <a:r>
              <a:rPr lang="el-GR" sz="3600" dirty="0" smtClean="0"/>
              <a:t>ΑΠΟΠΕΙΡΑ ανατροπής της υπάρχουσας τάξης πραγμάτων (πολιτική, κοινωνική, οικονομική, κ.α.), </a:t>
            </a:r>
            <a:r>
              <a:rPr lang="en-US" sz="3600" dirty="0" err="1" smtClean="0"/>
              <a:t>revolvere</a:t>
            </a:r>
            <a:r>
              <a:rPr lang="en-US" sz="3600" dirty="0" smtClean="0"/>
              <a:t>=</a:t>
            </a:r>
            <a:r>
              <a:rPr lang="el-GR" sz="3600" dirty="0" smtClean="0"/>
              <a:t>περιστρέφω</a:t>
            </a:r>
          </a:p>
          <a:p>
            <a:pPr marL="742950" indent="-742950">
              <a:buAutoNum type="arabicPeriod"/>
            </a:pPr>
            <a:r>
              <a:rPr lang="el-GR" sz="3600" dirty="0" smtClean="0"/>
              <a:t>ΕΠΙΤΥΧΗΣ ανατροπή της παλαιάς τάξης πραγμάτων / εισαγωγή μη αναστρέψιμων μεταβολών</a:t>
            </a:r>
          </a:p>
          <a:p>
            <a:pPr marL="742950" indent="-742950">
              <a:buAutoNum type="arabicPeriod"/>
            </a:pPr>
            <a:r>
              <a:rPr lang="el-GR" sz="3600" dirty="0" smtClean="0"/>
              <a:t>«Επί το δημοκρατικότερον»</a:t>
            </a:r>
          </a:p>
          <a:p>
            <a:pPr marL="0" indent="0">
              <a:buNone/>
            </a:pPr>
            <a:endParaRPr lang="el-GR" sz="3600" dirty="0" smtClean="0"/>
          </a:p>
          <a:p>
            <a:r>
              <a:rPr lang="el-GR" sz="3600" u="sng" dirty="0" smtClean="0"/>
              <a:t>Δεν αποτελούν κριτήριο για την Επανάσταση</a:t>
            </a:r>
            <a:r>
              <a:rPr lang="el-GR" sz="3600" dirty="0" smtClean="0"/>
              <a:t>: </a:t>
            </a:r>
          </a:p>
          <a:p>
            <a:pPr marL="0" indent="0">
              <a:buNone/>
            </a:pPr>
            <a:r>
              <a:rPr lang="el-GR" sz="3600" dirty="0" smtClean="0"/>
              <a:t>α. η χρονική διάρκεια της κινητοποίησης</a:t>
            </a:r>
          </a:p>
          <a:p>
            <a:pPr marL="0" indent="0">
              <a:buNone/>
            </a:pPr>
            <a:r>
              <a:rPr lang="el-GR" sz="3600" dirty="0" smtClean="0"/>
              <a:t>β. ο αριθμός θυμάτων και υλικών καταστροφών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09286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Η έννοια της περιστροφής (&lt;&lt;&lt;</a:t>
            </a:r>
            <a:r>
              <a:rPr lang="en-US" sz="3200" b="1" dirty="0" err="1" smtClean="0"/>
              <a:t>revolvere</a:t>
            </a:r>
            <a:r>
              <a:rPr lang="en-US" sz="3200" b="1" dirty="0" smtClean="0"/>
              <a:t>) </a:t>
            </a:r>
            <a:r>
              <a:rPr lang="el-GR" sz="3200" b="1" dirty="0" smtClean="0"/>
              <a:t>στην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11505"/>
            <a:ext cx="2666999" cy="268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2438400"/>
            <a:ext cx="2663825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438105" y="1882999"/>
            <a:ext cx="458787" cy="546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Α</a:t>
            </a:r>
            <a:endParaRPr lang="el-GR" dirty="0"/>
          </a:p>
          <a:p>
            <a:pPr marL="0" indent="0">
              <a:buNone/>
            </a:pPr>
            <a:endParaRPr lang="el-GR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5506" y="1638910"/>
            <a:ext cx="612775" cy="684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l-GR" dirty="0" smtClean="0"/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868487" y="1864659"/>
            <a:ext cx="458787" cy="5468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 smtClean="0"/>
              <a:t>Α</a:t>
            </a: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99209" y="2644995"/>
            <a:ext cx="458787" cy="5468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/>
              <a:t>Β</a:t>
            </a:r>
            <a:endParaRPr lang="el-GR" dirty="0" smtClean="0"/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8000999" y="2659666"/>
            <a:ext cx="458787" cy="5468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/>
              <a:t>Γ</a:t>
            </a:r>
            <a:endParaRPr lang="el-GR" dirty="0" smtClean="0"/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4" name="Flowchart: Connector 3"/>
          <p:cNvSpPr/>
          <p:nvPr/>
        </p:nvSpPr>
        <p:spPr>
          <a:xfrm>
            <a:off x="7543799" y="3141312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6438899" y="2323489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1868487" y="2323489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655777" y="3206512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112977" y="2780689"/>
            <a:ext cx="755510" cy="589223"/>
          </a:xfrm>
          <a:prstGeom prst="straightConnector1">
            <a:avLst/>
          </a:prstGeom>
          <a:ln>
            <a:solidFill>
              <a:srgbClr val="FF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816654" y="2780689"/>
            <a:ext cx="727145" cy="589223"/>
          </a:xfrm>
          <a:prstGeom prst="straightConnector1">
            <a:avLst/>
          </a:prstGeom>
          <a:ln>
            <a:solidFill>
              <a:srgbClr val="FFFF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8" idx="1"/>
          </p:cNvCxnSpPr>
          <p:nvPr/>
        </p:nvCxnSpPr>
        <p:spPr>
          <a:xfrm flipV="1">
            <a:off x="834582" y="2138082"/>
            <a:ext cx="1033905" cy="638123"/>
          </a:xfrm>
          <a:prstGeom prst="straightConnector1">
            <a:avLst/>
          </a:prstGeom>
          <a:ln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541" y="4162468"/>
            <a:ext cx="2663825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Content Placeholder 2"/>
          <p:cNvSpPr txBox="1">
            <a:spLocks/>
          </p:cNvSpPr>
          <p:nvPr/>
        </p:nvSpPr>
        <p:spPr>
          <a:xfrm>
            <a:off x="4261922" y="3563047"/>
            <a:ext cx="458787" cy="5468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 smtClean="0"/>
              <a:t>Α</a:t>
            </a: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50" name="Flowchart: Connector 49"/>
          <p:cNvSpPr/>
          <p:nvPr/>
        </p:nvSpPr>
        <p:spPr>
          <a:xfrm>
            <a:off x="4263509" y="4053260"/>
            <a:ext cx="457200" cy="457200"/>
          </a:xfrm>
          <a:prstGeom prst="flowChartConnec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267059" y="3141312"/>
            <a:ext cx="458787" cy="5468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/>
              <a:t>Ω</a:t>
            </a:r>
            <a:endParaRPr lang="el-GR" dirty="0" smtClean="0"/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1220787" y="3480129"/>
            <a:ext cx="1752600" cy="54684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 smtClean="0"/>
              <a:t>Κύκλος 1</a:t>
            </a: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747821" y="3369912"/>
            <a:ext cx="1752600" cy="54684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 smtClean="0"/>
              <a:t>Κύκλος 2</a:t>
            </a: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3615015" y="5230482"/>
            <a:ext cx="1752600" cy="54684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dirty="0" smtClean="0"/>
              <a:t>Κύκλος 3</a:t>
            </a:r>
          </a:p>
          <a:p>
            <a:pPr marL="0" indent="0">
              <a:buFont typeface="Arial" pitchFamily="34" charset="0"/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513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5" y="152400"/>
            <a:ext cx="9144000" cy="12192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Η θεώρηση του βιβλίου της Γ΄ Γυμνασίου για την </a:t>
            </a:r>
            <a:r>
              <a:rPr lang="el-GR" sz="3200" b="1" dirty="0" smtClean="0">
                <a:solidFill>
                  <a:srgbClr val="FF0000"/>
                </a:solidFill>
              </a:rPr>
              <a:t>Επανάσταση</a:t>
            </a:r>
            <a:r>
              <a:rPr lang="el-GR" sz="3200" b="1" dirty="0" smtClean="0"/>
              <a:t>  στους τίτλους των ενοτήτων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7630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u="sng" dirty="0"/>
              <a:t>Τ</a:t>
            </a:r>
            <a:r>
              <a:rPr lang="el-GR" u="sng" dirty="0" smtClean="0"/>
              <a:t>ίτλοι των ενοτήτων του βιβλίου της Γ΄ Γυμνασίου</a:t>
            </a:r>
          </a:p>
          <a:p>
            <a:pPr marL="0" indent="0">
              <a:buNone/>
            </a:pPr>
            <a:r>
              <a:rPr lang="el-GR" dirty="0" smtClean="0"/>
              <a:t>Η αμερικανική επανάσταση (ενότητα 2)</a:t>
            </a:r>
          </a:p>
          <a:p>
            <a:pPr marL="0" indent="0">
              <a:buNone/>
            </a:pPr>
            <a:r>
              <a:rPr lang="el-GR" dirty="0" smtClean="0"/>
              <a:t>Η γαλλική επανάσταση (ενότητα 3)</a:t>
            </a:r>
          </a:p>
          <a:p>
            <a:pPr marL="0" indent="0">
              <a:buNone/>
            </a:pPr>
            <a:r>
              <a:rPr lang="el-GR" dirty="0" smtClean="0"/>
              <a:t>Η ελληνική επανάσταση (ενότητα 5)</a:t>
            </a:r>
          </a:p>
          <a:p>
            <a:pPr marL="0" indent="0">
              <a:buNone/>
            </a:pPr>
            <a:r>
              <a:rPr lang="el-GR" dirty="0"/>
              <a:t>Η ρωσική επανάσταση (ενότητα 33)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Τα επαναστατικά </a:t>
            </a:r>
            <a:r>
              <a:rPr lang="el-GR" b="1" dirty="0" smtClean="0"/>
              <a:t>κινήματα</a:t>
            </a:r>
            <a:r>
              <a:rPr lang="el-GR" dirty="0" smtClean="0"/>
              <a:t> των ετών 1820-21 στην Ευρώπη (ενότητα 6)</a:t>
            </a:r>
          </a:p>
          <a:p>
            <a:pPr marL="0" indent="0">
              <a:buNone/>
            </a:pPr>
            <a:r>
              <a:rPr lang="el-GR" dirty="0" smtClean="0"/>
              <a:t>Τα επαναστατικά </a:t>
            </a:r>
            <a:r>
              <a:rPr lang="el-GR" b="1" dirty="0" smtClean="0"/>
              <a:t>κύματα</a:t>
            </a:r>
            <a:r>
              <a:rPr lang="el-GR" dirty="0" smtClean="0"/>
              <a:t> του 1830 και του 1848 στην Ευρώπη (ενότητα 11)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8230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47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/>
              <a:t>Η </a:t>
            </a:r>
            <a:r>
              <a:rPr lang="el-GR" sz="3200" b="1" dirty="0" smtClean="0"/>
              <a:t>αφήγηση </a:t>
            </a:r>
            <a:r>
              <a:rPr lang="el-GR" sz="3200" b="1" dirty="0"/>
              <a:t>του βιβλίου της Γ΄ Γυμνασίου για </a:t>
            </a:r>
            <a:r>
              <a:rPr lang="el-GR" sz="3200" b="1" dirty="0" smtClean="0"/>
              <a:t>τις </a:t>
            </a:r>
            <a:r>
              <a:rPr lang="el-GR" sz="3200" b="1" dirty="0" smtClean="0">
                <a:solidFill>
                  <a:srgbClr val="FF0000"/>
                </a:solidFill>
              </a:rPr>
              <a:t>κινητοποιήσεις</a:t>
            </a:r>
            <a:r>
              <a:rPr lang="el-GR" sz="3200" b="1" dirty="0" smtClean="0"/>
              <a:t> στην ελληνική ιστορία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/>
              <a:t>σ. 24 </a:t>
            </a:r>
            <a:r>
              <a:rPr lang="el-GR" dirty="0">
                <a:solidFill>
                  <a:schemeClr val="tx2"/>
                </a:solidFill>
              </a:rPr>
              <a:t>κ</a:t>
            </a:r>
            <a:r>
              <a:rPr lang="el-GR" dirty="0" smtClean="0">
                <a:solidFill>
                  <a:schemeClr val="tx2"/>
                </a:solidFill>
              </a:rPr>
              <a:t>ινήματα</a:t>
            </a:r>
            <a:r>
              <a:rPr lang="el-GR" dirty="0" smtClean="0"/>
              <a:t> εναντίον της Οθωμανικής Αυτοκρατορίας (πριν την ελληνική επανάσταση)</a:t>
            </a:r>
          </a:p>
          <a:p>
            <a:r>
              <a:rPr lang="el-GR" dirty="0" smtClean="0"/>
              <a:t>σ. 58 </a:t>
            </a:r>
            <a:r>
              <a:rPr lang="el-GR" dirty="0" smtClean="0">
                <a:solidFill>
                  <a:schemeClr val="tx2"/>
                </a:solidFill>
              </a:rPr>
              <a:t>εξεγέρσεις</a:t>
            </a:r>
            <a:r>
              <a:rPr lang="el-GR" dirty="0" smtClean="0"/>
              <a:t> τοπικού χαρακτήρα 1835. 1843</a:t>
            </a:r>
          </a:p>
          <a:p>
            <a:r>
              <a:rPr lang="el-GR" dirty="0" smtClean="0"/>
              <a:t>σ. 50 </a:t>
            </a:r>
            <a:r>
              <a:rPr lang="el-GR" dirty="0" smtClean="0">
                <a:solidFill>
                  <a:schemeClr val="tx2"/>
                </a:solidFill>
              </a:rPr>
              <a:t>εξεγέρσεις</a:t>
            </a:r>
            <a:r>
              <a:rPr lang="el-GR" dirty="0" smtClean="0"/>
              <a:t> σε Θεσσαλία, Ήπειρο, Μακεδονία (1854)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σ. 82 το </a:t>
            </a:r>
            <a:r>
              <a:rPr lang="el-GR" dirty="0" smtClean="0">
                <a:solidFill>
                  <a:schemeClr val="tx2"/>
                </a:solidFill>
              </a:rPr>
              <a:t>κίνημα</a:t>
            </a:r>
            <a:r>
              <a:rPr lang="el-GR" dirty="0" smtClean="0"/>
              <a:t> στο Γουδί</a:t>
            </a:r>
          </a:p>
          <a:p>
            <a:r>
              <a:rPr lang="el-GR" dirty="0" smtClean="0"/>
              <a:t>σ. 92 το </a:t>
            </a:r>
            <a:r>
              <a:rPr lang="el-GR" dirty="0" smtClean="0">
                <a:solidFill>
                  <a:schemeClr val="tx2"/>
                </a:solidFill>
              </a:rPr>
              <a:t>κίνημα</a:t>
            </a:r>
            <a:r>
              <a:rPr lang="el-GR" dirty="0" smtClean="0"/>
              <a:t> της Εθνικής Άμυνας</a:t>
            </a:r>
          </a:p>
          <a:p>
            <a:r>
              <a:rPr lang="el-GR" dirty="0" smtClean="0"/>
              <a:t>σ</a:t>
            </a:r>
            <a:r>
              <a:rPr lang="el-GR" dirty="0"/>
              <a:t>. 119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chemeClr val="tx2"/>
                </a:solidFill>
              </a:rPr>
              <a:t>κίνημα</a:t>
            </a:r>
            <a:r>
              <a:rPr lang="el-GR" dirty="0" smtClean="0"/>
              <a:t> </a:t>
            </a:r>
            <a:r>
              <a:rPr lang="el-GR" dirty="0"/>
              <a:t>του 1935</a:t>
            </a:r>
            <a:endParaRPr lang="en-US" dirty="0"/>
          </a:p>
          <a:p>
            <a:r>
              <a:rPr lang="el-GR" dirty="0" smtClean="0"/>
              <a:t>σ</a:t>
            </a:r>
            <a:r>
              <a:rPr lang="el-GR" dirty="0"/>
              <a:t>. 155 </a:t>
            </a:r>
            <a:r>
              <a:rPr lang="el-GR" dirty="0" smtClean="0"/>
              <a:t>το </a:t>
            </a:r>
            <a:r>
              <a:rPr lang="el-GR" dirty="0" smtClean="0">
                <a:solidFill>
                  <a:schemeClr val="tx2"/>
                </a:solidFill>
              </a:rPr>
              <a:t>πραξικόπημα</a:t>
            </a:r>
            <a:r>
              <a:rPr lang="el-GR" dirty="0" smtClean="0"/>
              <a:t> της 21</a:t>
            </a:r>
            <a:r>
              <a:rPr lang="el-GR" baseline="30000" dirty="0" smtClean="0"/>
              <a:t>ης</a:t>
            </a:r>
            <a:r>
              <a:rPr lang="el-GR" dirty="0" smtClean="0"/>
              <a:t> Απριλίου 1967</a:t>
            </a:r>
          </a:p>
          <a:p>
            <a:r>
              <a:rPr lang="el-GR" dirty="0" smtClean="0"/>
              <a:t>σ. 155 το φοιτητικό </a:t>
            </a:r>
            <a:r>
              <a:rPr lang="el-GR" dirty="0" smtClean="0">
                <a:solidFill>
                  <a:schemeClr val="tx2"/>
                </a:solidFill>
              </a:rPr>
              <a:t>κίνημα</a:t>
            </a:r>
            <a:r>
              <a:rPr lang="el-GR" dirty="0" smtClean="0"/>
              <a:t> 1973</a:t>
            </a:r>
          </a:p>
          <a:p>
            <a:r>
              <a:rPr lang="el-GR" dirty="0" smtClean="0"/>
              <a:t>σ. 156 το </a:t>
            </a:r>
            <a:r>
              <a:rPr lang="el-GR" dirty="0" smtClean="0">
                <a:solidFill>
                  <a:schemeClr val="tx2"/>
                </a:solidFill>
              </a:rPr>
              <a:t>πραξικόπημα</a:t>
            </a:r>
            <a:r>
              <a:rPr lang="el-GR" dirty="0" smtClean="0"/>
              <a:t> στην Κύπρο 1973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3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21333</TotalTime>
  <Words>1276</Words>
  <Application>Microsoft Office PowerPoint</Application>
  <PresentationFormat>Προβολή στην οθόνη (4:3)</PresentationFormat>
  <Paragraphs>112</Paragraphs>
  <Slides>14</Slides>
  <Notes>14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Office Theme</vt:lpstr>
      <vt:lpstr>Παρουσίαση του PowerPoint</vt:lpstr>
      <vt:lpstr>Προβληματισμοί από την απόπειρα ορισμού της έννοιας Επανάσταση</vt:lpstr>
      <vt:lpstr>Σύγκριση δομής ΠΣ 2003(ισχύον/πάνω) και  2018-19(καταργηθέν/κάτω)</vt:lpstr>
      <vt:lpstr>Ποια η σημασία της εννοιολόγησης της Επανάστασης; </vt:lpstr>
      <vt:lpstr>Το εννοιολογικό προϋπάρχον στους μαθητές για τον όρο Επανάσταση</vt:lpstr>
      <vt:lpstr>Ερμηνευτικό σχήμα για την έννοια Επανάσταση</vt:lpstr>
      <vt:lpstr>Η έννοια της περιστροφής (&lt;&lt;&lt;revolvere) στην Επανάσταση</vt:lpstr>
      <vt:lpstr>Η θεώρηση του βιβλίου της Γ΄ Γυμνασίου για την Επανάσταση  στους τίτλους των ενοτήτων</vt:lpstr>
      <vt:lpstr>Η αφήγηση του βιβλίου της Γ΄ Γυμνασίου για τις κινητοποιήσεις στην ελληνική ιστορία</vt:lpstr>
      <vt:lpstr>Οι «κοινωνικές αναπαραστάσεις» του βιβλίου ιστορίας της Γ΄ Γυμνασίου για τις κινητοποιήσεις των Ελλήνων που χαρακτηρίζονται ως Επανάσταση</vt:lpstr>
      <vt:lpstr>Η καλλιέργεια της ιστορικής σκέψης μέσα από τη σύνδεση  της έννοιας Επανάσταση με δευτερογενείς ιστορικές έννοιες (κυρίως κατά το καναδικό μοντέλο-Peter Seixas)</vt:lpstr>
      <vt:lpstr>Ο Κολοκοτρώνης για τη Γαλλική και την Ελληνική Επανάσταση</vt:lpstr>
      <vt:lpstr>Το κληροδότημα της Γαλλικής Επανάστασης</vt:lpstr>
      <vt:lpstr>Η ηθική διάσταση της Γαλλικής Επανάστασης κατά τον Immanuel Kant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ΣΤ. ΕΘΝΙΚΙΣΜΟΙ ΚΑΙ ΕΘΝΙΚΑ ΚΡΑΤΗ (19ος αιώνας) 5-6 διδακτικές ώρες</dc:title>
  <dc:creator>MP</dc:creator>
  <cp:lastModifiedBy>HP</cp:lastModifiedBy>
  <cp:revision>400</cp:revision>
  <cp:lastPrinted>2021-03-06T08:37:31Z</cp:lastPrinted>
  <dcterms:created xsi:type="dcterms:W3CDTF">2020-02-10T06:05:48Z</dcterms:created>
  <dcterms:modified xsi:type="dcterms:W3CDTF">2021-03-09T08:06:55Z</dcterms:modified>
</cp:coreProperties>
</file>