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7" r:id="rId7"/>
    <p:sldId id="268" r:id="rId8"/>
    <p:sldId id="261" r:id="rId9"/>
    <p:sldId id="270" r:id="rId10"/>
    <p:sldId id="262" r:id="rId11"/>
    <p:sldId id="269" r:id="rId12"/>
    <p:sldId id="264" r:id="rId13"/>
    <p:sldId id="258" r:id="rId14"/>
    <p:sldId id="272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94754"/>
  </p:normalViewPr>
  <p:slideViewPr>
    <p:cSldViewPr snapToGrid="0" snapToObjects="1">
      <p:cViewPr>
        <p:scale>
          <a:sx n="59" d="100"/>
          <a:sy n="59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98EAD3-3E66-CB4E-B2FE-D81406716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1102AF7-39CD-D04B-B073-1FFF9132C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59BFA29-5F67-4D47-8F77-229238BA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9254F28-D646-BA4E-9308-56C76881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8710A42-7152-E047-8117-1C8E9754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71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1BE8636-39BB-BD4F-B00C-38BABF0B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3324269-FD57-9C44-8367-DA2D5172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976F5CA-A16E-7244-8391-869D7611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3BE7EDA-BC40-C04F-B31C-A3B58D9F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5D6D574-1F39-2546-8EAA-DD56755F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89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37DF20B8-5DC2-DC47-B33C-DB463703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E5A79B2-9DD2-3445-B02A-71F00DC11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018DADB-8EFD-B94B-99D4-87218D6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1D22413-0EBB-DF4C-BA7E-F9A4D028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FA78FB2-1491-E740-A079-8E02FE9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8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D0A0D8-B50A-A242-A914-66361A73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759AFF8-A071-6944-8DB1-81F46EA1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5864972-8B03-9149-BC07-4F39A2F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89DD722-AE5A-B445-9802-3088CF76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AF2B385-FC55-D34B-ADDE-59384C7E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24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47C2938-983C-954B-B615-7583B7D4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18CBD0F-2890-FF4D-97CE-F77BF43D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E4F1793-1C3E-1746-9D11-07CF23B1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00D80F0-C467-D74E-B524-8D1688EB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1038AB9-919B-3244-8290-5C9721EF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0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6C447CE-936D-3644-92E4-BF725C6E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E957B84-D6CC-794C-B372-A2D2FBDD3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CCBF6ADA-E970-4846-A253-2D911D507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9477D0B-B925-1B4C-B389-063E6822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11D1264-F80B-244E-A569-1F4D77DF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E8DCEC0-6EBB-214F-AE58-2C17E55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59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3889D9-7C3F-334E-AFBB-8E477279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D6D0A7E-2A11-654A-B462-A386A2EA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9E76238-6335-6F4E-BEB2-57E0C76D6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9BFD6E6A-F2CD-AB40-AA87-76EFA86D6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C1AB9A6-ECA2-9E4C-9CD9-35090DE02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BCD3CD66-5F1C-C141-B783-22DF4C95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95958645-6AE4-EA46-8D38-7D6410AE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BB0EE5C4-3350-F34B-97FB-C2280AB5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00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DA5E74-5168-B04E-9D7F-06081325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EA262609-6332-334F-A421-89275ECA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6F9D295F-ABF1-7043-A2E2-02C9A814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3BE93CFE-9C84-E74E-8EF8-4831F858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92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886D9FF2-3041-7040-8DB9-B056770F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AC5D57E4-7C76-5F44-A443-302EEAC9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05AC993-E505-9B47-9D9E-7DFC7C7A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5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0A18C2E-25E5-554B-8BF4-1FCEE7D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BA4640-48AC-3C4E-A3CA-D3DAEE73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86387A3-2AC0-BA45-9A0B-CA10A32E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6964981-8A16-3E4C-8BCC-40580560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1918D9D-665D-7D49-894C-8BEE9B41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32C0111-C2F6-EA4D-98D9-16554B27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8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AAC89F-A872-AE4B-9C4A-65540EF4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79EB89A-206E-2C41-9E47-8AEE7E612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EC304A2-4020-C84A-9563-1E491DF48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3C5026B-CC38-F645-A9E0-F0DBA0C5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F2CC3A0-5A64-F942-A916-7A5AF91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E2F0B75-887D-AA47-A2FF-09EA8387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5776B95A-310C-8B47-B3B3-DD8A6610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12D1273-E298-BA4D-B3F8-BE216994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E634A99-86B7-8C4C-BEA2-6F63AA90E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E9C7-4362-0748-82BE-624979083016}" type="datetimeFigureOut">
              <a:rPr lang="el-GR" smtClean="0"/>
              <a:t>28/2/2021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D85E4A0-F07B-C048-9634-99A0C7146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4A4009F-56D9-2347-83DB-EE689D38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B424-9FC8-FC4B-9B08-A6F03B128C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3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1577A4B-4821-484B-B3D0-0569ED1E1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32" y="3110664"/>
            <a:ext cx="11139054" cy="2670375"/>
          </a:xfrm>
        </p:spPr>
        <p:txBody>
          <a:bodyPr>
            <a:normAutofit/>
          </a:bodyPr>
          <a:lstStyle/>
          <a:p>
            <a:r>
              <a:rPr lang="el-GR" dirty="0"/>
              <a:t>Στρατηγική παιδαγωγικής και διδακτικής διαχείρισης της Εξ Αποστάσεως Εκπαίδευσης</a:t>
            </a:r>
          </a:p>
          <a:p>
            <a:r>
              <a:rPr lang="el-GR" sz="1800" dirty="0"/>
              <a:t>Άνοιξη / Φθινόπωρο 2020</a:t>
            </a:r>
            <a:endParaRPr lang="en-GB" sz="1800" dirty="0"/>
          </a:p>
          <a:p>
            <a:endParaRPr lang="en-GB" dirty="0"/>
          </a:p>
          <a:p>
            <a:r>
              <a:rPr lang="el-GR" dirty="0"/>
              <a:t>Φοίβος </a:t>
            </a:r>
            <a:r>
              <a:rPr lang="el-GR" dirty="0" err="1"/>
              <a:t>Σοφικίτης</a:t>
            </a:r>
            <a:endParaRPr lang="el-GR" dirty="0"/>
          </a:p>
          <a:p>
            <a:r>
              <a:rPr lang="el-GR" sz="1800" dirty="0"/>
              <a:t>εικαστικός εκπαιδευτικός – κλινικός κοινωνιολόγος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7B98F0-07BB-1545-9D96-93878E6D6173}"/>
              </a:ext>
            </a:extLst>
          </p:cNvPr>
          <p:cNvSpPr txBox="1"/>
          <p:nvPr/>
        </p:nvSpPr>
        <p:spPr>
          <a:xfrm>
            <a:off x="619760" y="589280"/>
            <a:ext cx="11135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ΕΚΠΑΙΔΕΥΤΙΚΗ ΔΙΑΔΙΚΤΥΑΚΗ ΗΜΕΡΙΔΑ</a:t>
            </a:r>
          </a:p>
          <a:p>
            <a:r>
              <a:rPr lang="el-GR" dirty="0"/>
              <a:t>«Τα Εικαστικά στην Εξ Αποστάσεως Εκπαίδευση:</a:t>
            </a:r>
            <a:r>
              <a:rPr lang="en-GB" dirty="0"/>
              <a:t> </a:t>
            </a:r>
            <a:r>
              <a:rPr lang="el-GR" dirty="0"/>
              <a:t>Ιδέες, Προσεγγίσεις, Προκλήσεις»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r>
              <a:rPr lang="en-GB" sz="1600" dirty="0"/>
              <a:t>1</a:t>
            </a:r>
            <a:r>
              <a:rPr lang="el-GR" sz="1600" baseline="30000" dirty="0"/>
              <a:t>ο</a:t>
            </a:r>
            <a:r>
              <a:rPr lang="el-GR" sz="1600" dirty="0"/>
              <a:t> </a:t>
            </a:r>
            <a:r>
              <a:rPr lang="en-GB" sz="1600" dirty="0"/>
              <a:t>,2</a:t>
            </a:r>
            <a:r>
              <a:rPr lang="el-GR" sz="1600" baseline="30000" dirty="0"/>
              <a:t>ο</a:t>
            </a:r>
            <a:r>
              <a:rPr lang="el-GR" sz="1600" dirty="0"/>
              <a:t> </a:t>
            </a:r>
            <a:r>
              <a:rPr lang="en-GB" sz="1600" dirty="0"/>
              <a:t>,3</a:t>
            </a:r>
            <a:r>
              <a:rPr lang="el-GR" sz="1600" baseline="30000" dirty="0"/>
              <a:t>ο</a:t>
            </a:r>
            <a:r>
              <a:rPr lang="el-GR" sz="1600" dirty="0"/>
              <a:t> </a:t>
            </a:r>
            <a:r>
              <a:rPr lang="en-GB" sz="1600" dirty="0"/>
              <a:t>,4</a:t>
            </a:r>
            <a:r>
              <a:rPr lang="el-GR" sz="1600" baseline="30000" dirty="0"/>
              <a:t>ο</a:t>
            </a:r>
            <a:r>
              <a:rPr lang="el-GR" sz="1600" dirty="0"/>
              <a:t> </a:t>
            </a:r>
            <a:r>
              <a:rPr lang="en-GB" sz="1600" dirty="0"/>
              <a:t>,5</a:t>
            </a:r>
            <a:r>
              <a:rPr lang="el-GR" sz="1600" baseline="30000" dirty="0"/>
              <a:t>ο</a:t>
            </a:r>
            <a:r>
              <a:rPr lang="el-GR" sz="1600" dirty="0"/>
              <a:t> </a:t>
            </a:r>
            <a:r>
              <a:rPr lang="en-GB" sz="1600" dirty="0"/>
              <a:t> &amp; 6</a:t>
            </a:r>
            <a:r>
              <a:rPr lang="el-GR" sz="1600" baseline="30000" dirty="0"/>
              <a:t>ο</a:t>
            </a:r>
            <a:r>
              <a:rPr lang="el-GR" sz="1600" dirty="0"/>
              <a:t> ΠΕ.Κ.Ε.Σ. Αττικής, 1</a:t>
            </a:r>
            <a:r>
              <a:rPr lang="el-GR" sz="1600" baseline="30000" dirty="0"/>
              <a:t>ο </a:t>
            </a:r>
            <a:r>
              <a:rPr lang="el-GR" sz="1600" dirty="0"/>
              <a:t> &amp; 2</a:t>
            </a:r>
            <a:r>
              <a:rPr lang="el-GR" sz="1600" baseline="30000" dirty="0"/>
              <a:t>ο</a:t>
            </a:r>
            <a:r>
              <a:rPr lang="el-GR" sz="1600" dirty="0"/>
              <a:t> ΠΕ.Κ.Ε.Σ. Β. Αιγαίου  			Σάββατο 27 Φεβρουαρίου 2021</a:t>
            </a:r>
          </a:p>
        </p:txBody>
      </p:sp>
    </p:spTree>
    <p:extLst>
      <p:ext uri="{BB962C8B-B14F-4D97-AF65-F5344CB8AC3E}">
        <p14:creationId xmlns:p14="http://schemas.microsoft.com/office/powerpoint/2010/main" val="32953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7527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ΣΤΑΤΙΣΤΙΚΗ ΑΠΟΤΥΠΩΣΗ</a:t>
            </a:r>
            <a:r>
              <a:rPr lang="en-GB" sz="2800" dirty="0"/>
              <a:t> - </a:t>
            </a:r>
            <a:r>
              <a:rPr lang="el-GR" sz="2000" dirty="0"/>
              <a:t>Άνοιξη 2020 (δημοτικό)</a:t>
            </a:r>
            <a:endParaRPr lang="el-GR" sz="2800" dirty="0"/>
          </a:p>
          <a:p>
            <a:r>
              <a:rPr lang="el-GR" sz="2800" dirty="0"/>
              <a:t/>
            </a:r>
            <a:br>
              <a:rPr lang="el-GR" sz="2800" dirty="0"/>
            </a:br>
            <a:r>
              <a:rPr lang="el-GR" sz="2000" dirty="0"/>
              <a:t>Χρήση ασύγχρονης εκπαίδευσης, παράλληλα σε </a:t>
            </a:r>
            <a:r>
              <a:rPr lang="en-GB" sz="2000" dirty="0" err="1"/>
              <a:t>eclass</a:t>
            </a:r>
            <a:r>
              <a:rPr lang="en-GB" sz="2000" dirty="0"/>
              <a:t> </a:t>
            </a:r>
            <a:r>
              <a:rPr lang="el-GR" sz="2000" dirty="0"/>
              <a:t>και </a:t>
            </a:r>
            <a:r>
              <a:rPr lang="en-GB" sz="2000" dirty="0"/>
              <a:t>e-me</a:t>
            </a:r>
            <a:endParaRPr lang="el-GR" sz="20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B4C7430-619C-DC4F-8742-B88E43A3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9" y="2571137"/>
            <a:ext cx="5049519" cy="393245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BFF4FC99-F015-BB46-B95C-1CEB77A05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479" y="418096"/>
            <a:ext cx="3085772" cy="221302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058EB9E-6F2A-A843-AE66-4B13504ED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479" y="2571137"/>
            <a:ext cx="3092884" cy="21572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364D521D-DFFB-0546-9534-CF2BE20FF1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67" y="4707523"/>
            <a:ext cx="3099996" cy="2209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2706C2-B48D-7A4F-A13E-E4AA07A3B995}"/>
              </a:ext>
            </a:extLst>
          </p:cNvPr>
          <p:cNvSpPr txBox="1"/>
          <p:nvPr/>
        </p:nvSpPr>
        <p:spPr>
          <a:xfrm>
            <a:off x="8225228" y="69179"/>
            <a:ext cx="3580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Επισκεψιμότητα σχολικών </a:t>
            </a:r>
            <a:r>
              <a:rPr lang="en-GB" sz="1600" dirty="0"/>
              <a:t>blog </a:t>
            </a:r>
            <a:r>
              <a:rPr lang="el-GR" sz="1600" dirty="0"/>
              <a:t>ανά τάξη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2D46B5-4D15-ED46-A572-444B3CC0B34E}"/>
              </a:ext>
            </a:extLst>
          </p:cNvPr>
          <p:cNvSpPr txBox="1"/>
          <p:nvPr/>
        </p:nvSpPr>
        <p:spPr>
          <a:xfrm>
            <a:off x="793403" y="2076675"/>
            <a:ext cx="532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Έγγραφή σε πλατφόρμες και αποστολή εργασιών</a:t>
            </a:r>
          </a:p>
        </p:txBody>
      </p:sp>
      <p:sp>
        <p:nvSpPr>
          <p:cNvPr id="13" name="Έλλειψη 12">
            <a:extLst>
              <a:ext uri="{FF2B5EF4-FFF2-40B4-BE49-F238E27FC236}">
                <a16:creationId xmlns:a16="http://schemas.microsoft.com/office/drawing/2014/main" xmlns="" id="{E4D9C6F0-BCFE-1B44-B11B-1F0F7426E508}"/>
              </a:ext>
            </a:extLst>
          </p:cNvPr>
          <p:cNvSpPr/>
          <p:nvPr/>
        </p:nvSpPr>
        <p:spPr>
          <a:xfrm>
            <a:off x="4947385" y="3176337"/>
            <a:ext cx="1001028" cy="356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>
            <a:extLst>
              <a:ext uri="{FF2B5EF4-FFF2-40B4-BE49-F238E27FC236}">
                <a16:creationId xmlns:a16="http://schemas.microsoft.com/office/drawing/2014/main" xmlns="" id="{8DF064ED-D784-F34B-9EEA-AC3ABAD0DD6F}"/>
              </a:ext>
            </a:extLst>
          </p:cNvPr>
          <p:cNvSpPr/>
          <p:nvPr/>
        </p:nvSpPr>
        <p:spPr>
          <a:xfrm>
            <a:off x="2443209" y="6156784"/>
            <a:ext cx="2504176" cy="4411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1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174567"/>
            <a:ext cx="91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ΣΤΑΤΙΣΤΙΚΗ ΑΠΟΤΥΠΩΣΗ	</a:t>
            </a:r>
            <a:r>
              <a:rPr lang="el-GR" sz="2000" dirty="0"/>
              <a:t>Φθινόπωρο 2020 (2 Γυμνάσια)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5DACE58-8A5F-DC45-8D22-51D1F119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3" y="1701308"/>
            <a:ext cx="10119360" cy="4779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2046B3-00DA-4F46-8B72-C3E9DD47D834}"/>
              </a:ext>
            </a:extLst>
          </p:cNvPr>
          <p:cNvSpPr txBox="1"/>
          <p:nvPr/>
        </p:nvSpPr>
        <p:spPr>
          <a:xfrm>
            <a:off x="2021840" y="1823576"/>
            <a:ext cx="63920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/>
              <a:t>Ανάλυση αριθμητικών δεδομένων - συμμετοχής ανά τμήμα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0FE5C-0D5A-B44D-A022-83245E8BFD80}"/>
              </a:ext>
            </a:extLst>
          </p:cNvPr>
          <p:cNvSpPr txBox="1"/>
          <p:nvPr/>
        </p:nvSpPr>
        <p:spPr>
          <a:xfrm>
            <a:off x="803563" y="820055"/>
            <a:ext cx="722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Παράλληλη χρήση σύγχρονης - ασύγχρονης εκπαίδευσης, </a:t>
            </a:r>
            <a:r>
              <a:rPr lang="en-GB" dirty="0"/>
              <a:t>(</a:t>
            </a:r>
            <a:r>
              <a:rPr lang="en-GB" dirty="0" err="1"/>
              <a:t>webex</a:t>
            </a:r>
            <a:r>
              <a:rPr lang="en-GB" dirty="0"/>
              <a:t> - </a:t>
            </a:r>
            <a:r>
              <a:rPr lang="el-GR" dirty="0"/>
              <a:t> </a:t>
            </a:r>
            <a:r>
              <a:rPr lang="en-GB" dirty="0" err="1"/>
              <a:t>eclass</a:t>
            </a:r>
            <a:r>
              <a:rPr lang="en-GB" dirty="0"/>
              <a:t>)</a:t>
            </a:r>
            <a:endParaRPr lang="el-GR" dirty="0"/>
          </a:p>
        </p:txBody>
      </p:sp>
      <p:sp>
        <p:nvSpPr>
          <p:cNvPr id="7" name="Έλλειψη 6">
            <a:extLst>
              <a:ext uri="{FF2B5EF4-FFF2-40B4-BE49-F238E27FC236}">
                <a16:creationId xmlns:a16="http://schemas.microsoft.com/office/drawing/2014/main" xmlns="" id="{5DD3E703-09B9-2D4B-8975-FEAA087899CC}"/>
              </a:ext>
            </a:extLst>
          </p:cNvPr>
          <p:cNvSpPr/>
          <p:nvPr/>
        </p:nvSpPr>
        <p:spPr>
          <a:xfrm>
            <a:off x="644893" y="3522846"/>
            <a:ext cx="1174282" cy="875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extLst>
              <a:ext uri="{FF2B5EF4-FFF2-40B4-BE49-F238E27FC236}">
                <a16:creationId xmlns:a16="http://schemas.microsoft.com/office/drawing/2014/main" xmlns="" id="{40A463E8-07E5-F34A-AEBA-A24561D0837D}"/>
              </a:ext>
            </a:extLst>
          </p:cNvPr>
          <p:cNvSpPr/>
          <p:nvPr/>
        </p:nvSpPr>
        <p:spPr>
          <a:xfrm>
            <a:off x="9432757" y="3724977"/>
            <a:ext cx="827773" cy="673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>
            <a:extLst>
              <a:ext uri="{FF2B5EF4-FFF2-40B4-BE49-F238E27FC236}">
                <a16:creationId xmlns:a16="http://schemas.microsoft.com/office/drawing/2014/main" xmlns="" id="{668A3346-FCB9-2540-A46B-1222F9A9DAE1}"/>
              </a:ext>
            </a:extLst>
          </p:cNvPr>
          <p:cNvSpPr/>
          <p:nvPr/>
        </p:nvSpPr>
        <p:spPr>
          <a:xfrm>
            <a:off x="643285" y="4397137"/>
            <a:ext cx="1174282" cy="875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>
            <a:extLst>
              <a:ext uri="{FF2B5EF4-FFF2-40B4-BE49-F238E27FC236}">
                <a16:creationId xmlns:a16="http://schemas.microsoft.com/office/drawing/2014/main" xmlns="" id="{7822B2E6-72D2-FD49-88C1-C062F860321C}"/>
              </a:ext>
            </a:extLst>
          </p:cNvPr>
          <p:cNvSpPr/>
          <p:nvPr/>
        </p:nvSpPr>
        <p:spPr>
          <a:xfrm>
            <a:off x="9431149" y="4599268"/>
            <a:ext cx="827773" cy="673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8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732442" y="1847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ΣΥΜΠΕΡΑΣΜΑΤΑ - ΠΡΟΤΑΣΕΙΣ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955DE1-F78A-9849-A31E-1B2842DD4B8D}"/>
              </a:ext>
            </a:extLst>
          </p:cNvPr>
          <p:cNvSpPr txBox="1"/>
          <p:nvPr/>
        </p:nvSpPr>
        <p:spPr>
          <a:xfrm>
            <a:off x="803563" y="806367"/>
            <a:ext cx="11111347" cy="1272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Ανάγκη διατήρησης διδακτικής επαφής – μειωμένα μαθησιακά αποτελέσματα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Έλλειμα συνθηκών και μέσων – ανάγκη κάλυψης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Έλλειμα ψηφιακού δομημένου παιδαγωγικού υλικού – ανάγκη κάλυψης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958407-A50B-1349-8A4D-62BF0122B63B}"/>
              </a:ext>
            </a:extLst>
          </p:cNvPr>
          <p:cNvSpPr txBox="1"/>
          <p:nvPr/>
        </p:nvSpPr>
        <p:spPr>
          <a:xfrm>
            <a:off x="803562" y="2259247"/>
            <a:ext cx="11111347" cy="836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Ανάγκη διαφύλαξης της δια ζώσης διδασκαλίας ως ολότητα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Η εξ Αποστάσεως είναι λύση ανάγκης, όχι πανάκεια και </a:t>
            </a:r>
            <a:r>
              <a:rPr lang="el-GR" sz="2000" dirty="0" err="1"/>
              <a:t>εξοικονομητικός</a:t>
            </a:r>
            <a:r>
              <a:rPr lang="el-GR" sz="2000" dirty="0"/>
              <a:t> μηχανισμός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42E78B-AA87-8142-8F1A-F94FF07AF4E9}"/>
              </a:ext>
            </a:extLst>
          </p:cNvPr>
          <p:cNvSpPr txBox="1"/>
          <p:nvPr/>
        </p:nvSpPr>
        <p:spPr>
          <a:xfrm>
            <a:off x="793402" y="3275247"/>
            <a:ext cx="11111347" cy="836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Ευκαιρία η δυναμική δικτύων εκπαιδευτικών και μαθητών – προοπτική αξιοποίησης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Προϋπόθεση η εργασιακή – παιδαγωγική – επιστημονική αυτάρκεια και ασφάλεια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E9BC6CF7-2921-884F-8E62-CA1700649F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93730"/>
            <a:ext cx="3423424" cy="236427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B77D88EB-D9B0-4949-8345-130B6B285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180" y="4493730"/>
            <a:ext cx="3306526" cy="237521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D9C0AF26-A51E-554B-8E19-D28E4E73D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50209" y="4577707"/>
            <a:ext cx="2364058" cy="21965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CFD5C476-DADC-4A45-ABCB-E4E1D05CF9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88404" y="4101340"/>
            <a:ext cx="2355600" cy="3140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15C809-79A7-BA46-983D-5062C1C7AEAD}"/>
              </a:ext>
            </a:extLst>
          </p:cNvPr>
          <p:cNvSpPr txBox="1"/>
          <p:nvPr/>
        </p:nvSpPr>
        <p:spPr>
          <a:xfrm>
            <a:off x="53827" y="6524784"/>
            <a:ext cx="3750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solidFill>
                  <a:schemeClr val="bg1"/>
                </a:solidFill>
              </a:rPr>
              <a:t>εργασίες έκφρασης – συναίσθημα και καραντίνα</a:t>
            </a:r>
          </a:p>
        </p:txBody>
      </p:sp>
    </p:spTree>
    <p:extLst>
      <p:ext uri="{BB962C8B-B14F-4D97-AF65-F5344CB8AC3E}">
        <p14:creationId xmlns:p14="http://schemas.microsoft.com/office/powerpoint/2010/main" val="24922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ΘΕΩΡΗΤΙΚΕΣ ΚΑΤΑΒΟΛΕΣ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6A5E49-6210-2543-A6BB-401694112094}"/>
              </a:ext>
            </a:extLst>
          </p:cNvPr>
          <p:cNvSpPr txBox="1"/>
          <p:nvPr/>
        </p:nvSpPr>
        <p:spPr>
          <a:xfrm>
            <a:off x="858978" y="1233054"/>
            <a:ext cx="109173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Θεωρία Κοινωνικού Κεφαλαίου </a:t>
            </a:r>
            <a:r>
              <a:rPr lang="en-GB" sz="2000" dirty="0"/>
              <a:t>P. Bourdieu</a:t>
            </a:r>
            <a:r>
              <a:rPr lang="el-GR" sz="2000" dirty="0"/>
              <a:t> </a:t>
            </a:r>
            <a:r>
              <a:rPr lang="en-GB" sz="2000" dirty="0"/>
              <a:t>(</a:t>
            </a:r>
            <a:r>
              <a:rPr lang="el-GR" sz="2000" dirty="0"/>
              <a:t>κοινωνικό, πολιτισμικό, ανθρώπινο, οικονομικό κεφάλαιο)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 err="1"/>
              <a:t>Κριτικ</a:t>
            </a:r>
            <a:r>
              <a:rPr lang="en-GB" sz="2000" dirty="0" err="1"/>
              <a:t>ή</a:t>
            </a:r>
            <a:r>
              <a:rPr lang="el-GR" sz="2000" dirty="0"/>
              <a:t> παιδαγωγική (</a:t>
            </a:r>
            <a:r>
              <a:rPr lang="en-GB" sz="2000" dirty="0"/>
              <a:t>P. Freire)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 err="1"/>
              <a:t>Ψυχολογικ</a:t>
            </a:r>
            <a:r>
              <a:rPr lang="en-GB" sz="2000" dirty="0" err="1"/>
              <a:t>ό</a:t>
            </a:r>
            <a:r>
              <a:rPr lang="el-GR" sz="2000" dirty="0"/>
              <a:t>ς (</a:t>
            </a:r>
            <a:r>
              <a:rPr lang="en-GB" sz="2000" dirty="0"/>
              <a:t>Piaget) </a:t>
            </a:r>
            <a:r>
              <a:rPr lang="el-GR" sz="2000" dirty="0"/>
              <a:t>και κοινωνικός (</a:t>
            </a:r>
            <a:r>
              <a:rPr lang="en-GB" sz="2000" dirty="0"/>
              <a:t>Durkheim) </a:t>
            </a:r>
            <a:r>
              <a:rPr lang="el-GR" sz="2000" dirty="0"/>
              <a:t>κονστρουκτιβισμός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Κοινωνικογνωστική θεωρία μάθησης </a:t>
            </a:r>
            <a:r>
              <a:rPr lang="en-GB" sz="2000" dirty="0"/>
              <a:t>(Vygotsky)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 err="1"/>
              <a:t>Διερευνητικ</a:t>
            </a:r>
            <a:r>
              <a:rPr lang="en-GB" sz="2000" dirty="0" err="1"/>
              <a:t>ή</a:t>
            </a:r>
            <a:r>
              <a:rPr lang="el-GR" sz="2000" dirty="0"/>
              <a:t> – </a:t>
            </a:r>
            <a:r>
              <a:rPr lang="el-GR" sz="2000" dirty="0" err="1"/>
              <a:t>ανακαλυπτική</a:t>
            </a:r>
            <a:r>
              <a:rPr lang="el-GR" sz="2000" dirty="0"/>
              <a:t> θεωρία μάθησης (</a:t>
            </a:r>
            <a:r>
              <a:rPr lang="en-GB" sz="2000" dirty="0"/>
              <a:t>Bruner)</a:t>
            </a:r>
            <a:endParaRPr lang="el-GR" sz="20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Θεωρία ριζωμάτων – εκπαιδευτική προοπτική αστερισμών (</a:t>
            </a:r>
            <a:r>
              <a:rPr lang="en-GB" sz="2000" dirty="0"/>
              <a:t>Deleuze – </a:t>
            </a:r>
            <a:r>
              <a:rPr lang="en-GB" sz="2000" dirty="0" err="1"/>
              <a:t>Guattari</a:t>
            </a:r>
            <a:r>
              <a:rPr lang="en-GB" sz="2000" dirty="0"/>
              <a:t>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 err="1"/>
              <a:t>Κονεκτιβισμ</a:t>
            </a:r>
            <a:r>
              <a:rPr lang="en-GB" sz="2000" dirty="0" err="1"/>
              <a:t>ό</a:t>
            </a:r>
            <a:r>
              <a:rPr lang="el-GR" sz="2000" dirty="0"/>
              <a:t>ς – θεωρία μάθησης μέσω δικτύων γνώσης (</a:t>
            </a:r>
            <a:r>
              <a:rPr lang="en-GB" sz="2000" dirty="0"/>
              <a:t>G. Siemens)</a:t>
            </a:r>
            <a:endParaRPr lang="el-GR" sz="20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l-GR" sz="2000" u="sng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28373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0DFAFA-2979-0547-A4CA-3BF8617AB2B7}"/>
              </a:ext>
            </a:extLst>
          </p:cNvPr>
          <p:cNvSpPr txBox="1"/>
          <p:nvPr/>
        </p:nvSpPr>
        <p:spPr>
          <a:xfrm>
            <a:off x="3312160" y="3017520"/>
            <a:ext cx="352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ευχαριστώ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42719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ΑΡΧΙΚΕΣ ΠΑΡΑΔΟΧΕΣ - ΕΠΙΣΗΜΑΝΣΕΙΣ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ADC16D-82C5-914A-B4DA-256649D6D8BD}"/>
              </a:ext>
            </a:extLst>
          </p:cNvPr>
          <p:cNvSpPr txBox="1"/>
          <p:nvPr/>
        </p:nvSpPr>
        <p:spPr>
          <a:xfrm>
            <a:off x="858978" y="1233054"/>
            <a:ext cx="1091738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Επιστημονικό και παιδαγωγικό </a:t>
            </a:r>
            <a:r>
              <a:rPr lang="el-GR" sz="2000" b="1" dirty="0"/>
              <a:t>κενό</a:t>
            </a:r>
            <a:r>
              <a:rPr lang="el-GR" sz="2000" dirty="0"/>
              <a:t> για εφαρμογή </a:t>
            </a:r>
            <a:r>
              <a:rPr lang="el-GR" sz="2000" dirty="0" err="1"/>
              <a:t>ΕξΑΕ</a:t>
            </a:r>
            <a:r>
              <a:rPr lang="el-GR" sz="2000" dirty="0"/>
              <a:t> σε ανήλικους μαθητές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 err="1"/>
              <a:t>Δι</a:t>
            </a:r>
            <a:r>
              <a:rPr lang="en-GB" sz="2000" b="1" dirty="0" err="1"/>
              <a:t>ά</a:t>
            </a:r>
            <a:r>
              <a:rPr lang="el-GR" sz="2000" b="1" dirty="0"/>
              <a:t>σταση </a:t>
            </a:r>
            <a:r>
              <a:rPr lang="el-GR" sz="2000" dirty="0"/>
              <a:t>μεταξύ αξιοποίησης </a:t>
            </a:r>
            <a:r>
              <a:rPr lang="el-GR" sz="2000" b="1" dirty="0"/>
              <a:t>ΤΠΕ</a:t>
            </a:r>
            <a:r>
              <a:rPr lang="el-GR" sz="2000" dirty="0"/>
              <a:t> στην Δια ζώσης Εκπαίδευση και εφαρμογής τεχνολογικών εργαλείων στην </a:t>
            </a:r>
            <a:r>
              <a:rPr lang="el-GR" sz="2000" b="1" dirty="0"/>
              <a:t>εξ αποστάσεως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Συνθήκες εγκλεισμού και </a:t>
            </a:r>
            <a:r>
              <a:rPr lang="el-GR" sz="2000" b="1" dirty="0"/>
              <a:t>ανάγκη διατήρησης της μαθησιακής επικοινωνίας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Ανάγκη κριτικού </a:t>
            </a:r>
            <a:r>
              <a:rPr lang="el-GR" sz="2000" b="1" dirty="0" err="1"/>
              <a:t>αναστοχασμού</a:t>
            </a:r>
            <a:r>
              <a:rPr lang="el-GR" sz="2000" b="1" dirty="0"/>
              <a:t> </a:t>
            </a:r>
            <a:r>
              <a:rPr lang="el-GR" sz="2000" dirty="0"/>
              <a:t>σε: α. περιεχόμενο, β. μεθοδολογία, γ. μαθησιακά αποτελέσματα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Υποχρέωση  εξαγωγής τεκμηριωμένων συμπερασμάτων σε </a:t>
            </a:r>
            <a:r>
              <a:rPr lang="el-GR" sz="2000" u="sng" dirty="0"/>
              <a:t>ατομικό και συλλογικό επίπεδο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1B6E1E5-9B13-884A-97E4-6524A198C1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490" y="4183331"/>
            <a:ext cx="3022509" cy="226688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FD973645-986E-D64A-88CB-E058A9359F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27" y="4201325"/>
            <a:ext cx="3016060" cy="226204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7EA62849-6054-8D4C-AE7B-73224D929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663" y="4194217"/>
            <a:ext cx="3018950" cy="226421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85A07EA5-54F5-D445-89FE-363BC81696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27" y="4198033"/>
            <a:ext cx="3099334" cy="22521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47F1F92-E43D-F740-A142-33AC280AC8A5}"/>
              </a:ext>
            </a:extLst>
          </p:cNvPr>
          <p:cNvSpPr txBox="1"/>
          <p:nvPr/>
        </p:nvSpPr>
        <p:spPr>
          <a:xfrm>
            <a:off x="2569946" y="6507918"/>
            <a:ext cx="6244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/>
              <a:t>εργασίες σύνθεσης αντικειμένων με κριτήριο το χρώμα / το είδος / την τοποθέτηση</a:t>
            </a:r>
          </a:p>
        </p:txBody>
      </p:sp>
    </p:spTree>
    <p:extLst>
      <p:ext uri="{BB962C8B-B14F-4D97-AF65-F5344CB8AC3E}">
        <p14:creationId xmlns:p14="http://schemas.microsoft.com/office/powerpoint/2010/main" val="10524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ΣΥΝΘΗΚΕΣ ΕΦΑΡΜΟΓΗΣ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AFBA4A-C0B8-A743-81E5-ADE083A45AEE}"/>
              </a:ext>
            </a:extLst>
          </p:cNvPr>
          <p:cNvSpPr txBox="1"/>
          <p:nvPr/>
        </p:nvSpPr>
        <p:spPr>
          <a:xfrm>
            <a:off x="858978" y="965430"/>
            <a:ext cx="8318476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Απουσία δομημένου ψηφιακού εκπαιδευτικού - εποπτικού υλικού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Παράλογος προγραμματισμός </a:t>
            </a:r>
            <a:r>
              <a:rPr lang="el-GR" dirty="0"/>
              <a:t>εφαρμογής- πλήρες σύγχρονο πρόγραμμα </a:t>
            </a:r>
            <a:r>
              <a:rPr lang="el-GR" dirty="0" err="1"/>
              <a:t>ΕξΑΕ</a:t>
            </a:r>
            <a:endParaRPr lang="el-GR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Πλήρης ανομοιομορφία συνθηκών </a:t>
            </a:r>
            <a:r>
              <a:rPr lang="el-GR" sz="2000" dirty="0"/>
              <a:t>στο σπίτι (συσκευές, δίκτυο, χώρος)</a:t>
            </a:r>
            <a:br>
              <a:rPr lang="el-GR" sz="2000" dirty="0"/>
            </a:br>
            <a:r>
              <a:rPr lang="el-GR" i="1" u="sng" dirty="0"/>
              <a:t>περιορισμοί τεχνικών προδιαγραφών</a:t>
            </a:r>
            <a:r>
              <a:rPr lang="el-GR" i="1" dirty="0"/>
              <a:t> (έκδοση λειτουργικού, παλαιότητα συσκευής, </a:t>
            </a:r>
            <a:br>
              <a:rPr lang="el-GR" i="1" dirty="0"/>
            </a:br>
            <a:r>
              <a:rPr lang="el-GR" i="1" dirty="0"/>
              <a:t>χωρητικότητα συσκευής), </a:t>
            </a:r>
            <a:r>
              <a:rPr lang="el-GR" i="1" u="sng" dirty="0"/>
              <a:t>χρήση δεδομένων</a:t>
            </a:r>
            <a:r>
              <a:rPr lang="el-GR" i="1" dirty="0"/>
              <a:t>, αδυναμία </a:t>
            </a:r>
            <a:r>
              <a:rPr lang="el-GR" i="1" u="sng" dirty="0"/>
              <a:t>ιδιωτικότητας - άνεσης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Αδυναμία επίλυσης </a:t>
            </a:r>
            <a:r>
              <a:rPr lang="el-GR" sz="2000" dirty="0"/>
              <a:t>τεχνικών προβλημάτων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Ψυχολογική επιβάρυνση </a:t>
            </a:r>
            <a:r>
              <a:rPr lang="el-GR" sz="2000" dirty="0"/>
              <a:t>από τον εγκλεισμό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Σημαντική </a:t>
            </a:r>
            <a:r>
              <a:rPr lang="el-GR" sz="2000" b="1" dirty="0"/>
              <a:t>επιβάρυνση ωρών-ωραρίου απασχόλησης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i="1" dirty="0"/>
              <a:t>(Προετοιμασία εκπαιδευτικού υλικού, ανατροφοδότηση μαθητών, μάθημα)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99CA4C7-22E9-064E-8031-D32889A4C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41282"/>
            <a:ext cx="2196790" cy="251671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2D47C87-B70A-7F4B-83D1-8E340825C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3"/>
          <a:stretch/>
        </p:blipFill>
        <p:spPr>
          <a:xfrm rot="16200000">
            <a:off x="9240640" y="542690"/>
            <a:ext cx="3468029" cy="238264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938F8FB-16F4-9642-A67B-324B5C3A6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33720" y="4025744"/>
            <a:ext cx="3300759" cy="236375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962ACB88-3F7A-D248-8C25-F637DF981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585" y="4348250"/>
            <a:ext cx="3494049" cy="25097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A77E2419-472E-ED43-86EC-D926E28639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428" y="4348250"/>
            <a:ext cx="3346333" cy="2509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6C3F75-30CC-3B42-934C-A3130C9547F9}"/>
              </a:ext>
            </a:extLst>
          </p:cNvPr>
          <p:cNvSpPr txBox="1"/>
          <p:nvPr/>
        </p:nvSpPr>
        <p:spPr>
          <a:xfrm>
            <a:off x="2534202" y="6550223"/>
            <a:ext cx="627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solidFill>
                  <a:schemeClr val="bg1"/>
                </a:solidFill>
              </a:rPr>
              <a:t>εργασίες εικονογράφησης του αγαπημένου     τραγουδιού – σύνθεση εικόνας λόγου</a:t>
            </a:r>
          </a:p>
        </p:txBody>
      </p:sp>
    </p:spTree>
    <p:extLst>
      <p:ext uri="{BB962C8B-B14F-4D97-AF65-F5344CB8AC3E}">
        <p14:creationId xmlns:p14="http://schemas.microsoft.com/office/powerpoint/2010/main" val="20269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ΜΕΘΟΔΟΛΟΓΙΑ ΔΙΑΧΕΙΡΙΣΗΣ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7BE761-435A-CE45-BE4F-80BAA7B4AC0F}"/>
              </a:ext>
            </a:extLst>
          </p:cNvPr>
          <p:cNvSpPr txBox="1"/>
          <p:nvPr/>
        </p:nvSpPr>
        <p:spPr>
          <a:xfrm>
            <a:off x="803563" y="955962"/>
            <a:ext cx="8124883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000" u="sng" dirty="0"/>
              <a:t>Γενικές Αρχές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Αποφυγή οπτικής αναμετάδοσης προσώπων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i="1" dirty="0"/>
              <a:t>η εκπαίδευση ως θέαμα – έξη μαθητών στην έκθεση της εικόνας τους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Προετοιμασία και </a:t>
            </a:r>
            <a:r>
              <a:rPr lang="el-GR" sz="2000" b="1" dirty="0"/>
              <a:t>διαμοιρασμός με συναδέλφους </a:t>
            </a:r>
            <a:r>
              <a:rPr lang="el-GR" sz="2000" dirty="0"/>
              <a:t>εκπαιδευτικού υλικού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Προσαρμογή  στο </a:t>
            </a:r>
            <a:r>
              <a:rPr lang="el-GR" sz="2000" b="1" dirty="0"/>
              <a:t>μαθησιακό και πολιτισμικό πλαίσιο του σχολείου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Χρήση </a:t>
            </a:r>
            <a:r>
              <a:rPr lang="el-GR" sz="2000" b="1" dirty="0"/>
              <a:t>κοινής πλατφόρμας ασύγχρονης </a:t>
            </a:r>
            <a:r>
              <a:rPr lang="el-GR" sz="2000" dirty="0"/>
              <a:t>με τους συναδέλφους στο σχολείο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Κωδικοποίηση – σύνδεση μαθησιακού υλικού </a:t>
            </a:r>
            <a:r>
              <a:rPr lang="el-GR" sz="2000" dirty="0"/>
              <a:t>– συνέχεια μάθησης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Ασύγχρονη ανατροφοδότηση </a:t>
            </a:r>
            <a:r>
              <a:rPr lang="el-GR" sz="2000" dirty="0"/>
              <a:t>με σχόλια στις εργασίες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Ανάγκη διεύρυνσης των συμμετεχόντων μαθητών</a:t>
            </a:r>
            <a:br>
              <a:rPr lang="el-GR" sz="2000" dirty="0"/>
            </a:br>
            <a:r>
              <a:rPr lang="el-GR" i="1" dirty="0"/>
              <a:t>Παροχή εναλλακτικού τρόπου επικοινωνίας μέσω </a:t>
            </a:r>
            <a:r>
              <a:rPr lang="en-GB" i="1" dirty="0"/>
              <a:t>mail</a:t>
            </a:r>
            <a:endParaRPr lang="el-GR" i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Ενθάρρυνση κλίματος αλληλοϋποστήριξης μαθητών – </a:t>
            </a:r>
            <a:r>
              <a:rPr lang="el-GR" sz="2000" b="1" dirty="0"/>
              <a:t>αλληλεγγύη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A464711-2FA5-5E45-AA12-92FF86795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172" y="0"/>
            <a:ext cx="3117828" cy="226782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0C9523C-3D8A-EF41-9ADD-1F62F8C25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541" y="4592320"/>
            <a:ext cx="3113458" cy="226568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E45A49B2-8251-274D-9D0E-CE850BB06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40884" y="1849769"/>
            <a:ext cx="2184403" cy="3117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D51DD8-F6FE-C142-B594-5B88FED689C9}"/>
              </a:ext>
            </a:extLst>
          </p:cNvPr>
          <p:cNvSpPr txBox="1"/>
          <p:nvPr/>
        </p:nvSpPr>
        <p:spPr>
          <a:xfrm>
            <a:off x="7190072" y="6521140"/>
            <a:ext cx="4856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/>
              <a:t>εργασίες κενού γεμάτου / μαύρου άσπρου με αφορμή τα χιόνια</a:t>
            </a:r>
          </a:p>
        </p:txBody>
      </p:sp>
    </p:spTree>
    <p:extLst>
      <p:ext uri="{BB962C8B-B14F-4D97-AF65-F5344CB8AC3E}">
        <p14:creationId xmlns:p14="http://schemas.microsoft.com/office/powerpoint/2010/main" val="15936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ΜΕΘΟΔΟΛΟΓΙΑ ΔΙΑΧΕΙΡΙΣΗΣ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7BE761-435A-CE45-BE4F-80BAA7B4AC0F}"/>
              </a:ext>
            </a:extLst>
          </p:cNvPr>
          <p:cNvSpPr txBox="1"/>
          <p:nvPr/>
        </p:nvSpPr>
        <p:spPr>
          <a:xfrm>
            <a:off x="803563" y="955962"/>
            <a:ext cx="8485403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000" u="sng" dirty="0"/>
              <a:t>Διαχείριση </a:t>
            </a:r>
            <a:r>
              <a:rPr lang="en-GB" sz="2000" u="sng" dirty="0" err="1"/>
              <a:t>eclass</a:t>
            </a:r>
            <a:r>
              <a:rPr lang="el-GR" sz="2000" u="sng" dirty="0"/>
              <a:t> </a:t>
            </a:r>
            <a:r>
              <a:rPr lang="el-GR" sz="2000" dirty="0"/>
              <a:t>  (</a:t>
            </a:r>
            <a:r>
              <a:rPr lang="el-GR" i="1" dirty="0"/>
              <a:t>Κλασσική– απλούστερη χρήση, μειωμένες δυνατότητες)</a:t>
            </a:r>
            <a:endParaRPr lang="el-GR" i="1" u="sng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GB" sz="2000" dirty="0" err="1"/>
              <a:t>ό</a:t>
            </a:r>
            <a:r>
              <a:rPr lang="el-GR" sz="2000" dirty="0" err="1"/>
              <a:t>μηση</a:t>
            </a:r>
            <a:r>
              <a:rPr lang="el-GR" sz="2000" dirty="0"/>
              <a:t> ενοτήτων στα μαθήματα (</a:t>
            </a:r>
            <a:r>
              <a:rPr lang="el-GR" sz="2000" b="1" dirty="0"/>
              <a:t>Ενότητες</a:t>
            </a:r>
            <a:r>
              <a:rPr lang="el-GR" sz="2000" dirty="0"/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Αυτόνομη ανάρτηση θεωρητικών παρουσιάσεων (</a:t>
            </a:r>
            <a:r>
              <a:rPr lang="el-GR" sz="2000" b="1" dirty="0"/>
              <a:t>Έγγραφα</a:t>
            </a:r>
            <a:r>
              <a:rPr lang="el-GR" sz="2000" dirty="0"/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Αυτόνομη ανάρτηση εργασιών με/χωρίς βοηθητικό αρχείο (</a:t>
            </a:r>
            <a:r>
              <a:rPr lang="el-GR" sz="2000" b="1" dirty="0"/>
              <a:t>Εργασίες</a:t>
            </a:r>
            <a:r>
              <a:rPr lang="el-GR" sz="2000" dirty="0"/>
              <a:t>)</a:t>
            </a:r>
            <a:br>
              <a:rPr lang="el-GR" sz="2000" dirty="0"/>
            </a:br>
            <a:r>
              <a:rPr lang="el-GR" i="1" dirty="0"/>
              <a:t>Ευκολία ανατροφοδότησης και προβολής στην ολομέλεια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Αποστολή – απάντηση μηνυμάτων (</a:t>
            </a:r>
            <a:r>
              <a:rPr lang="el-GR" sz="2000" b="1" dirty="0"/>
              <a:t>Μηνύματα</a:t>
            </a:r>
            <a:r>
              <a:rPr lang="el-GR" sz="2000" dirty="0"/>
              <a:t>)</a:t>
            </a:r>
            <a:br>
              <a:rPr lang="el-GR" sz="2000" dirty="0"/>
            </a:br>
            <a:r>
              <a:rPr lang="el-GR" i="1" dirty="0"/>
              <a:t>δυνατότητα αποστολής και εργασιών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Αποστολή ανακοινώσεων – κοινοποιήσεων (</a:t>
            </a:r>
            <a:r>
              <a:rPr lang="el-GR" sz="2000" b="1" dirty="0"/>
              <a:t>Ανακοινώσεις</a:t>
            </a:r>
            <a:r>
              <a:rPr lang="el-GR" sz="2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D2C33-3B3D-0A44-B7E1-EE1A31F527F9}"/>
              </a:ext>
            </a:extLst>
          </p:cNvPr>
          <p:cNvSpPr txBox="1"/>
          <p:nvPr/>
        </p:nvSpPr>
        <p:spPr>
          <a:xfrm>
            <a:off x="803563" y="4226739"/>
            <a:ext cx="797244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000" u="sng" dirty="0"/>
              <a:t>Διαχείριση </a:t>
            </a:r>
            <a:r>
              <a:rPr lang="en-GB" sz="2000" u="sng" dirty="0"/>
              <a:t>e-me</a:t>
            </a:r>
            <a:r>
              <a:rPr lang="el-GR" sz="2000" dirty="0"/>
              <a:t> </a:t>
            </a:r>
            <a:r>
              <a:rPr lang="el-GR" i="1" dirty="0"/>
              <a:t>(δυναμική πλατφόρμα – δυσκολότερη, αυξημένες δυνατότητες)</a:t>
            </a:r>
            <a:endParaRPr lang="en-GB" i="1" u="sng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Λειτουργία τοίχου – ασφαλής ανάπτυξη περιβάλλοντος κοινότητας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Εύκολη ενσωμάτωση και ανάρτηση </a:t>
            </a:r>
            <a:r>
              <a:rPr lang="el-GR" sz="2000" dirty="0" err="1"/>
              <a:t>πολυμεσικού</a:t>
            </a:r>
            <a:r>
              <a:rPr lang="el-GR" sz="2000" dirty="0"/>
              <a:t> υλικού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Προέκταση ανάπτυξης δορυφορικών εφαρμογών (</a:t>
            </a:r>
            <a:r>
              <a:rPr lang="en-GB" sz="2000" dirty="0"/>
              <a:t>blogs </a:t>
            </a:r>
            <a:r>
              <a:rPr lang="el-GR" sz="2000" dirty="0" err="1"/>
              <a:t>κτλ</a:t>
            </a:r>
            <a:r>
              <a:rPr lang="el-GR" sz="2000" dirty="0"/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Μειωμένη χρήση από εκπαιδευτικούς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132822C4-BF75-784B-8D85-F3FDFB49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202" y="4743710"/>
            <a:ext cx="3226797" cy="211429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69E10E4B-A313-7A4A-915A-B344110E9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931" y="2243173"/>
            <a:ext cx="3213069" cy="245572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B4F290A2-1252-394D-ADE4-520AFAC0B8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7882" y="0"/>
            <a:ext cx="3199895" cy="2198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9BCCB4-2248-7544-88BB-BD7C55CF30CC}"/>
              </a:ext>
            </a:extLst>
          </p:cNvPr>
          <p:cNvSpPr txBox="1"/>
          <p:nvPr/>
        </p:nvSpPr>
        <p:spPr>
          <a:xfrm>
            <a:off x="8987882" y="6550223"/>
            <a:ext cx="3238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solidFill>
                  <a:schemeClr val="bg1"/>
                </a:solidFill>
              </a:rPr>
              <a:t>εργασίες προοπτικής ενός σημείου φυγής</a:t>
            </a:r>
          </a:p>
        </p:txBody>
      </p:sp>
    </p:spTree>
    <p:extLst>
      <p:ext uri="{BB962C8B-B14F-4D97-AF65-F5344CB8AC3E}">
        <p14:creationId xmlns:p14="http://schemas.microsoft.com/office/powerpoint/2010/main" val="10211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ΜΕΘΟΔΟΛΟΓΙΑ ΔΙΑΧΕΙΡΙΣΗΣ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7BE761-435A-CE45-BE4F-80BAA7B4AC0F}"/>
              </a:ext>
            </a:extLst>
          </p:cNvPr>
          <p:cNvSpPr txBox="1"/>
          <p:nvPr/>
        </p:nvSpPr>
        <p:spPr>
          <a:xfrm>
            <a:off x="803563" y="955962"/>
            <a:ext cx="7466677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000" u="sng" dirty="0"/>
              <a:t>Διδακτικά θέματα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Σαφές</a:t>
            </a:r>
            <a:r>
              <a:rPr lang="el-GR" sz="2000" dirty="0"/>
              <a:t> και σταθερό </a:t>
            </a:r>
            <a:r>
              <a:rPr lang="el-GR" sz="2000" b="1" dirty="0"/>
              <a:t>πλαίσιο οδηγιών </a:t>
            </a:r>
            <a:r>
              <a:rPr lang="el-GR" sz="2000" dirty="0"/>
              <a:t>– χρήση προσαρμοσμένου στην ηλικία λόγου </a:t>
            </a:r>
            <a:r>
              <a:rPr lang="el-GR" sz="2000" b="1" dirty="0"/>
              <a:t>και εικόνας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Προσαρμογή εργασιών σε </a:t>
            </a:r>
            <a:r>
              <a:rPr lang="el-GR" sz="2000" b="1" dirty="0"/>
              <a:t>διαθέσιμα υλικά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Προσαρμογή θεματικών στην υπάρχουσα </a:t>
            </a:r>
            <a:r>
              <a:rPr lang="el-GR" sz="2000" b="1" dirty="0"/>
              <a:t>πραγματικότητα των μαθητών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Περιεχόμενο</a:t>
            </a:r>
            <a:r>
              <a:rPr lang="el-GR" sz="2000" b="1" dirty="0"/>
              <a:t>: </a:t>
            </a:r>
            <a:r>
              <a:rPr lang="el-GR" sz="2000" dirty="0"/>
              <a:t>«Έκφρασης </a:t>
            </a:r>
            <a:r>
              <a:rPr lang="el-GR" sz="2000" b="1" dirty="0"/>
              <a:t>ιδεών</a:t>
            </a:r>
            <a:r>
              <a:rPr lang="el-GR" sz="2000" dirty="0"/>
              <a:t>», «</a:t>
            </a:r>
            <a:r>
              <a:rPr lang="el-GR" sz="2000" b="1" dirty="0"/>
              <a:t>τεχνικής</a:t>
            </a:r>
            <a:r>
              <a:rPr lang="el-GR" sz="2000" dirty="0"/>
              <a:t> εξοικείωσης», «</a:t>
            </a:r>
            <a:r>
              <a:rPr lang="el-GR" sz="2000" b="1" dirty="0"/>
              <a:t>συναισθηματικής</a:t>
            </a:r>
            <a:r>
              <a:rPr lang="el-GR" sz="2000" dirty="0"/>
              <a:t> επιτέλεσης»</a:t>
            </a:r>
            <a:br>
              <a:rPr lang="el-GR" sz="2000" dirty="0"/>
            </a:br>
            <a:r>
              <a:rPr lang="el-GR" sz="2000" i="1" dirty="0"/>
              <a:t>προσαρμογή στη συναισθηματική κατάσταση της τάξης – παιγνιώδης χαρακτήρας</a:t>
            </a:r>
            <a:endParaRPr lang="el-GR" sz="20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Ισόρροπη αξιοποίηση</a:t>
            </a:r>
            <a:r>
              <a:rPr lang="el-GR" sz="2000" dirty="0"/>
              <a:t> σε απτικών – τεχνολογικών πρακτικών </a:t>
            </a:r>
            <a:r>
              <a:rPr lang="el-GR" sz="2000" i="1" dirty="0"/>
              <a:t>(αναλογία 3:1)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Διαχείριση χρόνου: </a:t>
            </a:r>
            <a:r>
              <a:rPr lang="el-GR" sz="2000" dirty="0"/>
              <a:t>15’ ανατροφοδότηση εργασιών, 15’ παρουσίαση, 15’ δημιουργία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Πρόβλεψη για </a:t>
            </a:r>
            <a:r>
              <a:rPr lang="el-GR" sz="2000" b="1" dirty="0"/>
              <a:t>σύνδεση και επαναδιαπραγμάτευση ενοτήτων στη Δια Ζώσης διδασκαλία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9898DCC-690F-F44E-B18C-351373879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00898" y="-433943"/>
            <a:ext cx="2357159" cy="322504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F6821A7-333A-984D-A668-79AD5BDD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17"/>
          <a:stretch/>
        </p:blipFill>
        <p:spPr>
          <a:xfrm rot="5400000">
            <a:off x="9537623" y="1836626"/>
            <a:ext cx="2082334" cy="322642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12C80331-D15A-C742-B5A1-99035BEA3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976718" y="4564816"/>
            <a:ext cx="3189248" cy="229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147C8-2B1D-3B42-8B3A-6D9F8C6576DF}"/>
              </a:ext>
            </a:extLst>
          </p:cNvPr>
          <p:cNvSpPr txBox="1"/>
          <p:nvPr/>
        </p:nvSpPr>
        <p:spPr>
          <a:xfrm>
            <a:off x="8933149" y="6500911"/>
            <a:ext cx="335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σχέδια παρατήρησης, εξαρτήματα κουζίνας</a:t>
            </a:r>
          </a:p>
        </p:txBody>
      </p:sp>
    </p:spTree>
    <p:extLst>
      <p:ext uri="{BB962C8B-B14F-4D97-AF65-F5344CB8AC3E}">
        <p14:creationId xmlns:p14="http://schemas.microsoft.com/office/powerpoint/2010/main" val="7170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ΜΕΘΟΔΟΛΟΓΙΑ ΔΙΑΧΕΙΡΙΣΗΣ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483F91-BC89-E74D-8C54-65E31FA4F64F}"/>
              </a:ext>
            </a:extLst>
          </p:cNvPr>
          <p:cNvSpPr txBox="1"/>
          <p:nvPr/>
        </p:nvSpPr>
        <p:spPr>
          <a:xfrm>
            <a:off x="803563" y="1019729"/>
            <a:ext cx="932174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000" u="sng" dirty="0"/>
              <a:t>Παιδαγωγικά θέματα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Παροχή </a:t>
            </a:r>
            <a:r>
              <a:rPr lang="el-GR" sz="2000" b="1" dirty="0"/>
              <a:t>συναισθηματικής ασφάλειας </a:t>
            </a:r>
            <a:r>
              <a:rPr lang="el-GR" sz="2000" dirty="0"/>
              <a:t>στους μαθητές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Αναφορά στους </a:t>
            </a:r>
            <a:r>
              <a:rPr lang="el-GR" sz="2000" dirty="0"/>
              <a:t>(μόνιμα) </a:t>
            </a:r>
            <a:r>
              <a:rPr lang="el-GR" sz="2000" b="1" dirty="0"/>
              <a:t>απόντες</a:t>
            </a:r>
            <a:r>
              <a:rPr lang="el-GR" sz="2000" dirty="0"/>
              <a:t> – διαρκής υπενθύμιση της ομάδας (κοινότητα)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Αποκλεισμός</a:t>
            </a:r>
            <a:r>
              <a:rPr lang="el-GR" sz="2000" dirty="0"/>
              <a:t> χρήσης </a:t>
            </a:r>
            <a:r>
              <a:rPr lang="el-GR" sz="2000" b="1" dirty="0"/>
              <a:t>εργαλείων</a:t>
            </a:r>
            <a:r>
              <a:rPr lang="el-GR" sz="2000" dirty="0"/>
              <a:t> επιβολής (άνοιγμα μικροφώνων, κάμερας </a:t>
            </a:r>
            <a:r>
              <a:rPr lang="el-GR" sz="2000" dirty="0" err="1"/>
              <a:t>κτλ</a:t>
            </a:r>
            <a:r>
              <a:rPr lang="el-GR" sz="2000" dirty="0"/>
              <a:t>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Αναφορά στις ψυχολογικές συνθήκες του εγκλεισμού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Μετάδοση κλίματος </a:t>
            </a:r>
            <a:r>
              <a:rPr lang="el-GR" sz="2000" b="1" dirty="0"/>
              <a:t>ελπίδας</a:t>
            </a:r>
            <a:r>
              <a:rPr lang="el-GR" sz="2000" dirty="0"/>
              <a:t> και προσμονής για την </a:t>
            </a:r>
            <a:r>
              <a:rPr lang="el-GR" sz="2000" b="1" dirty="0"/>
              <a:t>επάνοδο στο σχολικό χώρο</a:t>
            </a:r>
            <a:r>
              <a:rPr lang="el-GR" sz="2000" dirty="0"/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Παροχή χρόνου έκφρασης </a:t>
            </a:r>
            <a:r>
              <a:rPr lang="el-GR" sz="2000" dirty="0"/>
              <a:t>και δήλωσης των σκέψεων και των συναισθημάτων τους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Χρήση χιούμορ και νεανικής γλώσσας επικοινωνίας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Κατανόηση σε συμπεριφορές και στάσεις αντίδρασης στο μέσο και τη συνθήκη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F08ADC5-380B-F74D-9822-2DCCDB974B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631" y="1153541"/>
            <a:ext cx="2090369" cy="277665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22028217-DDAA-CE48-9096-3D1529055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07" y="4061597"/>
            <a:ext cx="2090855" cy="27878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2113AA82-8633-2D4B-A6C5-21C533F3E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" y="4861932"/>
            <a:ext cx="2651733" cy="199606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74651E2-7FAC-E04A-AEB2-E637717E7F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020" y="4861932"/>
            <a:ext cx="1462391" cy="2020663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9186F51A-E55A-934C-80E0-0B6FB6AD8F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04693" y="4874229"/>
            <a:ext cx="3418437" cy="199606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A9CBC6FE-DA47-A14A-BDEA-853993006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041" y="4862880"/>
            <a:ext cx="2348078" cy="19951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A206AB-EA62-B74A-8DEA-AF24D47E7766}"/>
              </a:ext>
            </a:extLst>
          </p:cNvPr>
          <p:cNvSpPr txBox="1"/>
          <p:nvPr/>
        </p:nvSpPr>
        <p:spPr>
          <a:xfrm>
            <a:off x="4315304" y="6584443"/>
            <a:ext cx="4145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solidFill>
                  <a:schemeClr val="bg1"/>
                </a:solidFill>
              </a:rPr>
              <a:t>εργασίες κατασκευής προσπίπτουσας σκιάς -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38021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2" y="387927"/>
            <a:ext cx="956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ΑΝΑΛΥΣΗ – Μαθησιακά Αποτελέσματα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7F6B8A-2C2C-3E4C-9A7B-D6D26D364317}"/>
              </a:ext>
            </a:extLst>
          </p:cNvPr>
          <p:cNvSpPr txBox="1"/>
          <p:nvPr/>
        </p:nvSpPr>
        <p:spPr>
          <a:xfrm>
            <a:off x="539403" y="1609006"/>
            <a:ext cx="534323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Συγκινητική προσπάθεια μερίδας μαθητών (10-25%) – δημιουργική διέξοδος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Αδυναμία και ματαίωση από μαθητές με ελλιπή μέσα και υποδομές (30-40%)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Παντελής απουσία μερίδα μαθητών (45%)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C11705-571B-8140-9C6D-C473C2D5757C}"/>
              </a:ext>
            </a:extLst>
          </p:cNvPr>
          <p:cNvSpPr txBox="1"/>
          <p:nvPr/>
        </p:nvSpPr>
        <p:spPr>
          <a:xfrm>
            <a:off x="6726692" y="947986"/>
            <a:ext cx="54653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Συγκινητική προσπάθεια μερίδας μαθητών </a:t>
            </a:r>
            <a:br>
              <a:rPr lang="el-GR" sz="2000" dirty="0"/>
            </a:br>
            <a:r>
              <a:rPr lang="el-GR" sz="2000" dirty="0"/>
              <a:t>(15-30%) – δημιουργική διέξοδος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Αδυναμία και ματαίωση από μαθητές με ελλιπή μέσα και υποδομές (20-30%)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Παντελής απουσία μερίδα μαθητών (10-40%)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Πλημμελής παρακολούθηση από μερίδα μαθητών (20-40%)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3EBD68-6305-5F42-94BE-668ECB48B6D4}"/>
              </a:ext>
            </a:extLst>
          </p:cNvPr>
          <p:cNvSpPr txBox="1"/>
          <p:nvPr/>
        </p:nvSpPr>
        <p:spPr>
          <a:xfrm>
            <a:off x="2081801" y="1117600"/>
            <a:ext cx="420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/>
              <a:t>Άνοιξη – Δημοτικό</a:t>
            </a:r>
            <a:r>
              <a:rPr lang="el-GR" sz="2000" dirty="0"/>
              <a:t>				</a:t>
            </a:r>
            <a:endParaRPr lang="el-GR" sz="2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F41222-8F8B-0A4D-AE13-BD41DAE2F75C}"/>
              </a:ext>
            </a:extLst>
          </p:cNvPr>
          <p:cNvSpPr txBox="1"/>
          <p:nvPr/>
        </p:nvSpPr>
        <p:spPr>
          <a:xfrm>
            <a:off x="7973451" y="464871"/>
            <a:ext cx="23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/>
              <a:t>Φθινόπωρο - Γυμνάσιο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9F96D130-6887-2D4B-BCA2-EE7AA7BC19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88" y="3958683"/>
            <a:ext cx="2899317" cy="289931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BAC62739-4BE3-DA48-9793-0D36B20F15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415" y="3974714"/>
            <a:ext cx="2112304" cy="289151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7A49739F-9454-8749-B605-EA978D0B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109" y="3974714"/>
            <a:ext cx="5094891" cy="286587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C57E037C-1798-5C48-A110-ECC774B3C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23" y="3974713"/>
            <a:ext cx="2072249" cy="2891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32983D-CA43-9D44-A0E6-B94289766460}"/>
              </a:ext>
            </a:extLst>
          </p:cNvPr>
          <p:cNvSpPr txBox="1"/>
          <p:nvPr/>
        </p:nvSpPr>
        <p:spPr>
          <a:xfrm>
            <a:off x="4930719" y="6532813"/>
            <a:ext cx="4606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solidFill>
                  <a:schemeClr val="bg1"/>
                </a:solidFill>
              </a:rPr>
              <a:t>Ψηφιακές εργασίες </a:t>
            </a:r>
            <a:r>
              <a:rPr lang="el-GR" sz="1400" i="1" dirty="0" err="1">
                <a:solidFill>
                  <a:schemeClr val="bg1"/>
                </a:solidFill>
              </a:rPr>
              <a:t>Ποπ</a:t>
            </a:r>
            <a:r>
              <a:rPr lang="el-GR" sz="1400" i="1" dirty="0">
                <a:solidFill>
                  <a:schemeClr val="bg1"/>
                </a:solidFill>
              </a:rPr>
              <a:t> πορτρέτων – κινούμενης εικόνας </a:t>
            </a:r>
            <a:r>
              <a:rPr lang="en-GB" sz="1400" i="1" dirty="0">
                <a:solidFill>
                  <a:schemeClr val="bg1"/>
                </a:solidFill>
              </a:rPr>
              <a:t>gif</a:t>
            </a:r>
            <a:endParaRPr lang="el-G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105B4-285E-B74A-A888-87F1344C2A46}"/>
              </a:ext>
            </a:extLst>
          </p:cNvPr>
          <p:cNvSpPr txBox="1"/>
          <p:nvPr/>
        </p:nvSpPr>
        <p:spPr>
          <a:xfrm>
            <a:off x="803563" y="387927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ΑΝΑΛΥΣΗ – </a:t>
            </a:r>
            <a:r>
              <a:rPr lang="el-GR" sz="2400" dirty="0"/>
              <a:t>Επιστροφή στο σχολείο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7F6B8A-2C2C-3E4C-9A7B-D6D26D364317}"/>
              </a:ext>
            </a:extLst>
          </p:cNvPr>
          <p:cNvSpPr txBox="1"/>
          <p:nvPr/>
        </p:nvSpPr>
        <p:spPr>
          <a:xfrm>
            <a:off x="803563" y="887647"/>
            <a:ext cx="8127077" cy="394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Επανένωση τμήματος </a:t>
            </a:r>
            <a:r>
              <a:rPr lang="el-GR" sz="2000" dirty="0"/>
              <a:t>– αμηχανία – διαφορετικά εμπειρικά, γνωσιακά επίπεδα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Ανάγκη για </a:t>
            </a:r>
            <a:r>
              <a:rPr lang="el-GR" sz="2000" b="1" dirty="0"/>
              <a:t>κοινωνική επανασύνδεση </a:t>
            </a:r>
            <a:r>
              <a:rPr lang="el-GR" sz="2000" dirty="0"/>
              <a:t>(θεραπεία τραύματος εγκλεισμού)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Διαχείριση φόβου – προληπτικών μέτρων σχολικής κοινότητας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Παράλληλη διδασκαλία θεματικών εξ αποστάσεως με «επεκτάσεις» - επανασύνδεση τάξης, </a:t>
            </a:r>
            <a:r>
              <a:rPr lang="el-GR" sz="2000" b="1" dirty="0"/>
              <a:t>κοινωνικογνωστική μάθηση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Σχεδόν καθολική συμμετοχή (&gt;90%)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Επιτάχυνση μαθησιακής διαδικασίας </a:t>
            </a:r>
            <a:br>
              <a:rPr lang="el-GR" sz="2000" dirty="0"/>
            </a:br>
            <a:r>
              <a:rPr lang="el-GR" sz="2000" dirty="0"/>
              <a:t>(αναλογία απόδοσης διδακτικού χρόνου εξ αποστάσεως – δια ζώσης 4:1)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Ανασφάλεια επαναφοράς στην εξ αποστάσεως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9AF4F85-CCEF-BE49-91B8-A872B46E3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35353" y="366418"/>
            <a:ext cx="3323063" cy="259022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8E5B8EB-3385-2C4C-BEF5-865B39B71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770" y="3390110"/>
            <a:ext cx="2600917" cy="346788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4CADB077-4A62-B445-BD11-B26953D2C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251" y="4792028"/>
            <a:ext cx="2501126" cy="206597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E2EB5C54-B2B5-A24F-8BA6-6EF48FBE0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193" y="4792028"/>
            <a:ext cx="2820815" cy="206597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9FCEA586-CCDF-DF41-B19D-615D6F6688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0985"/>
            <a:ext cx="1382751" cy="204701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154E56F5-BD88-1E4D-93BA-788A19D680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661" y="4792028"/>
            <a:ext cx="2594797" cy="20659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45673-C4FE-634A-97D3-AE19BADD6247}"/>
              </a:ext>
            </a:extLst>
          </p:cNvPr>
          <p:cNvSpPr txBox="1"/>
          <p:nvPr/>
        </p:nvSpPr>
        <p:spPr>
          <a:xfrm>
            <a:off x="4198700" y="6550222"/>
            <a:ext cx="258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/>
              <a:t>εργασίες </a:t>
            </a:r>
            <a:r>
              <a:rPr lang="el-GR" sz="1400" i="1" dirty="0" err="1"/>
              <a:t>παρατ</a:t>
            </a:r>
            <a:r>
              <a:rPr lang="en-GB" sz="1400" i="1" dirty="0" err="1"/>
              <a:t>ή</a:t>
            </a:r>
            <a:r>
              <a:rPr lang="el-GR" sz="1400" i="1" dirty="0" err="1"/>
              <a:t>ρησης</a:t>
            </a:r>
            <a:r>
              <a:rPr lang="el-GR" sz="1400" i="1" dirty="0"/>
              <a:t> - φρούτα</a:t>
            </a:r>
          </a:p>
        </p:txBody>
      </p:sp>
    </p:spTree>
    <p:extLst>
      <p:ext uri="{BB962C8B-B14F-4D97-AF65-F5344CB8AC3E}">
        <p14:creationId xmlns:p14="http://schemas.microsoft.com/office/powerpoint/2010/main" val="29120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691</Words>
  <Application>Microsoft Office PowerPoint</Application>
  <PresentationFormat>Προσαρμογή</PresentationFormat>
  <Paragraphs>113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Microsoft Office User</dc:creator>
  <cp:lastModifiedBy>user</cp:lastModifiedBy>
  <cp:revision>50</cp:revision>
  <dcterms:created xsi:type="dcterms:W3CDTF">2021-02-24T20:37:05Z</dcterms:created>
  <dcterms:modified xsi:type="dcterms:W3CDTF">2021-02-28T16:22:16Z</dcterms:modified>
</cp:coreProperties>
</file>