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kv" ContentType="video/unknown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659" r:id="rId2"/>
    <p:sldId id="691" r:id="rId3"/>
    <p:sldId id="583" r:id="rId4"/>
    <p:sldId id="695" r:id="rId5"/>
    <p:sldId id="506" r:id="rId6"/>
    <p:sldId id="507" r:id="rId7"/>
    <p:sldId id="508" r:id="rId8"/>
    <p:sldId id="509" r:id="rId9"/>
    <p:sldId id="510" r:id="rId10"/>
    <p:sldId id="511" r:id="rId11"/>
    <p:sldId id="512" r:id="rId12"/>
    <p:sldId id="575" r:id="rId13"/>
    <p:sldId id="685" r:id="rId14"/>
    <p:sldId id="687" r:id="rId15"/>
    <p:sldId id="572" r:id="rId16"/>
    <p:sldId id="574" r:id="rId17"/>
    <p:sldId id="576" r:id="rId18"/>
    <p:sldId id="264" r:id="rId19"/>
    <p:sldId id="514" r:id="rId20"/>
    <p:sldId id="688" r:id="rId21"/>
    <p:sldId id="544" r:id="rId22"/>
    <p:sldId id="545" r:id="rId23"/>
    <p:sldId id="697" r:id="rId24"/>
    <p:sldId id="692" r:id="rId25"/>
    <p:sldId id="652" r:id="rId26"/>
    <p:sldId id="699" r:id="rId27"/>
    <p:sldId id="698" r:id="rId28"/>
    <p:sldId id="593" r:id="rId29"/>
    <p:sldId id="579" r:id="rId30"/>
    <p:sldId id="689" r:id="rId31"/>
    <p:sldId id="591" r:id="rId32"/>
    <p:sldId id="631" r:id="rId33"/>
    <p:sldId id="627" r:id="rId34"/>
    <p:sldId id="629" r:id="rId35"/>
    <p:sldId id="630" r:id="rId36"/>
    <p:sldId id="552" r:id="rId37"/>
    <p:sldId id="632" r:id="rId38"/>
    <p:sldId id="633" r:id="rId39"/>
    <p:sldId id="634" r:id="rId40"/>
    <p:sldId id="618" r:id="rId41"/>
    <p:sldId id="619" r:id="rId42"/>
    <p:sldId id="620" r:id="rId43"/>
    <p:sldId id="700" r:id="rId44"/>
    <p:sldId id="623" r:id="rId45"/>
    <p:sldId id="701" r:id="rId46"/>
    <p:sldId id="621" r:id="rId47"/>
    <p:sldId id="658" r:id="rId48"/>
    <p:sldId id="655" r:id="rId4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397D6-8674-45EA-9E00-8D9342006CBD}" type="datetimeFigureOut">
              <a:rPr lang="el-GR" smtClean="0"/>
              <a:t>3/4/2025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8E38B-9EE2-417E-9938-6CF739F760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79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8EFF7D-950E-A1DD-C729-255856414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78FC03D-8650-BB5E-F8F9-448B3A940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D5DAF3-3E18-ABF6-0F58-6AE64E270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52E-09DD-411C-A4DE-B52831280888}" type="datetimeFigureOut">
              <a:rPr lang="el-GR" smtClean="0"/>
              <a:t>3/4/2025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8D2A42F-42FF-96F2-7556-6F7B47FD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290AA97-8EC5-2DEE-8AEF-8C194836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599C-CFE5-4912-835B-A8C09AE38A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899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328A10-5E38-6412-6C71-201DA4EA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DE28B6F-3A2F-8BCD-59EB-9CD39CECB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5BC72D6-7D2F-2845-A1D4-C981F527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52E-09DD-411C-A4DE-B52831280888}" type="datetimeFigureOut">
              <a:rPr lang="el-GR" smtClean="0"/>
              <a:t>3/4/2025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4ADB1E3-74B4-64F1-2D38-A7F212B2B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E620A2-318D-0AF8-5493-A1F2977F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599C-CFE5-4912-835B-A8C09AE38A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262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F4FB73F-4724-9B22-F80A-0868E5BB1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6923E19-22AD-34C0-2B87-87424E8CE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E73DEC1-128A-487C-7CDC-14018F56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52E-09DD-411C-A4DE-B52831280888}" type="datetimeFigureOut">
              <a:rPr lang="el-GR" smtClean="0"/>
              <a:t>3/4/2025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FB60DA-1E29-3AEA-889D-9A64178F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F22353-D6CE-37AB-9177-2D15CAA6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599C-CFE5-4912-835B-A8C09AE38A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5928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noProof="0"/>
              <a:t>Κάντε κλικ στο εικονίδιο για να προσθέσετε μια έτοιμη εικόνα clip art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DBDC48-345B-47C4-91D0-E355AC3A4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E2AA5-8A5D-4A1D-9236-18F317787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A7BFF-5597-4B6A-B2A7-E68450976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72505-F78C-4585-B78E-AD538941418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71904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25A2C1-4B7F-4D51-9B4A-C18827F19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98B5FB-7D77-446F-89B6-AB2B8A4F8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F7D1A4-92D6-4D99-A996-E7D1F50A68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5BB48-CBFC-4590-B61E-414B40F6321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33380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E4986C6-3705-70CE-8F92-FD2A7775B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AFBD716-2C4F-F3AA-79BF-ABD23B798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A54E756-57F6-95B3-C720-DB8B5BBF7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536EA-985A-4426-B696-CB9F00CBB00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12838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B9CC91-F98C-7C41-8237-759A3EAED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80A138-038B-7D30-C78B-94668CEC3C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CDC89-88F5-F7A7-0624-177180E9A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5DFC5-7318-4951-AB2B-E27ACB332E7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9540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E2F3F9-D1F2-DAFF-D3D0-C7443C5E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B26132-6B8E-D6A1-C5A9-7F36F5AC9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73540E3-94B4-1827-6694-B569635C6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52E-09DD-411C-A4DE-B52831280888}" type="datetimeFigureOut">
              <a:rPr lang="el-GR" smtClean="0"/>
              <a:t>3/4/2025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810CF0F-480C-1D2D-6513-97585534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DC936A5-616F-C288-D901-D422F2D2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599C-CFE5-4912-835B-A8C09AE38A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88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DFC337-7526-8DEA-78D2-930DCFDA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20DBCD2-B849-A0CA-DBE9-41615748F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64F9F16-42FD-4269-6C24-0B54169D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52E-09DD-411C-A4DE-B52831280888}" type="datetimeFigureOut">
              <a:rPr lang="el-GR" smtClean="0"/>
              <a:t>3/4/2025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82D196-F901-6D42-DEC4-2CBE9FCC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DC3F191-7E23-2E1E-A2C8-72BFD2F6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599C-CFE5-4912-835B-A8C09AE38A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92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F27B52-B8C2-0630-81B6-6FF3ECDC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34BC24-B044-C190-BA07-A7B8F7760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44EADE6-CFB6-D17A-1365-00FCE6A1F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897A100-73E2-DA1D-1132-93933D30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52E-09DD-411C-A4DE-B52831280888}" type="datetimeFigureOut">
              <a:rPr lang="el-GR" smtClean="0"/>
              <a:t>3/4/2025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1E8D732-1D1C-FF7F-ABA9-FC206EC7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5C2391F-E474-64DB-1883-0CF4C23B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599C-CFE5-4912-835B-A8C09AE38A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72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CCA440-3024-E167-F820-E1573B94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84B6BAD-611F-9896-4492-86028D62E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8DDDFEA-25D5-337F-BC81-F6FF626C3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DBACAEA-58AE-859F-7525-541686B6B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2C545C4-5192-58AE-F214-A96E8B9B2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E95BD0F-A658-2BF4-0D07-9F871058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52E-09DD-411C-A4DE-B52831280888}" type="datetimeFigureOut">
              <a:rPr lang="el-GR" smtClean="0"/>
              <a:t>3/4/2025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7A5E2A3-6769-C408-9C08-3C5F00B2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3A2DA69-B176-DF72-926A-C5FA2017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599C-CFE5-4912-835B-A8C09AE38A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157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B609B4-B0AE-6B82-F932-EA1CC766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30395F-509F-0685-7DA2-5F504998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52E-09DD-411C-A4DE-B52831280888}" type="datetimeFigureOut">
              <a:rPr lang="el-GR" smtClean="0"/>
              <a:t>3/4/2025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686129C-EA8E-7B39-9EED-37038531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893D945-9706-76C9-8D59-A0D23858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599C-CFE5-4912-835B-A8C09AE38A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74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69ADA51-A708-B5DF-D0E9-FC2B8D1A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52E-09DD-411C-A4DE-B52831280888}" type="datetimeFigureOut">
              <a:rPr lang="el-GR" smtClean="0"/>
              <a:t>3/4/2025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052ACD8-63A9-9A13-5FD5-DAF2F381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213D690-8E27-55D9-1B27-2EFD6E2B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599C-CFE5-4912-835B-A8C09AE38A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88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C91D7C-0082-0C64-071E-68653777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193A77-C743-35A8-C4B2-6C772730F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CB4C2A6-72C1-440A-9455-4F2781BDB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BD34D98-CD49-A28E-3622-F8DBEF8D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52E-09DD-411C-A4DE-B52831280888}" type="datetimeFigureOut">
              <a:rPr lang="el-GR" smtClean="0"/>
              <a:t>3/4/2025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3BB0CAC-E059-5902-3553-DF1702CA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9169535-64AF-2B35-C0A7-2C42AC7C5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599C-CFE5-4912-835B-A8C09AE38A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042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F8F3E1-DBD1-51CD-A9AA-A78319879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C1C7DFE-7DCA-BA13-567F-81807C825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05ADF70-8B9C-CA2F-9BC6-BE7655B90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D80271A-AC9E-4992-9EE1-7C967007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52E-09DD-411C-A4DE-B52831280888}" type="datetimeFigureOut">
              <a:rPr lang="el-GR" smtClean="0"/>
              <a:t>3/4/2025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555AE50-DACF-C754-5798-558C9338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41DE04C-01D9-8D37-EE88-5B552AA2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599C-CFE5-4912-835B-A8C09AE38A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752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A0AD6B2-F1D7-B676-B298-12175D990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61D8372-EAFE-7940-FD82-F63E17F32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E642C4E-E51B-4529-73EB-327BE1BD2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E452E-09DD-411C-A4DE-B52831280888}" type="datetimeFigureOut">
              <a:rPr lang="el-GR" smtClean="0"/>
              <a:t>3/4/2025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EBB6DC8-83C4-5296-EF66-5162414F7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684B83-9C30-D936-BC33-6E42D00B7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F599C-CFE5-4912-835B-A8C09AE38A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888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web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E75DEDE-98AE-4BB1-B378-1E4EA5794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84907"/>
            <a:ext cx="8229600" cy="94050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altLang="en-US" sz="2400" b="1" dirty="0">
                <a:solidFill>
                  <a:srgbClr val="00B050"/>
                </a:solidFill>
              </a:rPr>
              <a:t>ΔΕΠΥ – </a:t>
            </a:r>
            <a:r>
              <a:rPr lang="el-GR" altLang="en-US" sz="2400" b="1" dirty="0">
                <a:solidFill>
                  <a:srgbClr val="FF0000"/>
                </a:solidFill>
              </a:rPr>
              <a:t>Δ</a:t>
            </a:r>
            <a:r>
              <a:rPr lang="el-GR" altLang="en-US" sz="2400" b="1" dirty="0">
                <a:solidFill>
                  <a:srgbClr val="00B050"/>
                </a:solidFill>
              </a:rPr>
              <a:t>ιαταραχή </a:t>
            </a:r>
            <a:r>
              <a:rPr lang="el-GR" altLang="en-US" sz="2400" b="1" dirty="0">
                <a:solidFill>
                  <a:srgbClr val="FF0000"/>
                </a:solidFill>
              </a:rPr>
              <a:t>Ε</a:t>
            </a:r>
            <a:r>
              <a:rPr lang="el-GR" altLang="en-US" sz="2400" b="1" dirty="0">
                <a:solidFill>
                  <a:srgbClr val="00B050"/>
                </a:solidFill>
              </a:rPr>
              <a:t>λλειμματικής </a:t>
            </a:r>
            <a:r>
              <a:rPr lang="el-GR" altLang="en-US" sz="2400" b="1" dirty="0">
                <a:solidFill>
                  <a:srgbClr val="FF0000"/>
                </a:solidFill>
              </a:rPr>
              <a:t>Π</a:t>
            </a:r>
            <a:r>
              <a:rPr lang="el-GR" altLang="en-US" sz="2400" b="1" dirty="0">
                <a:solidFill>
                  <a:srgbClr val="00B050"/>
                </a:solidFill>
              </a:rPr>
              <a:t>ροσοχής – </a:t>
            </a:r>
            <a:r>
              <a:rPr lang="el-GR" altLang="en-US" sz="2400" b="1" dirty="0">
                <a:solidFill>
                  <a:srgbClr val="FF0000"/>
                </a:solidFill>
              </a:rPr>
              <a:t>Υ</a:t>
            </a:r>
            <a:r>
              <a:rPr lang="el-GR" altLang="en-US" sz="2400" b="1" dirty="0">
                <a:solidFill>
                  <a:srgbClr val="00B050"/>
                </a:solidFill>
              </a:rPr>
              <a:t>περκινητικότητα </a:t>
            </a:r>
            <a:br>
              <a:rPr lang="el-GR" altLang="en-US" sz="2400" b="1" dirty="0">
                <a:solidFill>
                  <a:srgbClr val="00B050"/>
                </a:solidFill>
              </a:rPr>
            </a:br>
            <a:r>
              <a:rPr lang="el-GR" altLang="en-US" sz="2400" b="1" dirty="0">
                <a:solidFill>
                  <a:srgbClr val="00B050"/>
                </a:solidFill>
              </a:rPr>
              <a:t>ΠΡΑΚΤΙΚΕΣ ΑΝΤΙΜΕΤΩΠΙΣΗΣ ΚΑΙ ΟΡΙΟΘΕΤΗΣΗ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CE0E365-9DD7-4535-A9F9-0F78325E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1292" y="5251083"/>
            <a:ext cx="3318803" cy="129540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l-GR" sz="1600" b="1" dirty="0">
                <a:solidFill>
                  <a:srgbClr val="92D050"/>
                </a:solidFill>
              </a:rPr>
              <a:t>        </a:t>
            </a:r>
            <a:r>
              <a:rPr lang="el-GR" sz="1600" b="1" dirty="0">
                <a:solidFill>
                  <a:srgbClr val="C00000"/>
                </a:solidFill>
              </a:rPr>
              <a:t>Καρυστινός Ανδρέας </a:t>
            </a:r>
            <a:r>
              <a:rPr lang="en-US" sz="1600" b="1" dirty="0">
                <a:solidFill>
                  <a:srgbClr val="C00000"/>
                </a:solidFill>
              </a:rPr>
              <a:t> M.Sc.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l-GR" sz="1600" b="1" dirty="0">
                <a:solidFill>
                  <a:srgbClr val="C00000"/>
                </a:solidFill>
              </a:rPr>
              <a:t>        Ψυχολόγος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l-GR" sz="1200" b="1">
                <a:solidFill>
                  <a:srgbClr val="00B0F0"/>
                </a:solidFill>
              </a:rPr>
              <a:t>          </a:t>
            </a:r>
            <a:r>
              <a:rPr lang="en-US" sz="1200" b="1" dirty="0">
                <a:solidFill>
                  <a:srgbClr val="00B0F0"/>
                </a:solidFill>
              </a:rPr>
              <a:t>karystinos@sch.gr</a:t>
            </a:r>
            <a:endParaRPr lang="el-GR" sz="1200" b="1" dirty="0">
              <a:solidFill>
                <a:srgbClr val="00B0F0"/>
              </a:solidFill>
              <a:latin typeface="Book Antiqua" pitchFamily="18" charset="0"/>
            </a:endParaRPr>
          </a:p>
        </p:txBody>
      </p:sp>
      <p:pic>
        <p:nvPicPr>
          <p:cNvPr id="3" name="Picture 2" descr="hiperactividad">
            <a:extLst>
              <a:ext uri="{FF2B5EF4-FFF2-40B4-BE49-F238E27FC236}">
                <a16:creationId xmlns:a16="http://schemas.microsoft.com/office/drawing/2014/main" id="{3BCD082B-4C74-13B3-94DF-01D2FEE568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5226" y="1178561"/>
            <a:ext cx="6497929" cy="567943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EF57DB5-855E-51F3-4169-0C851C28B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>
                <a:solidFill>
                  <a:srgbClr val="007A37"/>
                </a:solidFill>
              </a:rPr>
              <a:t>‘Δυσκολίες’ ύπνου</a:t>
            </a:r>
          </a:p>
        </p:txBody>
      </p:sp>
      <p:sp>
        <p:nvSpPr>
          <p:cNvPr id="53251" name="Rectangle 4">
            <a:extLst>
              <a:ext uri="{FF2B5EF4-FFF2-40B4-BE49-F238E27FC236}">
                <a16:creationId xmlns:a16="http://schemas.microsoft.com/office/drawing/2014/main" id="{77534886-C43B-40DE-A9FD-8D041A662A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Κοιμάται δύσκολα</a:t>
            </a:r>
          </a:p>
          <a:p>
            <a:pPr eaLnBrk="1" hangingPunct="1"/>
            <a:r>
              <a:rPr lang="el-GR" altLang="el-GR"/>
              <a:t>Ξυπνάει εύκολα</a:t>
            </a:r>
          </a:p>
          <a:p>
            <a:pPr eaLnBrk="1" hangingPunct="1"/>
            <a:r>
              <a:rPr lang="el-GR" altLang="el-GR"/>
              <a:t>Φωνάζει στον ύπνο του και έχει εφιάλτες</a:t>
            </a:r>
          </a:p>
          <a:p>
            <a:pPr eaLnBrk="1" hangingPunct="1"/>
            <a:r>
              <a:rPr lang="el-GR" altLang="el-GR"/>
              <a:t>Νυχτερινή ενούρηση</a:t>
            </a:r>
          </a:p>
        </p:txBody>
      </p:sp>
      <p:pic>
        <p:nvPicPr>
          <p:cNvPr id="53252" name="Picture 10" descr="zsfd">
            <a:extLst>
              <a:ext uri="{FF2B5EF4-FFF2-40B4-BE49-F238E27FC236}">
                <a16:creationId xmlns:a16="http://schemas.microsoft.com/office/drawing/2014/main" id="{1DCA3EFD-23B8-6F89-2D0D-F3ED408A63A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5151" y="1600200"/>
            <a:ext cx="3648075" cy="3124200"/>
          </a:xfrm>
          <a:noFill/>
        </p:spPr>
      </p:pic>
      <p:pic>
        <p:nvPicPr>
          <p:cNvPr id="53253" name="Picture 7" descr="sazrg">
            <a:extLst>
              <a:ext uri="{FF2B5EF4-FFF2-40B4-BE49-F238E27FC236}">
                <a16:creationId xmlns:a16="http://schemas.microsoft.com/office/drawing/2014/main" id="{29EFFE4E-0B66-7246-8882-9E6EF3EEB2B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1" y="4437064"/>
            <a:ext cx="2735263" cy="2187575"/>
          </a:xfrm>
          <a:noFill/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414140A-E76B-0CAE-6181-A02D835B8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>
                <a:solidFill>
                  <a:srgbClr val="007A37"/>
                </a:solidFill>
              </a:rPr>
              <a:t>‘Δυσκολίες’ στην μάθηση</a:t>
            </a:r>
          </a:p>
        </p:txBody>
      </p:sp>
      <p:pic>
        <p:nvPicPr>
          <p:cNvPr id="54275" name="Picture 8" descr="Image(45)">
            <a:extLst>
              <a:ext uri="{FF2B5EF4-FFF2-40B4-BE49-F238E27FC236}">
                <a16:creationId xmlns:a16="http://schemas.microsoft.com/office/drawing/2014/main" id="{6F278F07-F497-15D4-CAC1-526613E21A8A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1" y="1600200"/>
            <a:ext cx="4259263" cy="4967288"/>
          </a:xfrm>
          <a:noFill/>
        </p:spPr>
      </p:pic>
      <p:sp>
        <p:nvSpPr>
          <p:cNvPr id="48132" name="Rectangle 5">
            <a:extLst>
              <a:ext uri="{FF2B5EF4-FFF2-40B4-BE49-F238E27FC236}">
                <a16:creationId xmlns:a16="http://schemas.microsoft.com/office/drawing/2014/main" id="{BB039930-2112-4FFA-93D9-157F5B49078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z="2400" dirty="0"/>
              <a:t>Χαμηλή οπτικοακουστική μνήμη</a:t>
            </a:r>
          </a:p>
          <a:p>
            <a:pPr eaLnBrk="1" hangingPunct="1">
              <a:defRPr/>
            </a:pPr>
            <a:r>
              <a:rPr lang="el-GR" altLang="el-GR" sz="2400" dirty="0"/>
              <a:t>Αντίληψη </a:t>
            </a:r>
            <a:r>
              <a:rPr lang="el-GR" altLang="el-GR" sz="2400" dirty="0" err="1"/>
              <a:t>χωροχρονικών</a:t>
            </a:r>
            <a:r>
              <a:rPr lang="el-GR" altLang="el-GR" sz="2400" dirty="0"/>
              <a:t> εννοιών</a:t>
            </a:r>
          </a:p>
          <a:p>
            <a:pPr eaLnBrk="1" hangingPunct="1">
              <a:defRPr/>
            </a:pPr>
            <a:r>
              <a:rPr lang="el-GR" altLang="el-GR" sz="2400" dirty="0"/>
              <a:t>Δυσκολεύεται να οργανώνει δραστηριότητες</a:t>
            </a:r>
          </a:p>
          <a:p>
            <a:pPr eaLnBrk="1" hangingPunct="1">
              <a:defRPr/>
            </a:pPr>
            <a:r>
              <a:rPr lang="el-GR" altLang="el-GR" sz="2400" dirty="0"/>
              <a:t>Κάνει λάθη απροσεξίας</a:t>
            </a:r>
          </a:p>
          <a:p>
            <a:pPr eaLnBrk="1" hangingPunct="1">
              <a:defRPr/>
            </a:pPr>
            <a:r>
              <a:rPr lang="el-GR" altLang="el-GR" sz="2400" dirty="0">
                <a:solidFill>
                  <a:schemeClr val="accent6"/>
                </a:solidFill>
              </a:rPr>
              <a:t>Έχει καλή νοημοσύνη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brain_functions_and_lobes">
            <a:extLst>
              <a:ext uri="{FF2B5EF4-FFF2-40B4-BE49-F238E27FC236}">
                <a16:creationId xmlns:a16="http://schemas.microsoft.com/office/drawing/2014/main" id="{F2B4467D-B778-D90E-1BBA-36AD3655F3C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9144000" cy="6958013"/>
          </a:xfr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170AE3-981B-027D-E51E-75E90829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810" y="252415"/>
            <a:ext cx="7886700" cy="625474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00B050"/>
                </a:solidFill>
              </a:rPr>
              <a:t>ΔΕΠΥ - ΕΠΙΠΟΛΑΣΜΟΣ ΚΑΙ ΣΥΝΟΣΥΡΟΤΗΤΑ 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9A74990-3284-AB98-CB1D-1ABB2C80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6449" y="981074"/>
            <a:ext cx="3868340" cy="390526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ΕΠΙΠΟΛΑΣΜΟΣ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C015C3D-9DDE-1BEF-07B6-A673A2050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05000" y="1606549"/>
            <a:ext cx="4117182" cy="4583115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Εκδηλώνεται σε όλες τις εθνότητες, φυλετικές ομάδες και κοινωνικές τάξεις.</a:t>
            </a:r>
          </a:p>
          <a:p>
            <a:r>
              <a:rPr lang="el-GR" dirty="0"/>
              <a:t>Προσβάλει οποιουδήποτε επιπέδου μόρφωσης.</a:t>
            </a:r>
          </a:p>
          <a:p>
            <a:r>
              <a:rPr lang="el-GR" dirty="0"/>
              <a:t>Το συχνότερο πρόβλημα μάθησης και συμπεριφοράς στα παιδιά. </a:t>
            </a:r>
          </a:p>
          <a:p>
            <a:r>
              <a:rPr lang="el-GR" dirty="0"/>
              <a:t> 3% έως 9% στα παιδιά σχολικής ηλικίας</a:t>
            </a:r>
          </a:p>
          <a:p>
            <a:r>
              <a:rPr lang="el-GR" dirty="0"/>
              <a:t>Η αναλογία αγοριών προς τα κορίτσια με διάγνωση της ΔΕΠ-Υ είναι 4:1 στο γενικό πληθυσμό. </a:t>
            </a:r>
          </a:p>
          <a:p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6999175-D198-9D5F-8BAD-FD516E103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8161" y="995364"/>
            <a:ext cx="3887391" cy="376237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ΣΥΝΟΣΥΡΟΤΗΤΑ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B0B96FE-E446-FE33-DCA1-A938DFC52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3150" y="1606549"/>
            <a:ext cx="4133850" cy="4583115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Διαταραχή προκλητικής εναντίωσης 50%</a:t>
            </a:r>
          </a:p>
          <a:p>
            <a:r>
              <a:rPr lang="el-GR" dirty="0"/>
              <a:t>Διαταραχή διαγωγής 30%</a:t>
            </a:r>
          </a:p>
          <a:p>
            <a:r>
              <a:rPr lang="el-GR" dirty="0"/>
              <a:t>Διαταραχές διάθεσης (κυρίως κατάθλιψη και διπολική διαταραχή) 15%</a:t>
            </a:r>
          </a:p>
          <a:p>
            <a:r>
              <a:rPr lang="el-GR" dirty="0"/>
              <a:t>Διαταραχές μάθησης (ανάγνωση, μαθηματικά, γραπτή έκφραση) 67%</a:t>
            </a:r>
          </a:p>
          <a:p>
            <a:r>
              <a:rPr lang="el-GR" dirty="0"/>
              <a:t>Διαταραχές κατάχρησης ουσιών 5%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92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D46366C-2AC4-45E1-4B1B-08E1137E5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441" y="72214"/>
            <a:ext cx="7886700" cy="1325563"/>
          </a:xfrm>
        </p:spPr>
        <p:txBody>
          <a:bodyPr/>
          <a:lstStyle/>
          <a:p>
            <a:pPr algn="ctr"/>
            <a:r>
              <a:rPr lang="el-GR" altLang="zh-CN" sz="3600" b="1" dirty="0">
                <a:solidFill>
                  <a:srgbClr val="00B050"/>
                </a:solidFill>
              </a:rPr>
              <a:t>ΠΑΡΑΓΟΝΤΕΣ ΠΟΥ   </a:t>
            </a:r>
            <a:br>
              <a:rPr lang="el-GR" altLang="zh-CN" sz="3600" b="1" dirty="0">
                <a:solidFill>
                  <a:srgbClr val="00B050"/>
                </a:solidFill>
              </a:rPr>
            </a:br>
            <a:r>
              <a:rPr lang="el-GR" altLang="zh-CN" sz="3600" b="1" dirty="0">
                <a:solidFill>
                  <a:srgbClr val="00B050"/>
                </a:solidFill>
              </a:rPr>
              <a:t>ΕΠΗΡΕΑΖΟΥΝ το ΔΕΠΥ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569F3254-1E27-C1B0-B9B3-A963BF253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1322" y="1225505"/>
            <a:ext cx="3868340" cy="533401"/>
          </a:xfrm>
        </p:spPr>
        <p:txBody>
          <a:bodyPr/>
          <a:lstStyle/>
          <a:p>
            <a:r>
              <a:rPr lang="el-GR" sz="1800" dirty="0">
                <a:solidFill>
                  <a:srgbClr val="FF0000"/>
                </a:solidFill>
              </a:rPr>
              <a:t>ΓΕΝΙΚΟΙ ΠΑΡΑΓΟΝΤΕΣ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BA8A7B26-C2A9-5350-30B0-60F09891D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1016" y="1862638"/>
            <a:ext cx="3868340" cy="2556963"/>
          </a:xfrm>
        </p:spPr>
        <p:txBody>
          <a:bodyPr>
            <a:normAutofit fontScale="47500" lnSpcReduction="20000"/>
          </a:bodyPr>
          <a:lstStyle/>
          <a:p>
            <a:pPr marL="548640" indent="-41148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l-GR" sz="4500" dirty="0"/>
              <a:t>Ατομικό</a:t>
            </a:r>
          </a:p>
          <a:p>
            <a:pPr marL="548640" indent="-411480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l-GR" sz="4500" dirty="0"/>
          </a:p>
          <a:p>
            <a:pPr marL="548640" indent="-41148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l-GR" sz="4500" dirty="0"/>
              <a:t> Οικογενειακό</a:t>
            </a:r>
          </a:p>
          <a:p>
            <a:pPr marL="548640" indent="-411480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l-GR" sz="4500" dirty="0"/>
          </a:p>
          <a:p>
            <a:pPr marL="548640" indent="-41148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l-GR" sz="4500" dirty="0"/>
              <a:t> Σχολικό</a:t>
            </a:r>
          </a:p>
          <a:p>
            <a:pPr marL="548640" indent="-411480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l-GR" sz="4500" dirty="0"/>
          </a:p>
          <a:p>
            <a:pPr marL="548640" indent="-41148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l-GR" sz="4500" dirty="0"/>
              <a:t> Κοινωνικό</a:t>
            </a:r>
          </a:p>
          <a:p>
            <a:endParaRPr lang="el-GR" dirty="0"/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96E4EBFB-EE8E-7F5B-A51C-D7BCABB3F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8870" y="1211929"/>
            <a:ext cx="3887391" cy="533400"/>
          </a:xfrm>
        </p:spPr>
        <p:txBody>
          <a:bodyPr/>
          <a:lstStyle/>
          <a:p>
            <a:r>
              <a:rPr lang="el-GR" altLang="zh-CN" sz="1800" dirty="0">
                <a:solidFill>
                  <a:srgbClr val="FF0000"/>
                </a:solidFill>
              </a:rPr>
              <a:t>ΟΙΚΟΓΕΝΕΙΑΚΟΙ ΠΑΡΑΓΟΝΤΕΣ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36C429FA-ADA3-D94F-7EEA-020AC0E04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2463" y="1869264"/>
            <a:ext cx="3887391" cy="4509363"/>
          </a:xfrm>
        </p:spPr>
        <p:txBody>
          <a:bodyPr>
            <a:normAutofit fontScale="47500" lnSpcReduction="20000"/>
          </a:bodyPr>
          <a:lstStyle/>
          <a:p>
            <a:pPr marL="423863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altLang="zh-CN" sz="3400" dirty="0"/>
              <a:t>Οικογενειακή κατάσταση και βία</a:t>
            </a:r>
          </a:p>
          <a:p>
            <a:pPr marL="423863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altLang="zh-CN" sz="3400" dirty="0">
                <a:solidFill>
                  <a:srgbClr val="0070C0"/>
                </a:solidFill>
              </a:rPr>
              <a:t>Υπερπροστατευτικοί γονείς</a:t>
            </a:r>
          </a:p>
          <a:p>
            <a:pPr marL="423863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altLang="zh-CN" sz="3400" dirty="0">
                <a:solidFill>
                  <a:srgbClr val="0070C0"/>
                </a:solidFill>
              </a:rPr>
              <a:t>Αδιάφοροι γονείς</a:t>
            </a:r>
          </a:p>
          <a:p>
            <a:pPr marL="423863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altLang="zh-CN" sz="3400" dirty="0"/>
              <a:t>Διαπροσωπικές σχέσεις οικογένειας</a:t>
            </a:r>
          </a:p>
          <a:p>
            <a:pPr marL="423863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altLang="zh-CN" sz="3400" dirty="0">
                <a:solidFill>
                  <a:srgbClr val="0070C0"/>
                </a:solidFill>
              </a:rPr>
              <a:t>Προσδοκίες της οικογένειας</a:t>
            </a:r>
          </a:p>
          <a:p>
            <a:pPr marL="423863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altLang="zh-CN" sz="3400" dirty="0"/>
              <a:t>Διαφορετική στάση γονέων απέναντι στο παιδί</a:t>
            </a:r>
          </a:p>
          <a:p>
            <a:pPr marL="423863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altLang="zh-CN" sz="3400" dirty="0"/>
              <a:t>Κίνητρα που προσφέρει η οικογένεια</a:t>
            </a:r>
          </a:p>
          <a:p>
            <a:pPr marL="423863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altLang="zh-CN" sz="3400" dirty="0"/>
              <a:t>Το παράδειγμα των γονιών</a:t>
            </a:r>
          </a:p>
          <a:p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F1DF76B-76A3-61D8-EE07-58FC136CE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5" y="4337095"/>
            <a:ext cx="460181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36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- Τίτλος">
            <a:extLst>
              <a:ext uri="{FF2B5EF4-FFF2-40B4-BE49-F238E27FC236}">
                <a16:creationId xmlns:a16="http://schemas.microsoft.com/office/drawing/2014/main" id="{54E42BB4-378D-440E-B4C8-9DCF6804CA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7921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altLang="el-GR" sz="3700" b="1" dirty="0">
                <a:solidFill>
                  <a:srgbClr val="00B050"/>
                </a:solidFill>
              </a:rPr>
              <a:t>Πιθανά αίτια / παράγοντες</a:t>
            </a:r>
            <a:br>
              <a:rPr lang="el-GR" altLang="el-GR" b="1" dirty="0">
                <a:solidFill>
                  <a:srgbClr val="00B050"/>
                </a:solidFill>
              </a:rPr>
            </a:br>
            <a:endParaRPr lang="el-GR" altLang="el-GR" b="1" dirty="0">
              <a:solidFill>
                <a:srgbClr val="00B050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A279621-CD98-41FB-9F3C-89F5D66AC21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057400" y="762001"/>
            <a:ext cx="8077200" cy="3733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l-GR" altLang="el-GR" dirty="0">
                <a:solidFill>
                  <a:srgbClr val="FF0000"/>
                </a:solidFill>
              </a:rPr>
              <a:t>Κληρονομικότητα /ενδογενείς αιτίες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altLang="el-GR" dirty="0"/>
              <a:t>Γενετική προδιάθεση Συγγενείς παιδιών και οι ίδιοι με ΔΕΠΥ: 10%-35%),  57% από τον πατέρα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altLang="el-GR" dirty="0">
                <a:solidFill>
                  <a:srgbClr val="FF0000"/>
                </a:solidFill>
              </a:rPr>
              <a:t>Νευρολογικές δυσλειτουργίες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l-GR" altLang="el-GR" dirty="0">
                <a:solidFill>
                  <a:srgbClr val="FF0000"/>
                </a:solidFill>
              </a:rPr>
              <a:t>Εξωγενείς επιδράσεις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altLang="el-GR" dirty="0"/>
              <a:t>Ψυχολογική οργάνωση του παιδιού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altLang="el-GR" dirty="0"/>
              <a:t>Οικογενειακή δυναμική (σχέσεις στην οικογένεια, στάσεις γονέων, σειρά αδέλφια, συγκεκριμένα προβλήματα)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l-GR" altLang="el-G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l-GR" altLang="el-G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06D929A-E529-73AD-FBE4-736FF218C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124623"/>
            <a:ext cx="3593040" cy="27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8110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Τίτλος 1">
            <a:extLst>
              <a:ext uri="{FF2B5EF4-FFF2-40B4-BE49-F238E27FC236}">
                <a16:creationId xmlns:a16="http://schemas.microsoft.com/office/drawing/2014/main" id="{C24F25BA-B670-4CE3-9989-A2A369A436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75419"/>
            <a:ext cx="8229600" cy="4111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altLang="el-GR" b="1" dirty="0">
                <a:solidFill>
                  <a:srgbClr val="00B050"/>
                </a:solidFill>
              </a:rPr>
              <a:t>Αιτιολογία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7ACEA91-2714-47EC-A8FF-FEA12B428CD4}"/>
              </a:ext>
            </a:extLst>
          </p:cNvPr>
          <p:cNvSpPr>
            <a:spLocks noGrp="1" noRot="1" noChangeArrowheads="1"/>
          </p:cNvSpPr>
          <p:nvPr>
            <p:ph idx="4294967295"/>
          </p:nvPr>
        </p:nvSpPr>
        <p:spPr>
          <a:xfrm>
            <a:off x="1981200" y="586582"/>
            <a:ext cx="8229600" cy="5890419"/>
          </a:xfr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  <a:buFont typeface="Wingdings 2" pitchFamily="18" charset="2"/>
              <a:buNone/>
              <a:defRPr/>
            </a:pPr>
            <a:r>
              <a:rPr lang="el-GR" altLang="el-GR" sz="1700" b="1" dirty="0"/>
              <a:t>Συγκεκριμένα και πολύ αδρά: </a:t>
            </a:r>
          </a:p>
          <a:p>
            <a:pPr eaLnBrk="1" hangingPunct="1">
              <a:lnSpc>
                <a:spcPct val="60000"/>
              </a:lnSpc>
              <a:buFont typeface="Wingdings 2" pitchFamily="18" charset="2"/>
              <a:buNone/>
              <a:defRPr/>
            </a:pPr>
            <a:endParaRPr lang="el-GR" altLang="el-GR" sz="1700" b="1" dirty="0"/>
          </a:p>
          <a:p>
            <a:pPr eaLnBrk="1" hangingPunct="1">
              <a:lnSpc>
                <a:spcPct val="110000"/>
              </a:lnSpc>
              <a:buClr>
                <a:schemeClr val="tx2"/>
              </a:buClr>
              <a:defRPr/>
            </a:pPr>
            <a:r>
              <a:rPr lang="el-GR" altLang="el-GR" sz="1700" b="1" dirty="0"/>
              <a:t>Ο μετωπιαίος λοβός του εγκεφάλου και κυρίως η </a:t>
            </a:r>
            <a:r>
              <a:rPr lang="el-GR" altLang="el-GR" sz="1700" b="1" dirty="0">
                <a:solidFill>
                  <a:srgbClr val="0070C0"/>
                </a:solidFill>
              </a:rPr>
              <a:t>προμετωπιαία περιοχή, τα βασικά γάγγλια </a:t>
            </a:r>
            <a:r>
              <a:rPr lang="el-GR" altLang="el-GR" sz="1700" b="1" dirty="0"/>
              <a:t>(ιδίως ο κερκοφόρος πυρήνας - η ωχρά σφαίρα και η μέλαινα ουσία), καθώς και η παρεγκεφαλίδα εμφανίζουν με τις μοντέρνες </a:t>
            </a:r>
            <a:r>
              <a:rPr lang="el-GR" altLang="el-GR" sz="1700" b="1" dirty="0" err="1"/>
              <a:t>νευροαπεικονιστικές</a:t>
            </a:r>
            <a:r>
              <a:rPr lang="el-GR" altLang="el-GR" sz="1700" b="1" dirty="0"/>
              <a:t> μεθόδους (</a:t>
            </a:r>
            <a:r>
              <a:rPr lang="en-US" altLang="el-GR" sz="1700" b="1" dirty="0"/>
              <a:t>MRI</a:t>
            </a:r>
            <a:r>
              <a:rPr lang="el-GR" altLang="el-GR" sz="1700" b="1" dirty="0"/>
              <a:t>, </a:t>
            </a:r>
            <a:r>
              <a:rPr lang="en-US" altLang="el-GR" sz="1700" b="1" dirty="0"/>
              <a:t>PET</a:t>
            </a:r>
            <a:r>
              <a:rPr lang="el-GR" altLang="el-GR" sz="1700" b="1" dirty="0"/>
              <a:t> &amp; </a:t>
            </a:r>
            <a:r>
              <a:rPr lang="en-US" altLang="el-GR" sz="1700" b="1" dirty="0"/>
              <a:t>SPECT</a:t>
            </a:r>
            <a:r>
              <a:rPr lang="el-GR" altLang="el-GR" sz="1700" b="1" dirty="0"/>
              <a:t>) ανωμαλίες τόσο στην υφή όσο και κυρίως στη λειτουργία τους. Οι διαταραχές μάλιστα αυτές αφορούν κυρίως </a:t>
            </a:r>
            <a:r>
              <a:rPr lang="el-GR" altLang="el-GR" sz="1700" b="1" dirty="0">
                <a:solidFill>
                  <a:srgbClr val="FF0000"/>
                </a:solidFill>
              </a:rPr>
              <a:t>στο δεξιό ημισφαίριο του εγκεφάλου.</a:t>
            </a:r>
          </a:p>
          <a:p>
            <a:pPr eaLnBrk="1" hangingPunct="1">
              <a:lnSpc>
                <a:spcPct val="110000"/>
              </a:lnSpc>
              <a:buClr>
                <a:schemeClr val="tx2"/>
              </a:buClr>
              <a:defRPr/>
            </a:pPr>
            <a:r>
              <a:rPr lang="el-GR" altLang="el-GR" sz="1700" b="1" dirty="0"/>
              <a:t>Η λειτουργία των περιοχών αυτών ρυθμίζεται από τους </a:t>
            </a:r>
            <a:r>
              <a:rPr lang="el-GR" altLang="el-GR" sz="1700" b="1" dirty="0" err="1">
                <a:solidFill>
                  <a:srgbClr val="C00000"/>
                </a:solidFill>
              </a:rPr>
              <a:t>μονοαμινικούς</a:t>
            </a:r>
            <a:r>
              <a:rPr lang="el-GR" altLang="el-GR" sz="1700" b="1" dirty="0">
                <a:solidFill>
                  <a:srgbClr val="C00000"/>
                </a:solidFill>
              </a:rPr>
              <a:t> νευροδιαβιβαστές</a:t>
            </a:r>
            <a:r>
              <a:rPr lang="el-GR" altLang="el-GR" sz="1700" b="1" dirty="0"/>
              <a:t> (</a:t>
            </a:r>
            <a:r>
              <a:rPr lang="el-GR" altLang="el-GR" sz="1700" b="1" dirty="0" err="1"/>
              <a:t>νοραδρεναλίνη</a:t>
            </a:r>
            <a:r>
              <a:rPr lang="el-GR" altLang="el-GR" sz="1700" b="1" dirty="0">
                <a:solidFill>
                  <a:srgbClr val="0070C0"/>
                </a:solidFill>
              </a:rPr>
              <a:t>, </a:t>
            </a:r>
            <a:r>
              <a:rPr lang="el-GR" altLang="el-GR" sz="1700" b="1" dirty="0" err="1">
                <a:solidFill>
                  <a:srgbClr val="0070C0"/>
                </a:solidFill>
              </a:rPr>
              <a:t>σεροτονίνη</a:t>
            </a:r>
            <a:r>
              <a:rPr lang="el-GR" altLang="el-GR" sz="1700" b="1" dirty="0">
                <a:solidFill>
                  <a:srgbClr val="0070C0"/>
                </a:solidFill>
              </a:rPr>
              <a:t>, </a:t>
            </a:r>
            <a:r>
              <a:rPr lang="el-GR" altLang="el-GR" sz="1700" b="1" dirty="0" err="1">
                <a:solidFill>
                  <a:srgbClr val="0070C0"/>
                </a:solidFill>
              </a:rPr>
              <a:t>ντοπαμίνη</a:t>
            </a:r>
            <a:r>
              <a:rPr lang="el-GR" altLang="el-GR" sz="1700" b="1" dirty="0"/>
              <a:t>) κυρίως, όμως, από τη </a:t>
            </a:r>
            <a:r>
              <a:rPr lang="el-GR" altLang="el-GR" sz="1700" b="1" dirty="0" err="1">
                <a:solidFill>
                  <a:srgbClr val="0070C0"/>
                </a:solidFill>
              </a:rPr>
              <a:t>ντοπαμίνη</a:t>
            </a:r>
            <a:r>
              <a:rPr lang="el-GR" altLang="el-GR" sz="1700" b="1" dirty="0">
                <a:solidFill>
                  <a:srgbClr val="0070C0"/>
                </a:solidFill>
              </a:rPr>
              <a:t>, η οποία στην κυριολεξία δίνει το εναρκτήριο ερέθισμα για τη νευρωνική επικοινωνία </a:t>
            </a:r>
            <a:r>
              <a:rPr lang="el-GR" altLang="el-GR" sz="1700" b="1" dirty="0"/>
              <a:t>στο σύστημα αυτό, στα υπερκινητικά παιδιά υπάρχει δυσλειτουργία και των δύο </a:t>
            </a:r>
            <a:r>
              <a:rPr lang="el-GR" altLang="el-GR" sz="1700" b="1" dirty="0" err="1"/>
              <a:t>ντοπαμινεργικών</a:t>
            </a:r>
            <a:r>
              <a:rPr lang="el-GR" altLang="el-GR" sz="1700" b="1" dirty="0"/>
              <a:t> συστημάτων, του </a:t>
            </a:r>
            <a:r>
              <a:rPr lang="el-GR" altLang="el-GR" sz="1700" b="1" dirty="0" err="1"/>
              <a:t>μεσοστεφανιαίου</a:t>
            </a:r>
            <a:r>
              <a:rPr lang="el-GR" altLang="el-GR" sz="1700" b="1" dirty="0"/>
              <a:t> και του </a:t>
            </a:r>
            <a:r>
              <a:rPr lang="el-GR" altLang="el-GR" sz="1700" b="1" dirty="0" err="1"/>
              <a:t>μεσοφλοιώδους</a:t>
            </a:r>
            <a:r>
              <a:rPr lang="el-GR" altLang="el-GR" sz="1700" b="1" dirty="0"/>
              <a:t>. Ο </a:t>
            </a:r>
            <a:r>
              <a:rPr lang="en-US" altLang="el-GR" sz="1700" b="1" dirty="0" err="1"/>
              <a:t>Castellano</a:t>
            </a:r>
            <a:r>
              <a:rPr lang="el-GR" altLang="el-GR" sz="1700" b="1" dirty="0"/>
              <a:t>, μάλιστα, σε 29 αγόρια απέδειξε πως ο βαθμός της </a:t>
            </a:r>
            <a:r>
              <a:rPr lang="el-GR" altLang="el-GR" sz="1700" b="1" dirty="0" err="1"/>
              <a:t>υπεκρινητικότητάς</a:t>
            </a:r>
            <a:r>
              <a:rPr lang="el-GR" altLang="el-GR" sz="1700" b="1" dirty="0"/>
              <a:t> τους συνδέεται θετικά με τη συγκέντρωση του </a:t>
            </a:r>
            <a:r>
              <a:rPr lang="el-GR" altLang="el-GR" sz="1700" b="1" dirty="0" err="1"/>
              <a:t>ομοβαλινικού</a:t>
            </a:r>
            <a:r>
              <a:rPr lang="el-GR" altLang="el-GR" sz="1700" b="1" dirty="0"/>
              <a:t> οξέος (του μεταβολίτη δηλαδή της </a:t>
            </a:r>
            <a:r>
              <a:rPr lang="el-GR" altLang="el-GR" sz="1700" b="1" dirty="0" err="1">
                <a:solidFill>
                  <a:srgbClr val="00B0F0"/>
                </a:solidFill>
              </a:rPr>
              <a:t>ντοπαμίνης</a:t>
            </a:r>
            <a:r>
              <a:rPr lang="el-GR" altLang="el-GR" sz="1700" b="1" dirty="0"/>
              <a:t>) στο εγκεφαλονωτιαίο υγρό</a:t>
            </a:r>
            <a:r>
              <a:rPr lang="en-US" altLang="el-GR" sz="1700" b="1" dirty="0"/>
              <a:t>.</a:t>
            </a:r>
            <a:endParaRPr lang="el-GR" altLang="el-GR" sz="1700" b="1" dirty="0"/>
          </a:p>
          <a:p>
            <a:pPr eaLnBrk="1" hangingPunct="1">
              <a:lnSpc>
                <a:spcPct val="110000"/>
              </a:lnSpc>
              <a:buClr>
                <a:schemeClr val="tx2"/>
              </a:buClr>
              <a:defRPr/>
            </a:pPr>
            <a:r>
              <a:rPr lang="el-GR" altLang="el-GR" sz="1700" b="1" dirty="0"/>
              <a:t> Έρευνες σε μοριακό επίπεδο απέδειξαν </a:t>
            </a:r>
            <a:r>
              <a:rPr lang="el-GR" altLang="el-GR" sz="1700" b="1" dirty="0">
                <a:solidFill>
                  <a:srgbClr val="FF0000"/>
                </a:solidFill>
              </a:rPr>
              <a:t>ειδικές ανωμαλίες τόσο στο μεταφορέα της </a:t>
            </a:r>
            <a:r>
              <a:rPr lang="el-GR" altLang="el-GR" sz="1700" b="1" dirty="0" err="1">
                <a:solidFill>
                  <a:srgbClr val="FF0000"/>
                </a:solidFill>
              </a:rPr>
              <a:t>ντοπαμίνης</a:t>
            </a:r>
            <a:r>
              <a:rPr lang="el-GR" altLang="el-GR" sz="1700" b="1" dirty="0">
                <a:solidFill>
                  <a:srgbClr val="FF0000"/>
                </a:solidFill>
              </a:rPr>
              <a:t> όσο και στο Δ4 υποδοχέα της </a:t>
            </a:r>
            <a:r>
              <a:rPr lang="el-GR" altLang="el-GR" sz="1700" b="1" dirty="0"/>
              <a:t>αλλά και από μελέτες που έγιναν σε διδύμους και σε οικογένειες εκφράζεται η άποψη ότι ενέχονται και </a:t>
            </a:r>
            <a:r>
              <a:rPr lang="el-GR" altLang="el-GR" sz="1700" b="1" dirty="0">
                <a:solidFill>
                  <a:srgbClr val="0070C0"/>
                </a:solidFill>
              </a:rPr>
              <a:t>κληρονομικοί παράγοντες</a:t>
            </a:r>
            <a:r>
              <a:rPr lang="el-GR" altLang="el-GR" sz="1700" b="1" dirty="0"/>
              <a:t>. Οι μελέτες βρίσκονται σε εξέλιξη.</a:t>
            </a:r>
          </a:p>
        </p:txBody>
      </p:sp>
    </p:spTree>
    <p:extLst>
      <p:ext uri="{BB962C8B-B14F-4D97-AF65-F5344CB8AC3E}">
        <p14:creationId xmlns:p14="http://schemas.microsoft.com/office/powerpoint/2010/main" val="30739053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petscan_4891610_std">
            <a:extLst>
              <a:ext uri="{FF2B5EF4-FFF2-40B4-BE49-F238E27FC236}">
                <a16:creationId xmlns:a16="http://schemas.microsoft.com/office/drawing/2014/main" id="{5E6CC7C5-1A16-4434-817F-CBB1B0C37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4813"/>
            <a:ext cx="8424862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06604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EFDD8-3EED-0363-62BF-864BEA2A7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NDING THAT CONNECTION© - neurons connecting to one another in a Petri dish - growth cones">
            <a:hlinkClick r:id="" action="ppaction://media"/>
            <a:extLst>
              <a:ext uri="{FF2B5EF4-FFF2-40B4-BE49-F238E27FC236}">
                <a16:creationId xmlns:a16="http://schemas.microsoft.com/office/drawing/2014/main" id="{C23CAFDD-90D0-42FD-681E-A2D6DE14912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304801"/>
            <a:ext cx="8839200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8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7FB48DB7-5F67-4F28-BF97-5B0451868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228600"/>
            <a:ext cx="78867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l-GR" altLang="el-GR" b="1" dirty="0">
                <a:solidFill>
                  <a:srgbClr val="00B050"/>
                </a:solidFill>
              </a:rPr>
              <a:t>ΚΡΙΤΗΡΙΟ ΔΕΠΥ</a:t>
            </a:r>
            <a:br>
              <a:rPr lang="el-GR" altLang="el-GR" b="1" dirty="0">
                <a:solidFill>
                  <a:srgbClr val="00B050"/>
                </a:solidFill>
              </a:rPr>
            </a:br>
            <a:r>
              <a:rPr lang="en-US" altLang="el-GR" sz="1300" b="1" dirty="0">
                <a:solidFill>
                  <a:srgbClr val="00B050"/>
                </a:solidFill>
              </a:rPr>
              <a:t>DIAGNOSTIC AND STATISTICAL MANUAL of MENTAL DISORDERS</a:t>
            </a:r>
            <a:br>
              <a:rPr lang="el-GR" altLang="el-GR" dirty="0">
                <a:solidFill>
                  <a:srgbClr val="00B050"/>
                </a:solidFill>
              </a:rPr>
            </a:br>
            <a:r>
              <a:rPr lang="el-GR" altLang="el-GR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F7D573DD-1060-4DE6-8E57-842EDC8847A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828800" y="1447801"/>
            <a:ext cx="4267200" cy="495299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altLang="el-GR" sz="1400" b="1" dirty="0"/>
              <a:t>Συχνά αποτυγχάνει να επικεντρώσει την προσοχή σε λεπτομέρειες η κάνει λάθη απροσεξίας στις σχολικές εργασίες την δουλειά και άλλες δραστηριότητες.</a:t>
            </a:r>
            <a:endParaRPr lang="en-US" altLang="el-GR" sz="1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1400" b="1" dirty="0"/>
              <a:t> Συχνά δυσκολεύεται να διατηρήσει την προσοχή σε δουλειές η δραστηριότητες.</a:t>
            </a:r>
            <a:endParaRPr lang="en-US" altLang="el-GR" sz="1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1400" b="1" dirty="0"/>
              <a:t> Συχνά φαίνεται να</a:t>
            </a:r>
            <a:r>
              <a:rPr lang="en-US" altLang="el-GR" sz="1400" b="1" dirty="0"/>
              <a:t> </a:t>
            </a:r>
            <a:r>
              <a:rPr lang="el-GR" altLang="el-GR" sz="1400" b="1" dirty="0"/>
              <a:t>μην ακούει όταν του απευθύνεται ο λόγος.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1400" b="1" dirty="0"/>
              <a:t>Συχνά δεν ακολουθεί μέχρι τέλους οδηγίες και αποτυγχάνει να διεκπεραιώσει σχολικές εργασίες δουλειές που του ανατίθενται η καθήκοντα στο χώρο εργασίας </a:t>
            </a:r>
            <a:endParaRPr lang="en-US" altLang="el-GR" sz="1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1400" b="1" dirty="0"/>
              <a:t>Συχνά δυσκολεύεται να οργανώσει δουλειές και δραστηριότητες.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1400" b="1" dirty="0"/>
              <a:t>Συχνά αποφεύγει αποστρέφεται η είναι απρόθυμος να εμπλακεί σε δουλειές που απαιτούν αδιάκοπη πνευματική προσπάθεια.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1400" b="1" dirty="0"/>
              <a:t>Συχνά χάνει αντικείμενα απαραίτητα για δουλειές η δραστηριότητες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1400" b="1" dirty="0"/>
              <a:t>Συχνά η προσοχή του διασπάται εύκολα από εξωτερικά ερεθίσματα.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1400" b="1" dirty="0"/>
              <a:t>Συχνά</a:t>
            </a:r>
            <a:r>
              <a:rPr lang="en-US" altLang="el-GR" sz="1400" b="1" dirty="0"/>
              <a:t> </a:t>
            </a:r>
            <a:r>
              <a:rPr lang="el-GR" altLang="el-GR" sz="1400" b="1" dirty="0"/>
              <a:t> Ξεχνά</a:t>
            </a:r>
            <a:r>
              <a:rPr lang="en-US" altLang="el-GR" sz="1400" b="1" dirty="0"/>
              <a:t> </a:t>
            </a:r>
            <a:r>
              <a:rPr lang="el-GR" altLang="el-GR" sz="1400" b="1" dirty="0"/>
              <a:t>καθημερινές</a:t>
            </a:r>
            <a:r>
              <a:rPr lang="en-US" altLang="el-GR" sz="1400" b="1" dirty="0"/>
              <a:t> </a:t>
            </a:r>
            <a:r>
              <a:rPr lang="el-GR" altLang="el-GR" sz="1400" b="1" dirty="0"/>
              <a:t>δραστηριότητες</a:t>
            </a:r>
            <a:r>
              <a:rPr lang="en-US" altLang="el-GR" sz="1400" b="1" dirty="0"/>
              <a:t>.</a:t>
            </a:r>
            <a:r>
              <a:rPr lang="el-GR" altLang="el-GR" sz="1400" b="1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altLang="el-GR" sz="1200" dirty="0"/>
          </a:p>
          <a:p>
            <a:pPr eaLnBrk="1" hangingPunct="1">
              <a:lnSpc>
                <a:spcPct val="80000"/>
              </a:lnSpc>
              <a:defRPr/>
            </a:pPr>
            <a:endParaRPr lang="el-GR" altLang="el-GR" sz="1200" dirty="0"/>
          </a:p>
        </p:txBody>
      </p:sp>
      <p:sp>
        <p:nvSpPr>
          <p:cNvPr id="50180" name="Rectangle 6">
            <a:extLst>
              <a:ext uri="{FF2B5EF4-FFF2-40B4-BE49-F238E27FC236}">
                <a16:creationId xmlns:a16="http://schemas.microsoft.com/office/drawing/2014/main" id="{62092648-9606-4C02-8CBE-E7A84FC9C97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305550" y="2021216"/>
            <a:ext cx="4057650" cy="457517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altLang="el-GR" sz="1400" b="1" dirty="0">
                <a:solidFill>
                  <a:srgbClr val="0070C0"/>
                </a:solidFill>
              </a:rPr>
              <a:t>Συχνά κινεί νευρικά τα χέρια η τα πόδια η στριφογυρίζει στην θέση.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1400" b="1" dirty="0">
                <a:solidFill>
                  <a:srgbClr val="0070C0"/>
                </a:solidFill>
              </a:rPr>
              <a:t>Συχνά αφήνει τη θέση στην τάξη η σε άλλες περιστάσεις, στις οποίες αναμένεται ότι θα παραμείνει καθισμένος.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1400" b="1" dirty="0">
                <a:solidFill>
                  <a:srgbClr val="0070C0"/>
                </a:solidFill>
              </a:rPr>
              <a:t>Συχνά τρέχει εδώ και εκεί και σκαρφαλώνει με τρόπο υπερβολικό σε περιστάσεις οι οποίες δεν προσφέρονται για ανάλογες δραστηριότητες </a:t>
            </a:r>
          </a:p>
          <a:p>
            <a:pPr>
              <a:lnSpc>
                <a:spcPct val="80000"/>
              </a:lnSpc>
              <a:defRPr/>
            </a:pPr>
            <a:r>
              <a:rPr lang="el-GR" altLang="el-GR" sz="1400" b="1" dirty="0">
                <a:solidFill>
                  <a:srgbClr val="0070C0"/>
                </a:solidFill>
              </a:rPr>
              <a:t>Συχνά είναι διαρκώς σε κίνηση και συχνά ενεργεί σαν να κινείται με μηχανή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1400" b="1" dirty="0">
                <a:solidFill>
                  <a:srgbClr val="C00000"/>
                </a:solidFill>
              </a:rPr>
              <a:t>Συχνά δυσκολεύεται να παίζει η να συμμετέχει σε δραστηριότητες ελεύθερου χρόνου ήσυχα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1400" b="1" dirty="0">
                <a:solidFill>
                  <a:srgbClr val="C00000"/>
                </a:solidFill>
              </a:rPr>
              <a:t>Συχνά </a:t>
            </a:r>
            <a:r>
              <a:rPr lang="en-US" altLang="el-GR" sz="1400" b="1" dirty="0">
                <a:solidFill>
                  <a:srgbClr val="C00000"/>
                </a:solidFill>
              </a:rPr>
              <a:t> </a:t>
            </a:r>
            <a:r>
              <a:rPr lang="el-GR" altLang="el-GR" sz="1400" b="1" dirty="0">
                <a:solidFill>
                  <a:srgbClr val="C00000"/>
                </a:solidFill>
              </a:rPr>
              <a:t>ομιλεί</a:t>
            </a:r>
            <a:r>
              <a:rPr lang="en-US" altLang="el-GR" sz="1400" b="1" dirty="0">
                <a:solidFill>
                  <a:srgbClr val="C00000"/>
                </a:solidFill>
              </a:rPr>
              <a:t> </a:t>
            </a:r>
            <a:r>
              <a:rPr lang="el-GR" altLang="el-GR" sz="1400" b="1" dirty="0">
                <a:solidFill>
                  <a:srgbClr val="C00000"/>
                </a:solidFill>
              </a:rPr>
              <a:t>υπερβολικά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1400" b="1" dirty="0">
                <a:solidFill>
                  <a:srgbClr val="C00000"/>
                </a:solidFill>
              </a:rPr>
              <a:t>Συχνά απαντά απερίσκεπτα πριν ολοκληρωθεί πριν ολοκληρωθεί η πρόταση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1400" b="1" dirty="0">
                <a:solidFill>
                  <a:srgbClr val="C00000"/>
                </a:solidFill>
              </a:rPr>
              <a:t>Συχνά δυσκολεύεται να περιμένει την σειρά του.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1400" b="1" dirty="0">
                <a:solidFill>
                  <a:srgbClr val="C00000"/>
                </a:solidFill>
              </a:rPr>
              <a:t>Συχνά διακόπτει η ενοχλεί με την παρουσία του τους άλλους 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altLang="el-GR" sz="1200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ANΔΡΕΑΣ\Pictures\71R137H0S7L._SY344_BO1,204,203,200_.gif">
            <a:extLst>
              <a:ext uri="{FF2B5EF4-FFF2-40B4-BE49-F238E27FC236}">
                <a16:creationId xmlns:a16="http://schemas.microsoft.com/office/drawing/2014/main" id="{18F5FE8A-3281-D9D7-4F35-4EA7A0FF7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6401" y="38894"/>
            <a:ext cx="1232867" cy="17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4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25A8F-1C33-B59D-D10B-61D44C156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- TextBox">
            <a:extLst>
              <a:ext uri="{FF2B5EF4-FFF2-40B4-BE49-F238E27FC236}">
                <a16:creationId xmlns:a16="http://schemas.microsoft.com/office/drawing/2014/main" id="{F9560873-DA27-EA6D-58D6-86E9E194F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28601"/>
            <a:ext cx="693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είναι ΔΕΠΥ</a:t>
            </a:r>
          </a:p>
        </p:txBody>
      </p:sp>
      <p:pic>
        <p:nvPicPr>
          <p:cNvPr id="2" name="Picture 2" descr="C:\Users\ΑΝΔΡΕΑΣ\Pictures\anyp ped6i.jpg">
            <a:extLst>
              <a:ext uri="{FF2B5EF4-FFF2-40B4-BE49-F238E27FC236}">
                <a16:creationId xmlns:a16="http://schemas.microsoft.com/office/drawing/2014/main" id="{B4F770EB-1A89-E39E-7731-BA84C9B4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14" y="1250434"/>
            <a:ext cx="9373772" cy="5304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965848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0BB93D3-5FBF-60A4-36BA-4307788A0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5029200" cy="50292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D464DF6-C249-A09C-41BC-68309FFC9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16984"/>
            <a:ext cx="4114800" cy="41148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1116478-9862-86E5-B2C2-B6D78F51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B050"/>
                </a:solidFill>
              </a:rPr>
              <a:t>ΔΕΠΥ ΚΑΙ ΕΝΤΟΛΕΣ ΕΥΚΟΛΟ;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4928DB-2043-03F4-B23E-C03DA6BCE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6732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9C4F4EF-F552-DE12-790B-614E74A4A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altLang="el-GR" b="1" dirty="0">
                <a:solidFill>
                  <a:srgbClr val="00B050"/>
                </a:solidFill>
                <a:cs typeface="Arial" panose="020B0604020202020204" pitchFamily="34" charset="0"/>
              </a:rPr>
              <a:t>ΤΥΠΟΙ ΤΗΣ ΔΕΠΥ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20E0DFE-9C65-7C5F-1B74-B56E6E9664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7850" y="1700214"/>
            <a:ext cx="8580438" cy="47132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ΔΕΠ</a:t>
            </a:r>
            <a:r>
              <a:rPr lang="el-GR" altLang="el-GR" b="1" dirty="0">
                <a:latin typeface="Arial" panose="020B0604020202020204" pitchFamily="34" charset="0"/>
                <a:cs typeface="Arial" panose="020B0604020202020204" pitchFamily="34" charset="0"/>
              </a:rPr>
              <a:t>-Υ, Τύπος Ελλειμματικής Προσοχής</a:t>
            </a:r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alt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Έξι ή περισσότερα συμπτώματα «απροσεξίας»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l-GR" altLang="el-G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b="1" dirty="0">
                <a:latin typeface="Arial" panose="020B0604020202020204" pitchFamily="34" charset="0"/>
                <a:cs typeface="Arial" panose="020B0604020202020204" pitchFamily="34" charset="0"/>
              </a:rPr>
              <a:t>ΔΕΠ-</a:t>
            </a:r>
            <a:r>
              <a:rPr lang="el-GR" altLang="el-GR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lang="el-GR" altLang="el-GR" b="1" dirty="0">
                <a:latin typeface="Arial" panose="020B0604020202020204" pitchFamily="34" charset="0"/>
                <a:cs typeface="Arial" panose="020B0604020202020204" pitchFamily="34" charset="0"/>
              </a:rPr>
              <a:t>, Τύπος Υπερκινητικότητας- Παρόρμησης.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Έξι ή περισσότερα συμπτώματα «υπερκινητικότητας-παρορμητικότητα»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l-GR" altLang="el-GR" b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ΔΕΠ-Υ</a:t>
            </a:r>
            <a:r>
              <a:rPr lang="el-GR" altLang="el-GR" b="1" dirty="0">
                <a:latin typeface="Arial" panose="020B0604020202020204" pitchFamily="34" charset="0"/>
                <a:cs typeface="Arial" panose="020B0604020202020204" pitchFamily="34" charset="0"/>
              </a:rPr>
              <a:t>, Συνδυασμένος Τύπος</a:t>
            </a:r>
            <a:r>
              <a:rPr lang="el-GR" alt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Έξι ή περισσότερα συμπτώματα</a:t>
            </a:r>
            <a:r>
              <a:rPr lang="el-GR" altLang="el-G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«απροσεξίας» και έξι ή περισσότερα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συμπτώματα «υπερκινητικότητας-παρόρμησης».         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E7956399-3C25-403D-A94C-47920708335E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0" y="333375"/>
            <a:ext cx="8229600" cy="579278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b="1" dirty="0">
                <a:solidFill>
                  <a:schemeClr val="accent6"/>
                </a:solidFill>
              </a:rPr>
              <a:t>Υπερκινητικότητα</a:t>
            </a:r>
            <a:r>
              <a:rPr lang="el-GR" altLang="el-GR" dirty="0">
                <a:solidFill>
                  <a:schemeClr val="accent6"/>
                </a:solidFill>
              </a:rPr>
              <a:t>,</a:t>
            </a:r>
            <a:r>
              <a:rPr lang="el-GR" altLang="el-GR" dirty="0"/>
              <a:t> δηλαδή κινητική ανησυχία, κίνηση χωρίς συγκεκριμένο σκοπό, νευρικότητα.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altLang="el-GR" b="1" dirty="0"/>
          </a:p>
          <a:p>
            <a:pPr eaLnBrk="1" hangingPunct="1">
              <a:defRPr/>
            </a:pPr>
            <a:r>
              <a:rPr lang="el-GR" altLang="el-GR" b="1" dirty="0">
                <a:solidFill>
                  <a:schemeClr val="accent6"/>
                </a:solidFill>
              </a:rPr>
              <a:t>Παρορμητικότητα</a:t>
            </a:r>
            <a:r>
              <a:rPr lang="el-GR" altLang="el-GR" dirty="0">
                <a:solidFill>
                  <a:srgbClr val="FFFF00"/>
                </a:solidFill>
              </a:rPr>
              <a:t>,</a:t>
            </a:r>
            <a:r>
              <a:rPr lang="el-GR" altLang="el-GR" dirty="0"/>
              <a:t> δηλαδή ευερεθιστότητα, δυσθυμία, συναισθηματική αστάθεια και ανωριμότητα, ασυνέπεια, επιθετικότητα σε μικρές αποτυχίες, ξεσπάσματα θυμού, γκρίνια.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l-GR" b="1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l-GR" b="1" dirty="0">
                <a:solidFill>
                  <a:srgbClr val="FFFF00"/>
                </a:solidFill>
              </a:rPr>
              <a:t>    </a:t>
            </a:r>
            <a:r>
              <a:rPr lang="el-GR" altLang="el-GR" b="1" dirty="0">
                <a:solidFill>
                  <a:schemeClr val="accent6"/>
                </a:solidFill>
              </a:rPr>
              <a:t>Μειωμένη προσοχή/συγκέντρωση</a:t>
            </a:r>
            <a:r>
              <a:rPr lang="el-GR" altLang="el-GR" dirty="0"/>
              <a:t>, δηλαδή αδυναμία συγκέντρωσης, διάσπαση προσοχής, μικρή διάρκεια προσοχής</a:t>
            </a:r>
            <a:r>
              <a:rPr lang="en-US" altLang="el-GR" dirty="0"/>
              <a:t>, </a:t>
            </a:r>
            <a:r>
              <a:rPr lang="el-GR" altLang="el-GR" dirty="0"/>
              <a:t>εύκολη κόπωση.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Τίτλος 1">
            <a:extLst>
              <a:ext uri="{FF2B5EF4-FFF2-40B4-BE49-F238E27FC236}">
                <a16:creationId xmlns:a16="http://schemas.microsoft.com/office/drawing/2014/main" id="{EE2D0C35-6A98-77C0-A574-692104BF3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b="1" dirty="0">
                <a:solidFill>
                  <a:srgbClr val="007A37"/>
                </a:solidFill>
              </a:rPr>
              <a:t>Τι μπορούμε να κάνουμε </a:t>
            </a:r>
            <a:endParaRPr lang="en-US" altLang="el-GR" b="1" dirty="0">
              <a:solidFill>
                <a:srgbClr val="007A37"/>
              </a:solidFill>
            </a:endParaRPr>
          </a:p>
        </p:txBody>
      </p:sp>
      <p:pic>
        <p:nvPicPr>
          <p:cNvPr id="59395" name="Picture 2" descr="Γ">
            <a:extLst>
              <a:ext uri="{FF2B5EF4-FFF2-40B4-BE49-F238E27FC236}">
                <a16:creationId xmlns:a16="http://schemas.microsoft.com/office/drawing/2014/main" id="{4D0A6B6E-DD15-D99C-0B06-2616B8AFFA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874838"/>
            <a:ext cx="6307138" cy="4373562"/>
          </a:xfrm>
          <a:noFill/>
        </p:spPr>
      </p:pic>
      <p:sp>
        <p:nvSpPr>
          <p:cNvPr id="59396" name="Text Box 3">
            <a:extLst>
              <a:ext uri="{FF2B5EF4-FFF2-40B4-BE49-F238E27FC236}">
                <a16:creationId xmlns:a16="http://schemas.microsoft.com/office/drawing/2014/main" id="{E9BA0530-4343-58F4-8034-A76B36060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1" y="6237289"/>
            <a:ext cx="2684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>
                <a:latin typeface="Arial" panose="020B0604020202020204" pitchFamily="34" charset="0"/>
                <a:cs typeface="Arial" panose="020B0604020202020204" pitchFamily="34" charset="0"/>
              </a:rPr>
              <a:t>Γ. Ιακωβίδης «Παιδική Συναυλία»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FD144488-92F0-A87E-D1B7-2A4B638B6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775" y="317104"/>
            <a:ext cx="10649242" cy="599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18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CBF7D-8A1D-9D59-D660-73868EC35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10135493">
            <a:extLst>
              <a:ext uri="{FF2B5EF4-FFF2-40B4-BE49-F238E27FC236}">
                <a16:creationId xmlns:a16="http://schemas.microsoft.com/office/drawing/2014/main" id="{74705352-9100-441B-F069-AB6F3F62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372" y="365759"/>
            <a:ext cx="7652825" cy="617715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137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C46795B2-1A0A-C88E-D955-5E5A8980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B050"/>
                </a:solidFill>
              </a:rPr>
              <a:t> ΒΗΜΑΤΑ ΠΑΡΕΜΒΑΣΗΣ 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56D1D535-9A3E-A16A-2DEE-E54882A8A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74523" y="1752600"/>
            <a:ext cx="4396544" cy="3157025"/>
          </a:xfrm>
        </p:spPr>
        <p:txBody>
          <a:bodyPr/>
          <a:lstStyle/>
          <a:p>
            <a:r>
              <a:rPr lang="el-GR" dirty="0"/>
              <a:t>ΙΑΤΡΟΠΑΙΔΑΩΓΙΚΟ</a:t>
            </a:r>
          </a:p>
          <a:p>
            <a:r>
              <a:rPr lang="el-GR" dirty="0"/>
              <a:t>ΚΕΔΑΣΥ</a:t>
            </a:r>
          </a:p>
          <a:p>
            <a:r>
              <a:rPr lang="el-GR" dirty="0"/>
              <a:t>ΕΠΕ</a:t>
            </a:r>
          </a:p>
          <a:p>
            <a:r>
              <a:rPr lang="el-GR" dirty="0"/>
              <a:t>ΕΘΠ</a:t>
            </a:r>
          </a:p>
          <a:p>
            <a:endParaRPr lang="el-GR" dirty="0"/>
          </a:p>
        </p:txBody>
      </p:sp>
      <p:pic>
        <p:nvPicPr>
          <p:cNvPr id="7" name="Σύμβολο κράτησης θέσης ηλεκτρονικής εικόνας 6">
            <a:extLst>
              <a:ext uri="{FF2B5EF4-FFF2-40B4-BE49-F238E27FC236}">
                <a16:creationId xmlns:a16="http://schemas.microsoft.com/office/drawing/2014/main" id="{179C80CC-8C8B-16AC-8FFD-F734B67ACE6F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67" y="1752600"/>
            <a:ext cx="5357836" cy="365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93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Τίτλος 1">
            <a:extLst>
              <a:ext uri="{FF2B5EF4-FFF2-40B4-BE49-F238E27FC236}">
                <a16:creationId xmlns:a16="http://schemas.microsoft.com/office/drawing/2014/main" id="{732823FC-EE51-533E-0235-D8597816D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" y="365125"/>
            <a:ext cx="3942471" cy="1325563"/>
          </a:xfrm>
        </p:spPr>
        <p:txBody>
          <a:bodyPr/>
          <a:lstStyle/>
          <a:p>
            <a:pPr eaLnBrk="1" hangingPunct="1"/>
            <a:r>
              <a:rPr lang="el-GR" altLang="el-GR" b="1" dirty="0">
                <a:solidFill>
                  <a:srgbClr val="00B050"/>
                </a:solidFill>
              </a:rPr>
              <a:t>ΘΕΡΑΠΕΙΕΣ - ΑΝΤΙΜΕΤΩΠΙΣΗ</a:t>
            </a:r>
          </a:p>
        </p:txBody>
      </p:sp>
      <p:sp>
        <p:nvSpPr>
          <p:cNvPr id="60419" name="Θέση περιεχομένου 2">
            <a:extLst>
              <a:ext uri="{FF2B5EF4-FFF2-40B4-BE49-F238E27FC236}">
                <a16:creationId xmlns:a16="http://schemas.microsoft.com/office/drawing/2014/main" id="{39F09ADE-DCB2-3473-C71C-397BA976DA1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96240" y="1834662"/>
            <a:ext cx="3500511" cy="2945106"/>
          </a:xfrm>
        </p:spPr>
        <p:txBody>
          <a:bodyPr/>
          <a:lstStyle/>
          <a:p>
            <a:pPr eaLnBrk="1" hangingPunct="1"/>
            <a:r>
              <a:rPr lang="el-GR" altLang="el-GR" b="1" dirty="0">
                <a:solidFill>
                  <a:srgbClr val="0070C0"/>
                </a:solidFill>
              </a:rPr>
              <a:t>ΕΡΓΟΘΕΡΑΠΕΙΑ</a:t>
            </a:r>
          </a:p>
          <a:p>
            <a:pPr eaLnBrk="1" hangingPunct="1"/>
            <a:r>
              <a:rPr lang="el-GR" altLang="el-GR" b="1" dirty="0">
                <a:solidFill>
                  <a:srgbClr val="0070C0"/>
                </a:solidFill>
              </a:rPr>
              <a:t>ΘΕΑΤΡΙΚΗ ΑΓΩΓΗ</a:t>
            </a:r>
          </a:p>
          <a:p>
            <a:pPr eaLnBrk="1" hangingPunct="1"/>
            <a:r>
              <a:rPr lang="el-GR" altLang="el-GR" b="1" dirty="0">
                <a:solidFill>
                  <a:srgbClr val="0070C0"/>
                </a:solidFill>
              </a:rPr>
              <a:t>ΜΟΥΣΙΚΟΘΕΡΑΠΕΙΑ</a:t>
            </a:r>
          </a:p>
          <a:p>
            <a:pPr eaLnBrk="1" hangingPunct="1"/>
            <a:r>
              <a:rPr lang="el-GR" altLang="el-GR" b="1" dirty="0">
                <a:solidFill>
                  <a:srgbClr val="0070C0"/>
                </a:solidFill>
              </a:rPr>
              <a:t>ΑΘΛΗΤΙΚΗ ΔΡΑΣΤΗΡΙΟΤΗΤΑ</a:t>
            </a:r>
          </a:p>
          <a:p>
            <a:pPr eaLnBrk="1" hangingPunct="1"/>
            <a:r>
              <a:rPr lang="el-GR" altLang="el-GR" b="1" dirty="0">
                <a:solidFill>
                  <a:srgbClr val="0070C0"/>
                </a:solidFill>
              </a:rPr>
              <a:t>ΠΡΟΣΚΟΠΙΣΜΟΣ</a:t>
            </a:r>
          </a:p>
        </p:txBody>
      </p:sp>
      <p:pic>
        <p:nvPicPr>
          <p:cNvPr id="3074" name="Picture 2" descr="Εργοθεραπεία | Steps Therapy">
            <a:extLst>
              <a:ext uri="{FF2B5EF4-FFF2-40B4-BE49-F238E27FC236}">
                <a16:creationId xmlns:a16="http://schemas.microsoft.com/office/drawing/2014/main" id="{1DA41A5D-0831-FA65-CE2D-FD97828E34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82" y="220045"/>
            <a:ext cx="2963128" cy="27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Μουσικοκινητική Αγωγή 8μηνών έως 3 ετών - GYMNASIUM BLOG">
            <a:extLst>
              <a:ext uri="{FF2B5EF4-FFF2-40B4-BE49-F238E27FC236}">
                <a16:creationId xmlns:a16="http://schemas.microsoft.com/office/drawing/2014/main" id="{BAB4CC5E-0AD1-1A61-C4F1-FD6B048DE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24" y="3921755"/>
            <a:ext cx="3500511" cy="23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Αθλητική δραστηριότητα basket για τα παιδιά της Καβάλας - Metadrasi.org">
            <a:extLst>
              <a:ext uri="{FF2B5EF4-FFF2-40B4-BE49-F238E27FC236}">
                <a16:creationId xmlns:a16="http://schemas.microsoft.com/office/drawing/2014/main" id="{E437AA79-8787-4053-E000-908426498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595" y="128567"/>
            <a:ext cx="2379684" cy="237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Ερευνα: Ο προσκοπισμός αλλάζει τη ζωή των νέων">
            <a:extLst>
              <a:ext uri="{FF2B5EF4-FFF2-40B4-BE49-F238E27FC236}">
                <a16:creationId xmlns:a16="http://schemas.microsoft.com/office/drawing/2014/main" id="{183E7D88-794E-D6EA-C6CF-1DF74111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38" y="2508250"/>
            <a:ext cx="3712538" cy="212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Θεατρική Αγωγή | E-Learning Πανεπιστήμιο Αθηνών">
            <a:extLst>
              <a:ext uri="{FF2B5EF4-FFF2-40B4-BE49-F238E27FC236}">
                <a16:creationId xmlns:a16="http://schemas.microsoft.com/office/drawing/2014/main" id="{55193139-63E6-CB5C-7C9A-732CA4DF5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92" y="5117942"/>
            <a:ext cx="4959243" cy="165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EF550F-6851-4C72-A47E-AB9FEB01B5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b="1" dirty="0">
                <a:solidFill>
                  <a:srgbClr val="007A37"/>
                </a:solidFill>
              </a:rPr>
              <a:t>ΦΑΡΜΑΚΕΥΤΙΚΗ ΑΓΩΓΗ</a:t>
            </a:r>
            <a:endParaRPr lang="el-GR" b="1" dirty="0">
              <a:solidFill>
                <a:srgbClr val="007A37"/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82F7CCE-95A4-4892-9EAA-6C6A64626C40}"/>
              </a:ext>
            </a:extLst>
          </p:cNvPr>
          <p:cNvSpPr>
            <a:spLocks noGrp="1" noRot="1" noChangeArrowheads="1"/>
          </p:cNvSpPr>
          <p:nvPr>
            <p:ph sz="half" idx="4294967295"/>
          </p:nvPr>
        </p:nvSpPr>
        <p:spPr>
          <a:xfrm>
            <a:off x="1524000" y="1600201"/>
            <a:ext cx="4032250" cy="4708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Κυρίως</a:t>
            </a:r>
            <a:r>
              <a:rPr lang="el-GR" altLang="el-G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διεγερτικά</a:t>
            </a: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όπως η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l-GR" altLang="el-G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Μεθυλφαινυδάτη</a:t>
            </a: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altLang="el-GR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Ritalin</a:t>
            </a: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– </a:t>
            </a:r>
            <a:r>
              <a:rPr lang="en-US" altLang="el-GR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Concerta</a:t>
            </a: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HCL</a:t>
            </a: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μεθυλφαινυδάτη</a:t>
            </a: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και η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l-GR" altLang="el-G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Δεξοαμφεταμίνη</a:t>
            </a: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altLang="el-G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Dexamin</a:t>
            </a:r>
            <a:r>
              <a:rPr lang="en-US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l-G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Adderall</a:t>
            </a: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(όχι στη χώρα μας ακόμα)</a:t>
            </a:r>
            <a:endParaRPr lang="en-US" altLang="el-G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l-GR" altLang="el-G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Ατομοξετίνη</a:t>
            </a:r>
            <a:r>
              <a:rPr lang="el-GR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l-GR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Stratera</a:t>
            </a:r>
            <a:r>
              <a:rPr lang="en-US" alt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l-GR" altLang="el-G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l-GR" altLang="el-GR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l-GR" altLang="el-GR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44" name="Picture 4" descr="C:\Users\User\Desktop\depi foto\FARMAKO.jpg">
            <a:extLst>
              <a:ext uri="{FF2B5EF4-FFF2-40B4-BE49-F238E27FC236}">
                <a16:creationId xmlns:a16="http://schemas.microsoft.com/office/drawing/2014/main" id="{595C1030-F4F7-D297-BEE5-CF819ED1D1BD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1508" y="1250852"/>
            <a:ext cx="5029200" cy="4724400"/>
          </a:xfr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F86CD-89BA-475A-BE49-7DF63B4BD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IMG_5544">
            <a:extLst>
              <a:ext uri="{FF2B5EF4-FFF2-40B4-BE49-F238E27FC236}">
                <a16:creationId xmlns:a16="http://schemas.microsoft.com/office/drawing/2014/main" id="{AA0E5F96-8B7E-CC00-C179-3707627C8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39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96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9027786-B0CE-45F6-BC53-2CDE183777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90859"/>
            <a:ext cx="8229600" cy="868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altLang="el-GR" sz="3700" b="1" dirty="0">
                <a:solidFill>
                  <a:srgbClr val="00B050"/>
                </a:solidFill>
              </a:rPr>
              <a:t>Λανθασμένες απόψεις για το ΔΕΠ-Υ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3CCFDBE-B609-40F8-8C55-392AB934EA8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057400" y="1776551"/>
            <a:ext cx="8329612" cy="4810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b="1" dirty="0"/>
              <a:t>Το ΔΕΠ-Υ </a:t>
            </a:r>
            <a:r>
              <a:rPr lang="el-GR" b="1" u="sng" dirty="0">
                <a:solidFill>
                  <a:srgbClr val="0070C0"/>
                </a:solidFill>
              </a:rPr>
              <a:t>δεν</a:t>
            </a:r>
            <a:r>
              <a:rPr lang="el-GR" b="1" u="sng" dirty="0"/>
              <a:t> </a:t>
            </a:r>
            <a:r>
              <a:rPr lang="el-GR" b="1" dirty="0"/>
              <a:t>είναι: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b="1" dirty="0">
                <a:solidFill>
                  <a:srgbClr val="0070C0"/>
                </a:solidFill>
              </a:rPr>
              <a:t>Τεμπελιά</a:t>
            </a:r>
            <a:r>
              <a:rPr lang="el-GR" b="1" dirty="0"/>
              <a:t> ή έλλειψη κινητοποίησης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b="1" dirty="0"/>
              <a:t>Ηθικό έλλειμμα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b="1" dirty="0">
                <a:solidFill>
                  <a:srgbClr val="0070C0"/>
                </a:solidFill>
              </a:rPr>
              <a:t>Εσκεμμένα κακή συμπεριφορά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b="1" dirty="0"/>
              <a:t>Επίσης </a:t>
            </a:r>
            <a:r>
              <a:rPr lang="el-GR" b="1" u="sng" dirty="0">
                <a:solidFill>
                  <a:srgbClr val="0070C0"/>
                </a:solidFill>
              </a:rPr>
              <a:t>δεν</a:t>
            </a:r>
            <a:r>
              <a:rPr lang="el-GR" b="1" dirty="0"/>
              <a:t> οφείλεται: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b="1" dirty="0"/>
              <a:t>Σε τροφές (πχ πρόσθετες ουσίες και ζάχαρη)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b="1" dirty="0">
                <a:solidFill>
                  <a:srgbClr val="0070C0"/>
                </a:solidFill>
              </a:rPr>
              <a:t>Σε κακή γονική συμπεριφορά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b="1" dirty="0"/>
              <a:t>Σε υπερβολική παρακολούθηση τηλεόρασης ή ενασχόληση με ηλεκτρονικά παιχνίδια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l-GR" b="1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DB3F620-C1BF-B6F3-ED81-14AC7DDE7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216" y="1676400"/>
            <a:ext cx="27336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9132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E65810D-F2F2-5741-0327-98DF4944EA4B}"/>
              </a:ext>
            </a:extLst>
          </p:cNvPr>
          <p:cNvSpPr/>
          <p:nvPr/>
        </p:nvSpPr>
        <p:spPr>
          <a:xfrm>
            <a:off x="1358359" y="598960"/>
            <a:ext cx="2782957" cy="1931097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ΕΠΙΚΟΙΝΩΝΙΑ ΚΑΙ ΣΤΑΘΕΡΟΤΗΤΑ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Διάλογος με την ακολουθία σταθερών απόψεων και όχι κριτική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2BF1291-62F7-A851-0E05-334511AC974E}"/>
              </a:ext>
            </a:extLst>
          </p:cNvPr>
          <p:cNvSpPr/>
          <p:nvPr/>
        </p:nvSpPr>
        <p:spPr>
          <a:xfrm>
            <a:off x="9281059" y="2305050"/>
            <a:ext cx="2655406" cy="19152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ΥΠΟΣΤΗΡΙΞΗ ΣΕ ΣΧΟΛΙΚΕΣ ΔΡΑΣΤΗΡΙΟΤΗΤΕΣ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Συνεργατική προετοιμασία της επόμενης σχολικής μέρας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A4D057D-F80B-E9B0-7E12-893D1509B52A}"/>
              </a:ext>
            </a:extLst>
          </p:cNvPr>
          <p:cNvSpPr/>
          <p:nvPr/>
        </p:nvSpPr>
        <p:spPr>
          <a:xfrm>
            <a:off x="978177" y="2741723"/>
            <a:ext cx="2623930" cy="209301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ΡΟΥΤΙΝΕΣ</a:t>
            </a:r>
            <a:r>
              <a:rPr lang="el-G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l-GR" sz="1400" dirty="0">
                <a:solidFill>
                  <a:schemeClr val="tx1"/>
                </a:solidFill>
              </a:rPr>
              <a:t>Υλοποίηση υποχρεώσεων και εργασιών σε συγκεκριμένο χώρο στο σπίτι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004AEC9-E14D-5B7C-D717-3178B4288E8B}"/>
              </a:ext>
            </a:extLst>
          </p:cNvPr>
          <p:cNvSpPr/>
          <p:nvPr/>
        </p:nvSpPr>
        <p:spPr>
          <a:xfrm>
            <a:off x="1148810" y="4906278"/>
            <a:ext cx="3202057" cy="18010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ΕΣΤΙΑΣΗ ΣΤΗ ΠΡΟΣΠΑΘΕΙΑ ΚΑΙ ΌΧΙ στους ΒΑΘΜΟΥΣ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Επιβράβευση επιτυχιών της βελτίωσης</a:t>
            </a:r>
          </a:p>
          <a:p>
            <a:pPr algn="ctr"/>
            <a:endParaRPr lang="el-GR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6992DB2E-CB1E-7498-BBFB-AA89F7EB0F4C}"/>
              </a:ext>
            </a:extLst>
          </p:cNvPr>
          <p:cNvSpPr/>
          <p:nvPr/>
        </p:nvSpPr>
        <p:spPr>
          <a:xfrm>
            <a:off x="6925228" y="420761"/>
            <a:ext cx="2655406" cy="20607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ΕΦΑΡΜΟΓΗ ΚΑΝΟΝΩΝ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Ακριβείς και απλές εντολές 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243D5684-1F33-9F35-E533-13B0D4893360}"/>
              </a:ext>
            </a:extLst>
          </p:cNvPr>
          <p:cNvSpPr/>
          <p:nvPr/>
        </p:nvSpPr>
        <p:spPr>
          <a:xfrm>
            <a:off x="4305994" y="1868086"/>
            <a:ext cx="3081132" cy="24673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ΥΠΟΣΤΗΡΙΞΗ ΕΞΩΣΧΟΛΙΚΩΝ ΔΡΑΣΤΗΡΙΟΤΗΤΩΝ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Από κοινού επιλογή των δραστηριοτήτων (αθλητικών καλλιτεχνικών)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000A4BD-B49B-F46F-7CAB-070DDCBC0D1D}"/>
              </a:ext>
            </a:extLst>
          </p:cNvPr>
          <p:cNvSpPr/>
          <p:nvPr/>
        </p:nvSpPr>
        <p:spPr>
          <a:xfrm>
            <a:off x="5214524" y="4491900"/>
            <a:ext cx="2524539" cy="18809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ΑΝΑΘΕΣΗ ΕΥΘΥΝΩΝ ΚΑΙ ΑΡΜΟΔΙΟΤΗΤΩΝ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Ανάθεση υποχρεώσεων για απλές δουλειές στο σπίτι</a:t>
            </a:r>
          </a:p>
          <a:p>
            <a:pPr algn="ctr"/>
            <a:r>
              <a:rPr lang="el-GR" dirty="0"/>
              <a:t> 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C3EDA01-4521-4FDD-DC86-79E765027A51}"/>
              </a:ext>
            </a:extLst>
          </p:cNvPr>
          <p:cNvSpPr/>
          <p:nvPr/>
        </p:nvSpPr>
        <p:spPr>
          <a:xfrm>
            <a:off x="8684252" y="4614314"/>
            <a:ext cx="2623930" cy="209301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ΟΡΑΤΕΣ ΠΡΟΣΔΟΚΙΕΣ </a:t>
            </a:r>
            <a:r>
              <a:rPr lang="el-G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l-GR" sz="1400" dirty="0">
                <a:solidFill>
                  <a:schemeClr val="tx1"/>
                </a:solidFill>
              </a:rPr>
              <a:t>Δραστηριότητες και σχολικές και εξωσχολικές ανάλογα με τις δυνατότητες του παιδιού</a:t>
            </a:r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273D9784-3A53-8D88-3FE8-E1F6DCFD7FB4}"/>
              </a:ext>
            </a:extLst>
          </p:cNvPr>
          <p:cNvSpPr txBox="1">
            <a:spLocks noChangeArrowheads="1"/>
          </p:cNvSpPr>
          <p:nvPr/>
        </p:nvSpPr>
        <p:spPr>
          <a:xfrm>
            <a:off x="2290142" y="115961"/>
            <a:ext cx="7772400" cy="6096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altLang="el-GR" sz="2000" b="1" dirty="0">
                <a:solidFill>
                  <a:srgbClr val="007A37"/>
                </a:solidFill>
              </a:rPr>
              <a:t>ΕΝΔΕΙΚΤΙΚΕΣ ΠΡΟΤΑΣΕΙΣ ΥΠΟΣΤΗΡΙΞΗΣ ΓΙΑ ΤΟΥΣ ΓΟΝΕΙΣ </a:t>
            </a:r>
            <a:br>
              <a:rPr lang="el-GR" altLang="el-GR" sz="2000" b="1" dirty="0">
                <a:solidFill>
                  <a:srgbClr val="007A37"/>
                </a:solidFill>
              </a:rPr>
            </a:br>
            <a:r>
              <a:rPr lang="el-GR" altLang="el-GR" sz="2000" b="1" dirty="0">
                <a:solidFill>
                  <a:srgbClr val="007A3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6811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αντκείμενα για μνήμη">
            <a:extLst>
              <a:ext uri="{FF2B5EF4-FFF2-40B4-BE49-F238E27FC236}">
                <a16:creationId xmlns:a16="http://schemas.microsoft.com/office/drawing/2014/main" id="{C78519B5-25A9-48D3-BA65-2227C2955A8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7200" y="260350"/>
            <a:ext cx="8631238" cy="6369050"/>
          </a:xfrm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D5AA991-3052-489F-9DAC-F9DF99698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>
                <a:solidFill>
                  <a:srgbClr val="006600"/>
                </a:solidFill>
              </a:rPr>
              <a:t>Θέτοντας όρια….</a:t>
            </a:r>
          </a:p>
        </p:txBody>
      </p:sp>
      <p:pic>
        <p:nvPicPr>
          <p:cNvPr id="69635" name="Picture 4" descr="anyp ped5i">
            <a:extLst>
              <a:ext uri="{FF2B5EF4-FFF2-40B4-BE49-F238E27FC236}">
                <a16:creationId xmlns:a16="http://schemas.microsoft.com/office/drawing/2014/main" id="{14211881-2B57-48D0-9D27-C4DBD5AC5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628776"/>
            <a:ext cx="78486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>
            <a:extLst>
              <a:ext uri="{FF2B5EF4-FFF2-40B4-BE49-F238E27FC236}">
                <a16:creationId xmlns:a16="http://schemas.microsoft.com/office/drawing/2014/main" id="{3F11AFBD-D1CA-460D-AEE0-D0BCDE6F5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476250"/>
            <a:ext cx="4608513" cy="133882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 b="1">
                <a:latin typeface="Arial" panose="020B0604020202020204" pitchFamily="34" charset="0"/>
                <a:cs typeface="Arial" panose="020B0604020202020204" pitchFamily="34" charset="0"/>
              </a:rPr>
              <a:t>Τα όρια μέσα στην οικογένεια λειτουργούν αντίστοιχα όπως και οι νόμοι μέσα στην κοινωνία.</a:t>
            </a:r>
            <a:endParaRPr lang="el-GR" altLang="el-G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Text Box 5">
            <a:extLst>
              <a:ext uri="{FF2B5EF4-FFF2-40B4-BE49-F238E27FC236}">
                <a16:creationId xmlns:a16="http://schemas.microsoft.com/office/drawing/2014/main" id="{11A78372-8225-4DDF-BDE1-9F5991D37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1557338"/>
            <a:ext cx="2663825" cy="78483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 b="1">
                <a:latin typeface="Arial" panose="020B0604020202020204" pitchFamily="34" charset="0"/>
                <a:cs typeface="Arial" panose="020B0604020202020204" pitchFamily="34" charset="0"/>
              </a:rPr>
              <a:t>Όρια = Ασφάλεια.</a:t>
            </a:r>
            <a:endParaRPr lang="el-GR" altLang="el-G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0" name="Text Box 6">
            <a:extLst>
              <a:ext uri="{FF2B5EF4-FFF2-40B4-BE49-F238E27FC236}">
                <a16:creationId xmlns:a16="http://schemas.microsoft.com/office/drawing/2014/main" id="{10413F2E-B223-4E2E-8AC1-FB8865ABC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5661025"/>
            <a:ext cx="5761037" cy="78483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 b="1">
                <a:latin typeface="Arial" panose="020B0604020202020204" pitchFamily="34" charset="0"/>
                <a:cs typeface="Arial" panose="020B0604020202020204" pitchFamily="34" charset="0"/>
              </a:rPr>
              <a:t>Όρια δεν σημαίνει απαραίτητα τιμωρία.</a:t>
            </a:r>
            <a:endParaRPr lang="el-GR" altLang="el-GR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l-GR" altLang="el-G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61" name="Picture 7" descr="anyp ped7i">
            <a:extLst>
              <a:ext uri="{FF2B5EF4-FFF2-40B4-BE49-F238E27FC236}">
                <a16:creationId xmlns:a16="http://schemas.microsoft.com/office/drawing/2014/main" id="{BEF9752F-4443-4C8F-A83B-DF76F0627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2349500"/>
            <a:ext cx="212725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4">
            <a:extLst>
              <a:ext uri="{FF2B5EF4-FFF2-40B4-BE49-F238E27FC236}">
                <a16:creationId xmlns:a16="http://schemas.microsoft.com/office/drawing/2014/main" id="{B809A1DB-8F7E-4300-81B7-E8C1C5BE4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836613"/>
            <a:ext cx="5184775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  <a:cs typeface="Arial" panose="020B0604020202020204" pitchFamily="34" charset="0"/>
              </a:rPr>
              <a:t>Οι κανόνες και οι αρχές που βοηθούν το παιδί στην καλύτερη ένταξή του στο σχολείο και στο κοινωνικό του περιβάλλον, αυτό σημαίνει </a:t>
            </a:r>
            <a:r>
              <a:rPr lang="el-GR" altLang="el-GR" sz="180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όριο</a:t>
            </a:r>
            <a:r>
              <a:rPr lang="el-GR" altLang="el-GR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1683" name="Text Box 5">
            <a:extLst>
              <a:ext uri="{FF2B5EF4-FFF2-40B4-BE49-F238E27FC236}">
                <a16:creationId xmlns:a16="http://schemas.microsoft.com/office/drawing/2014/main" id="{3D5C2203-3104-44C3-BC2A-FAD71E4DA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3141664"/>
            <a:ext cx="5329238" cy="646331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  <a:cs typeface="Arial" panose="020B0604020202020204" pitchFamily="34" charset="0"/>
              </a:rPr>
              <a:t>Η θέσπιση ορίων είναι μια διαδικασία που διαρκεί σε όλη μας τη ζωή </a:t>
            </a:r>
          </a:p>
        </p:txBody>
      </p:sp>
      <p:sp>
        <p:nvSpPr>
          <p:cNvPr id="71684" name="Text Box 6">
            <a:extLst>
              <a:ext uri="{FF2B5EF4-FFF2-40B4-BE49-F238E27FC236}">
                <a16:creationId xmlns:a16="http://schemas.microsoft.com/office/drawing/2014/main" id="{A9D244C0-1566-4BAD-AD67-9A18B848F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4437063"/>
            <a:ext cx="3455987" cy="147732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  <a:cs typeface="Arial" panose="020B0604020202020204" pitchFamily="34" charset="0"/>
              </a:rPr>
              <a:t>Πρόκειται για μια διαδικασία που συνοδεύεται από λάθη – λάθη που μας χαρίζουν μοναδικές και ανεπανάληπτες εμπειρίες. </a:t>
            </a:r>
          </a:p>
        </p:txBody>
      </p:sp>
      <p:sp>
        <p:nvSpPr>
          <p:cNvPr id="71685" name="Text Box 7">
            <a:extLst>
              <a:ext uri="{FF2B5EF4-FFF2-40B4-BE49-F238E27FC236}">
                <a16:creationId xmlns:a16="http://schemas.microsoft.com/office/drawing/2014/main" id="{247145EF-377D-47AA-8A99-191525785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4076700"/>
            <a:ext cx="3663567" cy="369332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  <a:cs typeface="Arial" panose="020B0604020202020204" pitchFamily="34" charset="0"/>
              </a:rPr>
              <a:t>Τα παιδιά έχουν ανάγκη από όρια </a:t>
            </a:r>
          </a:p>
        </p:txBody>
      </p:sp>
      <p:sp>
        <p:nvSpPr>
          <p:cNvPr id="71686" name="Text Box 8">
            <a:extLst>
              <a:ext uri="{FF2B5EF4-FFF2-40B4-BE49-F238E27FC236}">
                <a16:creationId xmlns:a16="http://schemas.microsoft.com/office/drawing/2014/main" id="{FAAFE5A5-4ACA-4517-BC6C-1C6F9CD98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860800"/>
            <a:ext cx="2735263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  <a:cs typeface="Arial" panose="020B0604020202020204" pitchFamily="34" charset="0"/>
              </a:rPr>
              <a:t>Το όριο είναι αγάπη </a:t>
            </a:r>
          </a:p>
        </p:txBody>
      </p:sp>
      <p:sp>
        <p:nvSpPr>
          <p:cNvPr id="71687" name="Text Box 9">
            <a:extLst>
              <a:ext uri="{FF2B5EF4-FFF2-40B4-BE49-F238E27FC236}">
                <a16:creationId xmlns:a16="http://schemas.microsoft.com/office/drawing/2014/main" id="{25BB7D7A-B588-4C37-8A5C-346212703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2133601"/>
            <a:ext cx="1873250" cy="646331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  <a:cs typeface="Arial" panose="020B0604020202020204" pitchFamily="34" charset="0"/>
              </a:rPr>
              <a:t>Το όριο είναι φροντίδα. </a:t>
            </a:r>
          </a:p>
        </p:txBody>
      </p:sp>
      <p:sp>
        <p:nvSpPr>
          <p:cNvPr id="71688" name="Text Box 10">
            <a:extLst>
              <a:ext uri="{FF2B5EF4-FFF2-40B4-BE49-F238E27FC236}">
                <a16:creationId xmlns:a16="http://schemas.microsoft.com/office/drawing/2014/main" id="{009EB3AE-A8EC-4463-A308-26A6B21D6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5084763"/>
            <a:ext cx="4391025" cy="36933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  <a:cs typeface="Arial" panose="020B0604020202020204" pitchFamily="34" charset="0"/>
              </a:rPr>
              <a:t>Το όριο είναι σημείο συνάντησης </a:t>
            </a:r>
          </a:p>
        </p:txBody>
      </p:sp>
      <p:sp>
        <p:nvSpPr>
          <p:cNvPr id="71689" name="Text Box 11">
            <a:extLst>
              <a:ext uri="{FF2B5EF4-FFF2-40B4-BE49-F238E27FC236}">
                <a16:creationId xmlns:a16="http://schemas.microsoft.com/office/drawing/2014/main" id="{E9CFAFB7-B063-4423-9671-1A4027E88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5805488"/>
            <a:ext cx="2808288" cy="369332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  <a:cs typeface="Arial" panose="020B0604020202020204" pitchFamily="34" charset="0"/>
              </a:rPr>
              <a:t>Το όριο προστατεύει </a:t>
            </a:r>
          </a:p>
        </p:txBody>
      </p:sp>
      <p:sp>
        <p:nvSpPr>
          <p:cNvPr id="71690" name="Text Box 12">
            <a:extLst>
              <a:ext uri="{FF2B5EF4-FFF2-40B4-BE49-F238E27FC236}">
                <a16:creationId xmlns:a16="http://schemas.microsoft.com/office/drawing/2014/main" id="{6BBEE0C3-D27C-4E0D-A754-1A3A7C2A3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565400"/>
            <a:ext cx="3743325" cy="36933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  <a:cs typeface="Arial" panose="020B0604020202020204" pitchFamily="34" charset="0"/>
              </a:rPr>
              <a:t>Τα όρια παρέχουν ασφάλεια </a:t>
            </a:r>
          </a:p>
        </p:txBody>
      </p:sp>
      <p:sp>
        <p:nvSpPr>
          <p:cNvPr id="71691" name="Text Box 13">
            <a:extLst>
              <a:ext uri="{FF2B5EF4-FFF2-40B4-BE49-F238E27FC236}">
                <a16:creationId xmlns:a16="http://schemas.microsoft.com/office/drawing/2014/main" id="{E2243043-6DA8-4C69-AF04-9A54B07B3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1"/>
            <a:ext cx="5759450" cy="646331"/>
          </a:xfrm>
          <a:prstGeom prst="rect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  <a:cs typeface="Arial" panose="020B0604020202020204" pitchFamily="34" charset="0"/>
              </a:rPr>
              <a:t>Τα όρια των παιδιών εξασφαλίζουν συνθήκες δημιουργικής ανάπτυξης.  </a:t>
            </a:r>
          </a:p>
        </p:txBody>
      </p:sp>
      <p:sp>
        <p:nvSpPr>
          <p:cNvPr id="71692" name="Text Box 14">
            <a:extLst>
              <a:ext uri="{FF2B5EF4-FFF2-40B4-BE49-F238E27FC236}">
                <a16:creationId xmlns:a16="http://schemas.microsoft.com/office/drawing/2014/main" id="{32F6500C-B569-458C-A2EC-0AD1437B9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988" y="1341438"/>
            <a:ext cx="3529012" cy="369332"/>
          </a:xfrm>
          <a:prstGeom prst="rect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  <a:cs typeface="Arial" panose="020B0604020202020204" pitchFamily="34" charset="0"/>
              </a:rPr>
              <a:t>Βοηθούν στην αυτονομία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4">
            <a:extLst>
              <a:ext uri="{FF2B5EF4-FFF2-40B4-BE49-F238E27FC236}">
                <a16:creationId xmlns:a16="http://schemas.microsoft.com/office/drawing/2014/main" id="{B72FAD05-F083-448A-8EC8-E25E4C05E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404814"/>
            <a:ext cx="3960812" cy="646331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  <a:cs typeface="Arial" panose="020B0604020202020204" pitchFamily="34" charset="0"/>
              </a:rPr>
              <a:t>Οι απαγορεύσεις οδηγούν σε μυστικά και ψέματα </a:t>
            </a:r>
          </a:p>
        </p:txBody>
      </p:sp>
      <p:sp>
        <p:nvSpPr>
          <p:cNvPr id="72707" name="Text Box 5">
            <a:extLst>
              <a:ext uri="{FF2B5EF4-FFF2-40B4-BE49-F238E27FC236}">
                <a16:creationId xmlns:a16="http://schemas.microsoft.com/office/drawing/2014/main" id="{93BC9852-958D-4774-AC2F-DB038879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1484313"/>
            <a:ext cx="3527425" cy="92333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  <a:cs typeface="Arial" panose="020B0604020202020204" pitchFamily="34" charset="0"/>
              </a:rPr>
              <a:t>Οι απαγορεύσεις καλύπτουν τις νέες εμπειρίες με δυσάρεστα συναισθήματα και τύψεις. </a:t>
            </a:r>
          </a:p>
        </p:txBody>
      </p:sp>
      <p:sp>
        <p:nvSpPr>
          <p:cNvPr id="72708" name="Text Box 6">
            <a:extLst>
              <a:ext uri="{FF2B5EF4-FFF2-40B4-BE49-F238E27FC236}">
                <a16:creationId xmlns:a16="http://schemas.microsoft.com/office/drawing/2014/main" id="{9DF7B05D-3AE4-4D75-B817-F8248D35B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3500438"/>
            <a:ext cx="4175125" cy="147732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  <a:cs typeface="Arial" panose="020B0604020202020204" pitchFamily="34" charset="0"/>
              </a:rPr>
              <a:t>Οι τιμωρίες  κάνουν τα παιδιά να νιώθουν μικρά και να μη συνειδητοποιούν ότι αποτελούν αυτόνομες και σκεπτόμενες προσωπικότητες. </a:t>
            </a:r>
          </a:p>
        </p:txBody>
      </p:sp>
      <p:sp>
        <p:nvSpPr>
          <p:cNvPr id="72709" name="Text Box 7">
            <a:extLst>
              <a:ext uri="{FF2B5EF4-FFF2-40B4-BE49-F238E27FC236}">
                <a16:creationId xmlns:a16="http://schemas.microsoft.com/office/drawing/2014/main" id="{EF47E668-A91F-4E2A-B69F-D061CCB2E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060575"/>
            <a:ext cx="3889375" cy="175432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Arial" panose="020B0604020202020204" pitchFamily="34" charset="0"/>
                <a:cs typeface="Arial" panose="020B0604020202020204" pitchFamily="34" charset="0"/>
              </a:rPr>
              <a:t>Οι τιμωρίες και οι απαγορεύσεις  είναι προσανατολισμένες στις ανάγκες των γονιών, ασφαλίζουν το δικό τους πεδίο, καλύπτουν τη δική τους ανασφάλεια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FCA5A44E-8934-4D9B-9139-2B56D902A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>
                <a:solidFill>
                  <a:srgbClr val="007A37"/>
                </a:solidFill>
              </a:rPr>
              <a:t>ΟΡΙΟΘΕΤΗΣΗ ΣΤΟ ΣΠΙΤΙ ΓΕΝΙΚΑ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5583423-A471-4054-A839-AE2D533228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12950" y="2057400"/>
            <a:ext cx="8166100" cy="442753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000" dirty="0"/>
              <a:t>Κατάλληλο φυσικό περιβάλλον</a:t>
            </a:r>
          </a:p>
          <a:p>
            <a:pPr eaLnBrk="1" hangingPunct="1">
              <a:defRPr/>
            </a:pPr>
            <a:r>
              <a:rPr lang="el-GR" altLang="el-GR" sz="2000" dirty="0"/>
              <a:t>Παρουσία γονέα όταν το παιδί γυρνάει στο σπίτι</a:t>
            </a:r>
          </a:p>
          <a:p>
            <a:pPr eaLnBrk="1" hangingPunct="1">
              <a:defRPr/>
            </a:pPr>
            <a:r>
              <a:rPr lang="el-GR" altLang="el-GR" sz="2000" dirty="0">
                <a:solidFill>
                  <a:schemeClr val="accent6"/>
                </a:solidFill>
              </a:rPr>
              <a:t>Καθορισμός σταθερού ωρολογίου προγράμματος</a:t>
            </a:r>
          </a:p>
          <a:p>
            <a:pPr eaLnBrk="1" hangingPunct="1">
              <a:defRPr/>
            </a:pPr>
            <a:r>
              <a:rPr lang="el-GR" altLang="el-GR" sz="2000" dirty="0">
                <a:solidFill>
                  <a:schemeClr val="accent6"/>
                </a:solidFill>
              </a:rPr>
              <a:t>Καθορισμός σαφών κανόνων μαζί με το παιδί όταν αυτό είναι εφικτό </a:t>
            </a:r>
          </a:p>
          <a:p>
            <a:pPr eaLnBrk="1" hangingPunct="1">
              <a:defRPr/>
            </a:pPr>
            <a:r>
              <a:rPr lang="el-GR" altLang="el-GR" sz="2000" dirty="0"/>
              <a:t>«Είμαστε μαζί με το παιδί όχι δίπλα»</a:t>
            </a:r>
          </a:p>
          <a:p>
            <a:pPr eaLnBrk="1" hangingPunct="1">
              <a:defRPr/>
            </a:pPr>
            <a:r>
              <a:rPr lang="el-GR" altLang="el-GR" sz="2000" dirty="0"/>
              <a:t>Σχεδιάζουμε δραστηριότητες και παιχνίδια ανάλογα με τις δυνατότητες του παιδιού</a:t>
            </a:r>
          </a:p>
          <a:p>
            <a:pPr eaLnBrk="1" hangingPunct="1">
              <a:defRPr/>
            </a:pPr>
            <a:r>
              <a:rPr lang="el-GR" altLang="el-GR" sz="2000" dirty="0">
                <a:solidFill>
                  <a:schemeClr val="accent6"/>
                </a:solidFill>
              </a:rPr>
              <a:t>Επικοινωνία με σαφείς όρους</a:t>
            </a:r>
          </a:p>
          <a:p>
            <a:pPr eaLnBrk="1" hangingPunct="1">
              <a:defRPr/>
            </a:pPr>
            <a:r>
              <a:rPr lang="el-GR" altLang="el-GR" sz="2000" dirty="0"/>
              <a:t>Είμαστε συνεπείς και δίνουμε το παράδειγμα</a:t>
            </a:r>
          </a:p>
          <a:p>
            <a:pPr eaLnBrk="1" hangingPunct="1">
              <a:defRPr/>
            </a:pPr>
            <a:r>
              <a:rPr lang="el-GR" altLang="el-GR" sz="2000" dirty="0">
                <a:solidFill>
                  <a:schemeClr val="accent6"/>
                </a:solidFill>
              </a:rPr>
              <a:t>Κοινή αντιμετώπιση και από τους δύο γονείς</a:t>
            </a:r>
          </a:p>
          <a:p>
            <a:pPr eaLnBrk="1" hangingPunct="1">
              <a:defRPr/>
            </a:pPr>
            <a:r>
              <a:rPr lang="el-GR" altLang="el-GR" sz="2000" dirty="0"/>
              <a:t>Ο εκπαιδευτικός δεν είναι εχθρός σας</a:t>
            </a:r>
            <a:r>
              <a:rPr lang="el-GR" altLang="el-GR" sz="2400" dirty="0"/>
              <a:t> </a:t>
            </a:r>
          </a:p>
          <a:p>
            <a:pPr eaLnBrk="1" hangingPunct="1">
              <a:defRPr/>
            </a:pPr>
            <a:endParaRPr lang="el-GR" altLang="el-GR" sz="1200" dirty="0"/>
          </a:p>
          <a:p>
            <a:pPr eaLnBrk="1" hangingPunct="1">
              <a:defRPr/>
            </a:pPr>
            <a:endParaRPr lang="el-GR" altLang="el-GR" sz="2400" dirty="0"/>
          </a:p>
          <a:p>
            <a:pPr eaLnBrk="1" hangingPunct="1">
              <a:defRPr/>
            </a:pPr>
            <a:endParaRPr lang="el-GR" altLang="el-GR" sz="2400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0C191B1C-F3C0-4427-AA48-DECC844A9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>
                <a:solidFill>
                  <a:srgbClr val="006600"/>
                </a:solidFill>
              </a:rPr>
              <a:t>Θέτοντας όρια….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0C8872B0-A2D9-44F3-B7BF-D1FDB6349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000"/>
              <a:t>Το όριο χρειάζεται ευλυγισία και ελαστικότητα as little, as possible, as much, as necessary. </a:t>
            </a:r>
          </a:p>
          <a:p>
            <a:pPr>
              <a:lnSpc>
                <a:spcPct val="80000"/>
              </a:lnSpc>
            </a:pPr>
            <a:r>
              <a:rPr lang="el-GR" altLang="el-GR" sz="2000"/>
              <a:t>Αποφεύγουμε τα διπλά μηνύματα, πρέπει να εκπέμπουμε σιγουριά, αποφασιστικότητα, σταθερότητα και δύναμη η οποία διαφέρει κατά πολύ από την επιθετικότητα </a:t>
            </a:r>
          </a:p>
          <a:p>
            <a:pPr>
              <a:lnSpc>
                <a:spcPct val="80000"/>
              </a:lnSpc>
            </a:pPr>
            <a:r>
              <a:rPr lang="el-GR" altLang="el-GR" sz="2000">
                <a:solidFill>
                  <a:srgbClr val="FF0000"/>
                </a:solidFill>
              </a:rPr>
              <a:t>Η σταθερότητα δεν εκφράζεται με φωνές και απειλές, με φυσική ή ψυχική βία ούτε με κυριαρχία.</a:t>
            </a:r>
          </a:p>
          <a:p>
            <a:pPr>
              <a:lnSpc>
                <a:spcPct val="80000"/>
              </a:lnSpc>
            </a:pPr>
            <a:r>
              <a:rPr lang="el-GR" altLang="el-GR" sz="2000"/>
              <a:t>Η σταθερότητα εκφράζεται με ήρεμο και σαφή τόνο στη φωνή, με συγκεκριμένο προσδιορισμό θέσεων, με εσωτερική βεβαιότητα, με αμοιβαίο σεβασμό και προσοχή.</a:t>
            </a:r>
          </a:p>
          <a:p>
            <a:pPr>
              <a:lnSpc>
                <a:spcPct val="80000"/>
              </a:lnSpc>
            </a:pPr>
            <a:r>
              <a:rPr lang="el-GR" altLang="el-GR" sz="2000"/>
              <a:t>Όποιος θέτει όρια ρισκάρει να μην είναι πάντα αρεστός στα παιδιά </a:t>
            </a:r>
          </a:p>
          <a:p>
            <a:pPr>
              <a:lnSpc>
                <a:spcPct val="80000"/>
              </a:lnSpc>
            </a:pPr>
            <a:endParaRPr lang="el-GR" altLang="el-GR"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EA073086-E20B-40E3-8D24-7C8EDC351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>
                <a:solidFill>
                  <a:srgbClr val="006600"/>
                </a:solidFill>
              </a:rPr>
              <a:t>Θέτοντας όρια….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79F8796-A4D4-4C78-B595-5B0F336E4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>
                <a:solidFill>
                  <a:srgbClr val="FF0000"/>
                </a:solidFill>
              </a:rPr>
              <a:t>Όσο  πιο μικρό είναι το παιδί τόσο πιο περιορισμένα πρέπει να είναι τα όρια όσο μεγαλώνει και αποκτά δεξιότητες τόσο πιο ελαστικά πρέπει να γίνονται </a:t>
            </a:r>
          </a:p>
          <a:p>
            <a:pPr>
              <a:lnSpc>
                <a:spcPct val="80000"/>
              </a:lnSpc>
            </a:pPr>
            <a:r>
              <a:rPr lang="el-GR" altLang="el-GR"/>
              <a:t>Οι ατελείωτες συζητήσεις κάνουν τα παιδιά κουφά. </a:t>
            </a:r>
          </a:p>
          <a:p>
            <a:pPr>
              <a:lnSpc>
                <a:spcPct val="80000"/>
              </a:lnSpc>
            </a:pPr>
            <a:r>
              <a:rPr lang="el-GR" altLang="el-GR"/>
              <a:t>Οι επαναλαμβανόμενες τυπικές παρατηρήσεις καταντούν κουραστικές</a:t>
            </a:r>
          </a:p>
          <a:p>
            <a:pPr>
              <a:lnSpc>
                <a:spcPct val="80000"/>
              </a:lnSpc>
            </a:pPr>
            <a:r>
              <a:rPr lang="el-GR" altLang="el-GR"/>
              <a:t>σεβασμό της σωματικής, ψυχικής και πνευματικής ταυτότητας του παιδιού. </a:t>
            </a:r>
          </a:p>
          <a:p>
            <a:pPr>
              <a:lnSpc>
                <a:spcPct val="80000"/>
              </a:lnSpc>
            </a:pPr>
            <a:endParaRPr lang="el-GR" alt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CA7C96B-478A-4CEC-8ECE-F98961A48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 </a:t>
            </a:r>
            <a:r>
              <a:rPr lang="el-GR" altLang="el-GR">
                <a:solidFill>
                  <a:srgbClr val="006600"/>
                </a:solidFill>
              </a:rPr>
              <a:t>Παραβιάζοντας τα όρια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0238FF6D-7C63-433D-BA61-43E969DB8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l-GR" altLang="el-GR" sz="2000"/>
              <a:t>Αναγνώριση και περιγραφή της παραβίασης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2000"/>
              <a:t>Επεξεργασία συνεπειών, αφού γίνει έλεγχος της εφαρμογής ή μη των συμφωνηθέντων κανόνων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2000"/>
              <a:t>Εύρεση μιας λύσης κλειδί, η λύση πρέπει να είναι κατανοήσιμη από τα παιδιά, ως φυσικό αποτέλεσμα της παραβίασης. Π.χ. αν δε φας θα πεινάσεις κι όχι αν δε φας δε θα παίξεις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2000"/>
              <a:t>Πρέπει να αναζητούνται τρόποι αλλαγής των συμφωνηθέντων όταν βλέπουμε ότι η θέσπιση ορίων και οι συνέπειες δεν περπατάνε. Στα παιδιά πρέπει να τονίζουμε αυτό που μπορούν να κάνουν κι όχι αυτό που δεν μπορούν 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2000">
                <a:solidFill>
                  <a:srgbClr val="FF0000"/>
                </a:solidFill>
              </a:rPr>
              <a:t>Σε περίπτωση παραβίασης των ορίων πρέπει να εφαρμόζονται οι φυσικές συνέπειες και να αποφεύγονται οι τιμωρίες.</a:t>
            </a:r>
          </a:p>
          <a:p>
            <a:pPr marL="609600" indent="-609600">
              <a:lnSpc>
                <a:spcPct val="80000"/>
              </a:lnSpc>
            </a:pPr>
            <a:r>
              <a:rPr lang="el-GR" altLang="el-GR" sz="2000"/>
              <a:t>Πρέπει πάντα να γίνεται ενημέρωση για την τήρηση των συμφωνιών.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40A587F-53A5-500D-D514-70B4A521CF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l-GR" altLang="el-GR" b="1">
                <a:solidFill>
                  <a:srgbClr val="007A37"/>
                </a:solidFill>
              </a:rPr>
              <a:t>ΦΑΙΝΟΤΥΠΟΣ ΔΕΠΥ</a:t>
            </a:r>
          </a:p>
        </p:txBody>
      </p:sp>
      <p:pic>
        <p:nvPicPr>
          <p:cNvPr id="47107" name="Picture 4" descr="depy3">
            <a:extLst>
              <a:ext uri="{FF2B5EF4-FFF2-40B4-BE49-F238E27FC236}">
                <a16:creationId xmlns:a16="http://schemas.microsoft.com/office/drawing/2014/main" id="{514846FD-890C-3D0C-50EF-EDCE58600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1"/>
            <a:ext cx="38862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depy5">
            <a:extLst>
              <a:ext uri="{FF2B5EF4-FFF2-40B4-BE49-F238E27FC236}">
                <a16:creationId xmlns:a16="http://schemas.microsoft.com/office/drawing/2014/main" id="{EA17D374-C731-2EFC-E3C0-0F982D88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581400"/>
            <a:ext cx="4557712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01028C8F-3EB9-4828-B1A4-D5C6840CC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>
                <a:solidFill>
                  <a:srgbClr val="006600"/>
                </a:solidFill>
              </a:rPr>
              <a:t>Αντιμετωπίζοντας δύσκολες συμπεριφορές και την απειθαρχία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F23B235-EAF7-41CF-8483-1D93A05ED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981200"/>
            <a:ext cx="8893175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l-GR" altLang="el-GR" sz="2000"/>
              <a:t>• Όταν ένα παιδί βρίσκεται σε κάποια έκρηξη μην προσπαθείτε να κουβεντιάσετε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/>
              <a:t>• Κρατήστε στην αγκαλιά σας ένα παιδί για να το ηρεμήσετε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/>
              <a:t>• Αφήστε τα να βρουν κάποια άλλη διέξοδο στο θυμό τους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/>
              <a:t>• Μην απειλείται ποτέ ότι θα κάνετε κάτι που δεν μπορείτε να το κάνετε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/>
              <a:t>• Αντιμετωπίστε με χιούμορ, καλή διάθεση, την προσπάθεια των παιδιών να σας παρασύρουν στο θυμό τους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/>
              <a:t>• Μη συνεχίζετε να υπογραμμίζετε τα λάθη που ήδη έχουν γίνει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/>
              <a:t>• </a:t>
            </a:r>
            <a:r>
              <a:rPr lang="el-GR" altLang="el-GR" sz="2000">
                <a:solidFill>
                  <a:srgbClr val="FF0000"/>
                </a:solidFill>
              </a:rPr>
              <a:t>Μην συντηρείται μια κατάσταση ανταγωνισμού και λογομαχίας στο σπίτι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/>
              <a:t>• Προσπαθήστε να μη χρησιμοποιείτε το ξύλο και τις φωνές σαν μέσο επιβολής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/>
              <a:t>• </a:t>
            </a:r>
            <a:r>
              <a:rPr lang="el-GR" altLang="el-GR" sz="2000">
                <a:solidFill>
                  <a:srgbClr val="FF0000"/>
                </a:solidFill>
              </a:rPr>
              <a:t>Δείξτε εμπιστοσύνη και όχι υπερβολική προστασία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/>
              <a:t>• Σταματήστε να σκέφτεστε εσείς για αυτά κάνοντάς τα να ξεχνούν τις δικές τους προκλήσεις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sz="2000"/>
              <a:t>• </a:t>
            </a:r>
            <a:r>
              <a:rPr lang="el-GR" altLang="el-GR" sz="2000">
                <a:solidFill>
                  <a:srgbClr val="FF0000"/>
                </a:solidFill>
              </a:rPr>
              <a:t>Μη ζητάτε περισσότερα από όσα αυτά μπορούν να σας προσφέρουν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BA4BD8AA-3A2C-46C0-8F7A-84C394ABE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>
                <a:solidFill>
                  <a:srgbClr val="006600"/>
                </a:solidFill>
              </a:rPr>
              <a:t>Στάσεις που βοηθούν στο χειρισμό δύσκολων καταστάσεων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B05102F5-FC7F-4504-8E4C-B2B5B2692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400" b="1"/>
              <a:t>Αναγνωρίζουμε την αντιπαλότητα που δημιουργείται.</a:t>
            </a:r>
            <a:r>
              <a:rPr lang="el-GR" altLang="el-GR" sz="2400"/>
              <a:t>  </a:t>
            </a:r>
          </a:p>
          <a:p>
            <a:pPr>
              <a:lnSpc>
                <a:spcPct val="90000"/>
              </a:lnSpc>
            </a:pPr>
            <a:r>
              <a:rPr lang="el-GR" altLang="el-GR" sz="2400" b="1"/>
              <a:t>Προσπαθούμε να δούμε τη συμπεριφορά στα πλαίσια της σχέσης του παιδιού με το περιβάλλον του. </a:t>
            </a:r>
            <a:r>
              <a:rPr lang="el-GR" altLang="el-GR" sz="2400"/>
              <a:t> </a:t>
            </a:r>
          </a:p>
          <a:p>
            <a:pPr>
              <a:lnSpc>
                <a:spcPct val="90000"/>
              </a:lnSpc>
            </a:pPr>
            <a:r>
              <a:rPr lang="el-GR" altLang="el-GR" sz="2400" b="1"/>
              <a:t>Δε χρειάζεται να δίνουμε δραματική διάσταση στην αρνητική συμπεριφορά.</a:t>
            </a:r>
          </a:p>
          <a:p>
            <a:pPr>
              <a:lnSpc>
                <a:spcPct val="90000"/>
              </a:lnSpc>
            </a:pPr>
            <a:r>
              <a:rPr lang="el-GR" altLang="el-GR" sz="2400" b="1">
                <a:solidFill>
                  <a:srgbClr val="FF0000"/>
                </a:solidFill>
              </a:rPr>
              <a:t>Χειριζόμαστε την αρνητική συμπεριφορά ως συμπεριφορά και όχι ως τη συνολική προσωπικότητα του παιδιού.</a:t>
            </a:r>
            <a:r>
              <a:rPr lang="el-GR" altLang="el-GR" sz="2400" b="1"/>
              <a:t> </a:t>
            </a:r>
            <a:r>
              <a:rPr lang="el-GR" altLang="el-GR" sz="2400"/>
              <a:t> </a:t>
            </a:r>
          </a:p>
          <a:p>
            <a:pPr>
              <a:lnSpc>
                <a:spcPct val="90000"/>
              </a:lnSpc>
            </a:pPr>
            <a:r>
              <a:rPr lang="el-GR" altLang="el-GR" sz="2400" b="1"/>
              <a:t>Απολαμβάνουμε τις στιγμές που μοιραζόμαστε με τα παιδιά μας.</a:t>
            </a:r>
          </a:p>
          <a:p>
            <a:pPr>
              <a:lnSpc>
                <a:spcPct val="90000"/>
              </a:lnSpc>
            </a:pPr>
            <a:r>
              <a:rPr lang="el-GR" altLang="el-GR" sz="2400" b="1"/>
              <a:t>Εφαρμόζουμε τη </a:t>
            </a:r>
            <a:r>
              <a:rPr lang="el-GR" altLang="el-GR" sz="2400" b="1">
                <a:solidFill>
                  <a:srgbClr val="006600"/>
                </a:solidFill>
              </a:rPr>
              <a:t>θετική πειθαρχία.</a:t>
            </a:r>
            <a:r>
              <a:rPr lang="el-GR" altLang="el-GR" sz="2400"/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15E8796D-C418-4CB2-B5DE-43A2E3A82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>
                <a:solidFill>
                  <a:srgbClr val="006600"/>
                </a:solidFill>
              </a:rPr>
              <a:t>ΘΕΤΙΚΗ ΠΕΙΘΑΡΧΙΑ</a:t>
            </a:r>
          </a:p>
        </p:txBody>
      </p:sp>
      <p:sp>
        <p:nvSpPr>
          <p:cNvPr id="80899" name="Rectangle 4">
            <a:extLst>
              <a:ext uri="{FF2B5EF4-FFF2-40B4-BE49-F238E27FC236}">
                <a16:creationId xmlns:a16="http://schemas.microsoft.com/office/drawing/2014/main" id="{CEE036A0-0D9D-40D9-9460-DFA9F46EA7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 altLang="el-GR" sz="2400" i="1">
                <a:solidFill>
                  <a:srgbClr val="006600"/>
                </a:solidFill>
              </a:rPr>
              <a:t>       </a:t>
            </a:r>
            <a:r>
              <a:rPr lang="el-GR" altLang="el-GR" sz="2400" i="1">
                <a:solidFill>
                  <a:srgbClr val="FF0000"/>
                </a:solidFill>
              </a:rPr>
              <a:t>Αποφεύγουμε:</a:t>
            </a:r>
            <a:r>
              <a:rPr lang="el-GR" altLang="el-GR" sz="2400" i="1">
                <a:solidFill>
                  <a:srgbClr val="0066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altLang="el-GR" sz="2400" i="1"/>
              <a:t>Φωνές, μουρμούρα, κήρυγμα, ταπείνωση, χειροδικία. </a:t>
            </a:r>
          </a:p>
          <a:p>
            <a:pPr>
              <a:lnSpc>
                <a:spcPct val="90000"/>
              </a:lnSpc>
            </a:pPr>
            <a:r>
              <a:rPr lang="el-GR" altLang="el-GR" sz="2400" i="1"/>
              <a:t>Πλήρη υποχωρητικότητα και επιτρεπτικότητα – να κάνει ό,τι θέλει, να του προσφέρονται όλα έτοιμα</a:t>
            </a:r>
            <a:r>
              <a:rPr lang="el-GR" altLang="el-GR" sz="2400"/>
              <a:t>  </a:t>
            </a:r>
          </a:p>
        </p:txBody>
      </p:sp>
      <p:sp>
        <p:nvSpPr>
          <p:cNvPr id="80900" name="Rectangle 5">
            <a:extLst>
              <a:ext uri="{FF2B5EF4-FFF2-40B4-BE49-F238E27FC236}">
                <a16:creationId xmlns:a16="http://schemas.microsoft.com/office/drawing/2014/main" id="{6B500EAB-73DF-4732-B221-4FA8FB0877F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 altLang="el-GR" sz="2400" i="1"/>
              <a:t>         </a:t>
            </a:r>
            <a:r>
              <a:rPr lang="el-GR" altLang="el-GR" sz="2400" i="1">
                <a:solidFill>
                  <a:srgbClr val="006600"/>
                </a:solidFill>
              </a:rPr>
              <a:t>Ενεργούμε με:</a:t>
            </a:r>
          </a:p>
          <a:p>
            <a:pPr>
              <a:lnSpc>
                <a:spcPct val="90000"/>
              </a:lnSpc>
            </a:pPr>
            <a:r>
              <a:rPr lang="el-GR" altLang="el-GR" sz="2400" i="1"/>
              <a:t>Αμοιβαίο σεβασμό, καλοσύνη και σταθερότητα.</a:t>
            </a:r>
            <a:r>
              <a:rPr lang="el-GR" altLang="el-GR" sz="2400"/>
              <a:t> </a:t>
            </a:r>
          </a:p>
          <a:p>
            <a:pPr>
              <a:lnSpc>
                <a:spcPct val="90000"/>
              </a:lnSpc>
            </a:pPr>
            <a:r>
              <a:rPr lang="el-GR" altLang="el-GR" sz="2400"/>
              <a:t>Με δεξιότητες αποτελεσματικής επικοινωνίας.</a:t>
            </a:r>
          </a:p>
          <a:p>
            <a:pPr>
              <a:lnSpc>
                <a:spcPct val="90000"/>
              </a:lnSpc>
            </a:pPr>
            <a:r>
              <a:rPr lang="el-GR" altLang="el-GR" sz="2400" u="sng"/>
              <a:t>Επίκεντρο πάνω στις λύσεις και όχι στην τιμωρία.</a:t>
            </a:r>
          </a:p>
          <a:p>
            <a:pPr>
              <a:lnSpc>
                <a:spcPct val="90000"/>
              </a:lnSpc>
            </a:pPr>
            <a:r>
              <a:rPr lang="el-GR" altLang="el-GR" sz="2400"/>
              <a:t>Ενθάρρυνση </a:t>
            </a:r>
          </a:p>
          <a:p>
            <a:pPr>
              <a:lnSpc>
                <a:spcPct val="90000"/>
              </a:lnSpc>
            </a:pPr>
            <a:endParaRPr lang="el-GR" altLang="el-GR"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2FD79ECC-0865-4DCF-9C6A-781D10E3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134350" cy="1143000"/>
          </a:xfrm>
        </p:spPr>
        <p:txBody>
          <a:bodyPr/>
          <a:lstStyle/>
          <a:p>
            <a:r>
              <a:rPr lang="el-GR" altLang="el-GR" sz="4000" b="1">
                <a:solidFill>
                  <a:srgbClr val="006600"/>
                </a:solidFill>
              </a:rPr>
              <a:t>Εφαρμόζοντας την θετική πειθαρχία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05718BC2-50FA-4457-A15D-1A3A336CE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i="1"/>
              <a:t>Δημιουργούμε  ρουτίνες μαζί με το παιδί</a:t>
            </a:r>
            <a:r>
              <a:rPr lang="el-GR" altLang="el-GR"/>
              <a:t>.</a:t>
            </a:r>
          </a:p>
          <a:p>
            <a:r>
              <a:rPr lang="el-GR" altLang="el-GR" i="1"/>
              <a:t>Δημιουργούμε  ευκαιρίες, για να μας βοηθά το παιδί</a:t>
            </a:r>
            <a:r>
              <a:rPr lang="el-GR" altLang="el-GR"/>
              <a:t>.</a:t>
            </a:r>
          </a:p>
          <a:p>
            <a:r>
              <a:rPr lang="el-GR" altLang="el-GR" i="1"/>
              <a:t>Προσφέρουμε περιορισμένες επιλογές.</a:t>
            </a:r>
          </a:p>
          <a:p>
            <a:r>
              <a:rPr lang="el-GR" altLang="el-GR" i="1"/>
              <a:t>Βάζουμε όρια και κανόνες. Δίνουμε επιλογές και συνέπειες.</a:t>
            </a:r>
          </a:p>
          <a:p>
            <a:endParaRPr lang="el-GR" altLang="el-GR" i="1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77DD7B4-8869-4C56-B051-10BB00403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b="1">
                <a:solidFill>
                  <a:srgbClr val="006600"/>
                </a:solidFill>
              </a:rPr>
              <a:t>Τι θέλουμε να πετύχουμε, όταν χειριζόμαστε μια αρνητική συμπεριφορά;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AD7A663B-286E-4880-81DA-A063AFEB0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Μειώσουμε την αρνητική συμπεριφορά</a:t>
            </a:r>
          </a:p>
          <a:p>
            <a:r>
              <a:rPr lang="el-GR" altLang="el-GR"/>
              <a:t>Επικοινωνήσουμε αποτελεσματικά</a:t>
            </a:r>
          </a:p>
          <a:p>
            <a:r>
              <a:rPr lang="el-GR" altLang="el-GR"/>
              <a:t>Επανέλθουμε σε μια συναισθηματική ισορροπία</a:t>
            </a:r>
          </a:p>
          <a:p>
            <a:r>
              <a:rPr lang="el-GR" altLang="el-GR"/>
              <a:t>Να μειώσουμε την αντίσταση και να εδραιώσουμε τη συνεργασία</a:t>
            </a:r>
          </a:p>
          <a:p>
            <a:r>
              <a:rPr lang="el-GR" altLang="el-GR"/>
              <a:t>Μάθουμε μέσα από την εμπειρία, για να προλαμβαίνουμε τόσο οι γονείς  όσο και το παιδί μελλοντικές καταστάσεις</a:t>
            </a:r>
          </a:p>
          <a:p>
            <a:endParaRPr lang="el-GR" altLang="el-G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711B2258-90C9-4D0D-8EFC-2174737D7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188913"/>
            <a:ext cx="7772400" cy="1143000"/>
          </a:xfrm>
        </p:spPr>
        <p:txBody>
          <a:bodyPr/>
          <a:lstStyle/>
          <a:p>
            <a:r>
              <a:rPr lang="el-GR" altLang="el-GR" sz="3600" b="1">
                <a:solidFill>
                  <a:srgbClr val="006600"/>
                </a:solidFill>
              </a:rPr>
              <a:t>Συμβουλές για εκρήξεις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9E247D4B-34BE-467E-A399-8281206FC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0" y="1125538"/>
            <a:ext cx="7848600" cy="5732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1600"/>
              <a:t>Παρατηρήστε πότε συμβαίνουν οι κρίσεις του παιδιού. </a:t>
            </a:r>
          </a:p>
          <a:p>
            <a:pPr>
              <a:lnSpc>
                <a:spcPct val="80000"/>
              </a:lnSpc>
            </a:pPr>
            <a:r>
              <a:rPr lang="el-GR" altLang="el-GR" sz="1600"/>
              <a:t>Προσανατολίστε το παιδί σε κάτι που το ευχαριστεί.</a:t>
            </a:r>
          </a:p>
          <a:p>
            <a:pPr>
              <a:lnSpc>
                <a:spcPct val="80000"/>
              </a:lnSpc>
            </a:pPr>
            <a:r>
              <a:rPr lang="el-GR" altLang="el-GR" sz="1600"/>
              <a:t>Κάντε συμφωνία μαζί του, αλλά αποφύγετε τους εκβιασμούς.</a:t>
            </a:r>
          </a:p>
          <a:p>
            <a:pPr>
              <a:lnSpc>
                <a:spcPct val="80000"/>
              </a:lnSpc>
            </a:pPr>
            <a:r>
              <a:rPr lang="el-GR" altLang="el-GR" sz="1600">
                <a:solidFill>
                  <a:srgbClr val="FF0000"/>
                </a:solidFill>
              </a:rPr>
              <a:t>Μην καταρρέετε γιατί η δική σας συμπεριφορά αντανακλά στη δική του συμπεριφορά.</a:t>
            </a:r>
          </a:p>
          <a:p>
            <a:pPr>
              <a:lnSpc>
                <a:spcPct val="80000"/>
              </a:lnSpc>
            </a:pPr>
            <a:r>
              <a:rPr lang="el-GR" altLang="el-GR" sz="1600"/>
              <a:t> Βοηθήστε το παιδί σας να καταλάβει τις λανθασμένες συμπεριφορές.</a:t>
            </a:r>
          </a:p>
          <a:p>
            <a:pPr>
              <a:lnSpc>
                <a:spcPct val="80000"/>
              </a:lnSpc>
            </a:pPr>
            <a:r>
              <a:rPr lang="el-GR" altLang="el-GR" sz="1600"/>
              <a:t>Ο αρνητικός και απαισιόδοξος τρόπος που έχουν οι γονείς στην καθημερινότητα, τους προκαλεί θυμό και εκρήξεις και δεν αφήνει τα παιδιά να σκέφτονται θετικά.</a:t>
            </a:r>
          </a:p>
          <a:p>
            <a:pPr>
              <a:lnSpc>
                <a:spcPct val="80000"/>
              </a:lnSpc>
            </a:pPr>
            <a:r>
              <a:rPr lang="el-GR" altLang="el-GR" sz="1600">
                <a:solidFill>
                  <a:srgbClr val="FF0000"/>
                </a:solidFill>
              </a:rPr>
              <a:t>Προσπαθήστε την ώρα της κρίσης να κάνετε τα παιδιά να σκεφτούν τι πραγματικά θέλουν. Έτσι θα τους αποσπάσετε την προσοχή από το θυμό στην επιθυμία.</a:t>
            </a:r>
          </a:p>
          <a:p>
            <a:pPr>
              <a:lnSpc>
                <a:spcPct val="80000"/>
              </a:lnSpc>
            </a:pPr>
            <a:r>
              <a:rPr lang="el-GR" altLang="el-GR" sz="1600"/>
              <a:t>Πείτε στο παιδί ότι αν ηρεμήσει και σταματήσει να φωνάζει, θα μπορείτε να το συζητήσετε και να βρείτε μαζί μία λύση.</a:t>
            </a:r>
          </a:p>
          <a:p>
            <a:pPr>
              <a:lnSpc>
                <a:spcPct val="80000"/>
              </a:lnSpc>
            </a:pPr>
            <a:r>
              <a:rPr lang="el-GR" altLang="el-GR" sz="1600"/>
              <a:t>Βοηθήστε το να ανακαλύψει τρόπους να εκφράζεται όταν θυμώνει, αντί να χτυπά άλλα άτομα ή να σπάζει αντικείμενα. </a:t>
            </a:r>
          </a:p>
          <a:p>
            <a:pPr>
              <a:lnSpc>
                <a:spcPct val="80000"/>
              </a:lnSpc>
            </a:pPr>
            <a:r>
              <a:rPr lang="el-GR" altLang="el-GR" sz="1600">
                <a:solidFill>
                  <a:srgbClr val="FF0000"/>
                </a:solidFill>
              </a:rPr>
              <a:t>Ο θυμός και ο εκνευρισμός από τους γονείς είναι κάτι που μπορεί να μιμηθεί το παιδί.</a:t>
            </a:r>
          </a:p>
          <a:p>
            <a:pPr>
              <a:lnSpc>
                <a:spcPct val="80000"/>
              </a:lnSpc>
            </a:pPr>
            <a:r>
              <a:rPr lang="el-GR" altLang="el-GR" sz="1600"/>
              <a:t>Προσπαθήστε να εξηγήσετε τις συνέπειες που έχει η συμπεριφορά του προς εσάς. Π.χ. μπορείτε να πείτε στο παιδί σας ότι με αυτήν του τη συμπεριφορά σάς πληγώνει.</a:t>
            </a:r>
          </a:p>
          <a:p>
            <a:pPr>
              <a:lnSpc>
                <a:spcPct val="80000"/>
              </a:lnSpc>
            </a:pPr>
            <a:r>
              <a:rPr lang="el-GR" altLang="el-GR" sz="1600"/>
              <a:t>Μην ανταποκρίνεστε στη δική του έκρηξη με μια δική σας, γιατί με αυτό του δείχνετε ότι είναι εντάξει να θυμώνει και να έχει κρίσεις.</a:t>
            </a:r>
          </a:p>
          <a:p>
            <a:pPr>
              <a:lnSpc>
                <a:spcPct val="80000"/>
              </a:lnSpc>
            </a:pPr>
            <a:r>
              <a:rPr lang="el-GR" altLang="el-GR" sz="1600"/>
              <a:t>Θέστε ως κανόνα στο σπίτι ότι «οι διαφορές και τα προβλήματα πάντα λύνονται όταν ηρεμήσουμε και είμαστε έτοιμοι να συζητήσουμε το θέμα που μας θύμωσε».</a:t>
            </a:r>
          </a:p>
          <a:p>
            <a:pPr>
              <a:lnSpc>
                <a:spcPct val="80000"/>
              </a:lnSpc>
            </a:pPr>
            <a:r>
              <a:rPr lang="el-GR" altLang="el-GR" sz="1600"/>
              <a:t>Δώστε την ευκαιρία στο παιδί σας να περνά αρκετές ώρες στον αθλητισμό, όπου μπορεί να τρέξει και να παίξει έντονα, για να μπορεί να διοχετεύσει την ενέργειά του.</a:t>
            </a:r>
          </a:p>
          <a:p>
            <a:pPr>
              <a:lnSpc>
                <a:spcPct val="80000"/>
              </a:lnSpc>
            </a:pPr>
            <a:r>
              <a:rPr lang="el-GR" altLang="el-GR" sz="1600">
                <a:solidFill>
                  <a:srgbClr val="FF0000"/>
                </a:solidFill>
              </a:rPr>
              <a:t>Πρέπει να βοηθήσετε το παιδί σας να μάθει πως τα αρνητικά συναισθήματα που οδηγούν σε κρίσεις  είναι φυσιολογικά, αλλά υπάρχουν αποδεκτοί και μη αποδεκτοί τρόποι αντιμετώπισής τους. 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964D7CD7-6F66-475C-8806-6D5363C12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2150" y="300037"/>
            <a:ext cx="8134350" cy="762000"/>
          </a:xfrm>
        </p:spPr>
        <p:txBody>
          <a:bodyPr>
            <a:normAutofit/>
          </a:bodyPr>
          <a:lstStyle/>
          <a:p>
            <a:pPr algn="ctr"/>
            <a:r>
              <a:rPr lang="el-GR" altLang="el-GR" sz="4000" b="1" dirty="0">
                <a:solidFill>
                  <a:srgbClr val="00B050"/>
                </a:solidFill>
              </a:rPr>
              <a:t>Εφαρμόζοντας την θετική πειθαρχία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C0295DC-0D0E-43AB-A942-A96A58C99C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3200" i="1" dirty="0"/>
              <a:t>Δημιουργούμε  </a:t>
            </a:r>
            <a:r>
              <a:rPr lang="el-GR" altLang="el-GR" sz="3200" i="1" dirty="0">
                <a:solidFill>
                  <a:srgbClr val="00B0F0"/>
                </a:solidFill>
              </a:rPr>
              <a:t>ρουτίνες</a:t>
            </a:r>
            <a:r>
              <a:rPr lang="el-GR" altLang="el-GR" sz="3200" i="1" dirty="0"/>
              <a:t> μαζί με το παιδί</a:t>
            </a:r>
            <a:r>
              <a:rPr lang="el-GR" altLang="el-GR" sz="3200" dirty="0"/>
              <a:t>.</a:t>
            </a:r>
          </a:p>
          <a:p>
            <a:r>
              <a:rPr lang="el-GR" altLang="el-GR" sz="3200" i="1" dirty="0"/>
              <a:t>Δημιουργούμε  </a:t>
            </a:r>
            <a:r>
              <a:rPr lang="el-GR" altLang="el-GR" sz="3200" i="1" dirty="0">
                <a:solidFill>
                  <a:srgbClr val="00B0F0"/>
                </a:solidFill>
              </a:rPr>
              <a:t>ευκαιρίες</a:t>
            </a:r>
            <a:r>
              <a:rPr lang="el-GR" altLang="el-GR" sz="3200" i="1" dirty="0"/>
              <a:t>, για να μας βοηθά το παιδί</a:t>
            </a:r>
            <a:r>
              <a:rPr lang="el-GR" altLang="el-GR" sz="3200" dirty="0"/>
              <a:t>.</a:t>
            </a:r>
          </a:p>
          <a:p>
            <a:r>
              <a:rPr lang="el-GR" altLang="el-GR" sz="3200" i="1" dirty="0"/>
              <a:t>Προσφέρουμε </a:t>
            </a:r>
            <a:r>
              <a:rPr lang="el-GR" altLang="el-GR" sz="3200" i="1" dirty="0">
                <a:solidFill>
                  <a:srgbClr val="00B0F0"/>
                </a:solidFill>
              </a:rPr>
              <a:t>περιορισμένες επιλογές</a:t>
            </a:r>
            <a:r>
              <a:rPr lang="el-GR" altLang="el-GR" sz="3200" i="1" dirty="0"/>
              <a:t>.</a:t>
            </a:r>
          </a:p>
          <a:p>
            <a:r>
              <a:rPr lang="el-GR" altLang="el-GR" sz="3200" i="1" dirty="0"/>
              <a:t>Βάζουμε όρια και κανόνες. </a:t>
            </a:r>
            <a:r>
              <a:rPr lang="el-GR" altLang="el-GR" sz="3200" i="1" dirty="0">
                <a:solidFill>
                  <a:srgbClr val="00B0F0"/>
                </a:solidFill>
              </a:rPr>
              <a:t>Δίνουμε επιλογές και συνέπειες.</a:t>
            </a:r>
          </a:p>
          <a:p>
            <a:endParaRPr lang="el-GR" altLang="el-GR" i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4 - Τίτλος">
            <a:extLst>
              <a:ext uri="{FF2B5EF4-FFF2-40B4-BE49-F238E27FC236}">
                <a16:creationId xmlns:a16="http://schemas.microsoft.com/office/drawing/2014/main" id="{CB638AAD-9D90-48B3-9980-EDA39F68C8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16288" y="4800600"/>
            <a:ext cx="5486400" cy="566738"/>
          </a:xfrm>
        </p:spPr>
        <p:txBody>
          <a:bodyPr anchor="b"/>
          <a:lstStyle/>
          <a:p>
            <a:pPr algn="l"/>
            <a:endParaRPr lang="el-GR" altLang="el-GR" sz="2000" b="1"/>
          </a:p>
        </p:txBody>
      </p:sp>
      <p:pic>
        <p:nvPicPr>
          <p:cNvPr id="90115" name="3 - Θέση περιεχομένου">
            <a:extLst>
              <a:ext uri="{FF2B5EF4-FFF2-40B4-BE49-F238E27FC236}">
                <a16:creationId xmlns:a16="http://schemas.microsoft.com/office/drawing/2014/main" id="{132DB55D-93D3-4838-852F-03370447EB39}"/>
              </a:ext>
            </a:extLst>
          </p:cNvPr>
          <p:cNvPicPr>
            <a:picLocks noGrp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r="642"/>
          <a:stretch>
            <a:fillRect/>
          </a:stretch>
        </p:blipFill>
        <p:spPr>
          <a:xfrm>
            <a:off x="2238375" y="612775"/>
            <a:ext cx="7715250" cy="5245100"/>
          </a:xfrm>
        </p:spPr>
      </p:pic>
      <p:sp>
        <p:nvSpPr>
          <p:cNvPr id="90116" name="5 - Θέση κειμένου">
            <a:extLst>
              <a:ext uri="{FF2B5EF4-FFF2-40B4-BE49-F238E27FC236}">
                <a16:creationId xmlns:a16="http://schemas.microsoft.com/office/drawing/2014/main" id="{7223634B-C98B-4B82-A328-3649D4D9F2D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81563" y="6053138"/>
            <a:ext cx="5486400" cy="804862"/>
          </a:xfrm>
        </p:spPr>
        <p:txBody>
          <a:bodyPr/>
          <a:lstStyle/>
          <a:p>
            <a:pPr marL="0" indent="0">
              <a:buNone/>
            </a:pPr>
            <a:r>
              <a:rPr lang="en-US" altLang="el-GR" sz="1400"/>
              <a:t>Συμεών Σαββίδης</a:t>
            </a:r>
            <a:r>
              <a:rPr lang="el-GR" altLang="el-GR" sz="1400"/>
              <a:t>, </a:t>
            </a:r>
            <a:r>
              <a:rPr lang="en-US" altLang="el-GR" sz="1400" i="1"/>
              <a:t>Γύρω γύρω</a:t>
            </a:r>
            <a:endParaRPr lang="el-GR" altLang="el-GR" sz="1400"/>
          </a:p>
          <a:p>
            <a:pPr marL="0" indent="0">
              <a:buNone/>
            </a:pPr>
            <a:r>
              <a:rPr lang="en-US" altLang="el-GR" sz="1400" i="1"/>
              <a:t>όλοι</a:t>
            </a:r>
            <a:r>
              <a:rPr lang="el-GR" altLang="el-GR" sz="1400"/>
              <a:t>. </a:t>
            </a:r>
            <a:r>
              <a:rPr lang="en-US" altLang="el-GR" sz="1400"/>
              <a:t>Εθνική Πινακοθήκη</a:t>
            </a:r>
            <a:r>
              <a:rPr lang="el-GR" altLang="el-GR" sz="1400"/>
              <a:t>.</a:t>
            </a:r>
          </a:p>
          <a:p>
            <a:pPr marL="0" indent="0">
              <a:buNone/>
            </a:pPr>
            <a:endParaRPr lang="el-GR" altLang="el-GR" sz="1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4">
            <a:extLst>
              <a:ext uri="{FF2B5EF4-FFF2-40B4-BE49-F238E27FC236}">
                <a16:creationId xmlns:a16="http://schemas.microsoft.com/office/drawing/2014/main" id="{08C48A6E-68BA-41D7-A1F7-FDC399269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65127"/>
            <a:ext cx="7886700" cy="930274"/>
          </a:xfrm>
        </p:spPr>
        <p:txBody>
          <a:bodyPr/>
          <a:lstStyle/>
          <a:p>
            <a:pPr algn="ctr" eaLnBrk="1" hangingPunct="1"/>
            <a:r>
              <a:rPr lang="el-GR" altLang="el-GR" b="1" dirty="0">
                <a:solidFill>
                  <a:srgbClr val="00B050"/>
                </a:solidFill>
              </a:rPr>
              <a:t>Ενδεικτική Βιβλιογραφία</a:t>
            </a:r>
          </a:p>
        </p:txBody>
      </p:sp>
      <p:sp>
        <p:nvSpPr>
          <p:cNvPr id="90115" name="Content Placeholder 5">
            <a:extLst>
              <a:ext uri="{FF2B5EF4-FFF2-40B4-BE49-F238E27FC236}">
                <a16:creationId xmlns:a16="http://schemas.microsoft.com/office/drawing/2014/main" id="{088A0160-25E3-4BCB-A0B6-CA585C3089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6775" y="1600201"/>
            <a:ext cx="10972800" cy="4924425"/>
          </a:xfrm>
        </p:spPr>
        <p:txBody>
          <a:bodyPr>
            <a:normAutofit/>
          </a:bodyPr>
          <a:lstStyle/>
          <a:p>
            <a:pPr marL="595313" indent="-514350">
              <a:buClr>
                <a:srgbClr val="7030A0"/>
              </a:buClr>
            </a:pPr>
            <a:r>
              <a:rPr lang="en-GB" altLang="el-GR" sz="2400" i="1" dirty="0"/>
              <a:t>Stephen E. Brock, NCSP, CSU, Sacramento</a:t>
            </a:r>
            <a:r>
              <a:rPr lang="el-GR" altLang="el-GR" sz="2400" i="1" dirty="0"/>
              <a:t>. (</a:t>
            </a:r>
            <a:r>
              <a:rPr lang="en-US" altLang="el-GR" sz="2400" dirty="0"/>
              <a:t>2002</a:t>
            </a:r>
            <a:r>
              <a:rPr lang="el-GR" altLang="el-GR" sz="2400" i="1" dirty="0"/>
              <a:t>), </a:t>
            </a:r>
            <a:r>
              <a:rPr lang="en-GB" altLang="el-GR" sz="2400" dirty="0"/>
              <a:t>Helping the Student</a:t>
            </a:r>
            <a:r>
              <a:rPr lang="el-GR" altLang="el-GR" sz="2400" dirty="0"/>
              <a:t> </a:t>
            </a:r>
            <a:r>
              <a:rPr lang="en-US" altLang="el-GR" sz="2400" dirty="0"/>
              <a:t>With ADHD in the Classroom</a:t>
            </a:r>
            <a:r>
              <a:rPr lang="el-GR" altLang="el-GR" sz="2400" dirty="0"/>
              <a:t>: </a:t>
            </a:r>
            <a:r>
              <a:rPr lang="en-GB" altLang="el-GR" sz="2400" dirty="0"/>
              <a:t>Information </a:t>
            </a:r>
            <a:r>
              <a:rPr lang="pt-BR" altLang="el-GR" sz="2400" dirty="0"/>
              <a:t>For Families And Educators</a:t>
            </a:r>
            <a:r>
              <a:rPr lang="en-US" altLang="el-GR" sz="2400" dirty="0"/>
              <a:t>, National Association of School</a:t>
            </a:r>
            <a:r>
              <a:rPr lang="el-GR" altLang="el-GR" sz="2400" dirty="0"/>
              <a:t> </a:t>
            </a:r>
            <a:r>
              <a:rPr lang="en-US" altLang="el-GR" sz="2400" dirty="0"/>
              <a:t>Psychologists. This handout was published on the</a:t>
            </a:r>
            <a:r>
              <a:rPr lang="el-GR" altLang="el-GR" sz="2400" dirty="0"/>
              <a:t> </a:t>
            </a:r>
            <a:r>
              <a:rPr lang="en-US" altLang="el-GR" sz="2400" dirty="0"/>
              <a:t>NITV website, Teachers First, June 2002.</a:t>
            </a:r>
          </a:p>
          <a:p>
            <a:pPr marL="595313" indent="-514350">
              <a:buClr>
                <a:srgbClr val="7030A0"/>
              </a:buClr>
            </a:pPr>
            <a:r>
              <a:rPr lang="en-US" altLang="el-GR" sz="2400" dirty="0" err="1"/>
              <a:t>Wodrich</a:t>
            </a:r>
            <a:r>
              <a:rPr lang="en-US" altLang="el-GR" sz="2400" dirty="0"/>
              <a:t>, D. L (1994) What Every Parent Wants to Know: Attention Deficit Hyperactivity Disorder </a:t>
            </a:r>
            <a:r>
              <a:rPr lang="en-US" altLang="el-GR" sz="2400" dirty="0" err="1"/>
              <a:t>Baltimore:Brooks</a:t>
            </a:r>
            <a:endParaRPr lang="el-GR" altLang="el-GR" sz="2400" dirty="0"/>
          </a:p>
          <a:p>
            <a:pPr marL="595313" indent="-514350">
              <a:buClr>
                <a:srgbClr val="7030A0"/>
              </a:buClr>
            </a:pPr>
            <a:r>
              <a:rPr lang="el-GR" altLang="el-GR" sz="2400" dirty="0"/>
              <a:t>Σπανού. Β; </a:t>
            </a:r>
            <a:r>
              <a:rPr lang="el-GR" altLang="el-GR" sz="2400" dirty="0" err="1"/>
              <a:t>Καζάνη</a:t>
            </a:r>
            <a:r>
              <a:rPr lang="el-GR" altLang="el-GR" sz="2400" dirty="0"/>
              <a:t>. Ι; </a:t>
            </a:r>
            <a:r>
              <a:rPr lang="el-GR" altLang="el-GR" sz="2400" dirty="0" err="1"/>
              <a:t>Τριπόδης</a:t>
            </a:r>
            <a:r>
              <a:rPr lang="el-GR" altLang="el-GR" sz="2400" dirty="0"/>
              <a:t>. Ν;(2009),Διαταραχή Ελλειμματικής Προσοχής με ή χωρίς Υπερκινητικότητα. </a:t>
            </a:r>
            <a:r>
              <a:rPr lang="el-GR" altLang="el-GR" sz="2400" i="1" dirty="0"/>
              <a:t>Διαταραχές Ελλειμματικής Προσοχής και αποδιοργανωτικής συμπεριφοράς. </a:t>
            </a:r>
            <a:r>
              <a:rPr lang="el-GR" altLang="el-GR" sz="2400" dirty="0"/>
              <a:t>Αθήνα</a:t>
            </a:r>
          </a:p>
          <a:p>
            <a:pPr marL="595313" indent="-514350">
              <a:buClr>
                <a:srgbClr val="7030A0"/>
              </a:buClr>
            </a:pPr>
            <a:endParaRPr lang="en-US" altLang="el-GR" sz="2400" dirty="0"/>
          </a:p>
          <a:p>
            <a:pPr marL="595313" indent="-514350"/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73640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9325C57-6E20-A647-8D12-7D695793E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>
                <a:solidFill>
                  <a:srgbClr val="007A37"/>
                </a:solidFill>
              </a:rPr>
              <a:t>‘Δυσκολίες’ στην αδρή κινητικότητα </a:t>
            </a: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07D4D7A1-79FD-A889-5324-0B5836E15A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Κινείται συνεχώς</a:t>
            </a:r>
          </a:p>
          <a:p>
            <a:pPr eaLnBrk="1" hangingPunct="1"/>
            <a:r>
              <a:rPr lang="el-GR" altLang="el-GR" sz="2400"/>
              <a:t>Τρέχει δεν περπατάει</a:t>
            </a:r>
          </a:p>
          <a:p>
            <a:pPr eaLnBrk="1" hangingPunct="1"/>
            <a:r>
              <a:rPr lang="el-GR" altLang="el-GR" sz="2400"/>
              <a:t>Συχνά περπατάει στις μύτες των ποδιών</a:t>
            </a:r>
          </a:p>
          <a:p>
            <a:pPr eaLnBrk="1" hangingPunct="1"/>
            <a:r>
              <a:rPr lang="el-GR" altLang="el-GR" sz="2400"/>
              <a:t>Μεγάλοι μύες</a:t>
            </a:r>
          </a:p>
          <a:p>
            <a:pPr eaLnBrk="1" hangingPunct="1"/>
            <a:r>
              <a:rPr lang="el-GR" altLang="el-GR" sz="2400"/>
              <a:t>Σκοντάφτει συχνά και είναι άγαρμπο</a:t>
            </a:r>
          </a:p>
          <a:p>
            <a:pPr eaLnBrk="1" hangingPunct="1"/>
            <a:r>
              <a:rPr lang="el-GR" altLang="el-GR" sz="2400"/>
              <a:t>Σκαρφαλώνει παντού</a:t>
            </a:r>
          </a:p>
          <a:p>
            <a:pPr eaLnBrk="1" hangingPunct="1"/>
            <a:r>
              <a:rPr lang="el-GR" altLang="el-GR" sz="2400"/>
              <a:t>Επιρρεπή σε ατυχήματα</a:t>
            </a:r>
          </a:p>
          <a:p>
            <a:pPr eaLnBrk="1" hangingPunct="1"/>
            <a:r>
              <a:rPr lang="el-GR" altLang="el-GR" sz="2400"/>
              <a:t>Δεν κουράζεται ποτέ</a:t>
            </a:r>
          </a:p>
        </p:txBody>
      </p:sp>
      <p:pic>
        <p:nvPicPr>
          <p:cNvPr id="48132" name="Picture 15" descr="adhd3">
            <a:extLst>
              <a:ext uri="{FF2B5EF4-FFF2-40B4-BE49-F238E27FC236}">
                <a16:creationId xmlns:a16="http://schemas.microsoft.com/office/drawing/2014/main" id="{7D24D25D-7E52-950F-0394-7D2F957AE09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1" y="1447801"/>
            <a:ext cx="3573463" cy="4862513"/>
          </a:xfr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8B220BF1-B66C-451E-B6F0-9C142D175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4000" dirty="0">
                <a:solidFill>
                  <a:srgbClr val="007A37"/>
                </a:solidFill>
              </a:rPr>
              <a:t>‘</a:t>
            </a:r>
            <a:r>
              <a:rPr lang="el-GR" altLang="el-GR" sz="4000" b="1" dirty="0">
                <a:solidFill>
                  <a:srgbClr val="007A37"/>
                </a:solidFill>
              </a:rPr>
              <a:t>Δυσκολίες’ στην λεπτή κινητικότητα</a:t>
            </a:r>
          </a:p>
        </p:txBody>
      </p:sp>
      <p:pic>
        <p:nvPicPr>
          <p:cNvPr id="49155" name="Picture 16" descr="7">
            <a:extLst>
              <a:ext uri="{FF2B5EF4-FFF2-40B4-BE49-F238E27FC236}">
                <a16:creationId xmlns:a16="http://schemas.microsoft.com/office/drawing/2014/main" id="{ED9B6774-1542-4E10-3C12-EFFBE82B2B57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1557338"/>
            <a:ext cx="4244975" cy="4608512"/>
          </a:xfrm>
        </p:spPr>
      </p:pic>
      <p:sp>
        <p:nvSpPr>
          <p:cNvPr id="49156" name="Rectangle 10">
            <a:extLst>
              <a:ext uri="{FF2B5EF4-FFF2-40B4-BE49-F238E27FC236}">
                <a16:creationId xmlns:a16="http://schemas.microsoft.com/office/drawing/2014/main" id="{8F1640FD-6EFD-1363-FA86-48C92352850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Αδυναμία στον οπτικό-κινητικό συντονισμό</a:t>
            </a:r>
          </a:p>
          <a:p>
            <a:pPr eaLnBrk="1" hangingPunct="1"/>
            <a:r>
              <a:rPr lang="el-GR" altLang="el-GR"/>
              <a:t>Δυσκολία με ΔΚΖ</a:t>
            </a:r>
          </a:p>
          <a:p>
            <a:pPr eaLnBrk="1" hangingPunct="1"/>
            <a:r>
              <a:rPr lang="el-GR" altLang="el-GR"/>
              <a:t>Δυσκολίες με δραστηριότητες λεπτής κίνησης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9D03FF2-E670-4CF8-A99A-E52BD4FF9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4000" b="1" dirty="0">
                <a:solidFill>
                  <a:srgbClr val="007A37"/>
                </a:solidFill>
              </a:rPr>
              <a:t>‘Δυσκολίες’ στην επικοινωνία και στην κοινωνικότητα</a:t>
            </a:r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C69374D4-63A5-B6DC-B80F-3B9210A8B7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/>
              <a:t>Μιλάει υπερβολικά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Χρησιμοποιεί ακατάλληλες  εκφράσεις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Λέει ψέματα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Χάνει αντικείμενα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Απαντά απερίσκεπτα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Δεν μπορεί να περιμένει την σειρά του</a:t>
            </a:r>
          </a:p>
        </p:txBody>
      </p:sp>
      <p:pic>
        <p:nvPicPr>
          <p:cNvPr id="50180" name="Picture 10" descr="childrens-1">
            <a:extLst>
              <a:ext uri="{FF2B5EF4-FFF2-40B4-BE49-F238E27FC236}">
                <a16:creationId xmlns:a16="http://schemas.microsoft.com/office/drawing/2014/main" id="{6922BF42-8AA9-9331-BD22-316403B6BDA8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1" y="1628776"/>
            <a:ext cx="4537075" cy="4537075"/>
          </a:xfr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35650D1-F9D8-49B1-94BE-104541CB1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4000" b="1" dirty="0">
                <a:solidFill>
                  <a:srgbClr val="007A37"/>
                </a:solidFill>
              </a:rPr>
              <a:t>Ευερέθιστη και παρορμητική συμπεριφορά</a:t>
            </a:r>
          </a:p>
        </p:txBody>
      </p:sp>
      <p:pic>
        <p:nvPicPr>
          <p:cNvPr id="51203" name="Picture 14" descr="adhd-child">
            <a:extLst>
              <a:ext uri="{FF2B5EF4-FFF2-40B4-BE49-F238E27FC236}">
                <a16:creationId xmlns:a16="http://schemas.microsoft.com/office/drawing/2014/main" id="{B1D3B974-2B36-4106-A373-789FDB4575B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1700214"/>
            <a:ext cx="3960812" cy="4752975"/>
          </a:xfrm>
        </p:spPr>
      </p:pic>
      <p:sp>
        <p:nvSpPr>
          <p:cNvPr id="51204" name="Rectangle 5">
            <a:extLst>
              <a:ext uri="{FF2B5EF4-FFF2-40B4-BE49-F238E27FC236}">
                <a16:creationId xmlns:a16="http://schemas.microsoft.com/office/drawing/2014/main" id="{F830F79A-AF0E-D0EB-6CF0-7E4537A53B1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400"/>
              <a:t>Πανικοβάλλεται εύκολα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/>
              <a:t>Κλαίει εύκολα και συχνά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/>
              <a:t>Δεν αντέχει την αποτυχία και την απογοήτευση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/>
              <a:t>Ζητάει άμεση ικανοποίηση των απαιτήσεων του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/>
              <a:t>Δεν ευχαριστιέται με τίποτα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/>
              <a:t>Προκαλεί αναστάτωση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/>
              <a:t>Παρορμητικοτητα να αγγίζει τα πάντα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D480E65-99F6-4085-A031-D9F4EA646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4000" b="1" dirty="0">
                <a:solidFill>
                  <a:srgbClr val="007A37"/>
                </a:solidFill>
              </a:rPr>
              <a:t>‘Δυσκολίες’ με την διάρκεια προσοχής</a:t>
            </a:r>
          </a:p>
        </p:txBody>
      </p:sp>
      <p:pic>
        <p:nvPicPr>
          <p:cNvPr id="52227" name="Picture 20" descr="1765159">
            <a:extLst>
              <a:ext uri="{FF2B5EF4-FFF2-40B4-BE49-F238E27FC236}">
                <a16:creationId xmlns:a16="http://schemas.microsoft.com/office/drawing/2014/main" id="{F20EA2DA-432B-D8A0-F4D7-1539A19736A6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1773238"/>
            <a:ext cx="4032250" cy="4392612"/>
          </a:xfrm>
        </p:spPr>
      </p:pic>
      <p:sp>
        <p:nvSpPr>
          <p:cNvPr id="52228" name="Rectangle 5">
            <a:extLst>
              <a:ext uri="{FF2B5EF4-FFF2-40B4-BE49-F238E27FC236}">
                <a16:creationId xmlns:a16="http://schemas.microsoft.com/office/drawing/2014/main" id="{FEEAAE77-B114-9248-3A53-27BC996F0A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Δεν μπορεί να συγκεντρωθεί</a:t>
            </a:r>
          </a:p>
          <a:p>
            <a:pPr eaLnBrk="1" hangingPunct="1"/>
            <a:r>
              <a:rPr lang="el-GR" altLang="el-GR"/>
              <a:t>Μεταπηδάει από ένα αντικείμενο σε άλλο</a:t>
            </a:r>
          </a:p>
          <a:p>
            <a:pPr eaLnBrk="1" hangingPunct="1"/>
            <a:r>
              <a:rPr lang="el-GR" altLang="el-GR"/>
              <a:t>Διασπάται εύκολα από ερεθίσματα</a:t>
            </a:r>
          </a:p>
          <a:p>
            <a:pPr eaLnBrk="1" hangingPunct="1"/>
            <a:r>
              <a:rPr lang="el-GR" altLang="el-GR"/>
              <a:t>‘Είναι στον κόσμο του’</a:t>
            </a:r>
          </a:p>
          <a:p>
            <a:pPr eaLnBrk="1" hangingPunct="1"/>
            <a:endParaRPr lang="el-GR" altLang="el-GR">
              <a:solidFill>
                <a:srgbClr val="C6F4FA"/>
              </a:solidFill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2503</Words>
  <Application>Microsoft Office PowerPoint</Application>
  <PresentationFormat>Ευρεία οθόνη</PresentationFormat>
  <Paragraphs>289</Paragraphs>
  <Slides>48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55" baseType="lpstr">
      <vt:lpstr>Arial</vt:lpstr>
      <vt:lpstr>Book Antiqua</vt:lpstr>
      <vt:lpstr>Calibri</vt:lpstr>
      <vt:lpstr>Calibri Light</vt:lpstr>
      <vt:lpstr>Wingdings</vt:lpstr>
      <vt:lpstr>Wingdings 2</vt:lpstr>
      <vt:lpstr>Θέμα του Office</vt:lpstr>
      <vt:lpstr>ΔΕΠΥ – Διαταραχή Ελλειμματικής Προσοχής – Υπερκινητικότητα  ΠΡΑΚΤΙΚΕΣ ΑΝΤΙΜΕΤΩΠΙΣΗΣ ΚΑΙ ΟΡΙΟΘΕΤΗΣΗ</vt:lpstr>
      <vt:lpstr>Παρουσίαση του PowerPoint</vt:lpstr>
      <vt:lpstr>Λανθασμένες απόψεις για το ΔΕΠ-Υ</vt:lpstr>
      <vt:lpstr>ΦΑΙΝΟΤΥΠΟΣ ΔΕΠΥ</vt:lpstr>
      <vt:lpstr>‘Δυσκολίες’ στην αδρή κινητικότητα </vt:lpstr>
      <vt:lpstr>‘Δυσκολίες’ στην λεπτή κινητικότητα</vt:lpstr>
      <vt:lpstr>‘Δυσκολίες’ στην επικοινωνία και στην κοινωνικότητα</vt:lpstr>
      <vt:lpstr>Ευερέθιστη και παρορμητική συμπεριφορά</vt:lpstr>
      <vt:lpstr>‘Δυσκολίες’ με την διάρκεια προσοχής</vt:lpstr>
      <vt:lpstr>‘Δυσκολίες’ ύπνου</vt:lpstr>
      <vt:lpstr>‘Δυσκολίες’ στην μάθηση</vt:lpstr>
      <vt:lpstr>Παρουσίαση του PowerPoint</vt:lpstr>
      <vt:lpstr>ΔΕΠΥ - ΕΠΙΠΟΛΑΣΜΟΣ ΚΑΙ ΣΥΝΟΣΥΡΟΤΗΤΑ </vt:lpstr>
      <vt:lpstr>ΠΑΡΑΓΟΝΤΕΣ ΠΟΥ    ΕΠΗΡΕΑΖΟΥΝ το ΔΕΠΥ</vt:lpstr>
      <vt:lpstr>Πιθανά αίτια / παράγοντες </vt:lpstr>
      <vt:lpstr>Αιτιολογία</vt:lpstr>
      <vt:lpstr>Παρουσίαση του PowerPoint</vt:lpstr>
      <vt:lpstr>Παρουσίαση του PowerPoint</vt:lpstr>
      <vt:lpstr>ΚΡΙΤΗΡΙΟ ΔΕΠΥ DIAGNOSTIC AND STATISTICAL MANUAL of MENTAL DISORDERS  </vt:lpstr>
      <vt:lpstr>ΔΕΠΥ ΚΑΙ ΕΝΤΟΛΕΣ ΕΥΚΟΛΟ;</vt:lpstr>
      <vt:lpstr>ΤΥΠΟΙ ΤΗΣ ΔΕΠΥ</vt:lpstr>
      <vt:lpstr>Παρουσίαση του PowerPoint</vt:lpstr>
      <vt:lpstr>Τι μπορούμε να κάνουμε </vt:lpstr>
      <vt:lpstr>Παρουσίαση του PowerPoint</vt:lpstr>
      <vt:lpstr>Παρουσίαση του PowerPoint</vt:lpstr>
      <vt:lpstr> ΒΗΜΑΤΑ ΠΑΡΕΜΒΑΣΗΣ </vt:lpstr>
      <vt:lpstr>ΘΕΡΑΠΕΙΕΣ - ΑΝΤΙΜΕΤΩΠΙΣΗ</vt:lpstr>
      <vt:lpstr> ΦΑΡΜΑΚΕΥΤΙΚΗ ΑΓΩΓΗ</vt:lpstr>
      <vt:lpstr>Παρουσίαση του PowerPoint</vt:lpstr>
      <vt:lpstr>Παρουσίαση του PowerPoint</vt:lpstr>
      <vt:lpstr>Παρουσίαση του PowerPoint</vt:lpstr>
      <vt:lpstr>Θέτοντας όρια….</vt:lpstr>
      <vt:lpstr>Παρουσίαση του PowerPoint</vt:lpstr>
      <vt:lpstr>Παρουσίαση του PowerPoint</vt:lpstr>
      <vt:lpstr>Παρουσίαση του PowerPoint</vt:lpstr>
      <vt:lpstr>ΟΡΙΟΘΕΤΗΣΗ ΣΤΟ ΣΠΙΤΙ ΓΕΝΙΚΑ</vt:lpstr>
      <vt:lpstr>Θέτοντας όρια….</vt:lpstr>
      <vt:lpstr>Θέτοντας όρια….</vt:lpstr>
      <vt:lpstr> Παραβιάζοντας τα όρια</vt:lpstr>
      <vt:lpstr>Αντιμετωπίζοντας δύσκολες συμπεριφορές και την απειθαρχία</vt:lpstr>
      <vt:lpstr>Στάσεις που βοηθούν στο χειρισμό δύσκολων καταστάσεων</vt:lpstr>
      <vt:lpstr>ΘΕΤΙΚΗ ΠΕΙΘΑΡΧΙΑ</vt:lpstr>
      <vt:lpstr>Εφαρμόζοντας την θετική πειθαρχία</vt:lpstr>
      <vt:lpstr>Τι θέλουμε να πετύχουμε, όταν χειριζόμαστε μια αρνητική συμπεριφορά;</vt:lpstr>
      <vt:lpstr>Συμβουλές για εκρήξεις</vt:lpstr>
      <vt:lpstr>Εφαρμόζοντας την θετική πειθαρχία</vt:lpstr>
      <vt:lpstr>Παρουσίαση του PowerPoint</vt:lpstr>
      <vt:lpstr>Ενδεικτική Βιβλιογραφία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andreas karistinos</dc:creator>
  <cp:lastModifiedBy>a</cp:lastModifiedBy>
  <cp:revision>52</cp:revision>
  <dcterms:created xsi:type="dcterms:W3CDTF">2024-04-14T10:11:52Z</dcterms:created>
  <dcterms:modified xsi:type="dcterms:W3CDTF">2025-04-03T14:26:51Z</dcterms:modified>
</cp:coreProperties>
</file>