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8" r:id="rId2"/>
    <p:sldMasterId id="2147483770" r:id="rId3"/>
    <p:sldMasterId id="2147483782" r:id="rId4"/>
  </p:sldMasterIdLst>
  <p:notesMasterIdLst>
    <p:notesMasterId r:id="rId24"/>
  </p:notesMasterIdLst>
  <p:sldIdLst>
    <p:sldId id="278" r:id="rId5"/>
    <p:sldId id="256" r:id="rId6"/>
    <p:sldId id="257" r:id="rId7"/>
    <p:sldId id="327" r:id="rId8"/>
    <p:sldId id="328" r:id="rId9"/>
    <p:sldId id="260" r:id="rId10"/>
    <p:sldId id="264" r:id="rId11"/>
    <p:sldId id="265" r:id="rId12"/>
    <p:sldId id="314" r:id="rId13"/>
    <p:sldId id="311" r:id="rId14"/>
    <p:sldId id="315" r:id="rId15"/>
    <p:sldId id="266" r:id="rId16"/>
    <p:sldId id="268" r:id="rId17"/>
    <p:sldId id="269" r:id="rId18"/>
    <p:sldId id="317" r:id="rId19"/>
    <p:sldId id="321" r:id="rId20"/>
    <p:sldId id="330" r:id="rId21"/>
    <p:sldId id="319" r:id="rId22"/>
    <p:sldId id="277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66FF99"/>
    <a:srgbClr val="66FFCC"/>
    <a:srgbClr val="FF5050"/>
    <a:srgbClr val="FF99FF"/>
    <a:srgbClr val="FFCC00"/>
    <a:srgbClr val="CC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4660"/>
  </p:normalViewPr>
  <p:slideViewPr>
    <p:cSldViewPr>
      <p:cViewPr varScale="1">
        <p:scale>
          <a:sx n="65" d="100"/>
          <a:sy n="65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7AE7E7D0-DC95-4CF4-8851-E8DEE30BCA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1905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0672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0982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76563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6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6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6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6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3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1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2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67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907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73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8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1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62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6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3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29055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75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30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96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6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9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02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44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65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6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19540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78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1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66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26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1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524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5611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7495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4953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9092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53" r:id="rId3"/>
    <p:sldLayoutId id="2147483743" r:id="rId4"/>
    <p:sldLayoutId id="2147483754" r:id="rId5"/>
    <p:sldLayoutId id="2147483744" r:id="rId6"/>
    <p:sldLayoutId id="2147483755" r:id="rId7"/>
    <p:sldLayoutId id="2147483756" r:id="rId8"/>
    <p:sldLayoutId id="2147483757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5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8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-180528" y="-1179512"/>
            <a:ext cx="10116616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Παρουσίαση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Εκπαιδευτικού Προγράμματος</a:t>
            </a:r>
            <a:endParaRPr lang="en-US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3600" b="1" dirty="0">
                <a:latin typeface="Segoe Script" pitchFamily="34" charset="0"/>
              </a:rPr>
              <a:t>N</a:t>
            </a:r>
            <a:r>
              <a:rPr lang="el-GR" altLang="el-GR" sz="3600" b="1" dirty="0">
                <a:latin typeface="Segoe Script" pitchFamily="34" charset="0"/>
              </a:rPr>
              <a:t>ηπιαγωγείου</a:t>
            </a: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776" y="4063320"/>
            <a:ext cx="6156112" cy="27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66084" y="17349"/>
            <a:ext cx="85323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Επεξεργασία πρωτομαθηματικών εννοιών, αναγνώριση  αριθμητικών συμβόλων, μετρήσεις, συγκρίσεις, αντιστοιχίσεις, σειροθετήσεις, ταξινομήσεις, ομαδοποιήσεις, ταυτίσεις, απλές προσθέσεις και αφαιρέσεις.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3208"/>
            <a:ext cx="2339752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27584" y="7313"/>
            <a:ext cx="853231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Μαθηματικά: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Αριθμοί 1-20 (αναγνώριση αριθμητικών συμβόλων &amp; γραφή)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Εξοικείωση με τις δεκάδες ως το 100.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Σχήματα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645024"/>
            <a:ext cx="5148064" cy="321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5" y="201013"/>
            <a:ext cx="8713787" cy="70296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</a:t>
            </a:r>
            <a:r>
              <a:rPr lang="el-GR" altLang="el-GR" sz="2700" b="1" u="sng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ΠΑΙΔΙ  &amp; ΠΕΡΙΒΑΛΛΟΝ</a:t>
            </a: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700" b="1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Γνωριμία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με αντίγραφα εικαστικών έργων &amp;   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εκθέματα Μουσείων.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Λαογραφικά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(ελληνικά ήθη και έθιμα).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Εξωσχολικές δραστηριότητες: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εκδρομές, εκπαιδευτικές επισκέψεις, παρακολούθηση θεατρικών παραστάσεων.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Πειράματα Φυσικών Επιστημών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Περιβαλλοντικά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: οικολογική ευαισθητοποίηση.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Υλοποίηση εκπαιδευτικών προγραμμάτων.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365760" indent="-283464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76453" y="332655"/>
            <a:ext cx="8496300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ΠΑΙΔΙ-ΔΗΜΙΟΥΡΓΙΑ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Κινητικά: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γυμναστική, αθλητικές δραστηριότητες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Ομαδικά παιχνίδια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Μουσικά: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 τραγούδια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Εικαστικά: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ζωγραφική, χειροτεχνία, τρισδιάστατες κατασκευές, πηλός, πλαστελίνη, χαρτοκολλητική.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Θεατρικά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δραματοποίηση, κουκλοθέατρο, συμβολικό παιχνίδι </a:t>
            </a:r>
            <a:endParaRPr lang="el-GR" altLang="el-GR" sz="24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43237"/>
            <a:ext cx="3479523" cy="281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6C66D220-D7EA-47E5-99B8-ED5EE335B427}"/>
              </a:ext>
            </a:extLst>
          </p:cNvPr>
          <p:cNvSpPr/>
          <p:nvPr/>
        </p:nvSpPr>
        <p:spPr>
          <a:xfrm rot="16200000">
            <a:off x="-1458416" y="557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endParaRPr lang="el-GR" altLang="el-GR" b="1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404813"/>
            <a:ext cx="8229600" cy="669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ΠΑΙΔΙ  &amp; ΤΕΧΝΟΛΟΓΙΑ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Εκπαιδευτική αξιοποίηση των Τεχνολογιών με παρακολούθηση εκπαιδευτικών βίντεο</a:t>
            </a:r>
            <a:r>
              <a:rPr lang="en-US" altLang="el-GR" sz="2800" dirty="0">
                <a:latin typeface="Segoe Script" pitchFamily="34" charset="0"/>
              </a:rPr>
              <a:t>,</a:t>
            </a:r>
            <a:r>
              <a:rPr lang="el-GR" altLang="el-GR" sz="2800" dirty="0">
                <a:latin typeface="Segoe Script" pitchFamily="34" charset="0"/>
              </a:rPr>
              <a:t> προβολή διαφανειών, επίδειξη εποπτικού υλικού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Δραστηριότητες ρομποτικής (</a:t>
            </a:r>
            <a:r>
              <a:rPr lang="en-US" altLang="el-GR" sz="2800" dirty="0">
                <a:latin typeface="Segoe Script" pitchFamily="34" charset="0"/>
              </a:rPr>
              <a:t>STEM)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Διδακτική αξιοποίηση εκπαιδευτικών λογισμικών για δημιουργία ομαδικής αφίσας, εικονοϊστοριών και κόμικς.</a:t>
            </a:r>
            <a:endParaRPr lang="el-GR" alt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116632"/>
            <a:ext cx="7921625" cy="129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5636" y="-35823"/>
            <a:ext cx="8636327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3000" b="1" dirty="0">
                <a:solidFill>
                  <a:srgbClr val="000000"/>
                </a:solidFill>
                <a:latin typeface="Segoe Script" pitchFamily="34" charset="0"/>
              </a:rPr>
              <a:t>Η εισαγωγή της αγγλικής γλώσσας στο Νηπιαγωγείο – Πρόγραμμα ΕΑΝ</a:t>
            </a:r>
            <a:endParaRPr lang="el-GR" altLang="el-GR" sz="3000" b="1" dirty="0">
              <a:solidFill>
                <a:srgbClr val="4F271C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584" y="1536251"/>
            <a:ext cx="8137029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Η αγγλική γλώσσα εισάγεται στο Νηπιαγωγείο μέσω ειδικά σχεδιασμένων εκπαιδευτικών σεναρίων και δημιουργικών, βιωματικών δραστηριοτήτων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FD96D505-8F73-4C73-B516-606D6D4C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93" y="5434533"/>
            <a:ext cx="8494379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Διάρκεια διδασκαλίας: 2 ώρες την εβδομάδα για το κάθε τμήμα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5DCC0ABA-1D9B-47AE-A3DA-9DDEBA12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336956"/>
            <a:ext cx="238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3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1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Οκτώβριος-Νοέμβριος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«Τη διατροφή μου φροντίζω,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δόντια γερά χτίζω»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2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Φεβρουάριος-Μάρτιος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  «Φύλαξέ το, μην το πετάς! 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      Ανακύκλωσε με εμάς!»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ACDC3F7-8894-4A98-8678-D5FE96F9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2897138" cy="18548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71C6EC6-9C12-4062-879D-5DBE4E1181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47952"/>
            <a:ext cx="2383159" cy="24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46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         3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         Δεκέμβριος-Ιανουάριος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«Γνωρίζω τα δικαιώματά μου»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4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Απρίλιος-Μάιος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«</a:t>
            </a:r>
            <a:r>
              <a:rPr lang="en-US" altLang="el-GR" b="1" dirty="0">
                <a:solidFill>
                  <a:srgbClr val="002060"/>
                </a:solidFill>
                <a:latin typeface="Segoe Script" pitchFamily="34" charset="0"/>
              </a:rPr>
              <a:t>Stem &amp; </a:t>
            </a: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Υδροδυναμική»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2DF822C-5FFF-4745-94D5-CC2FED8D6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620688"/>
            <a:ext cx="2172438" cy="168612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5E6489D-0811-4CEC-8400-93F4635C4C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063421"/>
            <a:ext cx="2915816" cy="36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47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5065" y="0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Ωρολόγιο Πρόγραμμα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8687151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Πρωινή ζώνη</a:t>
            </a:r>
            <a:r>
              <a:rPr lang="el-GR" altLang="el-GR" sz="3200" u="sng" dirty="0">
                <a:solidFill>
                  <a:srgbClr val="000000"/>
                </a:solidFill>
                <a:latin typeface="Segoe Script" pitchFamily="34" charset="0"/>
              </a:rPr>
              <a:t>: 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7.45 π.μ. – 8.15 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ώρα προσέλευσης:7.45 π.μ. – 8.00 π.μ.</a:t>
            </a:r>
            <a:endParaRPr lang="el-GR" altLang="el-GR" sz="2800" u="sng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Πρωινό υποχρεωτικό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8.15 π.μ. – 13.00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    ώρα προσέλευσης: 8.15 π.μ. – 8.30 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Ολοήμερο προαιρετικό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 13.00 μ.μ. – 16.00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</a:t>
            </a:r>
            <a:endParaRPr lang="el-GR" altLang="el-GR" sz="3200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dirty="0">
              <a:solidFill>
                <a:srgbClr val="0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3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928100" cy="6911975"/>
          </a:xfrm>
        </p:spPr>
        <p:txBody>
          <a:bodyPr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fontAlgn="auto">
              <a:spcAft>
                <a:spcPts val="0"/>
              </a:spcAft>
              <a:buNone/>
              <a:defRPr/>
            </a:pPr>
            <a:r>
              <a:rPr lang="el-GR" altLang="el-GR" sz="3600" b="1" u="sng" dirty="0">
                <a:solidFill>
                  <a:prstClr val="black"/>
                </a:solidFill>
                <a:latin typeface="Segoe Script" pitchFamily="34" charset="0"/>
              </a:rPr>
              <a:t>Ερωτήσεις;</a:t>
            </a:r>
            <a:endParaRPr lang="el-GR" altLang="el-GR" sz="3600" b="1" dirty="0">
              <a:solidFill>
                <a:prstClr val="black"/>
              </a:solidFill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3600" dirty="0">
                <a:latin typeface="Segoe Script" pitchFamily="34" charset="0"/>
              </a:rPr>
              <a:t>  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sz="3600" dirty="0">
              <a:latin typeface="Segoe Script" pitchFamily="34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altLang="el-GR" sz="3600" dirty="0">
                <a:latin typeface="Segoe Script" pitchFamily="34" charset="0"/>
              </a:rPr>
              <a:t>   </a:t>
            </a:r>
            <a:r>
              <a:rPr lang="el-GR" altLang="el-GR" dirty="0">
                <a:latin typeface="Segoe Script" pitchFamily="34" charset="0"/>
              </a:rPr>
              <a:t>Σας ευχαριστούμε για την προσοχή σας.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altLang="el-GR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dirty="0"/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3600" dirty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sz="3600" dirty="0"/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36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altLang="el-GR" dirty="0"/>
          </a:p>
        </p:txBody>
      </p:sp>
      <p:pic>
        <p:nvPicPr>
          <p:cNvPr id="24584" name="Picture 8" descr="Beautiful Photos of Children (42 pic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4022597" cy="2808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678" y="0"/>
            <a:ext cx="846137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anose="020B0504020000000003" pitchFamily="34" charset="0"/>
                <a:ea typeface="Aka-AcidGR-DiaryGirl" pitchFamily="50" charset="-95"/>
                <a:cs typeface="+mn-cs"/>
              </a:rPr>
              <a:t>Κάθε παιδί</a:t>
            </a:r>
            <a:r>
              <a:rPr lang="el-GR" altLang="el-GR" sz="2400" b="1" dirty="0">
                <a:solidFill>
                  <a:prstClr val="black"/>
                </a:solidFill>
                <a:latin typeface="Aka-AcidGR-DiaryGirl" pitchFamily="50" charset="-95"/>
                <a:ea typeface="Aka-AcidGR-DiaryGirl" pitchFamily="50" charset="-95"/>
                <a:cs typeface="+mn-cs"/>
              </a:rPr>
              <a:t>:</a:t>
            </a:r>
          </a:p>
          <a:p>
            <a:pPr>
              <a:defRPr/>
            </a:pPr>
            <a:endParaRPr lang="el-GR" altLang="el-GR" sz="2400" b="1" u="sng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ka-AcidGR-DiaryGirl" pitchFamily="50" charset="-95"/>
              <a:ea typeface="Aka-AcidGR-DiaryGirl" pitchFamily="50" charset="-95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μια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ξεχωριστή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προσωπικότητα.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και ταυτόχρονα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μοναδικό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Ενδιαφέρεται για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διαφορετικά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πράγματα.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Μαθαίνει με διαφορετικό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τρόπο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Κατακτά τις γνώσεις με τον δικό του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ρυθμό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>
              <a:defRPr/>
            </a:pPr>
            <a:endParaRPr lang="el-GR" altLang="el-GR" sz="22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algn="just"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16678" y="6045288"/>
            <a:ext cx="7921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Αυτή τη </a:t>
            </a:r>
            <a:r>
              <a:rPr lang="el-GR" altLang="el-GR" sz="2500" b="1" i="1" dirty="0">
                <a:solidFill>
                  <a:srgbClr val="000000"/>
                </a:solidFill>
                <a:latin typeface="Segoe Script" pitchFamily="34" charset="0"/>
              </a:rPr>
              <a:t>διαφορετικότητα</a:t>
            </a:r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 οφείλουμε </a:t>
            </a:r>
          </a:p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και προσπαθούμε να σεβόμαστε.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D57E17F-C8F3-437A-8BF1-239DADFE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165743"/>
            <a:ext cx="2569096" cy="195474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05804D9-618B-4010-90DC-417486341E2E}"/>
              </a:ext>
            </a:extLst>
          </p:cNvPr>
          <p:cNvSpPr/>
          <p:nvPr/>
        </p:nvSpPr>
        <p:spPr>
          <a:xfrm>
            <a:off x="4020344" y="5877272"/>
            <a:ext cx="1512168" cy="26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7494" y="548680"/>
            <a:ext cx="8352283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3600" u="sng" dirty="0">
                <a:latin typeface="Segoe Script" pitchFamily="34" charset="0"/>
              </a:rPr>
              <a:t>Κεντρικός μας στόχος</a:t>
            </a:r>
            <a:r>
              <a:rPr lang="el-GR" altLang="el-GR" sz="3600" dirty="0">
                <a:latin typeface="Segoe Script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κάνουμε  τα παιδιά μας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αγαπήσουν το σχολείο τους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και να  απολαύσουν 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τον κόσμο του Νηπιαγωγείου</a:t>
            </a:r>
          </a:p>
          <a:p>
            <a:pPr algn="ctr" eaLnBrk="1" hangingPunct="1">
              <a:buFontTx/>
              <a:buNone/>
            </a:pPr>
            <a:endParaRPr lang="el-GR" altLang="el-GR" sz="3600" dirty="0">
              <a:latin typeface="Segoe Script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736731"/>
            <a:ext cx="314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8B1119AE-9750-4E26-A7CD-B0F6543E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412776"/>
            <a:ext cx="8244408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1.ΠΑΙΔΙ &amp; ΕΠΙΚΟΙΝΩΝΙΑ: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Γλώσσα 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ΤΠΕ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2.ΠΑΙΔΙ, ΕΑΥΤΟΣ &amp; ΚΟΙΝΩΝΙΑ: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Προσωπική &amp; Κοινωνικοσυναισθηματική Ανάπτυξη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Κοινωνικές Επιστήμες</a:t>
            </a:r>
            <a:endParaRPr lang="el-GR" altLang="el-GR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C82E38-F452-4A43-BB2B-83172F01E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-1755576"/>
            <a:ext cx="8712968" cy="316835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Νέο Αναλυτικό </a:t>
            </a: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Πρόγραμμα Σπουδών – Θεματικά Πεδία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44018A3-3175-4F74-9F5D-19CFF67E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772816"/>
            <a:ext cx="1598048" cy="16217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FF978C05-07D1-4065-A021-F8F632F8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5347777"/>
            <a:ext cx="2016224" cy="15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64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8B1119AE-9750-4E26-A7CD-B0F6543E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80728"/>
            <a:ext cx="8244408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3.ΠΑΙΔΙ &amp; ΘΕΤΙΚΕΣ ΕΠΙΣΤΗΜΕΣ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Μαθηματικά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Φυσικές Επιστήμες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Τεχνολογία Κατασκευών</a:t>
            </a:r>
          </a:p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C00000"/>
                </a:solidFill>
                <a:latin typeface="Segoe Script" pitchFamily="34" charset="0"/>
              </a:rPr>
              <a:t>4.ΠΑΙΔΙ, ΣΩΜΑ, ΔΗΜΙΟΥΡΓΙΑ &amp; ΕΚΦΡΑΣΗ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Κινητική Αγωγή</a:t>
            </a:r>
          </a:p>
          <a:p>
            <a:pPr marL="538163" indent="-457200"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Τέχνες</a:t>
            </a:r>
          </a:p>
          <a:p>
            <a:pPr lvl="0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C82E38-F452-4A43-BB2B-83172F01E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-1755576"/>
            <a:ext cx="8712968" cy="316835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Νέο Αναλυτικό </a:t>
            </a:r>
          </a:p>
          <a:p>
            <a:pPr algn="ctr" eaLnBrk="1" hangingPunct="1">
              <a:buFontTx/>
              <a:buNone/>
            </a:pPr>
            <a:r>
              <a:rPr lang="el-GR" altLang="el-GR" sz="2800" b="1" dirty="0">
                <a:latin typeface="Segoe Script" pitchFamily="34" charset="0"/>
              </a:rPr>
              <a:t>Πρόγραμμα Σπουδών – Θεματικά Πεδία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FB318993-EA9A-4381-A832-26439822BE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772816"/>
            <a:ext cx="2981324" cy="145732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9C21AD1-DC15-4A67-AA92-9295FE59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653136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28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182" y="2060848"/>
            <a:ext cx="828040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αναγνώριση του συναισθήματος από το παιδί.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έκφραση του συναισθήματος.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ενσυναισθητικής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συμπεριφοράς.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κατανόηση των συναισθημάτων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των άλλων.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στάσης αλληλεγγύης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και αλληλοϋποστήριξης.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87450" y="109930"/>
            <a:ext cx="7705030" cy="1734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358725" y="296504"/>
            <a:ext cx="719931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Κεντρικός άξονας του εκπαιδευτικού προγράμματος στο Νηπιαγωγείο είναι η συναισθηματική ανάπτυξη των προνηπίων και νηπίων</a:t>
            </a:r>
            <a:endParaRPr lang="el-GR" altLang="el-GR" sz="28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572" y="2636912"/>
            <a:ext cx="22432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549275"/>
            <a:ext cx="7921625" cy="207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00113" y="737939"/>
            <a:ext cx="79930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Οι πέντε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μαθησιακές περιοχές του  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Διαθεματικού Ενιαίου Πλαισίου Προγραμμάτων Σπουδών</a:t>
            </a:r>
            <a:endParaRPr lang="el-GR" altLang="el-GR" sz="32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900113" y="2857500"/>
            <a:ext cx="94694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1.ΠΑΙΔΙ ΚΑΙ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2.ΠΑΙΔΙ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3.ΠΑΙΔΙ &amp; ΠΕΡΙΒΑΛΛΟΝ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4.ΠΑΙΔΙ, 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5.ΠΑΙΔΙ &amp; ΤΕΧΝΟΛΟΓΙΑ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3600" y="62971"/>
            <a:ext cx="83883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Κατανόηση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και </a:t>
            </a: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παραγωγή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προφορικού λόγου με ελεύθερες ανακοινώσεις,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διάλογο, συζήτηση, ανάπτυξη θέματος,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παραμύθια, εξιστορήσεις, ποίηση.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: αναδυόμενη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γραφή, δραστηριότητες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πρώτης γραφής και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ανάγνωσης.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8532"/>
            <a:ext cx="3419872" cy="324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5960" y="212154"/>
            <a:ext cx="8388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Γραφή &amp; ανάγνωση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Ασκήσεις φωνολογικής επίγνωσης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Αναγνώριση και αντιγραφή των γραμμάτων (κεφαλαίων και πεζών)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Ταυτίσεις λέξεων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 ονόματος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Απλοί συλλαβισμοί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45024"/>
            <a:ext cx="408622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80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ΙΑΣΗ ΕΚΠΑΙΔΕYΤΙΚΟΥ ΠΡΟΓΡΑΜΜΑΤΟΣ_5.2016_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ΠΑΡΟΥΣΙΑΣΗ ΕΚΠΑΙΔΕYΤΙΚΟΥ ΠΡΟΓΡΑΜΜΑΤΟΣ_5.2016_</Template>
  <TotalTime>5917</TotalTime>
  <Words>595</Words>
  <Application>Microsoft Office PowerPoint</Application>
  <PresentationFormat>Προβολή στην οθόνη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ΠΑΡΟΥΣΙΑΣΗ ΕΚΠΑΙΔΕYΤΙΚΟΥ ΠΡΟΓΡΑΜΜΑΤΟΣ_5.2016_</vt:lpstr>
      <vt:lpstr>1_Ηλιοστάσιο</vt:lpstr>
      <vt:lpstr>2_Ηλιοστάσιο</vt:lpstr>
      <vt:lpstr>3_Ηλιοστάσιο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User</cp:lastModifiedBy>
  <cp:revision>41</cp:revision>
  <dcterms:created xsi:type="dcterms:W3CDTF">2016-05-08T01:32:57Z</dcterms:created>
  <dcterms:modified xsi:type="dcterms:W3CDTF">2023-09-22T08:02:12Z</dcterms:modified>
</cp:coreProperties>
</file>