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6" r:id="rId3"/>
    <p:sldId id="261" r:id="rId4"/>
    <p:sldId id="260" r:id="rId5"/>
    <p:sldId id="258" r:id="rId6"/>
    <p:sldId id="259" r:id="rId7"/>
    <p:sldId id="263" r:id="rId8"/>
    <p:sldId id="264" r:id="rId9"/>
    <p:sldId id="265" r:id="rId10"/>
    <p:sldId id="267" r:id="rId11"/>
    <p:sldId id="266" r:id="rId12"/>
    <p:sldId id="269" r:id="rId13"/>
    <p:sldId id="268" r:id="rId14"/>
    <p:sldId id="270" r:id="rId15"/>
    <p:sldId id="271" r:id="rId16"/>
    <p:sldId id="272" r:id="rId17"/>
    <p:sldId id="273" r:id="rId18"/>
    <p:sldId id="275" r:id="rId19"/>
    <p:sldId id="274" r:id="rId20"/>
    <p:sldId id="276" r:id="rId21"/>
    <p:sldId id="278" r:id="rId22"/>
    <p:sldId id="277" r:id="rId23"/>
    <p:sldId id="279" r:id="rId24"/>
    <p:sldId id="281" r:id="rId25"/>
    <p:sldId id="280" r:id="rId26"/>
    <p:sldId id="282" r:id="rId27"/>
    <p:sldId id="283" r:id="rId28"/>
    <p:sldId id="284" r:id="rId29"/>
    <p:sldId id="285" r:id="rId30"/>
    <p:sldId id="286" r:id="rId31"/>
    <p:sldId id="290" r:id="rId32"/>
    <p:sldId id="291" r:id="rId33"/>
    <p:sldId id="287" r:id="rId34"/>
    <p:sldId id="292" r:id="rId35"/>
    <p:sldId id="288" r:id="rId36"/>
    <p:sldId id="293" r:id="rId37"/>
    <p:sldId id="294" r:id="rId38"/>
    <p:sldId id="289" r:id="rId39"/>
    <p:sldId id="295" r:id="rId40"/>
    <p:sldId id="296" r:id="rId41"/>
    <p:sldId id="297" r:id="rId42"/>
    <p:sldId id="298" r:id="rId43"/>
    <p:sldId id="299" r:id="rId44"/>
    <p:sldId id="300" r:id="rId45"/>
    <p:sldId id="301" r:id="rId46"/>
    <p:sldId id="302" r:id="rId47"/>
    <p:sldId id="303" r:id="rId48"/>
    <p:sldId id="305" r:id="rId49"/>
    <p:sldId id="304" r:id="rId50"/>
    <p:sldId id="306"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9858" autoAdjust="0"/>
  </p:normalViewPr>
  <p:slideViewPr>
    <p:cSldViewPr>
      <p:cViewPr varScale="1">
        <p:scale>
          <a:sx n="97" d="100"/>
          <a:sy n="97" d="100"/>
        </p:scale>
        <p:origin x="-3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AE425-3C41-46A5-B067-CECDEE6D6B8E}" type="datetimeFigureOut">
              <a:rPr lang="el-GR" smtClean="0"/>
              <a:pPr/>
              <a:t>4/10/2022</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F9F893-82C6-42B7-88D1-06D4E7EAD365}" type="slidenum">
              <a:rPr lang="el-GR" smtClean="0"/>
              <a:pPr/>
              <a:t>‹#›</a:t>
            </a:fld>
            <a:endParaRPr lang="el-GR"/>
          </a:p>
        </p:txBody>
      </p:sp>
    </p:spTree>
    <p:extLst>
      <p:ext uri="{BB962C8B-B14F-4D97-AF65-F5344CB8AC3E}">
        <p14:creationId xmlns:p14="http://schemas.microsoft.com/office/powerpoint/2010/main" xmlns="" val="101713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a:t>
            </a:fld>
            <a:endParaRPr lang="el-GR"/>
          </a:p>
        </p:txBody>
      </p:sp>
    </p:spTree>
    <p:extLst>
      <p:ext uri="{BB962C8B-B14F-4D97-AF65-F5344CB8AC3E}">
        <p14:creationId xmlns:p14="http://schemas.microsoft.com/office/powerpoint/2010/main" xmlns="" val="392482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12</a:t>
            </a:fld>
            <a:endParaRPr lang="el-GR"/>
          </a:p>
        </p:txBody>
      </p:sp>
    </p:spTree>
    <p:extLst>
      <p:ext uri="{BB962C8B-B14F-4D97-AF65-F5344CB8AC3E}">
        <p14:creationId xmlns:p14="http://schemas.microsoft.com/office/powerpoint/2010/main" xmlns="" val="126685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Δείξτε</a:t>
            </a:r>
            <a:r>
              <a:rPr lang="el-GR" baseline="0" dirty="0"/>
              <a:t> εμπιστοσύνη στις νηπιαγωγούς.. Να είστε σίγουροι ότι θέλουν το καλύτερο για το παιδί σας</a:t>
            </a:r>
          </a:p>
          <a:p>
            <a:r>
              <a:rPr lang="el-GR" baseline="0" dirty="0"/>
              <a:t>Μοιραστείτε μαζί τους σκέψεις, ανησυχίες και προβληματισμούς</a:t>
            </a:r>
          </a:p>
          <a:p>
            <a:r>
              <a:rPr lang="el-GR" baseline="0" dirty="0"/>
              <a:t>Αναφέρετε τυχόν ιδιαιτερότητες και δυσκολίες που ενδεχομένως αντιμετωπίζει το παιδί σας</a:t>
            </a:r>
          </a:p>
          <a:p>
            <a:r>
              <a:rPr lang="el-GR" baseline="0" dirty="0"/>
              <a:t>Μιλήστε για πιθανές αλλαγές που συμβαίνουν στο περιβάλλον του παιδιού και μπορεί να επηρεάσουν τη συμπεριφορά του (μετακόμιση, γέννηση αδερφού, διαζύγιο…)</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13</a:t>
            </a:fld>
            <a:endParaRPr lang="el-GR"/>
          </a:p>
        </p:txBody>
      </p:sp>
    </p:spTree>
    <p:extLst>
      <p:ext uri="{BB962C8B-B14F-4D97-AF65-F5344CB8AC3E}">
        <p14:creationId xmlns:p14="http://schemas.microsoft.com/office/powerpoint/2010/main" xmlns="" val="153796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παιδαγωγική αξία του παιχνιδιού</a:t>
            </a:r>
            <a:r>
              <a:rPr lang="el-GR" baseline="0" dirty="0"/>
              <a:t> και η συμβολή του στην ολόπλευρη ανάπτυξη και στην μάθηση και του παιδιού έχει αναγνωριστεί από διεθνείς οργανισμούς  και πλέον θεωρείται αναμφισβήτητη. Γι’ αυτό και το παιχνίδι αποτελεί κατέχει σημαντική θέση σε όλα τα Αναλυτικά Προγράμματα Προσχολικής Εκπαίδευσης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17</a:t>
            </a:fld>
            <a:endParaRPr lang="el-GR"/>
          </a:p>
        </p:txBody>
      </p:sp>
    </p:spTree>
    <p:extLst>
      <p:ext uri="{BB962C8B-B14F-4D97-AF65-F5344CB8AC3E}">
        <p14:creationId xmlns:p14="http://schemas.microsoft.com/office/powerpoint/2010/main" xmlns="" val="833725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Κάθε θέμα προσεγγίζεται μέσα από όλα</a:t>
            </a:r>
            <a:r>
              <a:rPr lang="el-GR" baseline="0" dirty="0"/>
              <a:t> τα γνωστικά αντικείμενα (γλώσσα, μαθηματικά, εικαστικά…)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19</a:t>
            </a:fld>
            <a:endParaRPr lang="el-GR"/>
          </a:p>
        </p:txBody>
      </p:sp>
    </p:spTree>
    <p:extLst>
      <p:ext uri="{BB962C8B-B14F-4D97-AF65-F5344CB8AC3E}">
        <p14:creationId xmlns:p14="http://schemas.microsoft.com/office/powerpoint/2010/main" xmlns="" val="14141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Πρωταρχικός μας στόχος στον τομέα αυτό είναι καταρχάς να </a:t>
            </a:r>
            <a:r>
              <a:rPr lang="el-GR" u="sng" dirty="0"/>
              <a:t>ενισχύσουμε την προφορική ομιλία κι έκφραση των παιδιών</a:t>
            </a:r>
            <a:r>
              <a:rPr lang="el-GR" dirty="0"/>
              <a:t>. </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20</a:t>
            </a:fld>
            <a:endParaRPr lang="el-GR"/>
          </a:p>
        </p:txBody>
      </p:sp>
    </p:spTree>
    <p:extLst>
      <p:ext uri="{BB962C8B-B14F-4D97-AF65-F5344CB8AC3E}">
        <p14:creationId xmlns:p14="http://schemas.microsoft.com/office/powerpoint/2010/main" xmlns="" val="170657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Από την άλλη πλευρά, στόχος μας είναι η κατάκτηση του γραπτού λόγου, δεξιότητα που αναμφισβήτητα είναι άρρηκτα συνδεδεμένη με την μετέπειτα σχολική επίδοση των παιδιών. </a:t>
            </a:r>
          </a:p>
          <a:p>
            <a:r>
              <a:rPr lang="el-GR" dirty="0"/>
              <a:t>Ωστόσο, πρέπει να επισημάνω ότι στόχος του νηπιαγωγείου δεν είναι να μάθουν τα παιδιά την αλφαβήτα και τους κανόνες της ορθογραφίας και της γραμματικής. Στόχος μας είναι να αποκτήσουν κίνητρα για την κατάκτηση του γραπτού λόγου, να καταλάβουν δηλαδή την κοινωνική του διάσταση, τη χρησιμότητα και τις επικοινωνιακές σκοπιμότητες που εξυπηρετεί. Γι’ αυτό τα παιδιά δεν εμπλέκονται σε δραστηριότητες γραφής και ανάγνωσης που καλούνται να ολοκληρώσουν μηχανικά και χωρίς κανένα νόημα για τα ίδια (π.χ. γράψε 5 φορές το γράμμα “Α”). Οι δραστηριότητες γραφής προκύπτουν πάντα ως ανάγκη να εξυπηρετηθεί κάποιος επικοινωνιακός στόχος (π.χ. να γράψουν την πρόσκληση για να καλέσουν τους γονείς, να φτιάξουν μια αφίσα για να ενημερώσουν τον κόσμο για κάποιο θέμα, να γράψουν μια συνταγή για να μπορέσουν να την φτιάξουν στο σπίτι)</a:t>
            </a:r>
          </a:p>
          <a:p>
            <a:r>
              <a:rPr lang="el-GR" dirty="0"/>
              <a:t>Ακόμη και στις περιπτώσεις που τα παιδιά δεν έχουν αναπτύξει σε ικανοποιητικό βαθμό την λεπτή κινητικότητα (δε μπορούν να γράψουν γραμμές κτλ.), δεν πρέπει να τα πιέζουμε να γράψουν γράμματα. Την δεξιότητα αυτή θα την αποκτήσουν σταδιακά, αφού πρώτα κατανοήσουν πόσο σημαντικό είναι να μπορούν να γράφουν και συνεπώς πόσο αξίζει να καταβάλουν προσπάθεια στην κατεύθυνση αυτή. Μέχρι τότε χρειάζονται ενθάρρυνση αλλά και επιβράβευση των μη συμβατικών γραφών τους, που όμως για τα παιδιά έχουν ιδιαίτερο νόημα</a:t>
            </a:r>
          </a:p>
          <a:p>
            <a:r>
              <a:rPr lang="el-GR" dirty="0"/>
              <a:t>Εδώ πρέπει να τονίσουμε ότι μέσα από λειτουργικές εμπειρίες </a:t>
            </a:r>
            <a:r>
              <a:rPr lang="el-GR" dirty="0" err="1"/>
              <a:t>εγγραμματισμού</a:t>
            </a:r>
            <a:r>
              <a:rPr lang="el-GR" dirty="0"/>
              <a:t> που έχουν νόημα κι ενδιαφέρον για τα παιδιά, στοχεύουμε να αποκτήσουν αυτό που λέμε “φωνολογική ενημερότητα”, κάτι που προαπαιτείται στη διαδικασίας εκμάθησης της ανάγνωσης και της γραφής. Με τον όρο αυτό εννοούμε την κατανόηση της σχέσης γραπτού και προφορικού λόγου, την αντιστοιχία των προφερόμενων ήχων και των γραμμάτων. Γι’ αυτό και δεν δίνουμε έμφαση στην ορθογραφία. </a:t>
            </a:r>
            <a:r>
              <a:rPr lang="el-GR" u="sng" dirty="0"/>
              <a:t>Δεν έχει σημασία δηλαδή το παιδί να επιλέξει το σωστό “ι” αλλά να καταλάβει ότι για κάθε “φωνούλα” που λέει υπάρχει και το αντίστοιχο σύμβολο στον γραπτό λόγο</a:t>
            </a:r>
            <a:r>
              <a:rPr lang="el-GR" dirty="0"/>
              <a:t>.</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22</a:t>
            </a:fld>
            <a:endParaRPr lang="el-GR"/>
          </a:p>
        </p:txBody>
      </p:sp>
    </p:spTree>
    <p:extLst>
      <p:ext uri="{BB962C8B-B14F-4D97-AF65-F5344CB8AC3E}">
        <p14:creationId xmlns:p14="http://schemas.microsoft.com/office/powerpoint/2010/main" xmlns="" val="283438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23</a:t>
            </a:fld>
            <a:endParaRPr lang="el-GR"/>
          </a:p>
        </p:txBody>
      </p:sp>
    </p:spTree>
    <p:extLst>
      <p:ext uri="{BB962C8B-B14F-4D97-AF65-F5344CB8AC3E}">
        <p14:creationId xmlns:p14="http://schemas.microsoft.com/office/powerpoint/2010/main" xmlns="" val="265265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Όσον αφορά το δικό σας ρόλο, είναι σημαντικό να ενθαρρύνετε τα παιδιά να εντοπίζουν τον γραπτό λόγο στο ευρύτερο περιβάλλον τους και να κάνουν υποθέσεις για το περιεχόμενό του. Π.χ. η λίστα για τα ψώνια, μια συνταγή για γλυκό ή μια συνταγή από γιατρό, η εφημερίδα ή το περιοδικό που διαβάζετε, η αλληλογραφία σας, οι επιγραφές και οι πινακίδες στο δρόμο αποτελούν πολύ καλές ευκαιρίες αφενός τα παιδιά να κατανοήσουν την κοινωνική διάσταση του γραπτού λόγου κι αφετέρου </a:t>
            </a:r>
            <a:r>
              <a:rPr lang="el-GR" u="sng" dirty="0"/>
              <a:t>να επιχειρήσουν να “αποκωδικοποιήσουν” τα σύμβολά του</a:t>
            </a:r>
            <a:r>
              <a:rPr lang="el-GR" dirty="0"/>
              <a:t>.</a:t>
            </a:r>
          </a:p>
          <a:p>
            <a:endParaRPr lang="el-GR" dirty="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24</a:t>
            </a:fld>
            <a:endParaRPr lang="el-GR"/>
          </a:p>
        </p:txBody>
      </p:sp>
    </p:spTree>
    <p:extLst>
      <p:ext uri="{BB962C8B-B14F-4D97-AF65-F5344CB8AC3E}">
        <p14:creationId xmlns:p14="http://schemas.microsoft.com/office/powerpoint/2010/main" xmlns="" val="3639062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 Πριν την ανάγνωση του βιβλίου, επεξεργαζόμαστε το εξώφυλλο, εντοπίζοντας τον τίτλο, τον συγγραφέα, τον εικονογράφο και τον εκδοτικό οίκο, διαδικασία με την οποία είναι εξοικειωμένα τα παιδιά από το σχολείο</a:t>
            </a:r>
          </a:p>
          <a:p>
            <a:r>
              <a:rPr lang="el-GR" dirty="0"/>
              <a:t>  Κατά τη διάρκεια της ανάγνωσης δείχνουμε με το δάχτυλο ώστε τα παιδιά να αντιληφθούν τη φορά της γραφής (από πάνω προς τα κάτω και από αριστερά προς τα δεξιά</a:t>
            </a:r>
          </a:p>
          <a:p>
            <a:r>
              <a:rPr lang="el-GR" dirty="0"/>
              <a:t>  Θέτουμε ερωτήσεις σχετικές με την υπόθεση πριν (π.χ. για ποιο πράγμα νομίζεις ότι μιλάει η ιστορία;), κατά (π.χ. τι λες να γίνει μετά;) και μετά (π.χ. τι θα έκανες αν ήσουν στη θέση του ...;) την ανάγνωση της ιστορίας έτσι ώστε να κρατάμε το ενδιαφέρον τους, να καλλιεργούμε την κριτική τους σκέψη αλλά και για να διαπιστώσουμε κατά πόσο το κατανόησαν.</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25</a:t>
            </a:fld>
            <a:endParaRPr lang="el-GR"/>
          </a:p>
        </p:txBody>
      </p:sp>
    </p:spTree>
    <p:extLst>
      <p:ext uri="{BB962C8B-B14F-4D97-AF65-F5344CB8AC3E}">
        <p14:creationId xmlns:p14="http://schemas.microsoft.com/office/powerpoint/2010/main" xmlns="" val="3021715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Ο δεύτερος εξίσου σημαντικός τομέας είναι αυτός των ΜΑΘΗΜΑΤΙΚΩΝ. Και όταν λέμε μαθηματικά στο νηπιαγωγείο δεν εννοούμε προφανώς να μάθουν τα παιδιά να επιλύουν εξισώσεις αλλά να αποκτήσουν σταδιακά μαθηματικό τρόπο σκέψης και να κατανοήσουν τον ρόλο των μαθηματικών στην καθημερινή μας ζωή. Κι εδώ αξίζει να τονιστεί ότι όταν τα παιδιά έχουν πολλές ευκαιρίες να χειριστούν συγκεκριμένα πράγματα, αναπτύσσουν σταδιακά την ικανότητα να δημιουργούν νοητικές εικόνες για αφηρημένες ποσότητες. Κι όλα αυτά φυσικά μέσα από δραστηριότητες που έχουν ενδιαφέρον και νόημα για τα παιδιά.</a:t>
            </a:r>
            <a:endParaRPr lang="en-US" dirty="0"/>
          </a:p>
          <a:p>
            <a:endParaRPr lang="en-US" dirty="0"/>
          </a:p>
          <a:p>
            <a:r>
              <a:rPr lang="el-GR" dirty="0"/>
              <a:t>Στο νηπιαγωγείο είναι προφανές ότι δεν επιδιώκεται η εκμάθηση των μαθηματικών με συμβατικό τρόπο. Ωστόσο, μέσα από το παιχνίδι τα παιδιά έχουν τη δυνατότητα να εφαρμόζουν τα μαθηματικά στην καθημερινή πρακτική</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26</a:t>
            </a:fld>
            <a:endParaRPr lang="el-GR"/>
          </a:p>
        </p:txBody>
      </p:sp>
    </p:spTree>
    <p:extLst>
      <p:ext uri="{BB962C8B-B14F-4D97-AF65-F5344CB8AC3E}">
        <p14:creationId xmlns:p14="http://schemas.microsoft.com/office/powerpoint/2010/main" xmlns="" val="25965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2</a:t>
            </a:fld>
            <a:endParaRPr lang="el-GR"/>
          </a:p>
        </p:txBody>
      </p:sp>
    </p:spTree>
    <p:extLst>
      <p:ext uri="{BB962C8B-B14F-4D97-AF65-F5344CB8AC3E}">
        <p14:creationId xmlns:p14="http://schemas.microsoft.com/office/powerpoint/2010/main" xmlns="" val="2276187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30</a:t>
            </a:fld>
            <a:endParaRPr lang="el-GR"/>
          </a:p>
        </p:txBody>
      </p:sp>
    </p:spTree>
    <p:extLst>
      <p:ext uri="{BB962C8B-B14F-4D97-AF65-F5344CB8AC3E}">
        <p14:creationId xmlns:p14="http://schemas.microsoft.com/office/powerpoint/2010/main" xmlns="" val="2808422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31</a:t>
            </a:fld>
            <a:endParaRPr lang="el-GR"/>
          </a:p>
        </p:txBody>
      </p:sp>
    </p:spTree>
    <p:extLst>
      <p:ext uri="{BB962C8B-B14F-4D97-AF65-F5344CB8AC3E}">
        <p14:creationId xmlns:p14="http://schemas.microsoft.com/office/powerpoint/2010/main" xmlns="" val="405641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Τελειώνοντας, θα ήθελα να αναφερθώ και στον τομέα των ΕΙΚΑΣΤΙΚΩΝ γιατί συχνά υπάρχουν πολλές παρανοήσεις. Το μηχανικό και συχνά βαρετό γέμισμα περιγραμμάτων που συχνά υιοθετείται ως πρακτική εξάσκησης στη ζωγραφική, στην πραγματικότητα περιορίζει τη φαντασία και την δημιουργικότητα των παιδιών, Τα παιδιά μέσα από την ζωγραφική έχουν ανάγκη να εκφραστούν ελεύθερα, έστω κι αν το εικαστικό αποτέλεσμα δεν ταιριάζει με τα κριτήρια αισθητικής των ενηλίκων. Μην ξεχνάτε ότι η Τέχνη δεν είναι η ρεαλιστική απεικόνιση της πραγματικότητας αλλά ένα μέσο έκφρασης. Ενθαρρύνετε λοιπόν κάθε προσπάθεια των παιδιών να αποδώσουν εικαστικά σκέψεις, εντυπώσεις και συναισθήματα και δεχτείτε τα έργα τους με ενθουσιασμό, σαν να είναι τα πιο σπουδαία έργα Τέχνης! Δείξτε ενδιαφέρον για </a:t>
            </a:r>
            <a:r>
              <a:rPr lang="el-GR" dirty="0" err="1"/>
              <a:t>ο,τιδήποτε</a:t>
            </a:r>
            <a:r>
              <a:rPr lang="el-GR" dirty="0"/>
              <a:t> φέρνει μαζί του από το σχολείο (και φυσικά μην το πετάξετε ποτέ!). Ακόμη κι αν δεν καταλαβαίνετε τί ακριβώς είναι αυτό που κρατάτε στα χέρια σας (!!) το παιδί σίγουρα δούλεψε σκληρά και νιώθει υπερήφανο για το δημιούργημά του.</a:t>
            </a:r>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32</a:t>
            </a:fld>
            <a:endParaRPr lang="el-GR"/>
          </a:p>
        </p:txBody>
      </p:sp>
    </p:spTree>
    <p:extLst>
      <p:ext uri="{BB962C8B-B14F-4D97-AF65-F5344CB8AC3E}">
        <p14:creationId xmlns:p14="http://schemas.microsoft.com/office/powerpoint/2010/main" xmlns="" val="2040749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Σκοπός</a:t>
            </a:r>
            <a:r>
              <a:rPr lang="el-GR" baseline="0" dirty="0"/>
              <a:t> της ενασχόλησης με τις φυσικές επιστήμες στο Νηπιαγωγείο δεν είναι τα παιδιά να γίνουν επιστήμονες αλλά να αναπτύξουν τον επιστημονικό τρόπο σκέψεις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33</a:t>
            </a:fld>
            <a:endParaRPr lang="el-GR"/>
          </a:p>
        </p:txBody>
      </p:sp>
    </p:spTree>
    <p:extLst>
      <p:ext uri="{BB962C8B-B14F-4D97-AF65-F5344CB8AC3E}">
        <p14:creationId xmlns:p14="http://schemas.microsoft.com/office/powerpoint/2010/main" xmlns="" val="1277778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μια εποχή που η τεχνολογία είναι άρρηκτα συνδεδεμένη με την καθημερινότητάς, είναι πολύ σημαντικό τα παιδιά ήδη από την προσχολική ηλικία να εξοικειωθούν με αυτή και να μάθουν να την</a:t>
            </a:r>
            <a:r>
              <a:rPr lang="el-GR" baseline="0" dirty="0"/>
              <a:t> αξιοποιούν με ασφάλεια.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38</a:t>
            </a:fld>
            <a:endParaRPr lang="el-GR"/>
          </a:p>
        </p:txBody>
      </p:sp>
    </p:spTree>
    <p:extLst>
      <p:ext uri="{BB962C8B-B14F-4D97-AF65-F5344CB8AC3E}">
        <p14:creationId xmlns:p14="http://schemas.microsoft.com/office/powerpoint/2010/main" xmlns="" val="39073028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Η καθημερινότητα των παιδιών και ο ελεύθερος χρόνος του έχει κατακλυστεί από </a:t>
            </a:r>
            <a:r>
              <a:rPr lang="el-GR" dirty="0" err="1"/>
              <a:t>video</a:t>
            </a:r>
            <a:r>
              <a:rPr lang="el-GR" dirty="0"/>
              <a:t> </a:t>
            </a:r>
            <a:r>
              <a:rPr lang="el-GR" dirty="0" err="1"/>
              <a:t>games</a:t>
            </a:r>
            <a:r>
              <a:rPr lang="el-GR" dirty="0"/>
              <a:t>, παιχνίδια, παιδικές σειρές στον υπολογιστή και στην τηλεόραση, </a:t>
            </a:r>
            <a:r>
              <a:rPr lang="el-GR" dirty="0" err="1"/>
              <a:t>σερφάρισμα</a:t>
            </a:r>
            <a:r>
              <a:rPr lang="el-GR" dirty="0"/>
              <a:t> στο </a:t>
            </a:r>
            <a:r>
              <a:rPr lang="el-GR" dirty="0" err="1"/>
              <a:t>ίντερνετ</a:t>
            </a:r>
            <a:endParaRPr lang="el-GR" dirty="0"/>
          </a:p>
          <a:p>
            <a:endParaRPr lang="el-GR" dirty="0"/>
          </a:p>
          <a:p>
            <a:pPr marL="171450" indent="-171450">
              <a:buFont typeface="Arial" pitchFamily="34" charset="0"/>
              <a:buChar char="•"/>
            </a:pPr>
            <a:r>
              <a:rPr lang="el-GR" dirty="0"/>
              <a:t>προγράμματα ελέγχου της πρόσβασης σε συγκεκριμένες ιστοσελίδες αλλά και του χρόνου παραμονής στο ιστό</a:t>
            </a:r>
          </a:p>
          <a:p>
            <a:pPr marL="171450" indent="-171450">
              <a:buFont typeface="Arial" pitchFamily="34" charset="0"/>
              <a:buChar char="•"/>
            </a:pPr>
            <a:r>
              <a:rPr lang="el-GR" dirty="0"/>
              <a:t>επιτρέψτε την πρόσβαση στο διαδίκτυο διότι συχνά ο αποκλεισμός οδηγεί στη μυθοποίηση, μας ενδιαφέρει ο σωστός έλεγχος και όχι η απόρριψη του διαδικτύου.</a:t>
            </a:r>
          </a:p>
          <a:p>
            <a:pPr marL="171450" indent="-171450">
              <a:buFont typeface="Arial" pitchFamily="34" charset="0"/>
              <a:buChar char="•"/>
            </a:pPr>
            <a:r>
              <a:rPr lang="el-GR" dirty="0"/>
              <a:t>να ορίσετε σαφή όρια στη χρήση των ηλεκτρονικών συσκευών και να αποτελέσετε οι ίδιοι ένα καλό παράδειγμα</a:t>
            </a:r>
          </a:p>
          <a:p>
            <a:pPr marL="171450" indent="-171450">
              <a:buFont typeface="Arial" pitchFamily="34" charset="0"/>
              <a:buChar char="•"/>
            </a:pPr>
            <a:endParaRPr lang="el-GR" dirty="0"/>
          </a:p>
          <a:p>
            <a:pPr marL="171450" indent="-171450">
              <a:buFont typeface="Arial" pitchFamily="34" charset="0"/>
              <a:buChar char="•"/>
            </a:pPr>
            <a:r>
              <a:rPr lang="el-GR" dirty="0"/>
              <a:t>Θέστε όριο στο πόση ώρα θα παίζει το παιδί ηλεκτρονικά παιχνίδια ή θα είναι στο διαδίκτυο. Όριο το οποίο θα τηρήσετε και ας φέρει ίσως αρχικά κάποια αντίδραση από τα παιδιά. Σε αυτό το σημείο θα πρέπει να τονίσουμε ότι είναι απαραίτητη η κοινή γραμμή των γονιών απέναντι στο θέμα.</a:t>
            </a:r>
          </a:p>
          <a:p>
            <a:pPr marL="171450" indent="-171450">
              <a:buFont typeface="Arial" pitchFamily="34" charset="0"/>
              <a:buChar char="•"/>
            </a:pPr>
            <a:r>
              <a:rPr lang="el-GR" dirty="0"/>
              <a:t>Απαγόρευση χρήσης των ηλεκτρονικών συσκευών την ώρα του φαγητού και πριν τον ύπνο.</a:t>
            </a:r>
          </a:p>
          <a:p>
            <a:pPr marL="171450" indent="-171450">
              <a:buFont typeface="Arial" pitchFamily="34" charset="0"/>
              <a:buChar char="•"/>
            </a:pPr>
            <a:r>
              <a:rPr lang="el-GR" dirty="0"/>
              <a:t>Γίνετε το παράδειγμα για τα παιδιά σας. Δε γίνεται να τους ζητάτε να μην έχουν το </a:t>
            </a:r>
            <a:r>
              <a:rPr lang="el-GR" dirty="0" err="1"/>
              <a:t>tablet</a:t>
            </a:r>
            <a:r>
              <a:rPr lang="el-GR" dirty="0"/>
              <a:t> στο τραπέζι αλλά εσείς να ασχολείστε με το κινητό σας. Ας δείτε την ώρα του φαγητού σαν τη στιγμή που ανταλλάσσετε τα νέα της ημέρας.</a:t>
            </a:r>
          </a:p>
          <a:p>
            <a:pPr marL="171450" indent="-171450">
              <a:buFont typeface="Arial" pitchFamily="34" charset="0"/>
              <a:buChar char="•"/>
            </a:pPr>
            <a:r>
              <a:rPr lang="el-GR" dirty="0"/>
              <a:t>Φροντίστε να παρακολουθείτε τις δραστηριότητες του ώστε να προλάβετε πιθανό κίνδυνο. Τι παιχνίδια παίζει, τι ιστοσελίδες επισκέπτεται και ποιοι το προσεγγίζουν στα διαδικτυακά μέσα.</a:t>
            </a:r>
          </a:p>
          <a:p>
            <a:pPr marL="171450" indent="-171450">
              <a:buFont typeface="Arial" pitchFamily="34" charset="0"/>
              <a:buChar char="•"/>
            </a:pPr>
            <a:r>
              <a:rPr lang="el-GR" dirty="0"/>
              <a:t>Ελαχιστοποιήστε τους παράγοντες που μπορούν να δημιουργήσουν πρόβλημα στην υγεία του. Επενδύστε σε μια εργονομική καρέκλα, δείξτε του την σωστή στάση του σώματος και ζητήστε του να κάνει διάλειμμα ενδιάμεσα. Προσέξτε επίσης η οθόνη του υπολογιστή να είναι στο σωστό ύψος και να μην κάνει αντανάκλαση.</a:t>
            </a:r>
          </a:p>
          <a:p>
            <a:pPr marL="171450" indent="-171450">
              <a:buFont typeface="Arial" pitchFamily="34" charset="0"/>
              <a:buChar char="•"/>
            </a:pPr>
            <a:r>
              <a:rPr lang="el-GR" dirty="0"/>
              <a:t>Εξακολουθείτε φυσικά να του δίνετε εξωτερικά ερεθίσματα και να περνάτε ποιοτικό χρόνο οικογενειακά.</a:t>
            </a:r>
          </a:p>
          <a:p>
            <a:pPr marL="171450" indent="-171450">
              <a:buFont typeface="Arial" pitchFamily="34" charset="0"/>
              <a:buChar char="•"/>
            </a:pPr>
            <a:r>
              <a:rPr lang="el-GR" dirty="0"/>
              <a:t>Δεν αμελούμε ποτέ σημάδια διαφορετικής ή περίεργης συμπεριφοράς του παιδιού μας και συμβουλευόμαστε τους ειδικούς για τις απορίες μας.</a:t>
            </a:r>
          </a:p>
          <a:p>
            <a:pPr marL="171450" indent="-171450">
              <a:buFont typeface="Arial" pitchFamily="34" charset="0"/>
              <a:buChar char="•"/>
            </a:pPr>
            <a:endParaRPr lang="el-GR" dirty="0"/>
          </a:p>
          <a:p>
            <a:pPr marL="171450" indent="-171450">
              <a:buFont typeface="Arial" pitchFamily="34" charset="0"/>
              <a:buChar char="•"/>
            </a:pPr>
            <a:r>
              <a:rPr lang="el-GR" sz="1200" b="1" i="0" kern="1200" dirty="0">
                <a:solidFill>
                  <a:schemeClr val="tx1"/>
                </a:solidFill>
                <a:effectLst/>
                <a:latin typeface="+mn-lt"/>
                <a:ea typeface="+mn-ea"/>
                <a:cs typeface="+mn-cs"/>
              </a:rPr>
              <a:t>ελεγχόμενη και επιλεκτική χρήση</a:t>
            </a:r>
            <a:r>
              <a:rPr lang="el-GR" sz="1200" b="0" i="0" kern="1200" dirty="0">
                <a:solidFill>
                  <a:schemeClr val="tx1"/>
                </a:solidFill>
                <a:effectLst/>
                <a:latin typeface="+mn-lt"/>
                <a:ea typeface="+mn-ea"/>
                <a:cs typeface="+mn-cs"/>
              </a:rPr>
              <a:t> αυτών των μέσων από τα παιδιά.</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39</a:t>
            </a:fld>
            <a:endParaRPr lang="el-GR"/>
          </a:p>
        </p:txBody>
      </p:sp>
    </p:spTree>
    <p:extLst>
      <p:ext uri="{BB962C8B-B14F-4D97-AF65-F5344CB8AC3E}">
        <p14:creationId xmlns:p14="http://schemas.microsoft.com/office/powerpoint/2010/main" xmlns="" val="11777201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Κάθε είδους εξάρτηση πηγάζει από την προσπάθεια του παιδιού</a:t>
            </a:r>
            <a:r>
              <a:rPr lang="el-GR" baseline="0" dirty="0"/>
              <a:t> να καλύψει δικά του συναισθηματικά κενά… </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40</a:t>
            </a:fld>
            <a:endParaRPr lang="el-GR"/>
          </a:p>
        </p:txBody>
      </p:sp>
    </p:spTree>
    <p:extLst>
      <p:ext uri="{BB962C8B-B14F-4D97-AF65-F5344CB8AC3E}">
        <p14:creationId xmlns:p14="http://schemas.microsoft.com/office/powerpoint/2010/main" xmlns="" val="207694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p>
          <a:p>
            <a:r>
              <a:rPr lang="el-GR" dirty="0"/>
              <a:t>Είναι</a:t>
            </a:r>
            <a:r>
              <a:rPr lang="el-GR" baseline="0" dirty="0"/>
              <a:t> αυτονόητο ότι στο νηπιαγωγείο τα παιδιά δεν υποβάλλονται σε τεστ ούτε αξιολογούνται. Ωστόσο, μέσα από παρατηρήσεις και συζητήσεις-ατομικές συνεντεύξεις, αλλά και μέσα από τα ίδια τα έργα των παιδιών, μπορούμε να παρακολουθήσουμε την πρόοδό τους</a:t>
            </a:r>
            <a:endParaRPr lang="en-US" dirty="0"/>
          </a:p>
          <a:p>
            <a:r>
              <a:rPr lang="el-GR" dirty="0"/>
              <a:t>να επισημάνουν τα επιτεύγματά του και να διαγνώσουν τομείς στους οποίους το παιδί χρειάζεται υποστήριξη</a:t>
            </a:r>
          </a:p>
          <a:p>
            <a:r>
              <a:rPr lang="el-GR" dirty="0"/>
              <a:t>Παρακολούθηση εξέλιξης κι</a:t>
            </a:r>
            <a:r>
              <a:rPr lang="el-GR" baseline="0" dirty="0"/>
              <a:t> εντοπισμός δυσκολιών ώστε να μπορούν να το υποστηρίξουν κατάλληλα και οι γονείς</a:t>
            </a:r>
            <a:endParaRPr lang="el-GR" dirty="0"/>
          </a:p>
          <a:p>
            <a:endParaRPr lang="el-GR" dirty="0"/>
          </a:p>
          <a:p>
            <a:r>
              <a:rPr lang="el-GR" dirty="0"/>
              <a:t>Επεξεργασία ατομικού φακέλου με το παιδί</a:t>
            </a:r>
            <a:r>
              <a:rPr lang="el-GR" baseline="0" dirty="0"/>
              <a:t> στο σπίτι, να σκεφτεί πάνω σε αυτό που έχει κάνει, να </a:t>
            </a:r>
            <a:r>
              <a:rPr lang="el-GR" baseline="0" dirty="0" err="1"/>
              <a:t>αναστοχαστεί</a:t>
            </a:r>
            <a:r>
              <a:rPr lang="el-GR" baseline="0" dirty="0"/>
              <a:t> και </a:t>
            </a:r>
            <a:r>
              <a:rPr lang="el-GR" baseline="0" dirty="0" err="1"/>
              <a:t>αυτοαξιολογηθεί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41</a:t>
            </a:fld>
            <a:endParaRPr lang="el-GR"/>
          </a:p>
        </p:txBody>
      </p:sp>
    </p:spTree>
    <p:extLst>
      <p:ext uri="{BB962C8B-B14F-4D97-AF65-F5344CB8AC3E}">
        <p14:creationId xmlns:p14="http://schemas.microsoft.com/office/powerpoint/2010/main" xmlns="" val="2053349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Ωστόσο, δεν είναι εφικτή η αυστηρή εφαρμογή ενός ετήσιου προγράμματος δεδομένου ότι στη διάρκεια της σχολικής χρονιάς θα κληθούμε να αξιοποιήσουμε τόσο μη προβλέψιμα γεγονότα (όπως ένας σεισμός κτλ.) όσο και τα αναδυόμενα ενδιαφέροντα των παιδιών  για να υλοποιήσουμε αντίστοιχα σχέδια εργασίας (</a:t>
            </a:r>
            <a:r>
              <a:rPr lang="el-GR" dirty="0" err="1"/>
              <a:t>projects</a:t>
            </a:r>
            <a:r>
              <a:rPr lang="el-GR" dirty="0"/>
              <a:t>) </a:t>
            </a: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42</a:t>
            </a:fld>
            <a:endParaRPr lang="el-GR"/>
          </a:p>
        </p:txBody>
      </p:sp>
    </p:spTree>
    <p:extLst>
      <p:ext uri="{BB962C8B-B14F-4D97-AF65-F5344CB8AC3E}">
        <p14:creationId xmlns:p14="http://schemas.microsoft.com/office/powerpoint/2010/main" xmlns="" val="1795018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Σχολική ιστοσελίδα (υπεύθυνη δήλωση για έγκριση ή μη φωτογράφισης) – εγγραφή για ενημέρωση μέσω </a:t>
            </a:r>
            <a:r>
              <a:rPr lang="el-GR" dirty="0" err="1"/>
              <a:t>mail</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45</a:t>
            </a:fld>
            <a:endParaRPr lang="el-GR"/>
          </a:p>
        </p:txBody>
      </p:sp>
    </p:spTree>
    <p:extLst>
      <p:ext uri="{BB962C8B-B14F-4D97-AF65-F5344CB8AC3E}">
        <p14:creationId xmlns:p14="http://schemas.microsoft.com/office/powerpoint/2010/main" xmlns="" val="832024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Σε περίπτωση απουσίας εκπαιδευτικού λειτουργεί</a:t>
            </a:r>
            <a:r>
              <a:rPr lang="el-GR" baseline="0" dirty="0"/>
              <a:t> μόνο το πρωινό τμήμα</a:t>
            </a:r>
            <a:endParaRPr lang="en-US" baseline="0" dirty="0"/>
          </a:p>
          <a:p>
            <a:endParaRPr lang="en-US" baseline="0" dirty="0"/>
          </a:p>
          <a:p>
            <a:r>
              <a:rPr lang="el-GR" baseline="0" dirty="0"/>
              <a:t>Για λόγους ασφάλειας των μαθητών, κατά τη διάρκεια λειτουργίας του σχολείου οι θύρες εισόδου-εξόδου παραμένουν κλειστές</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a:t>
            </a:fld>
            <a:endParaRPr lang="el-GR"/>
          </a:p>
        </p:txBody>
      </p:sp>
    </p:spTree>
    <p:extLst>
      <p:ext uri="{BB962C8B-B14F-4D97-AF65-F5344CB8AC3E}">
        <p14:creationId xmlns:p14="http://schemas.microsoft.com/office/powerpoint/2010/main" xmlns="" val="2376597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Είναι πολύ σημαντικό να συμμετέχουν οι γονείς στο εκπαιδευτικό πρόγραμμα,</a:t>
            </a:r>
            <a:r>
              <a:rPr lang="el-GR" baseline="0" dirty="0"/>
              <a:t> εφόσον έχουν τη δυνατότητα, καθώς τα παιδιά επωφελούνται με πολλούς τρόπους. Αρκεί να σκεφτείτε ότι είναι μια ευκαιρία να περάσετε ποιοτικό χρόνο με το παιδί σας και να το κάνετε να αισθανθεί περήφανο βλέποντάς σας να γίνεστε κι εσείς μέλος της ομάδας του.</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46</a:t>
            </a:fld>
            <a:endParaRPr lang="el-GR"/>
          </a:p>
        </p:txBody>
      </p:sp>
    </p:spTree>
    <p:extLst>
      <p:ext uri="{BB962C8B-B14F-4D97-AF65-F5344CB8AC3E}">
        <p14:creationId xmlns:p14="http://schemas.microsoft.com/office/powerpoint/2010/main" xmlns="" val="348849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a:t>Η φοίτηση στο Νηπιαγωγείο τόσο για τα νήπια όσο και για τα </a:t>
            </a:r>
            <a:r>
              <a:rPr lang="el-GR" dirty="0" err="1"/>
              <a:t>προνήπια</a:t>
            </a:r>
            <a:r>
              <a:rPr lang="el-GR" dirty="0"/>
              <a:t> είναι υποχρεωτική και οι απουσίες καταγράφονται καθημερινά</a:t>
            </a:r>
          </a:p>
          <a:p>
            <a:pPr marL="171450" indent="-171450">
              <a:buFont typeface="Arial" pitchFamily="34" charset="0"/>
              <a:buChar char="•"/>
            </a:pPr>
            <a:r>
              <a:rPr lang="el-GR" dirty="0"/>
              <a:t>Σε περίπτωση απουσίας οι</a:t>
            </a:r>
            <a:r>
              <a:rPr lang="el-GR" baseline="0" dirty="0"/>
              <a:t> γονείς οφείλουν να ενημερώνουν το σχολείο</a:t>
            </a:r>
          </a:p>
          <a:p>
            <a:pPr marL="171450" indent="-171450">
              <a:buFont typeface="Arial" pitchFamily="34" charset="0"/>
              <a:buChar char="•"/>
            </a:pPr>
            <a:r>
              <a:rPr lang="el-GR" baseline="0" dirty="0"/>
              <a:t>Όταν η φοίτηση δεν θεωρείται επαρκής, ο μαθητής επαναλαμβάνει την τάξη</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5</a:t>
            </a:fld>
            <a:endParaRPr lang="el-GR"/>
          </a:p>
        </p:txBody>
      </p:sp>
    </p:spTree>
    <p:extLst>
      <p:ext uri="{BB962C8B-B14F-4D97-AF65-F5344CB8AC3E}">
        <p14:creationId xmlns:p14="http://schemas.microsoft.com/office/powerpoint/2010/main" xmlns="" val="1681895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effectLst/>
              </a:rPr>
              <a:t>Αναγράψτε το όνομα και το επίθετο του </a:t>
            </a:r>
            <a:r>
              <a:rPr lang="el-GR" dirty="0" err="1">
                <a:effectLst/>
              </a:rPr>
              <a:t>παιδι</a:t>
            </a:r>
            <a:r>
              <a:rPr lang="en-US" dirty="0">
                <a:effectLst/>
              </a:rPr>
              <a:t>o</a:t>
            </a:r>
            <a:r>
              <a:rPr lang="el-GR" dirty="0">
                <a:effectLst/>
              </a:rPr>
              <a:t>ύ σε όλα τα προσωπικά του είδη</a:t>
            </a:r>
          </a:p>
          <a:p>
            <a:r>
              <a:rPr lang="el-GR" dirty="0">
                <a:effectLst/>
              </a:rPr>
              <a:t>Ενθαρρύνετε το παιδί να οργανώνει και να τακτοποιεί μόνο του τα προσωπικά του πράγματα.</a:t>
            </a:r>
          </a:p>
          <a:p>
            <a:r>
              <a:rPr lang="el-GR" dirty="0"/>
              <a:t>Κάθε Παρασκευή</a:t>
            </a:r>
            <a:r>
              <a:rPr lang="el-GR" baseline="0" dirty="0"/>
              <a:t> παίρνετε τις πετσέτες και τα </a:t>
            </a:r>
            <a:r>
              <a:rPr lang="el-GR" baseline="0" dirty="0" err="1"/>
              <a:t>σεντονάκια</a:t>
            </a:r>
            <a:r>
              <a:rPr lang="el-GR" baseline="0" dirty="0"/>
              <a:t> για πλύσιμο και τα επιστρέφετε τη Δευτέρα</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6</a:t>
            </a:fld>
            <a:endParaRPr lang="el-GR"/>
          </a:p>
        </p:txBody>
      </p:sp>
    </p:spTree>
    <p:extLst>
      <p:ext uri="{BB962C8B-B14F-4D97-AF65-F5344CB8AC3E}">
        <p14:creationId xmlns:p14="http://schemas.microsoft.com/office/powerpoint/2010/main" xmlns="" val="2100648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a:t>Ενημερώστε τις νηπιαγωγούς για ιατρικά θέματα που αφορούν το παιδί σας (αλλεργίες, μεταδοτικά νοσήματα κ.ά.)</a:t>
            </a:r>
          </a:p>
          <a:p>
            <a:r>
              <a:rPr lang="el-GR" dirty="0"/>
              <a:t>Σε περίπτωση ασθένειας, κρατήστε το παιδί στο σπίτι σύμφωνα με τις οδηγίες του γιατρού</a:t>
            </a:r>
          </a:p>
          <a:p>
            <a:r>
              <a:rPr lang="el-GR" dirty="0"/>
              <a:t>Η χορήγηση φαρμάκων από την νηπιαγωγό απαγορεύεται. </a:t>
            </a:r>
          </a:p>
          <a:p>
            <a:r>
              <a:rPr lang="el-GR" dirty="0"/>
              <a:t>Παρακαλούμε ελέγχετε το παιδί για ψείρες και προβείτε στις κατάλληλες ενέργειες.</a:t>
            </a:r>
          </a:p>
          <a:p>
            <a:endParaRPr lang="el-GR" dirty="0"/>
          </a:p>
          <a:p>
            <a:r>
              <a:rPr lang="el-GR" dirty="0"/>
              <a:t>Επιλέξτε απλά και άνετα ρούχα</a:t>
            </a:r>
          </a:p>
          <a:p>
            <a:r>
              <a:rPr lang="el-GR" dirty="0"/>
              <a:t>Αποφύγετε τα κουμπιά, τις ζώνες και τα παπούτσια με κορδόνια</a:t>
            </a:r>
          </a:p>
          <a:p>
            <a:r>
              <a:rPr lang="el-GR" dirty="0"/>
              <a:t>Ενθαρρύνετε το παιδί να ντύνεται μόνο του</a:t>
            </a:r>
          </a:p>
          <a:p>
            <a:endParaRPr lang="el-GR" dirty="0"/>
          </a:p>
          <a:p>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7</a:t>
            </a:fld>
            <a:endParaRPr lang="el-GR"/>
          </a:p>
        </p:txBody>
      </p:sp>
    </p:spTree>
    <p:extLst>
      <p:ext uri="{BB962C8B-B14F-4D97-AF65-F5344CB8AC3E}">
        <p14:creationId xmlns:p14="http://schemas.microsoft.com/office/powerpoint/2010/main" xmlns="" val="118514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l-GR" sz="1200" kern="1200" dirty="0">
                <a:solidFill>
                  <a:schemeClr val="tx1"/>
                </a:solidFill>
                <a:effectLst/>
                <a:latin typeface="+mn-lt"/>
                <a:ea typeface="+mn-ea"/>
                <a:cs typeface="+mn-cs"/>
              </a:rPr>
              <a:t>Εξασφαλίστε ένα σταθερό κι επαρκές ωράριο ύπνου</a:t>
            </a:r>
          </a:p>
          <a:p>
            <a:pPr lvl="0"/>
            <a:r>
              <a:rPr lang="el-GR" sz="1200" kern="1200" dirty="0">
                <a:solidFill>
                  <a:schemeClr val="tx1"/>
                </a:solidFill>
                <a:effectLst/>
                <a:latin typeface="+mn-lt"/>
                <a:ea typeface="+mn-ea"/>
                <a:cs typeface="+mn-cs"/>
              </a:rPr>
              <a:t>Το πρωινό ξύπνημα</a:t>
            </a:r>
            <a:r>
              <a:rPr lang="el-GR" sz="1200" kern="1200" baseline="0" dirty="0">
                <a:solidFill>
                  <a:schemeClr val="tx1"/>
                </a:solidFill>
                <a:effectLst/>
                <a:latin typeface="+mn-lt"/>
                <a:ea typeface="+mn-ea"/>
                <a:cs typeface="+mn-cs"/>
              </a:rPr>
              <a:t> καλό είναι να γίνεται αρκετά νωρίτερα από την ώρα αποχώρησης για το σχολείο, ώστε το παιδί να έχει την δυνατότητα να πάρει ένα υγιεινό πρωινό </a:t>
            </a:r>
          </a:p>
          <a:p>
            <a:pPr lvl="0"/>
            <a:r>
              <a:rPr lang="el-GR" sz="1200" kern="1200" baseline="0" dirty="0">
                <a:solidFill>
                  <a:schemeClr val="tx1"/>
                </a:solidFill>
                <a:effectLst/>
                <a:latin typeface="+mn-lt"/>
                <a:ea typeface="+mn-ea"/>
                <a:cs typeface="+mn-cs"/>
              </a:rPr>
              <a:t>Μετά το σχολείο, μπορείτε να καθιερώσετε ένα συγκεκριμένο χρόνο για να συζητήσετε τα νέα του σχολείου. Με αυτόν τον τρόπο θα έχετε τη δυνατότητα να μάθετε πώς περνάει το παιδί σας στο σχολείο (σκέψεις, συναισθήματα, ενδιαφέροντα, δεξιότητες…) ενώ παράλληλα προσδίδετε αξία στο σχολείο, ενισχύοντας το ενδιαφέρον του παιδιού για αυτό.  Για να το ενθαρρύνετε να μιλήσει, μπορείτε να κάνετε ερωτήσεις όπως: πώς πέρασες στο σχολείο; Τι σου άρεσε περισσότερο; Τι σε δυσκόλεψε; έγινε κάτι που σε στενοχώρησε; Για ποιο πράγμα συζητήσατε; </a:t>
            </a:r>
          </a:p>
          <a:p>
            <a:pPr lvl="0"/>
            <a:r>
              <a:rPr lang="el-GR" sz="1200" kern="1200" baseline="0" dirty="0">
                <a:solidFill>
                  <a:schemeClr val="tx1"/>
                </a:solidFill>
                <a:effectLst/>
                <a:latin typeface="+mn-lt"/>
                <a:ea typeface="+mn-ea"/>
                <a:cs typeface="+mn-cs"/>
              </a:rPr>
              <a:t>Τέλος, μην φορτώνετε το παιδί σας με πολλές οργανωμένες δραστηριότητες (αγγλικά, μουσικά, αθλήματα…). Τα παιδιά προσχολικής ηλικίας έχουν μεγαλύτερη ανάγκη από ελεύθερο παιχνίδι (με τα αδέρφια τους, στη γειτονιά, στην πλατεία, την παιδική χαρά, σε κάποιο φιλικό σπίτι…) και από ποιοτικό χρόνο με τους γονείς τους (βόλτες, ανάγνωση παραμυθιών…). Αποφύγετε </a:t>
            </a:r>
            <a:r>
              <a:rPr lang="el-GR" sz="1200" kern="1200" baseline="0" dirty="0" err="1">
                <a:solidFill>
                  <a:schemeClr val="tx1"/>
                </a:solidFill>
                <a:effectLst/>
                <a:latin typeface="+mn-lt"/>
                <a:ea typeface="+mn-ea"/>
                <a:cs typeface="+mn-cs"/>
              </a:rPr>
              <a:t>τάμπλετ</a:t>
            </a:r>
            <a:r>
              <a:rPr lang="el-GR" sz="1200" kern="1200" baseline="0" dirty="0">
                <a:solidFill>
                  <a:schemeClr val="tx1"/>
                </a:solidFill>
                <a:effectLst/>
                <a:latin typeface="+mn-lt"/>
                <a:ea typeface="+mn-ea"/>
                <a:cs typeface="+mn-cs"/>
              </a:rPr>
              <a:t>, τηλεόραση, ηλεκτρονικά παιχνίδια</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9</a:t>
            </a:fld>
            <a:endParaRPr lang="el-GR"/>
          </a:p>
        </p:txBody>
      </p:sp>
    </p:spTree>
    <p:extLst>
      <p:ext uri="{BB962C8B-B14F-4D97-AF65-F5344CB8AC3E}">
        <p14:creationId xmlns:p14="http://schemas.microsoft.com/office/powerpoint/2010/main" xmlns="" val="122665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lnSpc>
                <a:spcPct val="150000"/>
              </a:lnSpc>
              <a:buFont typeface="Arial" pitchFamily="34" charset="0"/>
              <a:buChar char="•"/>
            </a:pPr>
            <a:r>
              <a:rPr lang="el-GR" dirty="0"/>
              <a:t>Τα</a:t>
            </a:r>
            <a:r>
              <a:rPr lang="el-GR" baseline="0" dirty="0"/>
              <a:t> παιδιά ηλικίας 4-5 ετών έχουν αναπτυξιακά κατακτήσει τις βασικές δεξιότητες αυτοεξυπηρέτησης (ντύνονται, τακτοποιούν τα προσωπικά τους αντικείμενα, τρώνε το φαγητό τους, χρησιμοποιούν την τουαλέτα, πλένουν τα χέρια τους). </a:t>
            </a:r>
          </a:p>
          <a:p>
            <a:pPr marL="171450" indent="-171450">
              <a:lnSpc>
                <a:spcPct val="150000"/>
              </a:lnSpc>
              <a:buFont typeface="Arial" pitchFamily="34" charset="0"/>
              <a:buChar char="•"/>
            </a:pPr>
            <a:r>
              <a:rPr lang="el-GR" baseline="0" dirty="0"/>
              <a:t>Σε περίπτωση που κάποιο παιδί δυσκολεύετε, εκπαιδεύστε το κι ενθαρρύνετέ το να αυτονομηθεί</a:t>
            </a: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10</a:t>
            </a:fld>
            <a:endParaRPr lang="el-GR"/>
          </a:p>
        </p:txBody>
      </p:sp>
    </p:spTree>
    <p:extLst>
      <p:ext uri="{BB962C8B-B14F-4D97-AF65-F5344CB8AC3E}">
        <p14:creationId xmlns:p14="http://schemas.microsoft.com/office/powerpoint/2010/main" xmlns="" val="18882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r>
              <a:rPr lang="el-GR" dirty="0"/>
              <a:t>Η συμμετοχή του παιδιού στους κανόνες είναι πολύ σημαντική καθώς θα έχει ένα κίνητρο παραπάνω να τους υπακούσει, αφού ήταν παρών στην θέσπιση τους. </a:t>
            </a:r>
          </a:p>
          <a:p>
            <a:pPr marL="171450" indent="-171450">
              <a:buFont typeface="Arial" pitchFamily="34" charset="0"/>
              <a:buChar char="•"/>
            </a:pPr>
            <a:r>
              <a:rPr lang="el-GR" dirty="0"/>
              <a:t>Ιδιαίτερα σημαντικό είναι να κατανοήσει</a:t>
            </a:r>
            <a:r>
              <a:rPr lang="el-GR" baseline="0" dirty="0"/>
              <a:t> το παιδί γιατί είναι σημαντικό να υπάρχουν κανόνες, τον λόγο για τον οποίο υπάρχει κάθε κανόνας</a:t>
            </a:r>
            <a:endParaRPr lang="el-GR" dirty="0"/>
          </a:p>
          <a:p>
            <a:pPr marL="171450" indent="-171450">
              <a:buFont typeface="Arial" pitchFamily="34" charset="0"/>
              <a:buChar char="•"/>
            </a:pPr>
            <a:r>
              <a:rPr lang="el-GR" dirty="0"/>
              <a:t>Μπορείτε, αφού τους συμφωνήσετε μετά</a:t>
            </a:r>
            <a:r>
              <a:rPr lang="el-GR" baseline="0" dirty="0"/>
              <a:t> από συζήτηση με το </a:t>
            </a:r>
            <a:r>
              <a:rPr lang="el-GR" dirty="0"/>
              <a:t>παιδί,</a:t>
            </a:r>
            <a:r>
              <a:rPr lang="el-GR" baseline="0" dirty="0"/>
              <a:t> να τους καταγράψετε με μορφή «συμβολαίου»</a:t>
            </a:r>
          </a:p>
          <a:p>
            <a:pPr marL="171450" indent="-171450">
              <a:buFont typeface="Arial" pitchFamily="34" charset="0"/>
              <a:buChar char="•"/>
            </a:pPr>
            <a:r>
              <a:rPr lang="el-GR" baseline="0" dirty="0"/>
              <a:t>Στα παιδιά πρέπει να εξηγούμε και να τους λέμε τι ΝΑ κάνουν και όχι τι να ΜΗΝ κάνουν. Γι’ αυτό αποφύγετε τα «μη» και τα «δεν» π.χ. προτιμήστε το «μιλάμε ευγενικά» αντί του «δεν μιλάμε άσχημα»</a:t>
            </a:r>
          </a:p>
          <a:p>
            <a:pPr marL="171450" indent="-171450">
              <a:buFont typeface="Arial" pitchFamily="34" charset="0"/>
              <a:buChar char="•"/>
            </a:pPr>
            <a:r>
              <a:rPr lang="el-GR" baseline="0" dirty="0"/>
              <a:t>Ο κανόνας είναι μία οικογενειακή συμφωνία και είναι σημαντικό να ακολουθείται από μία συνέπεια και όχι τιμωρία. Καθορίστε μαζί με το παιδί ποιες θα είναι οι συνέπειες σε περίπτωση που δεν τηρείται ένας κανόνας</a:t>
            </a:r>
          </a:p>
          <a:p>
            <a:pPr marL="171450" indent="-171450">
              <a:buFont typeface="Arial" pitchFamily="34" charset="0"/>
              <a:buChar char="•"/>
            </a:pPr>
            <a:r>
              <a:rPr lang="el-GR" baseline="0" dirty="0"/>
              <a:t>Τέλος, φροντίστε να είστε ένα καλό πρότυπο για μίμηση!</a:t>
            </a:r>
          </a:p>
          <a:p>
            <a:pPr marL="171450" indent="-171450">
              <a:buFont typeface="Arial" pitchFamily="34" charset="0"/>
              <a:buChar char="•"/>
            </a:pPr>
            <a:endParaRPr lang="el-GR" dirty="0"/>
          </a:p>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CBF9F893-82C6-42B7-88D1-06D4E7EAD365}" type="slidenum">
              <a:rPr lang="el-GR" smtClean="0"/>
              <a:pPr/>
              <a:t>11</a:t>
            </a:fld>
            <a:endParaRPr lang="el-GR"/>
          </a:p>
        </p:txBody>
      </p:sp>
    </p:spTree>
    <p:extLst>
      <p:ext uri="{BB962C8B-B14F-4D97-AF65-F5344CB8AC3E}">
        <p14:creationId xmlns:p14="http://schemas.microsoft.com/office/powerpoint/2010/main" xmlns="" val="20582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4/10/2022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4/10/2022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Σχολ. Έτος 2019-20\Γονείς\il_794xN.1625680063_cmr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Ορθογώνιο 1"/>
          <p:cNvSpPr/>
          <p:nvPr/>
        </p:nvSpPr>
        <p:spPr>
          <a:xfrm>
            <a:off x="1835696" y="3240271"/>
            <a:ext cx="5016152" cy="34163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a:t>
            </a:r>
            <a:r>
              <a:rPr lang="el-GR" sz="2400" b="1" cap="none" spc="0" baseline="30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a:t>
            </a:r>
            <a:r>
              <a:rPr lang="el-GR"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Νηπιαγωγείο Θέρμης</a:t>
            </a:r>
          </a:p>
          <a:p>
            <a:pPr algn="ct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Σχολ.Έτος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2022-2023</a:t>
            </a:r>
            <a:endPar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Νηπιαγωγοί: Φαρμάκη </a:t>
            </a:r>
            <a:r>
              <a:rPr lang="el-GR" sz="2000" b="1" cap="none" spc="0"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Μαριάνα</a:t>
            </a: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Ψαρρά </a:t>
            </a:r>
            <a:r>
              <a:rPr lang="el-GR" sz="2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Αγγελική,Ανδρέου</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Πολυξένη, </a:t>
            </a:r>
            <a:r>
              <a:rPr lang="el-GR" sz="2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Κατσιούλη</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Δέσποινα,Γαλήνη</a:t>
            </a:r>
            <a:r>
              <a:rPr lang="el-GR" sz="2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r>
              <a:rPr lang="el-GR" sz="20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Παπουλίδου</a:t>
            </a:r>
            <a:endPar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a:t>
            </a: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endParaRPr lang="el-GR" sz="2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149996" y="1916832"/>
            <a:ext cx="4608512"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a:t>
            </a:r>
            <a:r>
              <a:rPr lang="el-GR" sz="4000" b="1" cap="none" spc="0" baseline="30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η</a:t>
            </a: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Ενημερωτική Συνάντηση</a:t>
            </a:r>
          </a:p>
        </p:txBody>
      </p:sp>
    </p:spTree>
    <p:extLst>
      <p:ext uri="{BB962C8B-B14F-4D97-AF65-F5344CB8AC3E}">
        <p14:creationId xmlns:p14="http://schemas.microsoft.com/office/powerpoint/2010/main" xmlns="" val="1471397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56818"/>
            <a:ext cx="594346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Αυτοεξυπηρέτηση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63642" y="980728"/>
            <a:ext cx="725277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Τακτοποίηση προσωπικών αντικειμένων</a:t>
            </a:r>
          </a:p>
        </p:txBody>
      </p:sp>
      <p:sp>
        <p:nvSpPr>
          <p:cNvPr id="4" name="Ορθογώνιο 3"/>
          <p:cNvSpPr/>
          <p:nvPr/>
        </p:nvSpPr>
        <p:spPr>
          <a:xfrm>
            <a:off x="1548552" y="2162254"/>
            <a:ext cx="453650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Ένδυση - υπόδηση</a:t>
            </a:r>
          </a:p>
        </p:txBody>
      </p:sp>
      <p:sp>
        <p:nvSpPr>
          <p:cNvPr id="5" name="Ορθογώνιο 4"/>
          <p:cNvSpPr/>
          <p:nvPr/>
        </p:nvSpPr>
        <p:spPr>
          <a:xfrm>
            <a:off x="845332" y="4325687"/>
            <a:ext cx="4680520"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Φαγητό</a:t>
            </a:r>
          </a:p>
        </p:txBody>
      </p:sp>
      <p:sp>
        <p:nvSpPr>
          <p:cNvPr id="6" name="Ορθογώνιο 5"/>
          <p:cNvSpPr/>
          <p:nvPr/>
        </p:nvSpPr>
        <p:spPr>
          <a:xfrm>
            <a:off x="2345856" y="5992381"/>
            <a:ext cx="3486284"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Χρήση τουαλέτας</a:t>
            </a:r>
          </a:p>
        </p:txBody>
      </p:sp>
      <p:sp>
        <p:nvSpPr>
          <p:cNvPr id="8" name="Ορθογώνιο 7"/>
          <p:cNvSpPr/>
          <p:nvPr/>
        </p:nvSpPr>
        <p:spPr>
          <a:xfrm>
            <a:off x="538608" y="3249070"/>
            <a:ext cx="6899462"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Ατομική καθαριότητα – πλύσιμο χεριών</a:t>
            </a:r>
          </a:p>
        </p:txBody>
      </p:sp>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107504" y="990880"/>
            <a:ext cx="1475656" cy="16638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7742125" y="179424"/>
            <a:ext cx="1350555" cy="16433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23528" y="5013176"/>
            <a:ext cx="1906253" cy="17473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164288" y="2468778"/>
            <a:ext cx="1607550" cy="18059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929633" y="4012988"/>
            <a:ext cx="1417928" cy="1610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92080" y="1590546"/>
            <a:ext cx="1080120" cy="1595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002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20" y="56818"/>
            <a:ext cx="913518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 Κανόνες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5258330" y="904928"/>
            <a:ext cx="3505238" cy="2614664"/>
            <a:chOff x="392052" y="326559"/>
            <a:chExt cx="3533587" cy="2521524"/>
          </a:xfrm>
        </p:grpSpPr>
        <p:pic>
          <p:nvPicPr>
            <p:cNvPr id="2051" name="Picture 3" descr="C:\Users\user\Desktop\Σχολ. Έτος 2019-20\Γονείς\depositphotos_80237876-stock-illustration-cartoon-kids-with-a-fram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92052" y="326559"/>
              <a:ext cx="3533587" cy="252152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1403648" y="837937"/>
              <a:ext cx="1368152" cy="36933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b="1"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rPr>
                <a:t>Συμβόλαιο</a:t>
              </a:r>
              <a:endParaRPr lang="el-GR" b="1" cap="none" spc="0" dirty="0">
                <a:ln>
                  <a:prstDash val="solid"/>
                </a:ln>
                <a:solidFill>
                  <a:schemeClr val="accent2">
                    <a:lumMod val="75000"/>
                  </a:schemeClr>
                </a:solidFill>
                <a:effectLst>
                  <a:outerShdw blurRad="88000" dist="50800" dir="5040000" algn="tl">
                    <a:schemeClr val="accent4">
                      <a:tint val="80000"/>
                      <a:satMod val="250000"/>
                      <a:alpha val="45000"/>
                    </a:schemeClr>
                  </a:outerShdw>
                </a:effectLst>
                <a:latin typeface="Monotype Corsiva" pitchFamily="66" charset="0"/>
                <a:ea typeface="Aka-AcidGR-DiaryGirl" pitchFamily="50" charset="-95"/>
              </a:endParaRPr>
            </a:p>
          </p:txBody>
        </p:sp>
      </p:grpSp>
      <p:sp>
        <p:nvSpPr>
          <p:cNvPr id="7" name="Ορθογώνιο 6"/>
          <p:cNvSpPr/>
          <p:nvPr/>
        </p:nvSpPr>
        <p:spPr>
          <a:xfrm>
            <a:off x="323528" y="1027320"/>
            <a:ext cx="5472608"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Συμμετοχή του παιδιού στη θέσπισή τους</a:t>
            </a:r>
          </a:p>
        </p:txBody>
      </p:sp>
      <p:sp>
        <p:nvSpPr>
          <p:cNvPr id="8" name="Ορθογώνιο 7"/>
          <p:cNvSpPr/>
          <p:nvPr/>
        </p:nvSpPr>
        <p:spPr>
          <a:xfrm>
            <a:off x="395536" y="3027149"/>
            <a:ext cx="64442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διατύπωση </a:t>
            </a:r>
          </a:p>
        </p:txBody>
      </p:sp>
      <p:sp>
        <p:nvSpPr>
          <p:cNvPr id="9" name="Ορθογώνιο 8"/>
          <p:cNvSpPr/>
          <p:nvPr/>
        </p:nvSpPr>
        <p:spPr>
          <a:xfrm>
            <a:off x="395536" y="4077072"/>
            <a:ext cx="849694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Καθορισμός συνεπειών σε περίπτωση μη τήρησης ενός κανόνα</a:t>
            </a:r>
          </a:p>
        </p:txBody>
      </p:sp>
      <p:grpSp>
        <p:nvGrpSpPr>
          <p:cNvPr id="11" name="Ομάδα 10"/>
          <p:cNvGrpSpPr/>
          <p:nvPr/>
        </p:nvGrpSpPr>
        <p:grpSpPr>
          <a:xfrm>
            <a:off x="1560071" y="5373216"/>
            <a:ext cx="6323348" cy="1152129"/>
            <a:chOff x="880235" y="5401588"/>
            <a:chExt cx="9285151" cy="457091"/>
          </a:xfrm>
        </p:grpSpPr>
        <p:sp>
          <p:nvSpPr>
            <p:cNvPr id="12" name="Στρογγυλεμένο ορθογώνιο 11"/>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3" name="TextBox 12"/>
            <p:cNvSpPr txBox="1"/>
            <p:nvPr/>
          </p:nvSpPr>
          <p:spPr>
            <a:xfrm>
              <a:off x="880235" y="5458724"/>
              <a:ext cx="9285151" cy="354107"/>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Οι κανόνες πρέπει να εφαρμόζονται πιστά και από τους «μεγάλους»</a:t>
              </a:r>
            </a:p>
          </p:txBody>
        </p:sp>
      </p:grpSp>
      <p:sp>
        <p:nvSpPr>
          <p:cNvPr id="14" name="Δεξιό βέλος 13"/>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5" name="Ορθογώνιο 14"/>
          <p:cNvSpPr/>
          <p:nvPr/>
        </p:nvSpPr>
        <p:spPr>
          <a:xfrm>
            <a:off x="1676069" y="2288485"/>
            <a:ext cx="2823923" cy="492443"/>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αιτιολόγηση</a:t>
            </a:r>
          </a:p>
        </p:txBody>
      </p:sp>
      <p:cxnSp>
        <p:nvCxnSpPr>
          <p:cNvPr id="16" name="Γωνιακή σύνδεση 15"/>
          <p:cNvCxnSpPr>
            <a:endCxn id="15" idx="1"/>
          </p:cNvCxnSpPr>
          <p:nvPr/>
        </p:nvCxnSpPr>
        <p:spPr>
          <a:xfrm>
            <a:off x="944675" y="2022604"/>
            <a:ext cx="731394" cy="51210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45605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Κοινωνικοποίηση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07504" y="836712"/>
            <a:ext cx="8892480" cy="126188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Επιδιώξτε την εμπλοκή του παιδιού σε δραστηριότητες με άλλα παιδιά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(πλατεία, γειτονιά, συναντήσεις σε σπίτια, παιδικά πάρτι, παιδότοποι)</a:t>
            </a:r>
          </a:p>
        </p:txBody>
      </p:sp>
      <p:sp>
        <p:nvSpPr>
          <p:cNvPr id="4" name="Ορθογώνιο 3"/>
          <p:cNvSpPr/>
          <p:nvPr/>
        </p:nvSpPr>
        <p:spPr>
          <a:xfrm>
            <a:off x="107504" y="2276872"/>
            <a:ext cx="842493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Επιβράβευση</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προσπάθειας για κοινωνική συναναστροφή</a:t>
            </a:r>
          </a:p>
        </p:txBody>
      </p:sp>
      <p:sp>
        <p:nvSpPr>
          <p:cNvPr id="10" name="Ορθογώνιο 9"/>
          <p:cNvSpPr/>
          <p:nvPr/>
        </p:nvSpPr>
        <p:spPr>
          <a:xfrm>
            <a:off x="107504" y="3356992"/>
            <a:ext cx="5976664"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Ενθαρρύνετε το παιδί να παίρνει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ρίσκα</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αποδέχεται την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ήττα</a:t>
            </a:r>
          </a:p>
        </p:txBody>
      </p:sp>
      <p:sp>
        <p:nvSpPr>
          <p:cNvPr id="11" name="Ορθογώνιο 10"/>
          <p:cNvSpPr/>
          <p:nvPr/>
        </p:nvSpPr>
        <p:spPr>
          <a:xfrm>
            <a:off x="107504" y="4365104"/>
            <a:ext cx="6264696"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χρησιμοποιείται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ταμπέλες</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μην το συγκρίνετε με άλλα παιδιά</a:t>
            </a:r>
          </a:p>
        </p:txBody>
      </p:sp>
      <p:sp>
        <p:nvSpPr>
          <p:cNvPr id="12" name="Ορθογώνιο 11"/>
          <p:cNvSpPr/>
          <p:nvPr/>
        </p:nvSpPr>
        <p:spPr>
          <a:xfrm>
            <a:off x="107504" y="5445224"/>
            <a:ext cx="8424936" cy="129266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Ø"/>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Μην είστε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υπερπροστατευτικοί</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Αφήστε το παιδί να είναι πιο ελεύθερο</a:t>
            </a:r>
            <a:r>
              <a:rPr lang="en-US"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πέσει </a:t>
            </a:r>
            <a:r>
              <a:rPr lang="el-GR" sz="26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κάτω,να</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χτυπήσει και να μάθει να σηκώνεται</a:t>
            </a:r>
          </a:p>
        </p:txBody>
      </p:sp>
      <p:pic>
        <p:nvPicPr>
          <p:cNvPr id="3074" name="Picture 2" descr="https://image.freepik.com/vector-gratis/diseno-ninos-jugando_1308-61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68144" y="2285156"/>
            <a:ext cx="3304084" cy="33040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60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128826"/>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Εμπιστοσύνη στις Εκπαιδευτικούς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688840" y="908720"/>
            <a:ext cx="7699584" cy="1326534"/>
            <a:chOff x="1784721" y="5409221"/>
            <a:chExt cx="7172798" cy="1007101"/>
          </a:xfrm>
        </p:grpSpPr>
        <p:sp>
          <p:nvSpPr>
            <p:cNvPr id="4" name="Στρογγυλεμένο ορθογώνιο 3"/>
            <p:cNvSpPr/>
            <p:nvPr/>
          </p:nvSpPr>
          <p:spPr>
            <a:xfrm>
              <a:off x="1784721" y="5409221"/>
              <a:ext cx="7172798" cy="91456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5" name="TextBox 4"/>
            <p:cNvSpPr txBox="1"/>
            <p:nvPr/>
          </p:nvSpPr>
          <p:spPr>
            <a:xfrm>
              <a:off x="1784721" y="5505035"/>
              <a:ext cx="7172798" cy="91128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σχέση και η καλή επικοινωνία παιδαγωγού και γονιών βοηθούν το παιδί να νιώσει </a:t>
              </a:r>
              <a:r>
                <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rPr>
                <a:t>ασφάλεια και σιγουριά </a:t>
              </a:r>
            </a:p>
          </p:txBody>
        </p:sp>
      </p:grpSp>
      <p:sp>
        <p:nvSpPr>
          <p:cNvPr id="6" name="TextBox 5"/>
          <p:cNvSpPr txBox="1"/>
          <p:nvPr/>
        </p:nvSpPr>
        <p:spPr>
          <a:xfrm>
            <a:off x="12921" y="2204864"/>
            <a:ext cx="7699584"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Μοιραστείτε μαζί τους….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107505" y="2666529"/>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ανησυχίες και προβληματισμούς</a:t>
            </a:r>
          </a:p>
        </p:txBody>
      </p:sp>
      <p:sp>
        <p:nvSpPr>
          <p:cNvPr id="8" name="Ορθογώνιο 7"/>
          <p:cNvSpPr/>
          <p:nvPr/>
        </p:nvSpPr>
        <p:spPr>
          <a:xfrm>
            <a:off x="107505" y="3128194"/>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ιδιαιτερότητες και δυσκολίες </a:t>
            </a:r>
          </a:p>
        </p:txBody>
      </p:sp>
      <p:sp>
        <p:nvSpPr>
          <p:cNvPr id="9" name="TextBox 8"/>
          <p:cNvSpPr txBox="1"/>
          <p:nvPr/>
        </p:nvSpPr>
        <p:spPr>
          <a:xfrm>
            <a:off x="18365" y="4581128"/>
            <a:ext cx="7699584"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Ακούστε με προσοχή και χωρίς αμφισβήτηση….</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0" name="Ορθογώνιο 9"/>
          <p:cNvSpPr/>
          <p:nvPr/>
        </p:nvSpPr>
        <p:spPr>
          <a:xfrm>
            <a:off x="107505" y="3625847"/>
            <a:ext cx="633670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πιθανές αλλαγές που συμβαίνουν στο περιβάλλον του παιδιού </a:t>
            </a:r>
          </a:p>
        </p:txBody>
      </p:sp>
      <p:sp>
        <p:nvSpPr>
          <p:cNvPr id="11" name="Ορθογώνιο 10"/>
          <p:cNvSpPr/>
          <p:nvPr/>
        </p:nvSpPr>
        <p:spPr>
          <a:xfrm>
            <a:off x="107505" y="5050253"/>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προβληματισμούς των νηπιαγωγών</a:t>
            </a:r>
          </a:p>
        </p:txBody>
      </p:sp>
      <p:sp>
        <p:nvSpPr>
          <p:cNvPr id="12" name="Ορθογώνιο 11"/>
          <p:cNvSpPr/>
          <p:nvPr/>
        </p:nvSpPr>
        <p:spPr>
          <a:xfrm>
            <a:off x="107505" y="551191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τις παρατηρήσεις και τις συμβουλές τους</a:t>
            </a:r>
          </a:p>
        </p:txBody>
      </p:sp>
      <p:grpSp>
        <p:nvGrpSpPr>
          <p:cNvPr id="13" name="Ομάδα 12"/>
          <p:cNvGrpSpPr/>
          <p:nvPr/>
        </p:nvGrpSpPr>
        <p:grpSpPr>
          <a:xfrm>
            <a:off x="792088" y="6093296"/>
            <a:ext cx="8172400" cy="957201"/>
            <a:chOff x="1784721" y="5409222"/>
            <a:chExt cx="7172798" cy="726704"/>
          </a:xfrm>
        </p:grpSpPr>
        <p:sp>
          <p:nvSpPr>
            <p:cNvPr id="14" name="Στρογγυλεμένο ορθογώνιο 13"/>
            <p:cNvSpPr/>
            <p:nvPr/>
          </p:nvSpPr>
          <p:spPr>
            <a:xfrm>
              <a:off x="1784721" y="5409222"/>
              <a:ext cx="7172798" cy="52682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630891"/>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Να είστε σίγουροι ότι θέλουν το καλύτερο για το παιδί σας</a:t>
              </a:r>
            </a:p>
          </p:txBody>
        </p:sp>
      </p:grpSp>
      <p:sp>
        <p:nvSpPr>
          <p:cNvPr id="16" name="Δεξιό βέλος 15"/>
          <p:cNvSpPr/>
          <p:nvPr/>
        </p:nvSpPr>
        <p:spPr>
          <a:xfrm>
            <a:off x="113778" y="6331852"/>
            <a:ext cx="575062" cy="216809"/>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8" name="AutoShape 2" descr="C:\Users\user\Desktop\%CE%A3%CF%87%CE%BF%CE%BB. %CE%88%CF%84%CE%BF%CF%82 2019-20\%CE%93%CE%BF%CE%BD%CE%B5%CE%AF%CF%82\childrens-activity-kinder-garden-reading-260nw-573228547.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6800"/>
          <a:stretch/>
        </p:blipFill>
        <p:spPr bwMode="auto">
          <a:xfrm flipH="1">
            <a:off x="6012160" y="2387979"/>
            <a:ext cx="3024336" cy="2769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7403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969448" y="2413337"/>
            <a:ext cx="5256584"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Γ. Το Αναλυτικό Πρόγραμμα του Νηπιαγωγείου </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6512" y="3789040"/>
            <a:ext cx="9182109"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Προτάσεις για Επέκταση του Προγράμματος </a:t>
            </a:r>
            <a:endParaRPr lang="en-US"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a:p>
            <a:pPr algn="ctr"/>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101"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67561"/>
          <a:stretch/>
        </p:blipFill>
        <p:spPr bwMode="auto">
          <a:xfrm>
            <a:off x="375008" y="4831319"/>
            <a:ext cx="8445464" cy="212607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user\Desktop\Σχολ. Έτος 2019-20\Γονείς\2d6cebe305763398f7cecb6a8b9b84f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1" b="42389"/>
          <a:stretch/>
        </p:blipFill>
        <p:spPr bwMode="auto">
          <a:xfrm>
            <a:off x="0" y="-40329"/>
            <a:ext cx="9144000" cy="29614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147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64633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Ωρολόγιο Πρόγραμμα</a:t>
            </a:r>
            <a:endParaRPr lang="el-GR" sz="36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4" name="Ορθογώνιο 3"/>
          <p:cNvSpPr/>
          <p:nvPr/>
        </p:nvSpPr>
        <p:spPr>
          <a:xfrm>
            <a:off x="22938" y="620688"/>
            <a:ext cx="5413158" cy="492443"/>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Πρωινό Υποχρεωτικό Τμήμα</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0" y="1357298"/>
            <a:ext cx="6934200" cy="5309113"/>
            <a:chOff x="975987" y="1357298"/>
            <a:chExt cx="6934200" cy="5309113"/>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0905" b="6583"/>
            <a:stretch/>
          </p:blipFill>
          <p:spPr bwMode="auto">
            <a:xfrm>
              <a:off x="975987" y="1357298"/>
              <a:ext cx="6934200" cy="27271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9097"/>
            <a:stretch/>
          </p:blipFill>
          <p:spPr bwMode="auto">
            <a:xfrm>
              <a:off x="1104900" y="3861048"/>
              <a:ext cx="6762750" cy="280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054" name="Picture 6" descr="https://c8.alamy.com/comp/PY3NMC/children-around-a-clock-illustration-PY3NMC.jpg"/>
          <p:cNvPicPr>
            <a:picLocks noChangeAspect="1" noChangeArrowheads="1"/>
          </p:cNvPicPr>
          <p:nvPr/>
        </p:nvPicPr>
        <p:blipFill rotWithShape="1">
          <a:blip r:embed="rId4" cstate="print">
            <a:clrChange>
              <a:clrFrom>
                <a:srgbClr val="FFFDF1"/>
              </a:clrFrom>
              <a:clrTo>
                <a:srgbClr val="FFFDF1">
                  <a:alpha val="0"/>
                </a:srgbClr>
              </a:clrTo>
            </a:clrChange>
            <a:extLst>
              <a:ext uri="{28A0092B-C50C-407E-A947-70E740481C1C}">
                <a14:useLocalDpi xmlns:a14="http://schemas.microsoft.com/office/drawing/2010/main" xmlns="" val="0"/>
              </a:ext>
            </a:extLst>
          </a:blip>
          <a:srcRect b="9083"/>
          <a:stretch/>
        </p:blipFill>
        <p:spPr bwMode="auto">
          <a:xfrm>
            <a:off x="6156176" y="2276872"/>
            <a:ext cx="2906875" cy="23094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265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t="12173"/>
          <a:stretch/>
        </p:blipFill>
        <p:spPr bwMode="auto">
          <a:xfrm>
            <a:off x="51830" y="734507"/>
            <a:ext cx="9056674" cy="385778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73751" y="44624"/>
            <a:ext cx="6565286" cy="492443"/>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Προαιρετικό Ολοήμερο Τμήμα</a:t>
            </a:r>
          </a:p>
        </p:txBody>
      </p:sp>
      <p:pic>
        <p:nvPicPr>
          <p:cNvPr id="3078" name="Picture 6" descr="Σχετική εικόνα"/>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75656" y="4663008"/>
            <a:ext cx="6120680" cy="2150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71485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008" y="0"/>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Ελεύθερο Παιχνίδι – </a:t>
            </a:r>
          </a:p>
          <a:p>
            <a:pPr algn="ct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Ενασχόληση στα Κέντρα Μάθησης (γωνιές)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19" name="Ομάδα 18"/>
          <p:cNvGrpSpPr/>
          <p:nvPr/>
        </p:nvGrpSpPr>
        <p:grpSpPr>
          <a:xfrm>
            <a:off x="-1332657" y="2276872"/>
            <a:ext cx="8081373" cy="731082"/>
            <a:chOff x="1784721" y="5409222"/>
            <a:chExt cx="7172798" cy="555035"/>
          </a:xfrm>
        </p:grpSpPr>
        <p:sp>
          <p:nvSpPr>
            <p:cNvPr id="20" name="Στρογγυλεμένο ορθογώνιο 19"/>
            <p:cNvSpPr/>
            <p:nvPr/>
          </p:nvSpPr>
          <p:spPr>
            <a:xfrm>
              <a:off x="3572152" y="5409222"/>
              <a:ext cx="3488233" cy="55503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1" name="TextBox 20"/>
            <p:cNvSpPr txBox="1"/>
            <p:nvPr/>
          </p:nvSpPr>
          <p:spPr>
            <a:xfrm>
              <a:off x="1784721" y="5505035"/>
              <a:ext cx="7172798" cy="350495"/>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Οι γωνιές της τάξης μας….</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grpSp>
        <p:nvGrpSpPr>
          <p:cNvPr id="4" name="Ομάδα 3"/>
          <p:cNvGrpSpPr/>
          <p:nvPr/>
        </p:nvGrpSpPr>
        <p:grpSpPr>
          <a:xfrm>
            <a:off x="927868" y="1124744"/>
            <a:ext cx="7255309" cy="858269"/>
            <a:chOff x="1479739" y="3291132"/>
            <a:chExt cx="13038608" cy="1710324"/>
          </a:xfrm>
        </p:grpSpPr>
        <p:sp>
          <p:nvSpPr>
            <p:cNvPr id="5" name="Στρογγυλεμένο ορθογώνιο 4"/>
            <p:cNvSpPr/>
            <p:nvPr/>
          </p:nvSpPr>
          <p:spPr>
            <a:xfrm>
              <a:off x="1784722" y="3291132"/>
              <a:ext cx="12612311" cy="164982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0"/>
              <a:ext cx="13038608" cy="1655976"/>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Παιδαγωγική Αξία Παιχνιδιού – </a:t>
              </a:r>
            </a:p>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συμβολή στην ανάπτυξη &amp; μάθηση του παιδιού</a:t>
              </a:r>
              <a:endParaRPr lang="el-GR" sz="2400" dirty="0">
                <a:solidFill>
                  <a:schemeClr val="bg1"/>
                </a:solidFill>
                <a:latin typeface="Comic Sans MS" pitchFamily="66" charset="0"/>
              </a:endParaRPr>
            </a:p>
          </p:txBody>
        </p:sp>
      </p:grpSp>
      <p:sp>
        <p:nvSpPr>
          <p:cNvPr id="22" name="Ορθογώνιο 21"/>
          <p:cNvSpPr/>
          <p:nvPr/>
        </p:nvSpPr>
        <p:spPr>
          <a:xfrm>
            <a:off x="179512" y="3284984"/>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Γλώσσας</a:t>
            </a:r>
          </a:p>
        </p:txBody>
      </p:sp>
      <p:sp>
        <p:nvSpPr>
          <p:cNvPr id="23" name="Ορθογώνιο 22"/>
          <p:cNvSpPr/>
          <p:nvPr/>
        </p:nvSpPr>
        <p:spPr>
          <a:xfrm>
            <a:off x="179512" y="401667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Μαθηματικών</a:t>
            </a:r>
          </a:p>
        </p:txBody>
      </p:sp>
      <p:sp>
        <p:nvSpPr>
          <p:cNvPr id="24" name="Ορθογώνιο 23"/>
          <p:cNvSpPr/>
          <p:nvPr/>
        </p:nvSpPr>
        <p:spPr>
          <a:xfrm>
            <a:off x="179512" y="473675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Εικαστικών</a:t>
            </a:r>
          </a:p>
        </p:txBody>
      </p:sp>
      <p:sp>
        <p:nvSpPr>
          <p:cNvPr id="25" name="Ορθογώνιο 24"/>
          <p:cNvSpPr/>
          <p:nvPr/>
        </p:nvSpPr>
        <p:spPr>
          <a:xfrm>
            <a:off x="179512" y="545683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Φυσικών Επιστημών</a:t>
            </a:r>
          </a:p>
        </p:txBody>
      </p:sp>
      <p:sp>
        <p:nvSpPr>
          <p:cNvPr id="27" name="Ορθογώνιο 26"/>
          <p:cNvSpPr/>
          <p:nvPr/>
        </p:nvSpPr>
        <p:spPr>
          <a:xfrm>
            <a:off x="179512" y="6176917"/>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Υπολογιστή</a:t>
            </a:r>
          </a:p>
        </p:txBody>
      </p:sp>
      <p:sp>
        <p:nvSpPr>
          <p:cNvPr id="28" name="Ορθογώνιο 27"/>
          <p:cNvSpPr/>
          <p:nvPr/>
        </p:nvSpPr>
        <p:spPr>
          <a:xfrm>
            <a:off x="3995936" y="4304709"/>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Μαγαζάκι</a:t>
            </a:r>
          </a:p>
        </p:txBody>
      </p:sp>
      <p:sp>
        <p:nvSpPr>
          <p:cNvPr id="29" name="Ορθογώνιο 28"/>
          <p:cNvSpPr/>
          <p:nvPr/>
        </p:nvSpPr>
        <p:spPr>
          <a:xfrm>
            <a:off x="4007828" y="4952781"/>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Κουκλόσπιτο</a:t>
            </a:r>
          </a:p>
        </p:txBody>
      </p:sp>
      <p:sp>
        <p:nvSpPr>
          <p:cNvPr id="30" name="Ορθογώνιο 29"/>
          <p:cNvSpPr/>
          <p:nvPr/>
        </p:nvSpPr>
        <p:spPr>
          <a:xfrm>
            <a:off x="4012413" y="5600853"/>
            <a:ext cx="4086743"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Οικοδομικό Υλικό</a:t>
            </a:r>
          </a:p>
        </p:txBody>
      </p:sp>
      <p:pic>
        <p:nvPicPr>
          <p:cNvPr id="9219" name="Picture 3"/>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xmlns="" val="0"/>
              </a:ext>
            </a:extLst>
          </a:blip>
          <a:srcRect t="4095"/>
          <a:stretch/>
        </p:blipFill>
        <p:spPr bwMode="auto">
          <a:xfrm>
            <a:off x="5023254" y="1983013"/>
            <a:ext cx="3941234" cy="2519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Ορθογώνιο 30"/>
          <p:cNvSpPr/>
          <p:nvPr/>
        </p:nvSpPr>
        <p:spPr>
          <a:xfrm>
            <a:off x="4012413" y="6248925"/>
            <a:ext cx="5472608" cy="49244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Βιβλιοθήκη</a:t>
            </a:r>
          </a:p>
        </p:txBody>
      </p:sp>
    </p:spTree>
    <p:extLst>
      <p:ext uri="{BB962C8B-B14F-4D97-AF65-F5344CB8AC3E}">
        <p14:creationId xmlns:p14="http://schemas.microsoft.com/office/powerpoint/2010/main" xmlns="" val="400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010" y="44624"/>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Τα παιδιά, παίζοντας στις γωνιές</a:t>
            </a:r>
            <a:r>
              <a:rPr lang="en-US" sz="2400" dirty="0">
                <a:solidFill>
                  <a:schemeClr val="accent4">
                    <a:lumMod val="75000"/>
                  </a:schemeClr>
                </a:solidFill>
                <a:latin typeface="Comic Sans MS" pitchFamily="66" charset="0"/>
              </a:rPr>
              <a:t>,</a:t>
            </a:r>
            <a:r>
              <a:rPr lang="el-GR" sz="2400" dirty="0">
                <a:solidFill>
                  <a:schemeClr val="accent4">
                    <a:lumMod val="75000"/>
                  </a:schemeClr>
                </a:solidFill>
                <a:latin typeface="Comic Sans MS" pitchFamily="66" charset="0"/>
              </a:rPr>
              <a:t> μαθαίνουν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3" name="Ορθογώνιο 2"/>
          <p:cNvSpPr/>
          <p:nvPr/>
        </p:nvSpPr>
        <p:spPr>
          <a:xfrm>
            <a:off x="85010" y="645599"/>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διαπροσωπικές σχέσεις</a:t>
            </a:r>
          </a:p>
        </p:txBody>
      </p:sp>
      <p:sp>
        <p:nvSpPr>
          <p:cNvPr id="4" name="Ορθογώνιο 3"/>
          <p:cNvSpPr/>
          <p:nvPr/>
        </p:nvSpPr>
        <p:spPr>
          <a:xfrm>
            <a:off x="107504" y="1149655"/>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επιλύουν τις διαφορές τους</a:t>
            </a:r>
          </a:p>
        </p:txBody>
      </p:sp>
      <p:sp>
        <p:nvSpPr>
          <p:cNvPr id="5" name="Ορθογώνιο 4"/>
          <p:cNvSpPr/>
          <p:nvPr/>
        </p:nvSpPr>
        <p:spPr>
          <a:xfrm>
            <a:off x="107504" y="1653711"/>
            <a:ext cx="692532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συνεργάζονται και να μοιράζονται</a:t>
            </a:r>
          </a:p>
        </p:txBody>
      </p:sp>
      <p:sp>
        <p:nvSpPr>
          <p:cNvPr id="6" name="Ορθογώνιο 5"/>
          <p:cNvSpPr/>
          <p:nvPr/>
        </p:nvSpPr>
        <p:spPr>
          <a:xfrm>
            <a:off x="94946" y="2165955"/>
            <a:ext cx="69253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επικοινωνούν και να ανταλλάσσουν ιδέες, σκέψεις, συναισθήματα</a:t>
            </a:r>
          </a:p>
        </p:txBody>
      </p:sp>
      <p:sp>
        <p:nvSpPr>
          <p:cNvPr id="7" name="TextBox 6"/>
          <p:cNvSpPr txBox="1"/>
          <p:nvPr/>
        </p:nvSpPr>
        <p:spPr>
          <a:xfrm>
            <a:off x="85010" y="3030051"/>
            <a:ext cx="8941550" cy="830997"/>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ενώ παράλληλα με την εξατομικευμένη ενασχόληση και καθοδήγηση της νηπιαγωγού…</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8" name="Ορθογώνιο 7"/>
          <p:cNvSpPr/>
          <p:nvPr/>
        </p:nvSpPr>
        <p:spPr>
          <a:xfrm>
            <a:off x="5088614" y="4423946"/>
            <a:ext cx="3937946" cy="1938992"/>
          </a:xfrm>
          <a:prstGeom prst="rect">
            <a:avLst/>
          </a:prstGeom>
          <a:noFill/>
          <a:ln>
            <a:solidFill>
              <a:schemeClr val="accent4">
                <a:lumMod val="60000"/>
                <a:lumOff val="40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Αναπτύσσουν δεξιότητες σε τομείς που δυσκολεύονται (λεπτή κινητικότητα, γλώσσα, μαθηματικά…</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10242" name="Picture 2" descr="C:\Users\user\Desktop\Σχολ. Έτος 2019-20\Γονείς\b40c37397046b6e351a03514942587d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33128" y="3573015"/>
            <a:ext cx="5385880" cy="364085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Λυγισμένο βέλος 9"/>
          <p:cNvSpPr/>
          <p:nvPr/>
        </p:nvSpPr>
        <p:spPr>
          <a:xfrm rot="5400000">
            <a:off x="6644991" y="3656912"/>
            <a:ext cx="891224" cy="723433"/>
          </a:xfrm>
          <a:prstGeom prst="ben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291485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inVertical)">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500" fill="hold"/>
                                        <p:tgtEl>
                                          <p:spTgt spid="8"/>
                                        </p:tgtEl>
                                        <p:attrNameLst>
                                          <p:attrName>ppt_w</p:attrName>
                                        </p:attrNameLst>
                                      </p:cBhvr>
                                      <p:tavLst>
                                        <p:tav tm="0">
                                          <p:val>
                                            <p:fltVal val="0"/>
                                          </p:val>
                                        </p:tav>
                                        <p:tav tm="100000">
                                          <p:val>
                                            <p:strVal val="#ppt_w"/>
                                          </p:val>
                                        </p:tav>
                                      </p:tavLst>
                                    </p:anim>
                                    <p:anim calcmode="lin" valueType="num">
                                      <p:cBhvr>
                                        <p:cTn id="49" dur="500" fill="hold"/>
                                        <p:tgtEl>
                                          <p:spTgt spid="8"/>
                                        </p:tgtEl>
                                        <p:attrNameLst>
                                          <p:attrName>ppt_h</p:attrName>
                                        </p:attrNameLst>
                                      </p:cBhvr>
                                      <p:tavLst>
                                        <p:tav tm="0">
                                          <p:val>
                                            <p:fltVal val="0"/>
                                          </p:val>
                                        </p:tav>
                                        <p:tav tm="100000">
                                          <p:val>
                                            <p:strVal val="#ppt_h"/>
                                          </p:val>
                                        </p:tav>
                                      </p:tavLst>
                                    </p:anim>
                                    <p:animEffect transition="in" filter="fade">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2938" y="44624"/>
            <a:ext cx="9121062" cy="892552"/>
          </a:xfrm>
          <a:prstGeom prst="rect">
            <a:avLst/>
          </a:prstGeom>
          <a:noFill/>
          <a:ln>
            <a:no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Οργανωμένες Δραστηριότητες και Διερευνήσεις </a:t>
            </a:r>
          </a:p>
          <a:p>
            <a:pPr algn="ct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με βάση το ΔΕΠΠΣ-ΑΠΣ</a:t>
            </a:r>
            <a:endParaRPr lang="el-GR" sz="26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4" name="Ομάδα 3"/>
          <p:cNvGrpSpPr/>
          <p:nvPr/>
        </p:nvGrpSpPr>
        <p:grpSpPr>
          <a:xfrm>
            <a:off x="251520" y="1152018"/>
            <a:ext cx="3788148" cy="576063"/>
            <a:chOff x="1479739" y="3291132"/>
            <a:chExt cx="13038608" cy="1147955"/>
          </a:xfrm>
        </p:grpSpPr>
        <p:sp>
          <p:nvSpPr>
            <p:cNvPr id="5" name="Στρογγυλεμένο ορθογώνιο 4"/>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6" name="TextBox 5"/>
            <p:cNvSpPr txBox="1"/>
            <p:nvPr/>
          </p:nvSpPr>
          <p:spPr>
            <a:xfrm>
              <a:off x="1479739" y="3345481"/>
              <a:ext cx="13038608" cy="919987"/>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Θεματικές Προσεγγίσεις</a:t>
              </a:r>
              <a:endParaRPr lang="el-GR" sz="2400" dirty="0">
                <a:solidFill>
                  <a:schemeClr val="bg1"/>
                </a:solidFill>
                <a:latin typeface="Comic Sans MS" pitchFamily="66" charset="0"/>
              </a:endParaRPr>
            </a:p>
          </p:txBody>
        </p:sp>
      </p:grpSp>
      <p:grpSp>
        <p:nvGrpSpPr>
          <p:cNvPr id="7" name="Ομάδα 6"/>
          <p:cNvGrpSpPr/>
          <p:nvPr/>
        </p:nvGrpSpPr>
        <p:grpSpPr>
          <a:xfrm>
            <a:off x="4932040" y="1131510"/>
            <a:ext cx="3788148" cy="576063"/>
            <a:chOff x="1479739" y="3291132"/>
            <a:chExt cx="13038608" cy="1147955"/>
          </a:xfrm>
        </p:grpSpPr>
        <p:sp>
          <p:nvSpPr>
            <p:cNvPr id="8" name="Στρογγυλεμένο ορθογώνιο 7"/>
            <p:cNvSpPr/>
            <p:nvPr/>
          </p:nvSpPr>
          <p:spPr>
            <a:xfrm>
              <a:off x="1479739" y="3291132"/>
              <a:ext cx="13038608"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sz="2400"/>
            </a:p>
          </p:txBody>
        </p:sp>
        <p:sp>
          <p:nvSpPr>
            <p:cNvPr id="9" name="TextBox 8"/>
            <p:cNvSpPr txBox="1"/>
            <p:nvPr/>
          </p:nvSpPr>
          <p:spPr>
            <a:xfrm>
              <a:off x="1479739" y="3400851"/>
              <a:ext cx="13038608" cy="919987"/>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Σχέδια Εργασίας</a:t>
              </a:r>
              <a:endParaRPr lang="el-GR" sz="2400" dirty="0">
                <a:solidFill>
                  <a:schemeClr val="bg1"/>
                </a:solidFill>
                <a:latin typeface="Comic Sans MS" pitchFamily="66" charset="0"/>
              </a:endParaRPr>
            </a:p>
          </p:txBody>
        </p:sp>
      </p:grpSp>
      <p:grpSp>
        <p:nvGrpSpPr>
          <p:cNvPr id="10" name="Ομάδα 9"/>
          <p:cNvGrpSpPr/>
          <p:nvPr/>
        </p:nvGrpSpPr>
        <p:grpSpPr>
          <a:xfrm>
            <a:off x="2145594" y="2204864"/>
            <a:ext cx="5362479" cy="957202"/>
            <a:chOff x="1784721" y="5409222"/>
            <a:chExt cx="7172798" cy="726705"/>
          </a:xfrm>
        </p:grpSpPr>
        <p:sp>
          <p:nvSpPr>
            <p:cNvPr id="11" name="Στρογγυλεμένο ορθογώνιο 10"/>
            <p:cNvSpPr/>
            <p:nvPr/>
          </p:nvSpPr>
          <p:spPr>
            <a:xfrm>
              <a:off x="1784721" y="5409222"/>
              <a:ext cx="7172798" cy="72670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dirty="0"/>
            </a:p>
          </p:txBody>
        </p:sp>
        <p:sp>
          <p:nvSpPr>
            <p:cNvPr id="12" name="TextBox 11"/>
            <p:cNvSpPr txBox="1"/>
            <p:nvPr/>
          </p:nvSpPr>
          <p:spPr>
            <a:xfrm>
              <a:off x="1784721" y="5451808"/>
              <a:ext cx="7172798" cy="630891"/>
            </a:xfrm>
            <a:prstGeom prst="rect">
              <a:avLst/>
            </a:prstGeom>
            <a:noFill/>
          </p:spPr>
          <p:txBody>
            <a:bodyPr wrap="square" rtlCol="0">
              <a:spAutoFit/>
            </a:bodyPr>
            <a:lstStyle/>
            <a:p>
              <a:pPr algn="ctr"/>
              <a:r>
                <a:rPr lang="el-GR" sz="2400" dirty="0" err="1">
                  <a:solidFill>
                    <a:schemeClr val="accent4">
                      <a:lumMod val="75000"/>
                    </a:schemeClr>
                  </a:solidFill>
                  <a:latin typeface="Comic Sans MS" pitchFamily="66" charset="0"/>
                </a:rPr>
                <a:t>Διαθεματικότητα</a:t>
              </a:r>
              <a:r>
                <a:rPr lang="el-GR" sz="2400" dirty="0">
                  <a:solidFill>
                    <a:schemeClr val="accent4">
                      <a:lumMod val="75000"/>
                    </a:schemeClr>
                  </a:solidFill>
                  <a:latin typeface="Comic Sans MS" pitchFamily="66" charset="0"/>
                </a:rPr>
                <a:t> &amp; Αξιοποίηση </a:t>
              </a:r>
            </a:p>
            <a:p>
              <a:pPr algn="ctr"/>
              <a:r>
                <a:rPr lang="el-GR" sz="2400" dirty="0">
                  <a:solidFill>
                    <a:schemeClr val="accent4">
                      <a:lumMod val="75000"/>
                    </a:schemeClr>
                  </a:solidFill>
                  <a:latin typeface="Comic Sans MS" pitchFamily="66" charset="0"/>
                </a:rPr>
                <a:t>των ενδιαφερόντων των παιδιών</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4" name="Δεξιό άγκιστρο 13"/>
          <p:cNvSpPr/>
          <p:nvPr/>
        </p:nvSpPr>
        <p:spPr>
          <a:xfrm rot="5400000">
            <a:off x="4253224" y="1218618"/>
            <a:ext cx="547788" cy="1368152"/>
          </a:xfrm>
          <a:prstGeom prst="rightBrace">
            <a:avLst>
              <a:gd name="adj1" fmla="val 8333"/>
              <a:gd name="adj2" fmla="val 47655"/>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grpSp>
        <p:nvGrpSpPr>
          <p:cNvPr id="15" name="Ομάδα 14"/>
          <p:cNvGrpSpPr/>
          <p:nvPr/>
        </p:nvGrpSpPr>
        <p:grpSpPr>
          <a:xfrm>
            <a:off x="251520" y="3356992"/>
            <a:ext cx="8352928" cy="901078"/>
            <a:chOff x="-643946" y="3291134"/>
            <a:chExt cx="9134193" cy="1795631"/>
          </a:xfrm>
        </p:grpSpPr>
        <p:sp>
          <p:nvSpPr>
            <p:cNvPr id="16" name="Στρογγυλεμένο ορθογώνιο 1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643946" y="3308124"/>
              <a:ext cx="9134193" cy="177864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Γνωστικά Αντικείμενα – Μαθησιακές Περιοχές</a:t>
              </a:r>
              <a:endParaRPr lang="el-GR" sz="2600" dirty="0">
                <a:solidFill>
                  <a:schemeClr val="bg1"/>
                </a:solidFill>
                <a:latin typeface="Comic Sans MS" pitchFamily="66" charset="0"/>
              </a:endParaRPr>
            </a:p>
          </p:txBody>
        </p:sp>
      </p:grpSp>
      <p:sp>
        <p:nvSpPr>
          <p:cNvPr id="19" name="Ορθογώνιο 18"/>
          <p:cNvSpPr/>
          <p:nvPr/>
        </p:nvSpPr>
        <p:spPr>
          <a:xfrm>
            <a:off x="395536" y="3981651"/>
            <a:ext cx="201622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Γλώσσα</a:t>
            </a:r>
          </a:p>
        </p:txBody>
      </p:sp>
      <p:sp>
        <p:nvSpPr>
          <p:cNvPr id="20" name="Ορθογώνιο 19"/>
          <p:cNvSpPr/>
          <p:nvPr/>
        </p:nvSpPr>
        <p:spPr>
          <a:xfrm>
            <a:off x="395536" y="4474094"/>
            <a:ext cx="2664296"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Μαθηματικά</a:t>
            </a:r>
          </a:p>
        </p:txBody>
      </p:sp>
      <p:sp>
        <p:nvSpPr>
          <p:cNvPr id="21" name="Ορθογώνιο 20"/>
          <p:cNvSpPr/>
          <p:nvPr/>
        </p:nvSpPr>
        <p:spPr>
          <a:xfrm>
            <a:off x="395536" y="4982978"/>
            <a:ext cx="4032448"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Τέχνες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(εικαστικά, θέατρο, μουσική, χορός)</a:t>
            </a:r>
          </a:p>
        </p:txBody>
      </p:sp>
      <p:sp>
        <p:nvSpPr>
          <p:cNvPr id="22" name="Ορθογώνιο 21"/>
          <p:cNvSpPr/>
          <p:nvPr/>
        </p:nvSpPr>
        <p:spPr>
          <a:xfrm>
            <a:off x="4826831" y="4011848"/>
            <a:ext cx="348695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Φυσικές Επιστήμες</a:t>
            </a:r>
          </a:p>
        </p:txBody>
      </p:sp>
      <p:sp>
        <p:nvSpPr>
          <p:cNvPr id="23" name="Ορθογώνιο 22"/>
          <p:cNvSpPr/>
          <p:nvPr/>
        </p:nvSpPr>
        <p:spPr>
          <a:xfrm>
            <a:off x="4826832" y="4614227"/>
            <a:ext cx="389335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&amp; Κοινωνική Ανάπτυξη</a:t>
            </a:r>
          </a:p>
        </p:txBody>
      </p:sp>
      <p:sp>
        <p:nvSpPr>
          <p:cNvPr id="24" name="Ορθογώνιο 23"/>
          <p:cNvSpPr/>
          <p:nvPr/>
        </p:nvSpPr>
        <p:spPr>
          <a:xfrm>
            <a:off x="4826831" y="5469031"/>
            <a:ext cx="389335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Περιβάλλον &amp; Εκπαίδευση για την Αειφόρο Ανάπτυξη</a:t>
            </a:r>
          </a:p>
        </p:txBody>
      </p:sp>
      <p:sp>
        <p:nvSpPr>
          <p:cNvPr id="25" name="Ορθογώνιο 24"/>
          <p:cNvSpPr/>
          <p:nvPr/>
        </p:nvSpPr>
        <p:spPr>
          <a:xfrm>
            <a:off x="374631" y="5805264"/>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Τεχνολογία</a:t>
            </a:r>
          </a:p>
        </p:txBody>
      </p:sp>
      <p:sp>
        <p:nvSpPr>
          <p:cNvPr id="26" name="Ορθογώνιο 25"/>
          <p:cNvSpPr/>
          <p:nvPr/>
        </p:nvSpPr>
        <p:spPr>
          <a:xfrm>
            <a:off x="395536" y="6309320"/>
            <a:ext cx="3893355"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Φυσική Αγωγή</a:t>
            </a:r>
          </a:p>
        </p:txBody>
      </p:sp>
    </p:spTree>
    <p:extLst>
      <p:ext uri="{BB962C8B-B14F-4D97-AF65-F5344CB8AC3E}">
        <p14:creationId xmlns:p14="http://schemas.microsoft.com/office/powerpoint/2010/main" xmlns="" val="12964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arn(inVertical)">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barn(inVertical)">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arn(inVertical)">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barn(inVertical)">
                                      <p:cBhvr>
                                        <p:cTn id="68" dur="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barn(inVertical)">
                                      <p:cBhvr>
                                        <p:cTn id="7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0" grpId="0"/>
      <p:bldP spid="21" grpId="0"/>
      <p:bldP spid="22" grpId="0"/>
      <p:bldP spid="23" grpId="0"/>
      <p:bldP spid="24" grpId="0"/>
      <p:bldP spid="25"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44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Θέματα για συζήτηση….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73994" y="937666"/>
            <a:ext cx="521808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Πρακτικά Θέματα</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9" name="Ορθογώνιο 8"/>
          <p:cNvSpPr/>
          <p:nvPr/>
        </p:nvSpPr>
        <p:spPr>
          <a:xfrm>
            <a:off x="107504" y="2420888"/>
            <a:ext cx="9685826" cy="147732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 Το Αναλυτικό Πρόγραμμα του Νηπιαγωγείου – Προτάσεις για Επέκταση του Προγράμματος στο σπίτι</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0" name="Ορθογώνιο 9"/>
          <p:cNvSpPr/>
          <p:nvPr/>
        </p:nvSpPr>
        <p:spPr>
          <a:xfrm>
            <a:off x="107504" y="1722874"/>
            <a:ext cx="6240162"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Ομαλή Προσαρμογή Παιδιών</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2" name="Ορθογώνιο 11"/>
          <p:cNvSpPr/>
          <p:nvPr/>
        </p:nvSpPr>
        <p:spPr>
          <a:xfrm>
            <a:off x="107504" y="3861048"/>
            <a:ext cx="9685826" cy="1015663"/>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Ετήσιος Εκπαιδευτικός Προγραμματισμός – Καινοτόμα Προγράμματα και Επισκέψεις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73994" y="494116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Επικοινωνία &amp; Συνεργασία με γονείς</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4" name="Ορθογώνιο 13"/>
          <p:cNvSpPr/>
          <p:nvPr/>
        </p:nvSpPr>
        <p:spPr>
          <a:xfrm>
            <a:off x="70750" y="5539298"/>
            <a:ext cx="9685826" cy="5539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Δομές Υποστήριξης Εκπαιδευτικού Έργου</a:t>
            </a:r>
            <a:endParaRPr lang="el-GR" sz="3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261333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Γλώσσα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266" name="Picture 2"/>
          <p:cNvPicPr>
            <a:picLocks noChangeAspect="1" noChangeArrowheads="1"/>
          </p:cNvPicPr>
          <p:nvPr/>
        </p:nvPicPr>
        <p:blipFill>
          <a:blip r:embed="rId3">
            <a:clrChange>
              <a:clrFrom>
                <a:srgbClr val="FAF9FF"/>
              </a:clrFrom>
              <a:clrTo>
                <a:srgbClr val="FAF9FF">
                  <a:alpha val="0"/>
                </a:srgbClr>
              </a:clrTo>
            </a:clrChange>
            <a:extLst>
              <a:ext uri="{28A0092B-C50C-407E-A947-70E740481C1C}">
                <a14:useLocalDpi xmlns:a14="http://schemas.microsoft.com/office/drawing/2010/main" xmlns="" val="0"/>
              </a:ext>
            </a:extLst>
          </a:blip>
          <a:srcRect/>
          <a:stretch>
            <a:fillRect/>
          </a:stretch>
        </p:blipFill>
        <p:spPr bwMode="auto">
          <a:xfrm>
            <a:off x="6084168" y="3653140"/>
            <a:ext cx="3059832" cy="3177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Ορθογώνιο 3"/>
          <p:cNvSpPr/>
          <p:nvPr/>
        </p:nvSpPr>
        <p:spPr>
          <a:xfrm>
            <a:off x="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Προφορικός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TextBox 4"/>
          <p:cNvSpPr txBox="1"/>
          <p:nvPr/>
        </p:nvSpPr>
        <p:spPr>
          <a:xfrm>
            <a:off x="94946" y="1484784"/>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Μέσα από ποικίλες επικοινωνιακές καταστάσεις τα παιδιά ενθαρρύνονται να παίρνουν το λόγο ώστε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107505" y="239127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εμπλουτίσουν το λεξιλόγιό τους</a:t>
            </a:r>
          </a:p>
        </p:txBody>
      </p:sp>
      <p:sp>
        <p:nvSpPr>
          <p:cNvPr id="7" name="Ορθογώνιο 6"/>
          <p:cNvSpPr/>
          <p:nvPr/>
        </p:nvSpPr>
        <p:spPr>
          <a:xfrm>
            <a:off x="107505" y="2967335"/>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εμπειρίες τους και να αφηγηθούν ιστορίες</a:t>
            </a:r>
          </a:p>
        </p:txBody>
      </p:sp>
      <p:sp>
        <p:nvSpPr>
          <p:cNvPr id="8" name="Ορθογώνιο 7"/>
          <p:cNvSpPr/>
          <p:nvPr/>
        </p:nvSpPr>
        <p:spPr>
          <a:xfrm>
            <a:off x="107505" y="3615407"/>
            <a:ext cx="8496943"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περιγράφουν και να ερμηνεύουν γεγονότα</a:t>
            </a:r>
          </a:p>
        </p:txBody>
      </p:sp>
      <p:sp>
        <p:nvSpPr>
          <p:cNvPr id="9" name="Ορθογώνιο 8"/>
          <p:cNvSpPr/>
          <p:nvPr/>
        </p:nvSpPr>
        <p:spPr>
          <a:xfrm>
            <a:off x="94947" y="4182179"/>
            <a:ext cx="642126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επιχειρηματολογούν και να αιτιολογούν τις απόψεις τους </a:t>
            </a:r>
          </a:p>
        </p:txBody>
      </p:sp>
      <p:sp>
        <p:nvSpPr>
          <p:cNvPr id="10" name="Ορθογώνιο 9"/>
          <p:cNvSpPr/>
          <p:nvPr/>
        </p:nvSpPr>
        <p:spPr>
          <a:xfrm>
            <a:off x="94946" y="5171708"/>
            <a:ext cx="642127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μαθαίνουν να είναι καλοί ακροατές, παίρνοντας διαδοχικά τον λόγο και δείχνοντας σεβασμό στους συνομιλητές τους</a:t>
            </a:r>
          </a:p>
        </p:txBody>
      </p:sp>
    </p:spTree>
    <p:extLst>
      <p:ext uri="{BB962C8B-B14F-4D97-AF65-F5344CB8AC3E}">
        <p14:creationId xmlns:p14="http://schemas.microsoft.com/office/powerpoint/2010/main" xmlns="" val="427469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προφορική ομιλία κι έκφραση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94946" y="1484784"/>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107505" y="2160438"/>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διηγηθούν πώς πέρασαν στο σχολείο</a:t>
            </a:r>
          </a:p>
        </p:txBody>
      </p:sp>
      <p:sp>
        <p:nvSpPr>
          <p:cNvPr id="5" name="Ορθογώνιο 4"/>
          <p:cNvSpPr/>
          <p:nvPr/>
        </p:nvSpPr>
        <p:spPr>
          <a:xfrm>
            <a:off x="94946" y="2751311"/>
            <a:ext cx="65527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αφηγηθούν ένα παραμύθι</a:t>
            </a:r>
          </a:p>
        </p:txBody>
      </p:sp>
      <p:sp>
        <p:nvSpPr>
          <p:cNvPr id="6" name="Ορθογώνιο 5"/>
          <p:cNvSpPr/>
          <p:nvPr/>
        </p:nvSpPr>
        <p:spPr>
          <a:xfrm>
            <a:off x="107505" y="3314601"/>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περιγράψουν κάτι που τους κάνει εντύπωση σε μια βόλτα</a:t>
            </a:r>
          </a:p>
        </p:txBody>
      </p:sp>
      <p:sp>
        <p:nvSpPr>
          <p:cNvPr id="7" name="Ορθογώνιο 6"/>
          <p:cNvSpPr/>
          <p:nvPr/>
        </p:nvSpPr>
        <p:spPr>
          <a:xfrm>
            <a:off x="94945" y="4148790"/>
            <a:ext cx="655272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αιτιολογήσουν την άποψή τους για κάποιο θέμα</a:t>
            </a:r>
          </a:p>
        </p:txBody>
      </p:sp>
      <p:grpSp>
        <p:nvGrpSpPr>
          <p:cNvPr id="8" name="Ομάδα 7"/>
          <p:cNvGrpSpPr/>
          <p:nvPr/>
        </p:nvGrpSpPr>
        <p:grpSpPr>
          <a:xfrm>
            <a:off x="1560070" y="5373213"/>
            <a:ext cx="7260401" cy="1440164"/>
            <a:chOff x="880235" y="5401588"/>
            <a:chExt cx="9285151" cy="571365"/>
          </a:xfrm>
        </p:grpSpPr>
        <p:sp>
          <p:nvSpPr>
            <p:cNvPr id="9" name="Στρογγυλεμένο ορθογώνιο 8"/>
            <p:cNvSpPr/>
            <p:nvPr/>
          </p:nvSpPr>
          <p:spPr>
            <a:xfrm>
              <a:off x="880235" y="5401588"/>
              <a:ext cx="9285151" cy="45709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0" name="TextBox 9"/>
            <p:cNvSpPr txBox="1"/>
            <p:nvPr/>
          </p:nvSpPr>
          <p:spPr>
            <a:xfrm>
              <a:off x="880235" y="5460108"/>
              <a:ext cx="9285151" cy="512845"/>
            </a:xfrm>
            <a:prstGeom prst="rect">
              <a:avLst/>
            </a:prstGeom>
            <a:noFill/>
          </p:spPr>
          <p:txBody>
            <a:bodyPr wrap="square" rtlCol="0">
              <a:spAutoFit/>
            </a:bodyPr>
            <a:lstStyle/>
            <a:p>
              <a:pPr algn="ctr"/>
              <a:r>
                <a:rPr lang="el-GR" sz="2600" dirty="0">
                  <a:solidFill>
                    <a:schemeClr val="accent4">
                      <a:lumMod val="75000"/>
                    </a:schemeClr>
                  </a:solidFill>
                  <a:latin typeface="Comic Sans MS" pitchFamily="66" charset="0"/>
                </a:rPr>
                <a:t>αφιερώστε χρόνο για να ακούσετε τα παιδιά σας γιατί σίγουρα έχουν πολλά να σας πουν</a:t>
              </a:r>
            </a:p>
          </p:txBody>
        </p:sp>
      </p:grpSp>
      <p:sp>
        <p:nvSpPr>
          <p:cNvPr id="11" name="Δεξιό βέλος 10"/>
          <p:cNvSpPr/>
          <p:nvPr/>
        </p:nvSpPr>
        <p:spPr>
          <a:xfrm>
            <a:off x="432383" y="568782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1331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81688" y="1484785"/>
            <a:ext cx="2992629" cy="3253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16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randombar(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512" y="10792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Γραπτός Λόγος</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6" name="Ομάδα 5"/>
          <p:cNvGrpSpPr/>
          <p:nvPr/>
        </p:nvGrpSpPr>
        <p:grpSpPr>
          <a:xfrm>
            <a:off x="117316" y="938363"/>
            <a:ext cx="5174763" cy="2191767"/>
            <a:chOff x="567172" y="4523282"/>
            <a:chExt cx="9321947" cy="869553"/>
          </a:xfrm>
        </p:grpSpPr>
        <p:sp>
          <p:nvSpPr>
            <p:cNvPr id="7" name="Στρογγυλεμένο ορθογώνιο 6"/>
            <p:cNvSpPr/>
            <p:nvPr/>
          </p:nvSpPr>
          <p:spPr>
            <a:xfrm>
              <a:off x="567172" y="4523282"/>
              <a:ext cx="9321946" cy="86955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8" name="TextBox 7"/>
            <p:cNvSpPr txBox="1"/>
            <p:nvPr/>
          </p:nvSpPr>
          <p:spPr>
            <a:xfrm>
              <a:off x="629479" y="4550303"/>
              <a:ext cx="9259640" cy="842532"/>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Στόχος μας είναι να αποκτήσουν </a:t>
              </a:r>
              <a:r>
                <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rPr>
                <a:t>κίνητρα</a:t>
              </a:r>
              <a:r>
                <a:rPr lang="el-GR" sz="2200" dirty="0">
                  <a:solidFill>
                    <a:schemeClr val="accent4">
                      <a:lumMod val="75000"/>
                    </a:schemeClr>
                  </a:solidFill>
                  <a:latin typeface="Comic Sans MS" pitchFamily="66" charset="0"/>
                </a:rPr>
                <a:t> για την κατάκτηση του γραπτού λόγου, να καταλάβουν δηλαδή </a:t>
              </a:r>
              <a:r>
                <a:rPr lang="el-GR" sz="2200" u="sng" dirty="0">
                  <a:solidFill>
                    <a:schemeClr val="accent4">
                      <a:lumMod val="75000"/>
                    </a:schemeClr>
                  </a:solidFill>
                  <a:latin typeface="Comic Sans MS" pitchFamily="66" charset="0"/>
                </a:rPr>
                <a:t>την κοινωνική του διάσταση</a:t>
              </a:r>
              <a:r>
                <a:rPr lang="el-GR" sz="2200" dirty="0">
                  <a:solidFill>
                    <a:schemeClr val="accent4">
                      <a:lumMod val="75000"/>
                    </a:schemeClr>
                  </a:solidFill>
                  <a:latin typeface="Comic Sans MS" pitchFamily="66" charset="0"/>
                </a:rPr>
                <a:t>, τη </a:t>
              </a:r>
              <a:r>
                <a:rPr lang="el-GR" sz="2200" u="sng" dirty="0">
                  <a:solidFill>
                    <a:schemeClr val="accent4">
                      <a:lumMod val="75000"/>
                    </a:schemeClr>
                  </a:solidFill>
                  <a:latin typeface="Comic Sans MS" pitchFamily="66" charset="0"/>
                </a:rPr>
                <a:t>χρησιμότητα</a:t>
              </a:r>
              <a:r>
                <a:rPr lang="el-GR" sz="2200" dirty="0">
                  <a:solidFill>
                    <a:schemeClr val="accent4">
                      <a:lumMod val="75000"/>
                    </a:schemeClr>
                  </a:solidFill>
                  <a:latin typeface="Comic Sans MS" pitchFamily="66" charset="0"/>
                </a:rPr>
                <a:t> και τις </a:t>
              </a:r>
              <a:r>
                <a:rPr lang="el-GR" sz="2200" u="sng" dirty="0">
                  <a:solidFill>
                    <a:schemeClr val="accent4">
                      <a:lumMod val="75000"/>
                    </a:schemeClr>
                  </a:solidFill>
                  <a:latin typeface="Comic Sans MS" pitchFamily="66" charset="0"/>
                </a:rPr>
                <a:t>επικοινωνιακές σκοπιμότητες </a:t>
              </a:r>
              <a:r>
                <a:rPr lang="el-GR" sz="2200" dirty="0">
                  <a:solidFill>
                    <a:schemeClr val="accent4">
                      <a:lumMod val="75000"/>
                    </a:schemeClr>
                  </a:solidFill>
                  <a:latin typeface="Comic Sans MS" pitchFamily="66" charset="0"/>
                </a:rPr>
                <a:t>που εξυπηρετεί</a:t>
              </a:r>
            </a:p>
          </p:txBody>
        </p:sp>
      </p:grpSp>
      <p:sp>
        <p:nvSpPr>
          <p:cNvPr id="9" name="Ορθογώνιο 8"/>
          <p:cNvSpPr/>
          <p:nvPr/>
        </p:nvSpPr>
        <p:spPr>
          <a:xfrm>
            <a:off x="591666" y="3284984"/>
            <a:ext cx="824542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δραστηριότητες γραφής που έχουν νόημα για τα παιδιά κι εξυπηρετούν επικοινωνιακό στόχο</a:t>
            </a:r>
          </a:p>
        </p:txBody>
      </p:sp>
      <p:pic>
        <p:nvPicPr>
          <p:cNvPr id="12290" name="Picture 2" descr="C:\Users\user\Desktop\Σχολ. Έτος 2019-20\Γονείς\kleinkinder-die-buchstaben-halten-4448844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301078">
            <a:off x="5216290" y="928598"/>
            <a:ext cx="3933669" cy="189095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Καμπύλο δεξιό βέλος 2"/>
          <p:cNvSpPr/>
          <p:nvPr/>
        </p:nvSpPr>
        <p:spPr>
          <a:xfrm>
            <a:off x="151904" y="2987961"/>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grpSp>
        <p:nvGrpSpPr>
          <p:cNvPr id="13" name="Ομάδα 12"/>
          <p:cNvGrpSpPr/>
          <p:nvPr/>
        </p:nvGrpSpPr>
        <p:grpSpPr>
          <a:xfrm>
            <a:off x="1272327" y="4365104"/>
            <a:ext cx="7980193" cy="488938"/>
            <a:chOff x="1479739" y="3291132"/>
            <a:chExt cx="13038608" cy="974336"/>
          </a:xfrm>
        </p:grpSpPr>
        <p:sp>
          <p:nvSpPr>
            <p:cNvPr id="14" name="Στρογγυλεμένο ορθογώνιο 13"/>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5" name="TextBox 14"/>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αποφυγή ασκήσεων προγραφής</a:t>
              </a:r>
              <a:endParaRPr lang="el-GR" sz="2400" dirty="0">
                <a:solidFill>
                  <a:schemeClr val="bg1"/>
                </a:solidFill>
                <a:latin typeface="Comic Sans MS" pitchFamily="66" charset="0"/>
              </a:endParaRPr>
            </a:p>
          </p:txBody>
        </p:sp>
      </p:grpSp>
      <p:grpSp>
        <p:nvGrpSpPr>
          <p:cNvPr id="16" name="Ομάδα 15"/>
          <p:cNvGrpSpPr/>
          <p:nvPr/>
        </p:nvGrpSpPr>
        <p:grpSpPr>
          <a:xfrm>
            <a:off x="1760528" y="5085184"/>
            <a:ext cx="7255309" cy="948844"/>
            <a:chOff x="1800971" y="5001457"/>
            <a:chExt cx="13038608" cy="1890819"/>
          </a:xfrm>
        </p:grpSpPr>
        <p:sp>
          <p:nvSpPr>
            <p:cNvPr id="17" name="Στρογγυλεμένο ορθογώνιο 16"/>
            <p:cNvSpPr/>
            <p:nvPr/>
          </p:nvSpPr>
          <p:spPr>
            <a:xfrm>
              <a:off x="2205366" y="5001457"/>
              <a:ext cx="12312982" cy="189081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8" name="TextBox 17"/>
            <p:cNvSpPr txBox="1"/>
            <p:nvPr/>
          </p:nvSpPr>
          <p:spPr>
            <a:xfrm>
              <a:off x="1800971" y="5170341"/>
              <a:ext cx="13038608" cy="165597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ενθάρρυνση αλλά και επιβράβευση </a:t>
              </a:r>
            </a:p>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των μη συμβατικών γραφών των παιδιών</a:t>
              </a:r>
            </a:p>
          </p:txBody>
        </p:sp>
      </p:grpSp>
      <p:grpSp>
        <p:nvGrpSpPr>
          <p:cNvPr id="19" name="Ομάδα 18"/>
          <p:cNvGrpSpPr/>
          <p:nvPr/>
        </p:nvGrpSpPr>
        <p:grpSpPr>
          <a:xfrm>
            <a:off x="1265472" y="6237312"/>
            <a:ext cx="7980193" cy="488938"/>
            <a:chOff x="1479739" y="3291132"/>
            <a:chExt cx="13038608" cy="974336"/>
          </a:xfrm>
        </p:grpSpPr>
        <p:sp>
          <p:nvSpPr>
            <p:cNvPr id="20" name="Στρογγυλεμένο ορθογώνιο 19"/>
            <p:cNvSpPr/>
            <p:nvPr/>
          </p:nvSpPr>
          <p:spPr>
            <a:xfrm>
              <a:off x="3240615" y="3291132"/>
              <a:ext cx="9834893" cy="974336"/>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1" name="TextBox 20"/>
            <p:cNvSpPr txBox="1"/>
            <p:nvPr/>
          </p:nvSpPr>
          <p:spPr>
            <a:xfrm>
              <a:off x="1479739" y="3345481"/>
              <a:ext cx="13038608" cy="919987"/>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δεν δίνουμε έμφαση στην ορθογραφία</a:t>
              </a:r>
              <a:endParaRPr lang="el-GR" sz="2400" dirty="0">
                <a:solidFill>
                  <a:schemeClr val="bg1"/>
                </a:solidFill>
                <a:latin typeface="Comic Sans MS" pitchFamily="66" charset="0"/>
              </a:endParaRPr>
            </a:p>
          </p:txBody>
        </p:sp>
      </p:grpSp>
      <p:pic>
        <p:nvPicPr>
          <p:cNvPr id="12293" name="Picture 5"/>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5496" y="4437950"/>
            <a:ext cx="1871675" cy="22314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741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29" y="77723"/>
            <a:ext cx="8941550" cy="830997"/>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Στον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τομέα της ανάγνωσης </a:t>
            </a:r>
            <a:r>
              <a:rPr lang="el-GR" sz="2400" dirty="0">
                <a:solidFill>
                  <a:schemeClr val="accent4">
                    <a:lumMod val="75000"/>
                  </a:schemeClr>
                </a:solidFill>
                <a:latin typeface="Comic Sans MS" pitchFamily="66" charset="0"/>
              </a:rPr>
              <a:t>εξασφαλίζονται οι προϋποθέσεις ώστε τα παιδιά να </a:t>
            </a:r>
            <a:r>
              <a:rPr lang="en-US" sz="2400" dirty="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07506" y="2084655"/>
            <a:ext cx="894757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υιοθετούν βασικές συμβάσεις ανάγνωσης, (διαβάζουμε από αριστερά προς τα δεξιά και από πάνω προς τα κάτω) </a:t>
            </a:r>
          </a:p>
        </p:txBody>
      </p:sp>
      <p:sp>
        <p:nvSpPr>
          <p:cNvPr id="4" name="Ορθογώνιο 3"/>
          <p:cNvSpPr/>
          <p:nvPr/>
        </p:nvSpPr>
        <p:spPr>
          <a:xfrm>
            <a:off x="107504" y="836712"/>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έρχονται σε επαφή με διαφορετικές εκδοχές του γραπτού λόγου (αφίσες, αλληλογραφία, παραμύθια, εγκυκλοπαίδειες κ.α.) </a:t>
            </a:r>
          </a:p>
        </p:txBody>
      </p:sp>
      <p:sp>
        <p:nvSpPr>
          <p:cNvPr id="5" name="Ορθογώνιο 4"/>
          <p:cNvSpPr/>
          <p:nvPr/>
        </p:nvSpPr>
        <p:spPr>
          <a:xfrm>
            <a:off x="92553" y="3020759"/>
            <a:ext cx="879992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αντιστοιχούν τα φωνήματα του προφορικού λόγου με τα γράμματα του γραπτού </a:t>
            </a:r>
          </a:p>
        </p:txBody>
      </p:sp>
      <p:sp>
        <p:nvSpPr>
          <p:cNvPr id="6" name="Ορθογώνιο 5"/>
          <p:cNvSpPr/>
          <p:nvPr/>
        </p:nvSpPr>
        <p:spPr>
          <a:xfrm>
            <a:off x="926236" y="4172506"/>
            <a:ext cx="3981921"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Λέμε τα γράμματα στα παιδιά ως </a:t>
            </a:r>
            <a:r>
              <a:rPr lang="el-GR" sz="2600" b="1" u="sng"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φωνούλες</a:t>
            </a: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 </a:t>
            </a:r>
            <a:endParaRPr lang="en-US"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endParaRPr>
          </a:p>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(«α» και όχι άλφα)</a:t>
            </a:r>
          </a:p>
        </p:txBody>
      </p:sp>
      <p:cxnSp>
        <p:nvCxnSpPr>
          <p:cNvPr id="7" name="Γωνιακή σύνδεση 6"/>
          <p:cNvCxnSpPr/>
          <p:nvPr/>
        </p:nvCxnSpPr>
        <p:spPr>
          <a:xfrm>
            <a:off x="213281" y="4005064"/>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35496" y="5910371"/>
            <a:ext cx="91085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οικείες λέξεις (π.χ. το όνομά τους, το όνομα των συμμαθητών τους, τις ημέρες της εβδομάδας</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p>
        </p:txBody>
      </p:sp>
      <p:pic>
        <p:nvPicPr>
          <p:cNvPr id="15363" name="Picture 3" descr="C:\Users\user\Desktop\Σχολ. Έτος 2019-20\Γονείς\πολοί-διάβασμα-αγία-γραφή-παιδιά-διανυσματικό-αρχείο-clipart_csp41567815.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6618"/>
          <a:stretch/>
        </p:blipFill>
        <p:spPr bwMode="auto">
          <a:xfrm>
            <a:off x="5292080" y="3501008"/>
            <a:ext cx="3096344" cy="2560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14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in)">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style.rotation</p:attrName>
                                        </p:attrNameLst>
                                      </p:cBhvr>
                                      <p:tavLst>
                                        <p:tav tm="0">
                                          <p:val>
                                            <p:fltVal val="90"/>
                                          </p:val>
                                        </p:tav>
                                        <p:tav tm="100000">
                                          <p:val>
                                            <p:fltVal val="0"/>
                                          </p:val>
                                        </p:tav>
                                      </p:tavLst>
                                    </p:anim>
                                    <p:animEffect transition="in" filter="fade">
                                      <p:cBhvr>
                                        <p:cTn id="38" dur="10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0" y="55931"/>
            <a:ext cx="9144000" cy="107721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Ενισχύοντας την κατάκτηση του γραπτού λόγου στο σπίτι….</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7411" name="Picture 3" descr="C:\Users\user\Desktop\Σχολ. Έτος 2019-20\Γονείς\1c07ffc4a41569adf5ec10a17623ae2f.jp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7193091" y="1325213"/>
            <a:ext cx="1915413"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23528" y="1253951"/>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Ενθαρρύνετε τα παιδιά σας να…</a:t>
            </a:r>
            <a:endParaRPr lang="el-GR" sz="24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6" name="Ορθογώνιο 5"/>
          <p:cNvSpPr/>
          <p:nvPr/>
        </p:nvSpPr>
        <p:spPr>
          <a:xfrm>
            <a:off x="94584" y="1771777"/>
            <a:ext cx="7109291"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εντοπίζουν τον γραπτό λόγο στο ευρύτερο περιβάλλον τους και να κάνουν υποθέσεις για το περιεχόμενό του </a:t>
            </a: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(ετικέτες τροφίμων, συνταγή, πινακίδα…)</a:t>
            </a:r>
          </a:p>
        </p:txBody>
      </p:sp>
      <p:pic>
        <p:nvPicPr>
          <p:cNvPr id="7" name="Picture 2" descr="C:\Users\user\Desktop\Σχολ. Έτος 2019-20\Γονείς\μητέρα-και-παι-ιά-που-ιαβάζουν-από-κοινού-4475973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9016"/>
          <a:stretch/>
        </p:blipFill>
        <p:spPr bwMode="auto">
          <a:xfrm>
            <a:off x="175346" y="4102787"/>
            <a:ext cx="3477875" cy="273116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Ορθογώνιο 7"/>
          <p:cNvSpPr/>
          <p:nvPr/>
        </p:nvSpPr>
        <p:spPr>
          <a:xfrm>
            <a:off x="107504" y="3544864"/>
            <a:ext cx="729466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γράφουν όπως μπορούν, χωρίς να διορθώνετε</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3491880" y="4437112"/>
            <a:ext cx="5544616" cy="193899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συμμετέχουν σε δραστηριότητες γραφής που έχουν νόημα και συγκεκριμένο στόχο </a:t>
            </a:r>
          </a:p>
          <a:p>
            <a:pPr algn="ctr"/>
            <a:r>
              <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(λίστα για ψώνια, πρόσκληση σε πάρτι, κάρτα με ευχές…)</a:t>
            </a:r>
          </a:p>
        </p:txBody>
      </p:sp>
    </p:spTree>
    <p:extLst>
      <p:ext uri="{BB962C8B-B14F-4D97-AF65-F5344CB8AC3E}">
        <p14:creationId xmlns:p14="http://schemas.microsoft.com/office/powerpoint/2010/main" xmlns="" val="75843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3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 Δανειστική Βιβλιοθήκη</a:t>
            </a:r>
            <a:endParaRPr lang="el-GR"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14337" name="Picture 1" descr="C:\Users\user\Desktop\Σχολ. Έτος 2019-20\Γονείς\παι-ιά-που-ιαβάζουν-τα-βιβ-ία-στη-βιβ-ιοθήκη-36282021.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r="8659"/>
          <a:stretch/>
        </p:blipFill>
        <p:spPr bwMode="auto">
          <a:xfrm>
            <a:off x="-82628" y="3789040"/>
            <a:ext cx="2494388" cy="31703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5496" y="767026"/>
            <a:ext cx="8941550" cy="430887"/>
          </a:xfrm>
          <a:prstGeom prst="rect">
            <a:avLst/>
          </a:prstGeom>
          <a:noFill/>
        </p:spPr>
        <p:txBody>
          <a:bodyPr wrap="square" rtlCol="0">
            <a:spAutoFit/>
          </a:bodyPr>
          <a:lstStyle/>
          <a:p>
            <a:r>
              <a:rPr lang="el-GR" sz="2200" b="1" dirty="0">
                <a:solidFill>
                  <a:schemeClr val="accent4">
                    <a:lumMod val="75000"/>
                  </a:schemeClr>
                </a:solidFill>
                <a:effectLst>
                  <a:outerShdw blurRad="38100" dist="38100" dir="2700000" algn="tl">
                    <a:srgbClr val="000000">
                      <a:alpha val="43137"/>
                    </a:srgbClr>
                  </a:outerShdw>
                </a:effectLst>
                <a:latin typeface="Comic Sans MS" pitchFamily="66" charset="0"/>
              </a:rPr>
              <a:t>Στόχοι: Τα παιδιά να…</a:t>
            </a:r>
            <a:endParaRPr lang="el-GR" sz="22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200634" y="1199074"/>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διαμορφώσουν θετική σχέση απέναντι στα βιβλία</a:t>
            </a:r>
          </a:p>
        </p:txBody>
      </p:sp>
      <p:sp>
        <p:nvSpPr>
          <p:cNvPr id="8" name="Ορθογώνιο 7"/>
          <p:cNvSpPr/>
          <p:nvPr/>
        </p:nvSpPr>
        <p:spPr>
          <a:xfrm>
            <a:off x="179512" y="1629961"/>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περάσουν ποιοτικό χρόνο με την οικογένειά τους</a:t>
            </a:r>
          </a:p>
        </p:txBody>
      </p:sp>
      <p:sp>
        <p:nvSpPr>
          <p:cNvPr id="9" name="Ορθογώνιο 8"/>
          <p:cNvSpPr/>
          <p:nvPr/>
        </p:nvSpPr>
        <p:spPr>
          <a:xfrm>
            <a:off x="213882" y="2062009"/>
            <a:ext cx="8667455"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αναπτύξουν τον προφορικό και γραπτό λόγο</a:t>
            </a:r>
          </a:p>
        </p:txBody>
      </p:sp>
      <p:sp>
        <p:nvSpPr>
          <p:cNvPr id="10" name="TextBox 9"/>
          <p:cNvSpPr txBox="1"/>
          <p:nvPr/>
        </p:nvSpPr>
        <p:spPr>
          <a:xfrm>
            <a:off x="35496" y="2564904"/>
            <a:ext cx="9122514" cy="461665"/>
          </a:xfrm>
          <a:prstGeom prst="rect">
            <a:avLst/>
          </a:prstGeom>
          <a:noFill/>
        </p:spPr>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Συμβουλές για την Αναγνωστική Διαδικασία</a:t>
            </a:r>
            <a:endPar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11" name="Ορθογώνιο 10"/>
          <p:cNvSpPr/>
          <p:nvPr/>
        </p:nvSpPr>
        <p:spPr>
          <a:xfrm>
            <a:off x="35496" y="3068960"/>
            <a:ext cx="894155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lgn="ctr">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Πριν την ανάγνωση, επεξεργαζόμαστε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εξώφυλλο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εντοπίζοντας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τίτλο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συγγραφέα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εικονογράφο</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τον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εκδοτικό οίκο</a:t>
            </a:r>
          </a:p>
        </p:txBody>
      </p:sp>
      <p:sp>
        <p:nvSpPr>
          <p:cNvPr id="12" name="Ορθογώνιο 11"/>
          <p:cNvSpPr/>
          <p:nvPr/>
        </p:nvSpPr>
        <p:spPr>
          <a:xfrm>
            <a:off x="2267744" y="4243735"/>
            <a:ext cx="6613593"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Κατά τη διάρκεια της ανάγνωσης δείχνουμε με το δάχτυλο τη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φορά της γραφής </a:t>
            </a:r>
          </a:p>
        </p:txBody>
      </p:sp>
      <p:sp>
        <p:nvSpPr>
          <p:cNvPr id="13" name="Ορθογώνιο 12"/>
          <p:cNvSpPr/>
          <p:nvPr/>
        </p:nvSpPr>
        <p:spPr>
          <a:xfrm>
            <a:off x="2302368" y="5085184"/>
            <a:ext cx="6725203" cy="178510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Θέτουμε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ερωτήσεις πριν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(για ποιο πράγμα νομίζεις ότι μιλάει η ιστορία;),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(τι νομίζεις ότι θα γίνει;) και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μετά</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(τι θα έκανες αν ήσουν στη θέση του..;) την ανάγνωση της ιστορίας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27639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290">
                                          <p:stCondLst>
                                            <p:cond delay="0"/>
                                          </p:stCondLst>
                                        </p:cTn>
                                        <p:tgtEl>
                                          <p:spTgt spid="10"/>
                                        </p:tgtEl>
                                      </p:cBhvr>
                                    </p:animEffect>
                                    <p:anim calcmode="lin" valueType="num">
                                      <p:cBhvr>
                                        <p:cTn id="41"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46" dur="13">
                                          <p:stCondLst>
                                            <p:cond delay="325"/>
                                          </p:stCondLst>
                                        </p:cTn>
                                        <p:tgtEl>
                                          <p:spTgt spid="10"/>
                                        </p:tgtEl>
                                      </p:cBhvr>
                                      <p:to x="100000" y="60000"/>
                                    </p:animScale>
                                    <p:animScale>
                                      <p:cBhvr>
                                        <p:cTn id="47" dur="83" decel="50000">
                                          <p:stCondLst>
                                            <p:cond delay="338"/>
                                          </p:stCondLst>
                                        </p:cTn>
                                        <p:tgtEl>
                                          <p:spTgt spid="10"/>
                                        </p:tgtEl>
                                      </p:cBhvr>
                                      <p:to x="100000" y="100000"/>
                                    </p:animScale>
                                    <p:animScale>
                                      <p:cBhvr>
                                        <p:cTn id="48" dur="13">
                                          <p:stCondLst>
                                            <p:cond delay="656"/>
                                          </p:stCondLst>
                                        </p:cTn>
                                        <p:tgtEl>
                                          <p:spTgt spid="10"/>
                                        </p:tgtEl>
                                      </p:cBhvr>
                                      <p:to x="100000" y="80000"/>
                                    </p:animScale>
                                    <p:animScale>
                                      <p:cBhvr>
                                        <p:cTn id="49" dur="83" decel="50000">
                                          <p:stCondLst>
                                            <p:cond delay="669"/>
                                          </p:stCondLst>
                                        </p:cTn>
                                        <p:tgtEl>
                                          <p:spTgt spid="10"/>
                                        </p:tgtEl>
                                      </p:cBhvr>
                                      <p:to x="100000" y="100000"/>
                                    </p:animScale>
                                    <p:animScale>
                                      <p:cBhvr>
                                        <p:cTn id="50" dur="13">
                                          <p:stCondLst>
                                            <p:cond delay="821"/>
                                          </p:stCondLst>
                                        </p:cTn>
                                        <p:tgtEl>
                                          <p:spTgt spid="10"/>
                                        </p:tgtEl>
                                      </p:cBhvr>
                                      <p:to x="100000" y="90000"/>
                                    </p:animScale>
                                    <p:animScale>
                                      <p:cBhvr>
                                        <p:cTn id="51" dur="83" decel="50000">
                                          <p:stCondLst>
                                            <p:cond delay="834"/>
                                          </p:stCondLst>
                                        </p:cTn>
                                        <p:tgtEl>
                                          <p:spTgt spid="10"/>
                                        </p:tgtEl>
                                      </p:cBhvr>
                                      <p:to x="100000" y="100000"/>
                                    </p:animScale>
                                    <p:animScale>
                                      <p:cBhvr>
                                        <p:cTn id="52" dur="13">
                                          <p:stCondLst>
                                            <p:cond delay="904"/>
                                          </p:stCondLst>
                                        </p:cTn>
                                        <p:tgtEl>
                                          <p:spTgt spid="10"/>
                                        </p:tgtEl>
                                      </p:cBhvr>
                                      <p:to x="100000" y="95000"/>
                                    </p:animScale>
                                    <p:animScale>
                                      <p:cBhvr>
                                        <p:cTn id="53" dur="83" decel="50000">
                                          <p:stCondLst>
                                            <p:cond delay="917"/>
                                          </p:stCondLst>
                                        </p:cTn>
                                        <p:tgtEl>
                                          <p:spTgt spid="1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Μαθηματικά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45433" y="1796375"/>
            <a:ext cx="6240928" cy="964670"/>
            <a:chOff x="1526198" y="3291132"/>
            <a:chExt cx="13077548" cy="1922353"/>
          </a:xfrm>
        </p:grpSpPr>
        <p:sp>
          <p:nvSpPr>
            <p:cNvPr id="4" name="Στρογγυλεμένο ορθογώνιο 3"/>
            <p:cNvSpPr/>
            <p:nvPr/>
          </p:nvSpPr>
          <p:spPr>
            <a:xfrm>
              <a:off x="1526198" y="3291132"/>
              <a:ext cx="13038606" cy="192235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565138" y="3373513"/>
              <a:ext cx="13038608"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αποκτήσουν σταδιακά μαθηματικό τρόπο σκέψης </a:t>
              </a:r>
              <a:endParaRPr lang="el-GR" sz="2400" dirty="0">
                <a:solidFill>
                  <a:schemeClr val="bg1"/>
                </a:solidFill>
                <a:latin typeface="Comic Sans MS" pitchFamily="66" charset="0"/>
              </a:endParaRPr>
            </a:p>
          </p:txBody>
        </p:sp>
      </p:grpSp>
      <p:grpSp>
        <p:nvGrpSpPr>
          <p:cNvPr id="6" name="Ομάδα 5"/>
          <p:cNvGrpSpPr/>
          <p:nvPr/>
        </p:nvGrpSpPr>
        <p:grpSpPr>
          <a:xfrm>
            <a:off x="107504" y="3212976"/>
            <a:ext cx="5747051" cy="1356185"/>
            <a:chOff x="1606773" y="5089036"/>
            <a:chExt cx="13038608" cy="1890818"/>
          </a:xfrm>
        </p:grpSpPr>
        <p:sp>
          <p:nvSpPr>
            <p:cNvPr id="7" name="Στρογγυλεμένο ορθογώνιο 6"/>
            <p:cNvSpPr/>
            <p:nvPr/>
          </p:nvSpPr>
          <p:spPr>
            <a:xfrm>
              <a:off x="2205366" y="5089036"/>
              <a:ext cx="12312983" cy="189081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1606773" y="5223486"/>
              <a:ext cx="13038608" cy="1655975"/>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 να κατανοήσουν τον ρόλο των μαθηματικών στην καθημερινή μας ζωή</a:t>
              </a:r>
            </a:p>
          </p:txBody>
        </p:sp>
      </p:grpSp>
      <p:pic>
        <p:nvPicPr>
          <p:cNvPr id="1026" name="Picture 2" descr="C:\Users\user\Desktop\Σχολ. Έτος 2019-20\Γονείς\b74613f0dcc83a84b74285960ab3d358.jpg"/>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xmlns="" val="0"/>
              </a:ext>
            </a:extLst>
          </a:blip>
          <a:srcRect/>
          <a:stretch>
            <a:fillRect/>
          </a:stretch>
        </p:blipFill>
        <p:spPr bwMode="auto">
          <a:xfrm>
            <a:off x="5076056" y="2362338"/>
            <a:ext cx="4477583" cy="4484471"/>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Ορθογώνιο 11"/>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13" name="Ορθογώνιο 12"/>
          <p:cNvSpPr/>
          <p:nvPr/>
        </p:nvSpPr>
        <p:spPr>
          <a:xfrm>
            <a:off x="990068" y="5085184"/>
            <a:ext cx="4374020" cy="1292662"/>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παιχνίδια &amp; δραστηριότητες που έχουν ενδιαφέρον και νόημα για τα παιδιά</a:t>
            </a:r>
          </a:p>
        </p:txBody>
      </p:sp>
      <p:cxnSp>
        <p:nvCxnSpPr>
          <p:cNvPr id="14" name="Γωνιακή σύνδεση 13"/>
          <p:cNvCxnSpPr/>
          <p:nvPr/>
        </p:nvCxnSpPr>
        <p:spPr>
          <a:xfrm>
            <a:off x="277113" y="4917742"/>
            <a:ext cx="731394" cy="71215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xmlns="" val="360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48" y="159023"/>
            <a:ext cx="8941550" cy="461665"/>
          </a:xfrm>
          <a:prstGeom prst="rect">
            <a:avLst/>
          </a:prstGeom>
          <a:noFill/>
        </p:spPr>
        <p:txBody>
          <a:bodyPr wrap="square" rtlCol="0">
            <a:spAutoFit/>
          </a:bodyPr>
          <a:lstStyle/>
          <a:p>
            <a:r>
              <a:rPr lang="el-GR" sz="2400" dirty="0">
                <a:solidFill>
                  <a:schemeClr val="accent4">
                    <a:lumMod val="75000"/>
                  </a:schemeClr>
                </a:solidFill>
                <a:latin typeface="Comic Sans MS" pitchFamily="66" charset="0"/>
              </a:rPr>
              <a:t>Τα παιδιά έχουν ευκαιρίες να</a:t>
            </a:r>
            <a:r>
              <a:rPr lang="en-US" sz="2400" dirty="0">
                <a:solidFill>
                  <a:schemeClr val="accent4">
                    <a:lumMod val="75000"/>
                  </a:schemeClr>
                </a:solidFill>
                <a:latin typeface="Comic Sans MS" pitchFamily="66" charset="0"/>
              </a:rPr>
              <a:t>…</a:t>
            </a:r>
            <a:endParaRPr lang="el-GR" sz="2400" dirty="0">
              <a:solidFill>
                <a:schemeClr val="accent4">
                  <a:lumMod val="75000"/>
                </a:schemeClr>
              </a:solidFill>
              <a:latin typeface="Comic Sans MS" pitchFamily="66" charset="0"/>
            </a:endParaRPr>
          </a:p>
        </p:txBody>
      </p:sp>
      <p:sp>
        <p:nvSpPr>
          <p:cNvPr id="3" name="Ορθογώνιο 2"/>
          <p:cNvSpPr/>
          <p:nvPr/>
        </p:nvSpPr>
        <p:spPr>
          <a:xfrm>
            <a:off x="179513" y="797803"/>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εμπλέκονται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καταστάσεις προβληματισμού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δίνουν λύσεις σε προβλήματα</a:t>
            </a:r>
          </a:p>
        </p:txBody>
      </p:sp>
      <p:sp>
        <p:nvSpPr>
          <p:cNvPr id="4" name="Ορθογώνιο 3"/>
          <p:cNvSpPr/>
          <p:nvPr/>
        </p:nvSpPr>
        <p:spPr>
          <a:xfrm>
            <a:off x="132947" y="1889034"/>
            <a:ext cx="8784975"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ομαδοποιούν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4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σειροθετούν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διάφορα κριτήρια (χρώμα, σχήμα, μέγεθος κτλ.)</a:t>
            </a:r>
          </a:p>
        </p:txBody>
      </p:sp>
      <p:pic>
        <p:nvPicPr>
          <p:cNvPr id="2050" name="Picture 2" descr="C:\Users\user\Desktop\Σχολ. Έτος 2019-20\Γονείς\Screenshot_1.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903850" y="4336624"/>
            <a:ext cx="4106031" cy="2396013"/>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Ορθογώνιο 10"/>
          <p:cNvSpPr/>
          <p:nvPr/>
        </p:nvSpPr>
        <p:spPr>
          <a:xfrm>
            <a:off x="188442" y="2977231"/>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εξοικειώνονται 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γεωμετρικά σχήματα και στερεά</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2" name="Ορθογώνιο 11"/>
          <p:cNvSpPr/>
          <p:nvPr/>
        </p:nvSpPr>
        <p:spPr>
          <a:xfrm>
            <a:off x="188442" y="3773938"/>
            <a:ext cx="848801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αντιλαμβάνονται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χωρικές σχέσεις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(πάνω, κάτω..)</a:t>
            </a:r>
          </a:p>
        </p:txBody>
      </p:sp>
      <p:sp>
        <p:nvSpPr>
          <p:cNvPr id="10" name="Ορθογώνιο 9"/>
          <p:cNvSpPr/>
          <p:nvPr/>
        </p:nvSpPr>
        <p:spPr>
          <a:xfrm>
            <a:off x="188442" y="4604935"/>
            <a:ext cx="459958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αναγνωρίζουν τους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αριθμούς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απαριθμούν και να καταμετρούν</a:t>
            </a:r>
            <a:endPar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470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90">
                                          <p:stCondLst>
                                            <p:cond delay="0"/>
                                          </p:stCondLst>
                                        </p:cTn>
                                        <p:tgtEl>
                                          <p:spTgt spid="2"/>
                                        </p:tgtEl>
                                      </p:cBhvr>
                                    </p:animEffect>
                                    <p:anim calcmode="lin" valueType="num">
                                      <p:cBhvr>
                                        <p:cTn id="8" dur="911"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2"/>
                                        </p:tgtEl>
                                        <p:attrNameLst>
                                          <p:attrName>ppt_y</p:attrName>
                                        </p:attrNameLst>
                                      </p:cBhvr>
                                      <p:tavLst>
                                        <p:tav tm="0" fmla="#ppt_y-sin(pi*$)/81">
                                          <p:val>
                                            <p:fltVal val="0"/>
                                          </p:val>
                                        </p:tav>
                                        <p:tav tm="100000">
                                          <p:val>
                                            <p:fltVal val="1"/>
                                          </p:val>
                                        </p:tav>
                                      </p:tavLst>
                                    </p:anim>
                                    <p:animScale>
                                      <p:cBhvr>
                                        <p:cTn id="13" dur="13">
                                          <p:stCondLst>
                                            <p:cond delay="325"/>
                                          </p:stCondLst>
                                        </p:cTn>
                                        <p:tgtEl>
                                          <p:spTgt spid="2"/>
                                        </p:tgtEl>
                                      </p:cBhvr>
                                      <p:to x="100000" y="60000"/>
                                    </p:animScale>
                                    <p:animScale>
                                      <p:cBhvr>
                                        <p:cTn id="14" dur="83" decel="50000">
                                          <p:stCondLst>
                                            <p:cond delay="338"/>
                                          </p:stCondLst>
                                        </p:cTn>
                                        <p:tgtEl>
                                          <p:spTgt spid="2"/>
                                        </p:tgtEl>
                                      </p:cBhvr>
                                      <p:to x="100000" y="100000"/>
                                    </p:animScale>
                                    <p:animScale>
                                      <p:cBhvr>
                                        <p:cTn id="15" dur="13">
                                          <p:stCondLst>
                                            <p:cond delay="656"/>
                                          </p:stCondLst>
                                        </p:cTn>
                                        <p:tgtEl>
                                          <p:spTgt spid="2"/>
                                        </p:tgtEl>
                                      </p:cBhvr>
                                      <p:to x="100000" y="80000"/>
                                    </p:animScale>
                                    <p:animScale>
                                      <p:cBhvr>
                                        <p:cTn id="16" dur="83" decel="50000">
                                          <p:stCondLst>
                                            <p:cond delay="669"/>
                                          </p:stCondLst>
                                        </p:cTn>
                                        <p:tgtEl>
                                          <p:spTgt spid="2"/>
                                        </p:tgtEl>
                                      </p:cBhvr>
                                      <p:to x="100000" y="100000"/>
                                    </p:animScale>
                                    <p:animScale>
                                      <p:cBhvr>
                                        <p:cTn id="17" dur="13">
                                          <p:stCondLst>
                                            <p:cond delay="821"/>
                                          </p:stCondLst>
                                        </p:cTn>
                                        <p:tgtEl>
                                          <p:spTgt spid="2"/>
                                        </p:tgtEl>
                                      </p:cBhvr>
                                      <p:to x="100000" y="90000"/>
                                    </p:animScale>
                                    <p:animScale>
                                      <p:cBhvr>
                                        <p:cTn id="18" dur="83" decel="50000">
                                          <p:stCondLst>
                                            <p:cond delay="834"/>
                                          </p:stCondLst>
                                        </p:cTn>
                                        <p:tgtEl>
                                          <p:spTgt spid="2"/>
                                        </p:tgtEl>
                                      </p:cBhvr>
                                      <p:to x="100000" y="100000"/>
                                    </p:animScale>
                                    <p:animScale>
                                      <p:cBhvr>
                                        <p:cTn id="19" dur="13">
                                          <p:stCondLst>
                                            <p:cond delay="904"/>
                                          </p:stCondLst>
                                        </p:cTn>
                                        <p:tgtEl>
                                          <p:spTgt spid="2"/>
                                        </p:tgtEl>
                                      </p:cBhvr>
                                      <p:to x="100000" y="95000"/>
                                    </p:animScale>
                                    <p:animScale>
                                      <p:cBhvr>
                                        <p:cTn id="20" dur="83" decel="50000">
                                          <p:stCondLst>
                                            <p:cond delay="917"/>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1" grpId="0"/>
      <p:bldP spid="12"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80457" y="404664"/>
            <a:ext cx="6047728" cy="116955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συγκεντρώνουν,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επεξεργάζονται και αναπαριστούν δεδομένα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διπλής εισόδου, γραφικές παραστάσεις…)</a:t>
            </a:r>
          </a:p>
        </p:txBody>
      </p:sp>
      <p:pic>
        <p:nvPicPr>
          <p:cNvPr id="3079" name="Picture 7" descr="https://media.istockphoto.com/vectors/children-and-big-bar-chart-vector-id823700600?k=6&amp;m=823700600&amp;s=612x612&amp;w=0&amp;h=KYbZP1eKu4Dm0pXCFLVgKqQtyHtMNfB6Dyap6t_ES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28184" y="10331"/>
            <a:ext cx="2720261" cy="1800173"/>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C:\Users\user\Desktop\Σχολ. Έτος 2019-20\Γονείς\93127833-stock-vector-two-girls-reading-math-book-illustration.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81434" y="4531001"/>
            <a:ext cx="2761866" cy="228237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2843300" y="4797152"/>
            <a:ext cx="6481228"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μετράνε</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συγκρίνουν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μεγέθη (μήκος, βάρος…) με συμβατικά (μέτρο, ζυγαριά..) και μη συμβατικά εργαλεία (παλάμη…)</a:t>
            </a:r>
          </a:p>
        </p:txBody>
      </p:sp>
      <p:sp>
        <p:nvSpPr>
          <p:cNvPr id="7" name="Ορθογώνιο 6"/>
          <p:cNvSpPr/>
          <p:nvPr/>
        </p:nvSpPr>
        <p:spPr>
          <a:xfrm>
            <a:off x="163471" y="3092767"/>
            <a:ext cx="8784975"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να εισάγονται σταδιακά στην έννοια της πρόσθεσης, της αφαίρεσης, του πολλαπλασιασμού και της διαίρεσης</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8" name="Ομάδα 7"/>
          <p:cNvGrpSpPr/>
          <p:nvPr/>
        </p:nvGrpSpPr>
        <p:grpSpPr>
          <a:xfrm>
            <a:off x="600116" y="1969642"/>
            <a:ext cx="8192868" cy="883294"/>
            <a:chOff x="3835987" y="5409223"/>
            <a:chExt cx="3259430" cy="670593"/>
          </a:xfrm>
        </p:grpSpPr>
        <p:sp>
          <p:nvSpPr>
            <p:cNvPr id="9" name="Στρογγυλεμένο ορθογώνιο 8"/>
            <p:cNvSpPr/>
            <p:nvPr/>
          </p:nvSpPr>
          <p:spPr>
            <a:xfrm>
              <a:off x="3858251" y="5409223"/>
              <a:ext cx="3202134" cy="67059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1" name="TextBox 10"/>
            <p:cNvSpPr txBox="1"/>
            <p:nvPr/>
          </p:nvSpPr>
          <p:spPr>
            <a:xfrm>
              <a:off x="3835987" y="5442723"/>
              <a:ext cx="3259430" cy="584156"/>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π.χ. ψηφίζουν το αγαπημένο τους φρούτο, παρατηρούν και καταγράφουν τις μεταβολές του καιρού στη διάρκεια ενός μήνα)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sp>
        <p:nvSpPr>
          <p:cNvPr id="12" name="Καμπύλο δεξιό βέλος 11"/>
          <p:cNvSpPr/>
          <p:nvPr/>
        </p:nvSpPr>
        <p:spPr>
          <a:xfrm>
            <a:off x="245001" y="1246172"/>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xmlns="" val="191059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user\Desktop\Σχολ. Έτος 2019-20\Γονείς\ninos-dibujos-animados-123-numeros_97632-57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07942" y="4411096"/>
            <a:ext cx="3036058" cy="235484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Ορθογώνιο 2"/>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μαθηματική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TextBox 3"/>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5" name="Ορθογώνιο 4"/>
          <p:cNvSpPr/>
          <p:nvPr/>
        </p:nvSpPr>
        <p:spPr>
          <a:xfrm>
            <a:off x="-36512" y="1052736"/>
            <a:ext cx="9308232"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εμπλακούν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ταξινομήσεις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τακτοποιώντας τα παιχνίδια ή τα ρούχα τους, ομαδοποιώντας τα ψώνια από το σούπερ μάρκετ κ.ά. </a:t>
            </a:r>
            <a:endPar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6" name="Ορθογώνιο 5"/>
          <p:cNvSpPr/>
          <p:nvPr/>
        </p:nvSpPr>
        <p:spPr>
          <a:xfrm>
            <a:off x="-48707" y="1960964"/>
            <a:ext cx="8913420"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προβούν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αντιστοιχίσεις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π.χ. στρώνοντας το τραπέζι και υπολογίζοντας τα πιάτα που θα χρειαστούν και τα αντίστοιχα ποτήρια,</a:t>
            </a:r>
            <a:r>
              <a:rPr lang="en-US"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μοιράζοντας μπισκότα στους φίλους τους κ.ά. </a:t>
            </a:r>
            <a:endPar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0" y="3140968"/>
            <a:ext cx="9144000" cy="141577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απαριθμούν</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να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καταμετρούν</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να κάνουν απλές αριθμητικές πράξεις παίζοντας μαζί τους παιχνίδια με ζάρι και καλώντας τα να επιλύσουν καθημερινά προβλήματα </a:t>
            </a: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r>
              <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έχουμε 2 αυγά, χρειαζόμαστε 5 για την συνταγή, πόσα πρέπει να αγοράσουμε; Πόσα μήλα αγοράσαμε;</a:t>
            </a:r>
            <a:r>
              <a:rPr lang="el-GR" sz="2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0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51611" y="4758824"/>
            <a:ext cx="6423811" cy="104644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περιγράφουν 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σχήμα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αντικειμένων και να εκτελούν οδηγίες με χωρικές έννοιες </a:t>
            </a:r>
            <a:r>
              <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δώσε μου το ποτήρι που είναι πάνω… δίπλα… ανάμεσα… ) </a:t>
            </a:r>
          </a:p>
        </p:txBody>
      </p:sp>
      <p:sp>
        <p:nvSpPr>
          <p:cNvPr id="9" name="Ορθογώνιο 8"/>
          <p:cNvSpPr/>
          <p:nvPr/>
        </p:nvSpPr>
        <p:spPr>
          <a:xfrm>
            <a:off x="-51611" y="5971927"/>
            <a:ext cx="642381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μετρήσεις</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όταν φτιάχνετε ένα γλυκό ή μετράτε το βάρος και το ύψος τους</a:t>
            </a:r>
            <a:endParaRPr lang="el-GR"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265755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Σχολ. Έτος 2019-20\Γονείς\il_570xN.1608084330_n68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28377" y="2015504"/>
            <a:ext cx="6987904" cy="484249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Ορθογώνιο 4"/>
          <p:cNvSpPr/>
          <p:nvPr/>
        </p:nvSpPr>
        <p:spPr>
          <a:xfrm>
            <a:off x="1503115" y="695510"/>
            <a:ext cx="6238428"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 ΠΡΑΚΤΙΚΑ ΘΕΜΑΤΑ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252645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63001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Εικαστικά</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36512" y="4994556"/>
            <a:ext cx="7855143" cy="509211"/>
            <a:chOff x="1065318" y="3291132"/>
            <a:chExt cx="12122036" cy="1014734"/>
          </a:xfrm>
        </p:grpSpPr>
        <p:sp>
          <p:nvSpPr>
            <p:cNvPr id="4" name="Στρογγυλεμένο ορθογώνιο 3"/>
            <p:cNvSpPr/>
            <p:nvPr/>
          </p:nvSpPr>
          <p:spPr>
            <a:xfrm>
              <a:off x="1526198" y="3291132"/>
              <a:ext cx="11318109" cy="10147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1065318" y="3301403"/>
              <a:ext cx="12122036" cy="919986"/>
            </a:xfrm>
            <a:prstGeom prst="rect">
              <a:avLst/>
            </a:prstGeom>
            <a:noFill/>
          </p:spPr>
          <p:txBody>
            <a:bodyPr wrap="square" rtlCol="0">
              <a:spAutoFit/>
            </a:bodyPr>
            <a:lstStyle/>
            <a:p>
              <a:pPr marL="342900" indent="-342900" algn="ctr">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πειραματιστούν με διάφορα υλικά &amp; τεχνικές</a:t>
              </a:r>
              <a:endParaRPr lang="el-GR" sz="2400" dirty="0">
                <a:solidFill>
                  <a:schemeClr val="bg1"/>
                </a:solidFill>
                <a:latin typeface="Comic Sans MS" pitchFamily="66" charset="0"/>
              </a:endParaRPr>
            </a:p>
          </p:txBody>
        </p:sp>
      </p:grpSp>
      <p:sp>
        <p:nvSpPr>
          <p:cNvPr id="6" name="Ορθογώνιο 5"/>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7" name="Ομάδα 6"/>
          <p:cNvGrpSpPr/>
          <p:nvPr/>
        </p:nvGrpSpPr>
        <p:grpSpPr>
          <a:xfrm>
            <a:off x="227370" y="1628800"/>
            <a:ext cx="4848686" cy="542965"/>
            <a:chOff x="128863" y="3403792"/>
            <a:chExt cx="14184012" cy="1081999"/>
          </a:xfrm>
        </p:grpSpPr>
        <p:sp>
          <p:nvSpPr>
            <p:cNvPr id="8" name="Στρογγυλεμένο ορθογώνιο 7"/>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9" name="TextBox 8"/>
            <p:cNvSpPr txBox="1"/>
            <p:nvPr/>
          </p:nvSpPr>
          <p:spPr>
            <a:xfrm>
              <a:off x="205807" y="3452977"/>
              <a:ext cx="14107068"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εκφραστούν ελεύθερα</a:t>
              </a:r>
              <a:endParaRPr lang="el-GR" sz="2300" dirty="0">
                <a:solidFill>
                  <a:schemeClr val="bg1"/>
                </a:solidFill>
                <a:latin typeface="Comic Sans MS" pitchFamily="66" charset="0"/>
              </a:endParaRPr>
            </a:p>
          </p:txBody>
        </p:sp>
      </p:grpSp>
      <p:grpSp>
        <p:nvGrpSpPr>
          <p:cNvPr id="10" name="Ομάδα 9"/>
          <p:cNvGrpSpPr/>
          <p:nvPr/>
        </p:nvGrpSpPr>
        <p:grpSpPr>
          <a:xfrm>
            <a:off x="252544" y="5733256"/>
            <a:ext cx="8727273" cy="1008112"/>
            <a:chOff x="534560" y="3525096"/>
            <a:chExt cx="13569506" cy="1698244"/>
          </a:xfrm>
        </p:grpSpPr>
        <p:sp>
          <p:nvSpPr>
            <p:cNvPr id="11" name="Στρογγυλεμένο ορθογώνιο 10"/>
            <p:cNvSpPr/>
            <p:nvPr/>
          </p:nvSpPr>
          <p:spPr>
            <a:xfrm>
              <a:off x="534560" y="3525096"/>
              <a:ext cx="13529214" cy="1600633"/>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2" name="TextBox 11"/>
            <p:cNvSpPr txBox="1"/>
            <p:nvPr/>
          </p:nvSpPr>
          <p:spPr>
            <a:xfrm>
              <a:off x="578346" y="3567362"/>
              <a:ext cx="13525720" cy="1655978"/>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έρθουν σε επαφή με Έργα Τέχνης</a:t>
              </a:r>
              <a:r>
                <a:rPr lang="en-US" sz="2400" b="1" dirty="0">
                  <a:solidFill>
                    <a:schemeClr val="bg1"/>
                  </a:solidFill>
                  <a:effectLst>
                    <a:outerShdw blurRad="38100" dist="38100" dir="2700000" algn="tl">
                      <a:srgbClr val="000000">
                        <a:alpha val="43137"/>
                      </a:srgbClr>
                    </a:outerShdw>
                  </a:effectLst>
                  <a:latin typeface="Comic Sans MS" pitchFamily="66" charset="0"/>
                </a:rPr>
                <a:t>, </a:t>
              </a:r>
              <a:r>
                <a:rPr lang="el-GR" sz="2400" b="1" dirty="0">
                  <a:solidFill>
                    <a:schemeClr val="bg1"/>
                  </a:solidFill>
                  <a:effectLst>
                    <a:outerShdw blurRad="38100" dist="38100" dir="2700000" algn="tl">
                      <a:srgbClr val="000000">
                        <a:alpha val="43137"/>
                      </a:srgbClr>
                    </a:outerShdw>
                  </a:effectLst>
                  <a:latin typeface="Comic Sans MS" pitchFamily="66" charset="0"/>
                </a:rPr>
                <a:t>να τα </a:t>
              </a:r>
            </a:p>
            <a:p>
              <a:r>
                <a:rPr lang="el-GR" sz="2400" b="1" dirty="0">
                  <a:solidFill>
                    <a:schemeClr val="bg1"/>
                  </a:solidFill>
                  <a:effectLst>
                    <a:outerShdw blurRad="38100" dist="38100" dir="2700000" algn="tl">
                      <a:srgbClr val="000000">
                        <a:alpha val="43137"/>
                      </a:srgbClr>
                    </a:outerShdw>
                  </a:effectLst>
                  <a:latin typeface="Comic Sans MS" pitchFamily="66" charset="0"/>
                </a:rPr>
                <a:t>επεξεργαστούν και να εκφράσουν σκέψεις και συναισθήματα</a:t>
              </a:r>
              <a:endParaRPr lang="el-GR" sz="2400" dirty="0">
                <a:solidFill>
                  <a:schemeClr val="bg1"/>
                </a:solidFill>
                <a:latin typeface="Comic Sans MS" pitchFamily="66" charset="0"/>
              </a:endParaRPr>
            </a:p>
          </p:txBody>
        </p:sp>
      </p:grpSp>
      <p:grpSp>
        <p:nvGrpSpPr>
          <p:cNvPr id="17" name="Ομάδα 16"/>
          <p:cNvGrpSpPr/>
          <p:nvPr/>
        </p:nvGrpSpPr>
        <p:grpSpPr>
          <a:xfrm>
            <a:off x="280705" y="4149081"/>
            <a:ext cx="7171615" cy="576063"/>
            <a:chOff x="534560" y="3403794"/>
            <a:chExt cx="14304441" cy="1147955"/>
          </a:xfrm>
        </p:grpSpPr>
        <p:sp>
          <p:nvSpPr>
            <p:cNvPr id="18" name="Στρογγυλεμένο ορθογώνιο 17"/>
            <p:cNvSpPr/>
            <p:nvPr/>
          </p:nvSpPr>
          <p:spPr>
            <a:xfrm>
              <a:off x="534560" y="3403794"/>
              <a:ext cx="13529214" cy="114795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9" name="TextBox 18"/>
            <p:cNvSpPr txBox="1"/>
            <p:nvPr/>
          </p:nvSpPr>
          <p:spPr>
            <a:xfrm>
              <a:off x="619972" y="3488267"/>
              <a:ext cx="14219029" cy="919987"/>
            </a:xfrm>
            <a:prstGeom prst="rect">
              <a:avLst/>
            </a:prstGeom>
            <a:noFill/>
          </p:spPr>
          <p:txBody>
            <a:bodyPr wrap="square" rtlCol="0">
              <a:spAutoFit/>
            </a:bodyPr>
            <a:lstStyle/>
            <a:p>
              <a:pPr marL="342900" indent="-342900">
                <a:buFont typeface="Wingdings" pitchFamily="2" charset="2"/>
                <a:buChar char="Ø"/>
              </a:pPr>
              <a:r>
                <a:rPr lang="el-GR" sz="2400" b="1" dirty="0">
                  <a:solidFill>
                    <a:schemeClr val="bg1"/>
                  </a:solidFill>
                  <a:effectLst>
                    <a:outerShdw blurRad="38100" dist="38100" dir="2700000" algn="tl">
                      <a:srgbClr val="000000">
                        <a:alpha val="43137"/>
                      </a:srgbClr>
                    </a:outerShdw>
                  </a:effectLst>
                  <a:latin typeface="Comic Sans MS" pitchFamily="66" charset="0"/>
                </a:rPr>
                <a:t>να καλλιεργήσουν την καλαισθησία τους</a:t>
              </a:r>
              <a:endParaRPr lang="el-GR" sz="2400" dirty="0">
                <a:solidFill>
                  <a:schemeClr val="bg1"/>
                </a:solidFill>
                <a:latin typeface="Comic Sans MS" pitchFamily="66" charset="0"/>
              </a:endParaRPr>
            </a:p>
          </p:txBody>
        </p:sp>
      </p:grpSp>
      <p:grpSp>
        <p:nvGrpSpPr>
          <p:cNvPr id="20" name="Ομάδα 19"/>
          <p:cNvGrpSpPr/>
          <p:nvPr/>
        </p:nvGrpSpPr>
        <p:grpSpPr>
          <a:xfrm>
            <a:off x="323137" y="2525995"/>
            <a:ext cx="6841151" cy="542965"/>
            <a:chOff x="128863" y="3403792"/>
            <a:chExt cx="10852830" cy="1081999"/>
          </a:xfrm>
        </p:grpSpPr>
        <p:sp>
          <p:nvSpPr>
            <p:cNvPr id="21" name="Στρογγυλεμένο ορθογώνιο 20"/>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22" name="TextBox 21"/>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αναπτύξουν την δημιουργικότητά τους</a:t>
              </a:r>
              <a:endParaRPr lang="el-GR" sz="2300" dirty="0">
                <a:solidFill>
                  <a:schemeClr val="bg1"/>
                </a:solidFill>
                <a:latin typeface="Comic Sans MS" pitchFamily="66" charset="0"/>
              </a:endParaRPr>
            </a:p>
          </p:txBody>
        </p:sp>
      </p:grpSp>
      <p:grpSp>
        <p:nvGrpSpPr>
          <p:cNvPr id="29" name="Ομάδα 28"/>
          <p:cNvGrpSpPr/>
          <p:nvPr/>
        </p:nvGrpSpPr>
        <p:grpSpPr>
          <a:xfrm>
            <a:off x="323137" y="3318083"/>
            <a:ext cx="6841151" cy="542965"/>
            <a:chOff x="128863" y="3403792"/>
            <a:chExt cx="10852830" cy="1081999"/>
          </a:xfrm>
        </p:grpSpPr>
        <p:sp>
          <p:nvSpPr>
            <p:cNvPr id="30" name="Στρογγυλεμένο ορθογώνιο 29"/>
            <p:cNvSpPr/>
            <p:nvPr/>
          </p:nvSpPr>
          <p:spPr>
            <a:xfrm>
              <a:off x="128863" y="3403792"/>
              <a:ext cx="10548775"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31" name="TextBox 30"/>
            <p:cNvSpPr txBox="1"/>
            <p:nvPr/>
          </p:nvSpPr>
          <p:spPr>
            <a:xfrm>
              <a:off x="260763" y="3481328"/>
              <a:ext cx="10720930" cy="889321"/>
            </a:xfrm>
            <a:prstGeom prst="rect">
              <a:avLst/>
            </a:prstGeom>
            <a:noFill/>
          </p:spPr>
          <p:txBody>
            <a:bodyPr wrap="square" rtlCol="0">
              <a:spAutoFit/>
            </a:bodyPr>
            <a:lstStyle/>
            <a:p>
              <a:pPr marL="342900" indent="-342900">
                <a:buFont typeface="Wingdings" pitchFamily="2" charset="2"/>
                <a:buChar char="Ø"/>
              </a:pPr>
              <a:r>
                <a:rPr lang="el-GR" sz="2300" b="1" dirty="0">
                  <a:solidFill>
                    <a:schemeClr val="bg1"/>
                  </a:solidFill>
                  <a:effectLst>
                    <a:outerShdw blurRad="38100" dist="38100" dir="2700000" algn="tl">
                      <a:srgbClr val="000000">
                        <a:alpha val="43137"/>
                      </a:srgbClr>
                    </a:outerShdw>
                  </a:effectLst>
                  <a:latin typeface="Comic Sans MS" pitchFamily="66" charset="0"/>
                </a:rPr>
                <a:t>να απολαύσουν τη χαρά της δημιουργίας</a:t>
              </a:r>
              <a:endParaRPr lang="el-GR" sz="2300" dirty="0">
                <a:solidFill>
                  <a:schemeClr val="bg1"/>
                </a:solidFill>
                <a:latin typeface="Comic Sans MS" pitchFamily="66" charset="0"/>
              </a:endParaRPr>
            </a:p>
          </p:txBody>
        </p:sp>
      </p:grpSp>
      <p:pic>
        <p:nvPicPr>
          <p:cNvPr id="32" name="Picture 3" descr="C:\Users\user\Desktop\Σχολ. Έτος 2019-20\Γονείς\il_794xN.1909194492_lu5u.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30308" y="121761"/>
            <a:ext cx="4323677" cy="28751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70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εικαστική δημιουργία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2050" name="Picture 2" descr="C:\Users\user\Desktop\Σχολ. Έτος 2019-20\Γονείς\91777308-cute-kids-paint-drawings-on-the-wall-.jpg"/>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0028" y="4150462"/>
            <a:ext cx="9028476" cy="280693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36512" y="1123583"/>
            <a:ext cx="930823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εκφραστούν ελεύθερα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χρησιμοποιώντας διάφορα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(μαρκαδόρους, νερομπογιές, πλαστελίνη…)</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8" name="Ορθογώνιο 7"/>
          <p:cNvSpPr/>
          <p:nvPr/>
        </p:nvSpPr>
        <p:spPr>
          <a:xfrm>
            <a:off x="14627" y="2852994"/>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 περιβάλλον γύρω τους (χρώματα, τοπία, καιρικά φαινόμενα…) ως ερέθισμα για δημιουργία</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9" name="Ορθογώνιο 8"/>
          <p:cNvSpPr/>
          <p:nvPr/>
        </p:nvSpPr>
        <p:spPr>
          <a:xfrm>
            <a:off x="-25442" y="1977100"/>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εξασκήσουν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 λεπτή κινητικότητά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τους χρησιμοποιώντας ψαλίδι, πινέλα,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ξυλομπογιές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25442" y="3774363"/>
            <a:ext cx="920595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έρθουν σε επαφή 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Έργα Τέχνης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(πίνακες ζωγραφικής, εκθέματα σε μουσεία…)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Tree>
    <p:extLst>
      <p:ext uri="{BB962C8B-B14F-4D97-AF65-F5344CB8AC3E}">
        <p14:creationId xmlns:p14="http://schemas.microsoft.com/office/powerpoint/2010/main" xmlns="" val="328621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t="4919"/>
          <a:stretch/>
        </p:blipFill>
        <p:spPr bwMode="auto">
          <a:xfrm>
            <a:off x="63212" y="2718218"/>
            <a:ext cx="3788708" cy="2543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179294" y="34970"/>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 και κυρίως μην ξεχνάτε ότι</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grpSp>
        <p:nvGrpSpPr>
          <p:cNvPr id="4" name="Ομάδα 3"/>
          <p:cNvGrpSpPr/>
          <p:nvPr/>
        </p:nvGrpSpPr>
        <p:grpSpPr>
          <a:xfrm>
            <a:off x="683568" y="586634"/>
            <a:ext cx="7258261" cy="837549"/>
            <a:chOff x="567172" y="4523282"/>
            <a:chExt cx="7651864" cy="332286"/>
          </a:xfrm>
        </p:grpSpPr>
        <p:sp>
          <p:nvSpPr>
            <p:cNvPr id="5" name="Στρογγυλεμένο ορθογώνιο 4"/>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6" name="TextBox 5"/>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Το μηχανικό και συχνά βαρετό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γέμισμα περιγραμμάτων </a:t>
              </a:r>
              <a:r>
                <a:rPr lang="el-GR" sz="2200" dirty="0">
                  <a:solidFill>
                    <a:schemeClr val="accent4">
                      <a:lumMod val="75000"/>
                    </a:schemeClr>
                  </a:solidFill>
                  <a:latin typeface="Comic Sans MS" pitchFamily="66" charset="0"/>
                </a:rPr>
                <a:t>περιορίζει τη φαντασία και την δημιουργικότητα </a:t>
              </a:r>
            </a:p>
          </p:txBody>
        </p:sp>
      </p:grpSp>
      <p:grpSp>
        <p:nvGrpSpPr>
          <p:cNvPr id="7" name="Ομάδα 6"/>
          <p:cNvGrpSpPr/>
          <p:nvPr/>
        </p:nvGrpSpPr>
        <p:grpSpPr>
          <a:xfrm>
            <a:off x="683567" y="1690731"/>
            <a:ext cx="7258261" cy="837549"/>
            <a:chOff x="567172" y="4523282"/>
            <a:chExt cx="7651864" cy="332286"/>
          </a:xfrm>
        </p:grpSpPr>
        <p:sp>
          <p:nvSpPr>
            <p:cNvPr id="8" name="Στρογγυλεμένο ορθογώνιο 7"/>
            <p:cNvSpPr/>
            <p:nvPr/>
          </p:nvSpPr>
          <p:spPr>
            <a:xfrm>
              <a:off x="567172" y="4523282"/>
              <a:ext cx="7651864" cy="3322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9" name="TextBox 8"/>
            <p:cNvSpPr txBox="1"/>
            <p:nvPr/>
          </p:nvSpPr>
          <p:spPr>
            <a:xfrm>
              <a:off x="629480" y="4532795"/>
              <a:ext cx="7589556"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Η Τέχνη δεν είναι η ρεαλιστική απεικόνιση της πραγματικότητας αλλά ένα μέσο έκφρασης</a:t>
              </a:r>
            </a:p>
          </p:txBody>
        </p:sp>
      </p:grpSp>
      <p:sp>
        <p:nvSpPr>
          <p:cNvPr id="10" name="Ορθογώνιο 9"/>
          <p:cNvSpPr/>
          <p:nvPr/>
        </p:nvSpPr>
        <p:spPr>
          <a:xfrm>
            <a:off x="4505740" y="2881917"/>
            <a:ext cx="4374020"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Επιβραβεύστε κάθε προσπάθεια του παιδιού και…</a:t>
            </a:r>
          </a:p>
        </p:txBody>
      </p:sp>
      <p:cxnSp>
        <p:nvCxnSpPr>
          <p:cNvPr id="11" name="Γωνιακή σύνδεση 10"/>
          <p:cNvCxnSpPr/>
          <p:nvPr/>
        </p:nvCxnSpPr>
        <p:spPr>
          <a:xfrm>
            <a:off x="2849869" y="2586786"/>
            <a:ext cx="1655871" cy="118061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Ορθογώνιο 11"/>
          <p:cNvSpPr/>
          <p:nvPr/>
        </p:nvSpPr>
        <p:spPr>
          <a:xfrm>
            <a:off x="4505740" y="3861048"/>
            <a:ext cx="4374020" cy="1107996"/>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δεχτείτε τα έργα του με ενθουσιασμό, σαν να είναι τα πιο σπουδαία έργα Τέχνης</a:t>
            </a:r>
          </a:p>
        </p:txBody>
      </p:sp>
      <p:sp>
        <p:nvSpPr>
          <p:cNvPr id="16" name="TextBox 15"/>
          <p:cNvSpPr txBox="1"/>
          <p:nvPr/>
        </p:nvSpPr>
        <p:spPr>
          <a:xfrm>
            <a:off x="63212" y="5107831"/>
            <a:ext cx="9057632" cy="769441"/>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Ακόμη κι αν δεν καταλαβαίνετε τί ακριβώς είναι αυτό που κρατάτε στα χέρια σας (!!)</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cxnSp>
        <p:nvCxnSpPr>
          <p:cNvPr id="17" name="Γωνιακή σύνδεση 16"/>
          <p:cNvCxnSpPr/>
          <p:nvPr/>
        </p:nvCxnSpPr>
        <p:spPr>
          <a:xfrm>
            <a:off x="467544" y="5664353"/>
            <a:ext cx="1181576" cy="669647"/>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9" name="Ορθογώνιο 18"/>
          <p:cNvSpPr/>
          <p:nvPr/>
        </p:nvSpPr>
        <p:spPr>
          <a:xfrm>
            <a:off x="1896590" y="5949280"/>
            <a:ext cx="6851874" cy="769441"/>
          </a:xfrm>
          <a:prstGeom prst="rect">
            <a:avLst/>
          </a:prstGeom>
          <a:solidFill>
            <a:schemeClr val="accent4">
              <a:lumMod val="60000"/>
              <a:lumOff val="40000"/>
            </a:schemeClr>
          </a:solid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50000"/>
                  </a:schemeClr>
                </a:solidFill>
                <a:effectLst>
                  <a:outerShdw blurRad="38100" dist="38100" dir="2700000" algn="tl">
                    <a:srgbClr val="000000">
                      <a:alpha val="43137"/>
                    </a:srgbClr>
                  </a:outerShdw>
                </a:effectLst>
                <a:latin typeface="Comic Sans MS" pitchFamily="66" charset="0"/>
                <a:ea typeface="Aka-AcidGR-DiaryGirl" pitchFamily="50" charset="-95"/>
              </a:rPr>
              <a:t>το παιδί σίγουρα δούλεψε σκληρά και νιώθει υπερήφανο για το δημιούργημά του !!!</a:t>
            </a:r>
          </a:p>
        </p:txBody>
      </p:sp>
    </p:spTree>
    <p:extLst>
      <p:ext uri="{BB962C8B-B14F-4D97-AF65-F5344CB8AC3E}">
        <p14:creationId xmlns:p14="http://schemas.microsoft.com/office/powerpoint/2010/main" xmlns="" val="30126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circle(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1000" fill="hold"/>
                                        <p:tgtEl>
                                          <p:spTgt spid="10"/>
                                        </p:tgtEl>
                                        <p:attrNameLst>
                                          <p:attrName>ppt_w</p:attrName>
                                        </p:attrNameLst>
                                      </p:cBhvr>
                                      <p:tavLst>
                                        <p:tav tm="0">
                                          <p:val>
                                            <p:fltVal val="0"/>
                                          </p:val>
                                        </p:tav>
                                        <p:tav tm="100000">
                                          <p:val>
                                            <p:strVal val="#ppt_w"/>
                                          </p:val>
                                        </p:tav>
                                      </p:tavLst>
                                    </p:anim>
                                    <p:anim calcmode="lin" valueType="num">
                                      <p:cBhvr>
                                        <p:cTn id="41" dur="1000" fill="hold"/>
                                        <p:tgtEl>
                                          <p:spTgt spid="10"/>
                                        </p:tgtEl>
                                        <p:attrNameLst>
                                          <p:attrName>ppt_h</p:attrName>
                                        </p:attrNameLst>
                                      </p:cBhvr>
                                      <p:tavLst>
                                        <p:tav tm="0">
                                          <p:val>
                                            <p:fltVal val="0"/>
                                          </p:val>
                                        </p:tav>
                                        <p:tav tm="100000">
                                          <p:val>
                                            <p:strVal val="#ppt_h"/>
                                          </p:val>
                                        </p:tav>
                                      </p:tavLst>
                                    </p:anim>
                                    <p:anim calcmode="lin" valueType="num">
                                      <p:cBhvr>
                                        <p:cTn id="42" dur="1000" fill="hold"/>
                                        <p:tgtEl>
                                          <p:spTgt spid="10"/>
                                        </p:tgtEl>
                                        <p:attrNameLst>
                                          <p:attrName>style.rotation</p:attrName>
                                        </p:attrNameLst>
                                      </p:cBhvr>
                                      <p:tavLst>
                                        <p:tav tm="0">
                                          <p:val>
                                            <p:fltVal val="90"/>
                                          </p:val>
                                        </p:tav>
                                        <p:tav tm="100000">
                                          <p:val>
                                            <p:fltVal val="0"/>
                                          </p:val>
                                        </p:tav>
                                      </p:tavLst>
                                    </p:anim>
                                    <p:animEffect transition="in" filter="fade">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1000" fill="hold"/>
                                        <p:tgtEl>
                                          <p:spTgt spid="12"/>
                                        </p:tgtEl>
                                        <p:attrNameLst>
                                          <p:attrName>ppt_w</p:attrName>
                                        </p:attrNameLst>
                                      </p:cBhvr>
                                      <p:tavLst>
                                        <p:tav tm="0">
                                          <p:val>
                                            <p:fltVal val="0"/>
                                          </p:val>
                                        </p:tav>
                                        <p:tav tm="100000">
                                          <p:val>
                                            <p:strVal val="#ppt_w"/>
                                          </p:val>
                                        </p:tav>
                                      </p:tavLst>
                                    </p:anim>
                                    <p:anim calcmode="lin" valueType="num">
                                      <p:cBhvr>
                                        <p:cTn id="49" dur="1000" fill="hold"/>
                                        <p:tgtEl>
                                          <p:spTgt spid="12"/>
                                        </p:tgtEl>
                                        <p:attrNameLst>
                                          <p:attrName>ppt_h</p:attrName>
                                        </p:attrNameLst>
                                      </p:cBhvr>
                                      <p:tavLst>
                                        <p:tav tm="0">
                                          <p:val>
                                            <p:fltVal val="0"/>
                                          </p:val>
                                        </p:tav>
                                        <p:tav tm="100000">
                                          <p:val>
                                            <p:strVal val="#ppt_h"/>
                                          </p:val>
                                        </p:tav>
                                      </p:tavLst>
                                    </p:anim>
                                    <p:anim calcmode="lin" valueType="num">
                                      <p:cBhvr>
                                        <p:cTn id="50" dur="1000" fill="hold"/>
                                        <p:tgtEl>
                                          <p:spTgt spid="12"/>
                                        </p:tgtEl>
                                        <p:attrNameLst>
                                          <p:attrName>style.rotation</p:attrName>
                                        </p:attrNameLst>
                                      </p:cBhvr>
                                      <p:tavLst>
                                        <p:tav tm="0">
                                          <p:val>
                                            <p:fltVal val="90"/>
                                          </p:val>
                                        </p:tav>
                                        <p:tav tm="100000">
                                          <p:val>
                                            <p:fltVal val="0"/>
                                          </p:val>
                                        </p:tav>
                                      </p:tavLst>
                                    </p:anim>
                                    <p:animEffect transition="in" filter="fade">
                                      <p:cBhvr>
                                        <p:cTn id="51" dur="10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80">
                                          <p:stCondLst>
                                            <p:cond delay="0"/>
                                          </p:stCondLst>
                                        </p:cTn>
                                        <p:tgtEl>
                                          <p:spTgt spid="16"/>
                                        </p:tgtEl>
                                      </p:cBhvr>
                                    </p:animEffect>
                                    <p:anim calcmode="lin" valueType="num">
                                      <p:cBhvr>
                                        <p:cTn id="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2" dur="26">
                                          <p:stCondLst>
                                            <p:cond delay="650"/>
                                          </p:stCondLst>
                                        </p:cTn>
                                        <p:tgtEl>
                                          <p:spTgt spid="16"/>
                                        </p:tgtEl>
                                      </p:cBhvr>
                                      <p:to x="100000" y="60000"/>
                                    </p:animScale>
                                    <p:animScale>
                                      <p:cBhvr>
                                        <p:cTn id="63" dur="166" decel="50000">
                                          <p:stCondLst>
                                            <p:cond delay="676"/>
                                          </p:stCondLst>
                                        </p:cTn>
                                        <p:tgtEl>
                                          <p:spTgt spid="16"/>
                                        </p:tgtEl>
                                      </p:cBhvr>
                                      <p:to x="100000" y="100000"/>
                                    </p:animScale>
                                    <p:animScale>
                                      <p:cBhvr>
                                        <p:cTn id="64" dur="26">
                                          <p:stCondLst>
                                            <p:cond delay="1312"/>
                                          </p:stCondLst>
                                        </p:cTn>
                                        <p:tgtEl>
                                          <p:spTgt spid="16"/>
                                        </p:tgtEl>
                                      </p:cBhvr>
                                      <p:to x="100000" y="80000"/>
                                    </p:animScale>
                                    <p:animScale>
                                      <p:cBhvr>
                                        <p:cTn id="65" dur="166" decel="50000">
                                          <p:stCondLst>
                                            <p:cond delay="1338"/>
                                          </p:stCondLst>
                                        </p:cTn>
                                        <p:tgtEl>
                                          <p:spTgt spid="16"/>
                                        </p:tgtEl>
                                      </p:cBhvr>
                                      <p:to x="100000" y="100000"/>
                                    </p:animScale>
                                    <p:animScale>
                                      <p:cBhvr>
                                        <p:cTn id="66" dur="26">
                                          <p:stCondLst>
                                            <p:cond delay="1642"/>
                                          </p:stCondLst>
                                        </p:cTn>
                                        <p:tgtEl>
                                          <p:spTgt spid="16"/>
                                        </p:tgtEl>
                                      </p:cBhvr>
                                      <p:to x="100000" y="90000"/>
                                    </p:animScale>
                                    <p:animScale>
                                      <p:cBhvr>
                                        <p:cTn id="67" dur="166" decel="50000">
                                          <p:stCondLst>
                                            <p:cond delay="1668"/>
                                          </p:stCondLst>
                                        </p:cTn>
                                        <p:tgtEl>
                                          <p:spTgt spid="16"/>
                                        </p:tgtEl>
                                      </p:cBhvr>
                                      <p:to x="100000" y="100000"/>
                                    </p:animScale>
                                    <p:animScale>
                                      <p:cBhvr>
                                        <p:cTn id="68" dur="26">
                                          <p:stCondLst>
                                            <p:cond delay="1808"/>
                                          </p:stCondLst>
                                        </p:cTn>
                                        <p:tgtEl>
                                          <p:spTgt spid="16"/>
                                        </p:tgtEl>
                                      </p:cBhvr>
                                      <p:to x="100000" y="95000"/>
                                    </p:animScale>
                                    <p:animScale>
                                      <p:cBhvr>
                                        <p:cTn id="69" dur="166" decel="50000">
                                          <p:stCondLst>
                                            <p:cond delay="1834"/>
                                          </p:stCondLst>
                                        </p:cTn>
                                        <p:tgtEl>
                                          <p:spTgt spid="16"/>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circle(in)">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2" grpId="0" animBg="1"/>
      <p:bldP spid="16"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0"/>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Φυσικές Επιστήμες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0" y="696160"/>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Τα παιδιά μέσα από βιωματικές δραστηριότητες…</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6388" y="2670011"/>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επεκτείνουν τις γνώσεις τους για τους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ζωντανούς οργανισμούς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(άνθρωπος, ζώα, φυτά)</a:t>
            </a:r>
          </a:p>
        </p:txBody>
      </p:sp>
      <p:sp>
        <p:nvSpPr>
          <p:cNvPr id="5" name="Ορθογώνιο 4"/>
          <p:cNvSpPr/>
          <p:nvPr/>
        </p:nvSpPr>
        <p:spPr>
          <a:xfrm>
            <a:off x="9800" y="4149080"/>
            <a:ext cx="69993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μελετούν κι ερμηνεύουν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φυσικά φαινόμενα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ιδιότητες της ύλης</a:t>
            </a:r>
          </a:p>
        </p:txBody>
      </p:sp>
      <p:sp>
        <p:nvSpPr>
          <p:cNvPr id="6" name="Ορθογώνιο 5"/>
          <p:cNvSpPr/>
          <p:nvPr/>
        </p:nvSpPr>
        <p:spPr>
          <a:xfrm>
            <a:off x="-6388" y="1067252"/>
            <a:ext cx="9058990" cy="156966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εισάγονται στον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επιστημονικό τρόπο εργασίας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θέτοντας ερωτήματα, κάνοντας προβλέψεις και καταλήγοντας σε συμπεράσματα, μετά από διεξαγωγή πειραμάτων και ανάλυση δεδομένων.</a:t>
            </a:r>
          </a:p>
        </p:txBody>
      </p:sp>
      <p:sp>
        <p:nvSpPr>
          <p:cNvPr id="7" name="Ορθογώνιο 6"/>
          <p:cNvSpPr/>
          <p:nvPr/>
        </p:nvSpPr>
        <p:spPr>
          <a:xfrm>
            <a:off x="-6388" y="3573016"/>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Εξερευνούν τον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κόσμο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(πλανήτες, γη…)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nvGrpSpPr>
          <p:cNvPr id="8" name="Ομάδα 7"/>
          <p:cNvGrpSpPr/>
          <p:nvPr/>
        </p:nvGrpSpPr>
        <p:grpSpPr>
          <a:xfrm>
            <a:off x="1117815" y="5262299"/>
            <a:ext cx="4848686" cy="542965"/>
            <a:chOff x="128863" y="3403792"/>
            <a:chExt cx="14184012" cy="1081999"/>
          </a:xfrm>
        </p:grpSpPr>
        <p:sp>
          <p:nvSpPr>
            <p:cNvPr id="9" name="Στρογγυλεμένο ορθογώνιο 8"/>
            <p:cNvSpPr/>
            <p:nvPr/>
          </p:nvSpPr>
          <p:spPr>
            <a:xfrm>
              <a:off x="128863" y="3403792"/>
              <a:ext cx="13934911"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05808" y="3452977"/>
              <a:ext cx="14107067"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Επιστημονικός </a:t>
              </a:r>
              <a:r>
                <a:rPr lang="el-GR" sz="2400" b="1" dirty="0" err="1">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grpSp>
        <p:nvGrpSpPr>
          <p:cNvPr id="11" name="Ομάδα 10"/>
          <p:cNvGrpSpPr/>
          <p:nvPr/>
        </p:nvGrpSpPr>
        <p:grpSpPr>
          <a:xfrm>
            <a:off x="1117073" y="6126395"/>
            <a:ext cx="4823079" cy="542965"/>
            <a:chOff x="104313" y="2943797"/>
            <a:chExt cx="14109104" cy="1081999"/>
          </a:xfrm>
        </p:grpSpPr>
        <p:sp>
          <p:nvSpPr>
            <p:cNvPr id="12" name="Στρογγυλεμένο ορθογώνιο 11"/>
            <p:cNvSpPr/>
            <p:nvPr/>
          </p:nvSpPr>
          <p:spPr>
            <a:xfrm>
              <a:off x="104313" y="2943797"/>
              <a:ext cx="13934912"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3" name="TextBox 12"/>
            <p:cNvSpPr txBox="1"/>
            <p:nvPr/>
          </p:nvSpPr>
          <p:spPr>
            <a:xfrm>
              <a:off x="106350" y="2943797"/>
              <a:ext cx="14107067"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Επιστημονικός τρόπος σκέψης</a:t>
              </a:r>
            </a:p>
          </p:txBody>
        </p:sp>
      </p:grpSp>
      <p:pic>
        <p:nvPicPr>
          <p:cNvPr id="3074" name="Picture 2" descr="C:\Users\user\Desktop\Σχολ. Έτος 2019-20\Γονείς\istockphoto-957049598-612x6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77075" y="3587369"/>
            <a:ext cx="2950411" cy="28248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715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down)">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96552" y="55931"/>
            <a:ext cx="10225136"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Καλλιεργώντας την επιστημονική σκέψη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245241" y="692696"/>
            <a:ext cx="8941550"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Ενθαρρύνετε τα παιδιά σας να…</a:t>
            </a:r>
            <a:endPar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endParaRPr>
          </a:p>
        </p:txBody>
      </p:sp>
      <p:sp>
        <p:nvSpPr>
          <p:cNvPr id="4" name="Ορθογώνιο 3"/>
          <p:cNvSpPr/>
          <p:nvPr/>
        </p:nvSpPr>
        <p:spPr>
          <a:xfrm>
            <a:off x="-36512" y="1124744"/>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παρατηρούν</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τον κόσμο γύρω τους</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grpSp>
        <p:nvGrpSpPr>
          <p:cNvPr id="5" name="Ομάδα 4"/>
          <p:cNvGrpSpPr/>
          <p:nvPr/>
        </p:nvGrpSpPr>
        <p:grpSpPr>
          <a:xfrm>
            <a:off x="1206787" y="5262300"/>
            <a:ext cx="7656766" cy="830996"/>
            <a:chOff x="2291752" y="5458725"/>
            <a:chExt cx="7136922" cy="329686"/>
          </a:xfrm>
        </p:grpSpPr>
        <p:sp>
          <p:nvSpPr>
            <p:cNvPr id="6" name="Στρογγυλεμένο ορθογώνιο 5"/>
            <p:cNvSpPr/>
            <p:nvPr/>
          </p:nvSpPr>
          <p:spPr>
            <a:xfrm>
              <a:off x="2291752" y="5458725"/>
              <a:ext cx="7035921" cy="32968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200" dirty="0"/>
            </a:p>
          </p:txBody>
        </p:sp>
        <p:sp>
          <p:nvSpPr>
            <p:cNvPr id="7" name="TextBox 6"/>
            <p:cNvSpPr txBox="1"/>
            <p:nvPr/>
          </p:nvSpPr>
          <p:spPr>
            <a:xfrm>
              <a:off x="2291752" y="5458725"/>
              <a:ext cx="7136922"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Πριν εξηγήσετε κάτι στα παιδιά, φροντίστε να το έχετε μελετήσει</a:t>
              </a:r>
            </a:p>
          </p:txBody>
        </p:sp>
      </p:grpSp>
      <p:sp>
        <p:nvSpPr>
          <p:cNvPr id="9" name="Ορθογώνιο 8"/>
          <p:cNvSpPr/>
          <p:nvPr/>
        </p:nvSpPr>
        <p:spPr>
          <a:xfrm>
            <a:off x="-36512" y="1628800"/>
            <a:ext cx="6660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θέτουν</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ερωτήσεις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γιατί βρέχει;)</a:t>
            </a:r>
          </a:p>
        </p:txBody>
      </p:sp>
      <p:sp>
        <p:nvSpPr>
          <p:cNvPr id="10" name="Ορθογώνιο 9"/>
          <p:cNvSpPr/>
          <p:nvPr/>
        </p:nvSpPr>
        <p:spPr>
          <a:xfrm>
            <a:off x="-36512" y="2132856"/>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διατυπώνουν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προβλέψεις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1" name="Ορθογώνιο 10"/>
          <p:cNvSpPr/>
          <p:nvPr/>
        </p:nvSpPr>
        <p:spPr>
          <a:xfrm>
            <a:off x="-36512" y="3092767"/>
            <a:ext cx="5492860"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καταλήγουν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συμπεράσματα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μετά από συλλογή κι ερμηνεία δεδομένων  </a:t>
            </a: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pic>
        <p:nvPicPr>
          <p:cNvPr id="4098" name="Picture 2" descr="C:\Users\user\Desktop\Σχολ. Έτος 2019-20\Γονείς\twee-studenten-doen-wetenschappelijk-experiment_1308-327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456348" y="929485"/>
            <a:ext cx="3547343" cy="275400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4" name="Ομάδα 13"/>
          <p:cNvGrpSpPr/>
          <p:nvPr/>
        </p:nvGrpSpPr>
        <p:grpSpPr>
          <a:xfrm>
            <a:off x="1115616" y="4386953"/>
            <a:ext cx="7731893" cy="770243"/>
            <a:chOff x="793761" y="5467389"/>
            <a:chExt cx="9285150" cy="305583"/>
          </a:xfrm>
        </p:grpSpPr>
        <p:sp>
          <p:nvSpPr>
            <p:cNvPr id="15" name="Στρογγυλεμένο ορθογώνιο 14"/>
            <p:cNvSpPr/>
            <p:nvPr/>
          </p:nvSpPr>
          <p:spPr>
            <a:xfrm>
              <a:off x="906736" y="5467389"/>
              <a:ext cx="9061316" cy="305265"/>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16" name="TextBox 15"/>
            <p:cNvSpPr txBox="1"/>
            <p:nvPr/>
          </p:nvSpPr>
          <p:spPr>
            <a:xfrm>
              <a:off x="793761" y="5467707"/>
              <a:ext cx="9285150" cy="305265"/>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Μην ερμηνεύετε φυσικά φαινόμενα με μη επιστημονικό τρόπο γιατί δημιουργούνται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παρανοήσεις</a:t>
              </a:r>
            </a:p>
          </p:txBody>
        </p:sp>
      </p:grpSp>
      <p:sp>
        <p:nvSpPr>
          <p:cNvPr id="17" name="Δεξιό βέλος 16"/>
          <p:cNvSpPr/>
          <p:nvPr/>
        </p:nvSpPr>
        <p:spPr>
          <a:xfrm>
            <a:off x="245241" y="4632018"/>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1256641" y="6247112"/>
            <a:ext cx="7656766" cy="556471"/>
            <a:chOff x="2291752" y="5458725"/>
            <a:chExt cx="7136922" cy="220772"/>
          </a:xfrm>
        </p:grpSpPr>
        <p:sp>
          <p:nvSpPr>
            <p:cNvPr id="19" name="Στρογγυλεμένο ορθογώνιο 18"/>
            <p:cNvSpPr/>
            <p:nvPr/>
          </p:nvSpPr>
          <p:spPr>
            <a:xfrm>
              <a:off x="2291752" y="5458725"/>
              <a:ext cx="7035921" cy="2207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sz="2600"/>
            </a:p>
          </p:txBody>
        </p:sp>
        <p:sp>
          <p:nvSpPr>
            <p:cNvPr id="20" name="TextBox 19"/>
            <p:cNvSpPr txBox="1"/>
            <p:nvPr/>
          </p:nvSpPr>
          <p:spPr>
            <a:xfrm>
              <a:off x="2291752" y="5458725"/>
              <a:ext cx="7136922" cy="170948"/>
            </a:xfrm>
            <a:prstGeom prst="rect">
              <a:avLst/>
            </a:prstGeom>
            <a:noFill/>
          </p:spPr>
          <p:txBody>
            <a:bodyPr wrap="square" rtlCol="0">
              <a:spAutoFit/>
            </a:bodyPr>
            <a:lstStyle/>
            <a:p>
              <a:pPr algn="ctr"/>
              <a:r>
                <a:rPr lang="el-GR" sz="2200" dirty="0">
                  <a:solidFill>
                    <a:schemeClr val="accent4">
                      <a:lumMod val="75000"/>
                    </a:schemeClr>
                  </a:solidFill>
                  <a:latin typeface="Comic Sans MS" pitchFamily="66" charset="0"/>
                </a:rPr>
                <a:t>Προτιμήστε την χρήση </a:t>
              </a:r>
              <a:r>
                <a:rPr lang="el-GR" sz="2200" u="sng" dirty="0">
                  <a:solidFill>
                    <a:schemeClr val="accent4">
                      <a:lumMod val="75000"/>
                    </a:schemeClr>
                  </a:solidFill>
                  <a:effectLst>
                    <a:outerShdw blurRad="38100" dist="38100" dir="2700000" algn="tl">
                      <a:srgbClr val="000000">
                        <a:alpha val="43137"/>
                      </a:srgbClr>
                    </a:outerShdw>
                  </a:effectLst>
                  <a:latin typeface="Comic Sans MS" pitchFamily="66" charset="0"/>
                </a:rPr>
                <a:t>επιστημονικής ορολογίας</a:t>
              </a:r>
            </a:p>
          </p:txBody>
        </p:sp>
      </p:grpSp>
      <p:sp>
        <p:nvSpPr>
          <p:cNvPr id="21" name="Ορθογώνιο 20"/>
          <p:cNvSpPr/>
          <p:nvPr/>
        </p:nvSpPr>
        <p:spPr>
          <a:xfrm>
            <a:off x="-1669" y="263691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κάνουν απλά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πειράματα</a:t>
            </a:r>
            <a:endParaRPr lang="el-GR" sz="2400"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22" name="Δεξιό βέλος 21"/>
          <p:cNvSpPr/>
          <p:nvPr/>
        </p:nvSpPr>
        <p:spPr>
          <a:xfrm>
            <a:off x="245241" y="546359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3" name="Δεξιό βέλος 22"/>
          <p:cNvSpPr/>
          <p:nvPr/>
        </p:nvSpPr>
        <p:spPr>
          <a:xfrm>
            <a:off x="245241" y="634192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63077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down)">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1000" fill="hold"/>
                                        <p:tgtEl>
                                          <p:spTgt spid="17"/>
                                        </p:tgtEl>
                                        <p:attrNameLst>
                                          <p:attrName>ppt_w</p:attrName>
                                        </p:attrNameLst>
                                      </p:cBhvr>
                                      <p:tavLst>
                                        <p:tav tm="0">
                                          <p:val>
                                            <p:fltVal val="0"/>
                                          </p:val>
                                        </p:tav>
                                        <p:tav tm="100000">
                                          <p:val>
                                            <p:strVal val="#ppt_w"/>
                                          </p:val>
                                        </p:tav>
                                      </p:tavLst>
                                    </p:anim>
                                    <p:anim calcmode="lin" valueType="num">
                                      <p:cBhvr>
                                        <p:cTn id="51" dur="1000" fill="hold"/>
                                        <p:tgtEl>
                                          <p:spTgt spid="17"/>
                                        </p:tgtEl>
                                        <p:attrNameLst>
                                          <p:attrName>ppt_h</p:attrName>
                                        </p:attrNameLst>
                                      </p:cBhvr>
                                      <p:tavLst>
                                        <p:tav tm="0">
                                          <p:val>
                                            <p:fltVal val="0"/>
                                          </p:val>
                                        </p:tav>
                                        <p:tav tm="100000">
                                          <p:val>
                                            <p:strVal val="#ppt_h"/>
                                          </p:val>
                                        </p:tav>
                                      </p:tavLst>
                                    </p:anim>
                                    <p:anim calcmode="lin" valueType="num">
                                      <p:cBhvr>
                                        <p:cTn id="52" dur="1000" fill="hold"/>
                                        <p:tgtEl>
                                          <p:spTgt spid="17"/>
                                        </p:tgtEl>
                                        <p:attrNameLst>
                                          <p:attrName>style.rotation</p:attrName>
                                        </p:attrNameLst>
                                      </p:cBhvr>
                                      <p:tavLst>
                                        <p:tav tm="0">
                                          <p:val>
                                            <p:fltVal val="90"/>
                                          </p:val>
                                        </p:tav>
                                        <p:tav tm="100000">
                                          <p:val>
                                            <p:fltVal val="0"/>
                                          </p:val>
                                        </p:tav>
                                      </p:tavLst>
                                    </p:anim>
                                    <p:animEffect transition="in" filter="fade">
                                      <p:cBhvr>
                                        <p:cTn id="53" dur="1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p:cTn id="65" dur="1000" fill="hold"/>
                                        <p:tgtEl>
                                          <p:spTgt spid="22"/>
                                        </p:tgtEl>
                                        <p:attrNameLst>
                                          <p:attrName>ppt_w</p:attrName>
                                        </p:attrNameLst>
                                      </p:cBhvr>
                                      <p:tavLst>
                                        <p:tav tm="0">
                                          <p:val>
                                            <p:fltVal val="0"/>
                                          </p:val>
                                        </p:tav>
                                        <p:tav tm="100000">
                                          <p:val>
                                            <p:strVal val="#ppt_w"/>
                                          </p:val>
                                        </p:tav>
                                      </p:tavLst>
                                    </p:anim>
                                    <p:anim calcmode="lin" valueType="num">
                                      <p:cBhvr>
                                        <p:cTn id="66" dur="1000" fill="hold"/>
                                        <p:tgtEl>
                                          <p:spTgt spid="22"/>
                                        </p:tgtEl>
                                        <p:attrNameLst>
                                          <p:attrName>ppt_h</p:attrName>
                                        </p:attrNameLst>
                                      </p:cBhvr>
                                      <p:tavLst>
                                        <p:tav tm="0">
                                          <p:val>
                                            <p:fltVal val="0"/>
                                          </p:val>
                                        </p:tav>
                                        <p:tav tm="100000">
                                          <p:val>
                                            <p:strVal val="#ppt_h"/>
                                          </p:val>
                                        </p:tav>
                                      </p:tavLst>
                                    </p:anim>
                                    <p:anim calcmode="lin" valueType="num">
                                      <p:cBhvr>
                                        <p:cTn id="67" dur="1000" fill="hold"/>
                                        <p:tgtEl>
                                          <p:spTgt spid="22"/>
                                        </p:tgtEl>
                                        <p:attrNameLst>
                                          <p:attrName>style.rotation</p:attrName>
                                        </p:attrNameLst>
                                      </p:cBhvr>
                                      <p:tavLst>
                                        <p:tav tm="0">
                                          <p:val>
                                            <p:fltVal val="90"/>
                                          </p:val>
                                        </p:tav>
                                        <p:tav tm="100000">
                                          <p:val>
                                            <p:fltVal val="0"/>
                                          </p:val>
                                        </p:tav>
                                      </p:tavLst>
                                    </p:anim>
                                    <p:animEffect transition="in" filter="fade">
                                      <p:cBhvr>
                                        <p:cTn id="68" dur="10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nodeType="click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p:cTn id="88" dur="500" fill="hold"/>
                                        <p:tgtEl>
                                          <p:spTgt spid="18"/>
                                        </p:tgtEl>
                                        <p:attrNameLst>
                                          <p:attrName>ppt_w</p:attrName>
                                        </p:attrNameLst>
                                      </p:cBhvr>
                                      <p:tavLst>
                                        <p:tav tm="0">
                                          <p:val>
                                            <p:fltVal val="0"/>
                                          </p:val>
                                        </p:tav>
                                        <p:tav tm="100000">
                                          <p:val>
                                            <p:strVal val="#ppt_w"/>
                                          </p:val>
                                        </p:tav>
                                      </p:tavLst>
                                    </p:anim>
                                    <p:anim calcmode="lin" valueType="num">
                                      <p:cBhvr>
                                        <p:cTn id="89" dur="500" fill="hold"/>
                                        <p:tgtEl>
                                          <p:spTgt spid="18"/>
                                        </p:tgtEl>
                                        <p:attrNameLst>
                                          <p:attrName>ppt_h</p:attrName>
                                        </p:attrNameLst>
                                      </p:cBhvr>
                                      <p:tavLst>
                                        <p:tav tm="0">
                                          <p:val>
                                            <p:fltVal val="0"/>
                                          </p:val>
                                        </p:tav>
                                        <p:tav tm="100000">
                                          <p:val>
                                            <p:strVal val="#ppt_h"/>
                                          </p:val>
                                        </p:tav>
                                      </p:tavLst>
                                    </p:anim>
                                    <p:animEffect transition="in" filter="fade">
                                      <p:cBhvr>
                                        <p:cTn id="9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P spid="11" grpId="0"/>
      <p:bldP spid="17" grpId="0" animBg="1"/>
      <p:bldP spid="21" grpId="0"/>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Προσωπική &amp; Κοινωνική Ανάπτυξη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8327" y="1556792"/>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θετική αυτοεκτίμηση</a:t>
            </a:r>
          </a:p>
        </p:txBody>
      </p:sp>
      <p:sp>
        <p:nvSpPr>
          <p:cNvPr id="4" name="Ορθογώνιο 3"/>
          <p:cNvSpPr/>
          <p:nvPr/>
        </p:nvSpPr>
        <p:spPr>
          <a:xfrm>
            <a:off x="108520" y="791471"/>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5" name="Ορθογώνιο 4"/>
          <p:cNvSpPr/>
          <p:nvPr/>
        </p:nvSpPr>
        <p:spPr>
          <a:xfrm>
            <a:off x="5807" y="2204864"/>
            <a:ext cx="636639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αναγνωρίζουν, να εκφράζουν και να διαχειρίζονται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6605" y="3183359"/>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οριοθετούν τη συμπεριφορά τους</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0" y="3759423"/>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ηθικές αξίες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(σεβασμός, αλληλεγγύη..)</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7694" y="4359128"/>
            <a:ext cx="905899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αποκτήσουν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προσωπική ενδυνάμωση</a:t>
            </a:r>
          </a:p>
        </p:txBody>
      </p:sp>
      <p:sp>
        <p:nvSpPr>
          <p:cNvPr id="9" name="Ορθογώνιο 8"/>
          <p:cNvSpPr/>
          <p:nvPr/>
        </p:nvSpPr>
        <p:spPr>
          <a:xfrm>
            <a:off x="3491880" y="5092360"/>
            <a:ext cx="4946495" cy="43088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αποδοχή αποστέρησης &amp; αποτυχίας</a:t>
            </a:r>
          </a:p>
        </p:txBody>
      </p:sp>
      <p:cxnSp>
        <p:nvCxnSpPr>
          <p:cNvPr id="10" name="Γωνιακή σύνδεση 9"/>
          <p:cNvCxnSpPr/>
          <p:nvPr/>
        </p:nvCxnSpPr>
        <p:spPr>
          <a:xfrm>
            <a:off x="2653537" y="4970022"/>
            <a:ext cx="1070932" cy="702423"/>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4" name="Ορθογώνιο 13"/>
          <p:cNvSpPr/>
          <p:nvPr/>
        </p:nvSpPr>
        <p:spPr>
          <a:xfrm>
            <a:off x="3491880" y="5807259"/>
            <a:ext cx="4946495" cy="769441"/>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εξοικείωση με γεγονότα της ζωής όπως η απώλεια, το διαζύγιο…</a:t>
            </a:r>
          </a:p>
        </p:txBody>
      </p:sp>
      <p:pic>
        <p:nvPicPr>
          <p:cNvPr id="5122" name="Picture 2" descr="C:\Users\user\Desktop\Σχολ. Έτος 2019-20\Γονείς\156595.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6516216" y="791471"/>
            <a:ext cx="1782633" cy="2879204"/>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user\Desktop\Σχολ. Έτος 2019-20\Γονείς\il_794xN.1651631855_d7q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80528" y="4716244"/>
            <a:ext cx="3189003" cy="21206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41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79899" y="2920064"/>
            <a:ext cx="3349171" cy="892552"/>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κοινωνικές δεξιότητες</a:t>
            </a:r>
          </a:p>
        </p:txBody>
      </p:sp>
      <p:sp>
        <p:nvSpPr>
          <p:cNvPr id="3" name="Ορθογώνιο 2"/>
          <p:cNvSpPr/>
          <p:nvPr/>
        </p:nvSpPr>
        <p:spPr>
          <a:xfrm>
            <a:off x="4855859" y="183169"/>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αυτονομία</a:t>
            </a:r>
          </a:p>
        </p:txBody>
      </p:sp>
      <p:pic>
        <p:nvPicPr>
          <p:cNvPr id="6146" name="Picture 2" descr="C:\Users\user\Desktop\Σχολ. Έτος 2019-20\Γονείς\500_F_109339809_mV6pH1h2efqaN8n1D8yk9NUXYr8TRVJ3.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4769" t="4741" r="3527" b="4174"/>
          <a:stretch/>
        </p:blipFill>
        <p:spPr bwMode="auto">
          <a:xfrm>
            <a:off x="467544" y="218581"/>
            <a:ext cx="2880320" cy="26491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Δεξιό άγκιστρο 3"/>
          <p:cNvSpPr/>
          <p:nvPr/>
        </p:nvSpPr>
        <p:spPr>
          <a:xfrm flipH="1">
            <a:off x="3609546" y="279346"/>
            <a:ext cx="432048" cy="6173990"/>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l-GR"/>
          </a:p>
        </p:txBody>
      </p:sp>
      <p:sp>
        <p:nvSpPr>
          <p:cNvPr id="6" name="Ορθογώνιο 5"/>
          <p:cNvSpPr/>
          <p:nvPr/>
        </p:nvSpPr>
        <p:spPr>
          <a:xfrm>
            <a:off x="4855858" y="1141045"/>
            <a:ext cx="2808311"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ενσυναίσθηση</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4366212" y="2132856"/>
            <a:ext cx="37876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επίλυση συγκρούσεων</a:t>
            </a:r>
          </a:p>
        </p:txBody>
      </p:sp>
      <p:sp>
        <p:nvSpPr>
          <p:cNvPr id="8" name="Ορθογώνιο 7"/>
          <p:cNvSpPr/>
          <p:nvPr/>
        </p:nvSpPr>
        <p:spPr>
          <a:xfrm>
            <a:off x="5148064" y="3135508"/>
            <a:ext cx="2108267"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κανόνες</a:t>
            </a:r>
          </a:p>
        </p:txBody>
      </p:sp>
      <p:sp>
        <p:nvSpPr>
          <p:cNvPr id="9" name="Ορθογώνιο 8"/>
          <p:cNvSpPr/>
          <p:nvPr/>
        </p:nvSpPr>
        <p:spPr>
          <a:xfrm>
            <a:off x="4312786" y="4149080"/>
            <a:ext cx="414764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αποδοχή διαφορετικότητας</a:t>
            </a:r>
          </a:p>
        </p:txBody>
      </p:sp>
      <p:sp>
        <p:nvSpPr>
          <p:cNvPr id="10" name="Ορθογώνιο 9"/>
          <p:cNvSpPr/>
          <p:nvPr/>
        </p:nvSpPr>
        <p:spPr>
          <a:xfrm>
            <a:off x="4695256" y="5157192"/>
            <a:ext cx="2757063"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συνεργασία</a:t>
            </a:r>
          </a:p>
        </p:txBody>
      </p:sp>
      <p:sp>
        <p:nvSpPr>
          <p:cNvPr id="11" name="Ορθογώνιο 10"/>
          <p:cNvSpPr/>
          <p:nvPr/>
        </p:nvSpPr>
        <p:spPr>
          <a:xfrm>
            <a:off x="4041594" y="6196354"/>
            <a:ext cx="5102406" cy="461665"/>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δημιουργία προσωπικών σχέσεων</a:t>
            </a:r>
          </a:p>
        </p:txBody>
      </p:sp>
      <p:pic>
        <p:nvPicPr>
          <p:cNvPr id="6147" name="Picture 3" descr="C:\Users\user\Desktop\Σχολ. Έτος 2019-20\Γονείς\69649615-stock-vector-disabled-child-in-a-wheelchair-with-his-friends-pupils-girls-and-boys-international-kids-with-backp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8520" y="3752530"/>
            <a:ext cx="3982788" cy="30608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7771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6" grpId="0" animBg="1"/>
      <p:bldP spid="7" grpId="0" animBg="1"/>
      <p:bldP spid="8" grpId="0" animBg="1"/>
      <p:bldP spid="9" grpId="0" animBg="1"/>
      <p:bldP spid="10"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Προωθώντας την Προσωπική &amp; Κοινωνική Ανάπτυξη των παιδιών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08520" y="1069286"/>
            <a:ext cx="9450116" cy="41549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Ενισχύστε την </a:t>
            </a:r>
            <a:r>
              <a:rPr lang="el-GR" sz="21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αυτοεκτίμησή</a:t>
            </a:r>
            <a:r>
              <a:rPr lang="el-GR" sz="21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εστιάζοντας στα θετικά τους στοιχεία </a:t>
            </a:r>
          </a:p>
        </p:txBody>
      </p:sp>
      <p:sp>
        <p:nvSpPr>
          <p:cNvPr id="5" name="Ορθογώνιο 4"/>
          <p:cNvSpPr/>
          <p:nvPr/>
        </p:nvSpPr>
        <p:spPr>
          <a:xfrm>
            <a:off x="-68270" y="1892150"/>
            <a:ext cx="6715944"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Επιβραβεύστε</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κάθε προσπάθειά τους, ακόμη κι αν αυτή δεν έχει τα αναμενόμενα αποτελέσματα</a:t>
            </a:r>
          </a:p>
        </p:txBody>
      </p:sp>
      <p:sp>
        <p:nvSpPr>
          <p:cNvPr id="6" name="Ορθογώνιο 5"/>
          <p:cNvSpPr/>
          <p:nvPr/>
        </p:nvSpPr>
        <p:spPr>
          <a:xfrm>
            <a:off x="16296" y="2844713"/>
            <a:ext cx="6643936" cy="110799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Ενθαρρύνετέ τα να εκφράζουν τα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συναισθήματά</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να αποδέχονται τα αρνητικά και να προσπαθούν να τα διαχειρίζονται.</a:t>
            </a:r>
          </a:p>
        </p:txBody>
      </p:sp>
      <p:pic>
        <p:nvPicPr>
          <p:cNvPr id="7170" name="Picture 2" descr="C:\Users\user\Desktop\Σχολ. Έτος 2019-20\Γονείς\istockphoto-473313088-612x6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005064"/>
            <a:ext cx="2212698" cy="1512168"/>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C:\Users\user\Desktop\Σχολ. Έτος 2019-20\Γονείς\f507715091731080efa1b9965e504fcf_resiz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84168" y="1563596"/>
            <a:ext cx="3127535" cy="208142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Ορθογώνιο 8"/>
          <p:cNvSpPr/>
          <p:nvPr/>
        </p:nvSpPr>
        <p:spPr>
          <a:xfrm>
            <a:off x="2542855" y="4099719"/>
            <a:ext cx="664393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Προτρέψτε τα να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επιλύουν</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μόνα τις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διαφορές</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τους, με συζήτηση και χωρίς άσκηση βίας</a:t>
            </a:r>
          </a:p>
        </p:txBody>
      </p:sp>
      <p:sp>
        <p:nvSpPr>
          <p:cNvPr id="10" name="Ορθογώνιο 9"/>
          <p:cNvSpPr/>
          <p:nvPr/>
        </p:nvSpPr>
        <p:spPr>
          <a:xfrm>
            <a:off x="2536576" y="5013176"/>
            <a:ext cx="664393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Μην τα συγκρίνετε </a:t>
            </a:r>
            <a:r>
              <a:rPr lang="el-GR" sz="22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με άλλα παιδιά </a:t>
            </a:r>
          </a:p>
        </p:txBody>
      </p:sp>
      <p:grpSp>
        <p:nvGrpSpPr>
          <p:cNvPr id="8" name="Ομάδα 7"/>
          <p:cNvGrpSpPr/>
          <p:nvPr/>
        </p:nvGrpSpPr>
        <p:grpSpPr>
          <a:xfrm>
            <a:off x="1547664" y="5530646"/>
            <a:ext cx="7272808" cy="1139094"/>
            <a:chOff x="2141548" y="4069204"/>
            <a:chExt cx="6643936" cy="1304455"/>
          </a:xfrm>
        </p:grpSpPr>
        <p:sp>
          <p:nvSpPr>
            <p:cNvPr id="7" name="Στρογγυλεμένο ορθογώνιο 6"/>
            <p:cNvSpPr/>
            <p:nvPr/>
          </p:nvSpPr>
          <p:spPr>
            <a:xfrm>
              <a:off x="2141548" y="4221089"/>
              <a:ext cx="6643936" cy="11521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l-GR"/>
            </a:p>
          </p:txBody>
        </p:sp>
        <p:sp>
          <p:nvSpPr>
            <p:cNvPr id="11" name="Ορθογώνιο 10"/>
            <p:cNvSpPr/>
            <p:nvPr/>
          </p:nvSpPr>
          <p:spPr>
            <a:xfrm>
              <a:off x="2141548" y="4069204"/>
              <a:ext cx="6643936" cy="130445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lnSpc>
                  <a:spcPct val="150000"/>
                </a:lnSpc>
              </a:pP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Αποτελέστε </a:t>
              </a:r>
              <a:r>
                <a:rPr lang="el-GR" sz="2400" b="1" u="sng"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πρότυπο</a:t>
              </a: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 σε θέματα ηθικών αξιών </a:t>
              </a:r>
            </a:p>
            <a:p>
              <a:pPr algn="ctr">
                <a:lnSpc>
                  <a:spcPct val="150000"/>
                </a:lnSpc>
              </a:pPr>
              <a:r>
                <a:rPr lang="el-GR" sz="2400" b="1"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rPr>
                <a:t>και αποδοχής τη διαφορετικότητας</a:t>
              </a:r>
              <a:endParaRPr lang="el-GR" sz="2400" dirty="0">
                <a:ln>
                  <a:prstDash val="solid"/>
                </a:ln>
                <a:solidFill>
                  <a:schemeClr val="accent4">
                    <a:lumMod val="75000"/>
                  </a:schemeClr>
                </a:solidFill>
                <a:effectLst>
                  <a:outerShdw blurRad="38100" dist="38100" dir="2700000" algn="tl">
                    <a:srgbClr val="000000">
                      <a:alpha val="43137"/>
                    </a:srgbClr>
                  </a:outerShdw>
                </a:effectLst>
                <a:latin typeface="Comic Sans MS" pitchFamily="66" charset="0"/>
                <a:ea typeface="Aka-AcidGR-DiaryGirl" pitchFamily="50" charset="-95"/>
              </a:endParaRPr>
            </a:p>
          </p:txBody>
        </p:sp>
      </p:grpSp>
      <p:sp>
        <p:nvSpPr>
          <p:cNvPr id="14" name="Δεξιό βέλος 13"/>
          <p:cNvSpPr/>
          <p:nvPr/>
        </p:nvSpPr>
        <p:spPr>
          <a:xfrm>
            <a:off x="467544" y="5939201"/>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10563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style.rotation</p:attrName>
                                        </p:attrNameLst>
                                      </p:cBhvr>
                                      <p:tavLst>
                                        <p:tav tm="0">
                                          <p:val>
                                            <p:fltVal val="90"/>
                                          </p:val>
                                        </p:tav>
                                        <p:tav tm="100000">
                                          <p:val>
                                            <p:fltVal val="0"/>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27384"/>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6. Τεχνολογία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3" name="Ομάδα 2"/>
          <p:cNvGrpSpPr/>
          <p:nvPr/>
        </p:nvGrpSpPr>
        <p:grpSpPr>
          <a:xfrm>
            <a:off x="2512269" y="6126395"/>
            <a:ext cx="4219971"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Ψηφιακός </a:t>
              </a:r>
              <a:r>
                <a:rPr lang="el-GR" sz="2400" b="1" dirty="0" err="1">
                  <a:solidFill>
                    <a:schemeClr val="bg1"/>
                  </a:solidFill>
                  <a:effectLst>
                    <a:outerShdw blurRad="38100" dist="38100" dir="2700000" algn="tl">
                      <a:srgbClr val="000000">
                        <a:alpha val="43137"/>
                      </a:srgbClr>
                    </a:outerShdw>
                  </a:effectLst>
                  <a:latin typeface="Comic Sans MS" pitchFamily="66" charset="0"/>
                </a:rPr>
                <a:t>γραμματισμός</a:t>
              </a:r>
              <a:endParaRPr lang="el-GR" sz="2400" b="1" dirty="0">
                <a:solidFill>
                  <a:schemeClr val="bg1"/>
                </a:solidFill>
                <a:effectLst>
                  <a:outerShdw blurRad="38100" dist="38100" dir="2700000" algn="tl">
                    <a:srgbClr val="000000">
                      <a:alpha val="43137"/>
                    </a:srgbClr>
                  </a:outerShdw>
                </a:effectLst>
                <a:latin typeface="Comic Sans MS" pitchFamily="66" charset="0"/>
              </a:endParaRPr>
            </a:p>
          </p:txBody>
        </p:sp>
      </p:grpSp>
      <p:sp>
        <p:nvSpPr>
          <p:cNvPr id="6" name="Ορθογώνιο 5"/>
          <p:cNvSpPr/>
          <p:nvPr/>
        </p:nvSpPr>
        <p:spPr>
          <a:xfrm>
            <a:off x="6533" y="1196752"/>
            <a:ext cx="9058990" cy="150810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εξοικειωθούν 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βασικές λειτουργίες του ηλεκτρονικού υπολογιστή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p>
          <a:p>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(επεξεργασίας κειμένου, ζωγραφικής, </a:t>
            </a:r>
          </a:p>
          <a:p>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παρουσίασης, παραγωγής βίντεο..)</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35496" y="620688"/>
            <a:ext cx="9144000" cy="58477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3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Βασικοί στόχοι…</a:t>
            </a:r>
            <a:endParaRPr lang="el-GR" sz="3200" b="1" u="sng"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8" name="Ορθογώνιο 7"/>
          <p:cNvSpPr/>
          <p:nvPr/>
        </p:nvSpPr>
        <p:spPr>
          <a:xfrm>
            <a:off x="-16259" y="3284984"/>
            <a:ext cx="6844607"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το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ως μέσο αναζήτησης πληροφοριών αλλά κι επικοινωνίας (</a:t>
            </a:r>
            <a:r>
              <a:rPr lang="en-US"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mail,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βιντεοκλήση</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6533" y="2725307"/>
            <a:ext cx="605048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γνωρίσουν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εκπαιδευτικά λογισμικά</a:t>
            </a:r>
          </a:p>
        </p:txBody>
      </p:sp>
      <p:sp>
        <p:nvSpPr>
          <p:cNvPr id="10" name="Ορθογώνιο 9"/>
          <p:cNvSpPr/>
          <p:nvPr/>
        </p:nvSpPr>
        <p:spPr>
          <a:xfrm>
            <a:off x="-2395" y="4623519"/>
            <a:ext cx="906791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μάθουν να χρησιμοποιούν το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Διαδίκτυο με ασφάλεια</a:t>
            </a:r>
          </a:p>
        </p:txBody>
      </p:sp>
      <p:sp>
        <p:nvSpPr>
          <p:cNvPr id="11" name="Ορθογώνιο 10"/>
          <p:cNvSpPr/>
          <p:nvPr/>
        </p:nvSpPr>
        <p:spPr>
          <a:xfrm>
            <a:off x="-2395" y="5157192"/>
            <a:ext cx="905899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Να αξιοποιήσουν ψηφιακά μέσα για να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εκφράσουν ιδέες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δημιουργία ψηφιακής κάρτας ή παραμυθιού)</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Δεξιό βέλος 11"/>
          <p:cNvSpPr/>
          <p:nvPr/>
        </p:nvSpPr>
        <p:spPr>
          <a:xfrm>
            <a:off x="1360141" y="6214453"/>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8195" name="Picture 3" descr="C:\Users\user\Desktop\Σχολ. Έτος 2019-20\Γονείς\happy-kids-playing-computer-vector-illustration-sitting-desk-enjoying-doing-various-activities-device-internet-social-119491826.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176071" y="1700808"/>
            <a:ext cx="2500385" cy="2996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267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290">
                                          <p:stCondLst>
                                            <p:cond delay="0"/>
                                          </p:stCondLst>
                                        </p:cTn>
                                        <p:tgtEl>
                                          <p:spTgt spid="12"/>
                                        </p:tgtEl>
                                      </p:cBhvr>
                                    </p:animEffect>
                                    <p:anim calcmode="lin" valueType="num">
                                      <p:cBhvr>
                                        <p:cTn id="33"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38" dur="13">
                                          <p:stCondLst>
                                            <p:cond delay="325"/>
                                          </p:stCondLst>
                                        </p:cTn>
                                        <p:tgtEl>
                                          <p:spTgt spid="12"/>
                                        </p:tgtEl>
                                      </p:cBhvr>
                                      <p:to x="100000" y="60000"/>
                                    </p:animScale>
                                    <p:animScale>
                                      <p:cBhvr>
                                        <p:cTn id="39" dur="83" decel="50000">
                                          <p:stCondLst>
                                            <p:cond delay="338"/>
                                          </p:stCondLst>
                                        </p:cTn>
                                        <p:tgtEl>
                                          <p:spTgt spid="12"/>
                                        </p:tgtEl>
                                      </p:cBhvr>
                                      <p:to x="100000" y="100000"/>
                                    </p:animScale>
                                    <p:animScale>
                                      <p:cBhvr>
                                        <p:cTn id="40" dur="13">
                                          <p:stCondLst>
                                            <p:cond delay="656"/>
                                          </p:stCondLst>
                                        </p:cTn>
                                        <p:tgtEl>
                                          <p:spTgt spid="12"/>
                                        </p:tgtEl>
                                      </p:cBhvr>
                                      <p:to x="100000" y="80000"/>
                                    </p:animScale>
                                    <p:animScale>
                                      <p:cBhvr>
                                        <p:cTn id="41" dur="83" decel="50000">
                                          <p:stCondLst>
                                            <p:cond delay="669"/>
                                          </p:stCondLst>
                                        </p:cTn>
                                        <p:tgtEl>
                                          <p:spTgt spid="12"/>
                                        </p:tgtEl>
                                      </p:cBhvr>
                                      <p:to x="100000" y="100000"/>
                                    </p:animScale>
                                    <p:animScale>
                                      <p:cBhvr>
                                        <p:cTn id="42" dur="13">
                                          <p:stCondLst>
                                            <p:cond delay="821"/>
                                          </p:stCondLst>
                                        </p:cTn>
                                        <p:tgtEl>
                                          <p:spTgt spid="12"/>
                                        </p:tgtEl>
                                      </p:cBhvr>
                                      <p:to x="100000" y="90000"/>
                                    </p:animScale>
                                    <p:animScale>
                                      <p:cBhvr>
                                        <p:cTn id="43" dur="83" decel="50000">
                                          <p:stCondLst>
                                            <p:cond delay="834"/>
                                          </p:stCondLst>
                                        </p:cTn>
                                        <p:tgtEl>
                                          <p:spTgt spid="12"/>
                                        </p:tgtEl>
                                      </p:cBhvr>
                                      <p:to x="100000" y="100000"/>
                                    </p:animScale>
                                    <p:animScale>
                                      <p:cBhvr>
                                        <p:cTn id="44" dur="13">
                                          <p:stCondLst>
                                            <p:cond delay="904"/>
                                          </p:stCondLst>
                                        </p:cTn>
                                        <p:tgtEl>
                                          <p:spTgt spid="12"/>
                                        </p:tgtEl>
                                      </p:cBhvr>
                                      <p:to x="100000" y="95000"/>
                                    </p:animScale>
                                    <p:animScale>
                                      <p:cBhvr>
                                        <p:cTn id="45" dur="83" decel="50000">
                                          <p:stCondLst>
                                            <p:cond delay="917"/>
                                          </p:stCondLst>
                                        </p:cTn>
                                        <p:tgtEl>
                                          <p:spTgt spid="12"/>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500" fill="hold"/>
                                        <p:tgtEl>
                                          <p:spTgt spid="3"/>
                                        </p:tgtEl>
                                        <p:attrNameLst>
                                          <p:attrName>ppt_w</p:attrName>
                                        </p:attrNameLst>
                                      </p:cBhvr>
                                      <p:tavLst>
                                        <p:tav tm="0">
                                          <p:val>
                                            <p:fltVal val="0"/>
                                          </p:val>
                                        </p:tav>
                                        <p:tav tm="100000">
                                          <p:val>
                                            <p:strVal val="#ppt_w"/>
                                          </p:val>
                                        </p:tav>
                                      </p:tavLst>
                                    </p:anim>
                                    <p:anim calcmode="lin" valueType="num">
                                      <p:cBhvr>
                                        <p:cTn id="51" dur="500" fill="hold"/>
                                        <p:tgtEl>
                                          <p:spTgt spid="3"/>
                                        </p:tgtEl>
                                        <p:attrNameLst>
                                          <p:attrName>ppt_h</p:attrName>
                                        </p:attrNameLst>
                                      </p:cBhvr>
                                      <p:tavLst>
                                        <p:tav tm="0">
                                          <p:val>
                                            <p:fltVal val="0"/>
                                          </p:val>
                                        </p:tav>
                                        <p:tav tm="100000">
                                          <p:val>
                                            <p:strVal val="#ppt_h"/>
                                          </p:val>
                                        </p:tav>
                                      </p:tavLst>
                                    </p:anim>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5931"/>
            <a:ext cx="918679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Αξιοποιώντας την Τεχνολογία στο σπίτι….</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3" name="TextBox 2"/>
          <p:cNvSpPr txBox="1"/>
          <p:nvPr/>
        </p:nvSpPr>
        <p:spPr>
          <a:xfrm>
            <a:off x="467544" y="1268760"/>
            <a:ext cx="1800200" cy="492443"/>
          </a:xfrm>
          <a:prstGeom prst="rect">
            <a:avLst/>
          </a:prstGeom>
          <a:noFill/>
        </p:spPr>
        <p:txBody>
          <a:bodyPr wrap="square" rtlCol="0">
            <a:spAutoFit/>
          </a:bodyPr>
          <a:lstStyle/>
          <a:p>
            <a:pPr algn="ctr"/>
            <a:r>
              <a:rPr lang="el-GR" sz="2600" b="1" dirty="0">
                <a:solidFill>
                  <a:schemeClr val="accent4">
                    <a:lumMod val="75000"/>
                  </a:schemeClr>
                </a:solidFill>
                <a:effectLst>
                  <a:outerShdw blurRad="38100" dist="38100" dir="2700000" algn="tl">
                    <a:srgbClr val="000000">
                      <a:alpha val="43137"/>
                    </a:srgbClr>
                  </a:outerShdw>
                </a:effectLst>
                <a:latin typeface="Comic Sans MS" pitchFamily="66" charset="0"/>
              </a:rPr>
              <a:t>Κίνδυνοι</a:t>
            </a:r>
          </a:p>
        </p:txBody>
      </p:sp>
      <p:cxnSp>
        <p:nvCxnSpPr>
          <p:cNvPr id="6" name="Γωνιακή σύνδεση 5"/>
          <p:cNvCxnSpPr/>
          <p:nvPr/>
        </p:nvCxnSpPr>
        <p:spPr>
          <a:xfrm flipV="1">
            <a:off x="2267744" y="980728"/>
            <a:ext cx="1872208" cy="534253"/>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266837" y="786189"/>
            <a:ext cx="1800200"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εθισμός</a:t>
            </a:r>
          </a:p>
        </p:txBody>
      </p:sp>
      <p:sp>
        <p:nvSpPr>
          <p:cNvPr id="9" name="TextBox 8"/>
          <p:cNvSpPr txBox="1"/>
          <p:nvPr/>
        </p:nvSpPr>
        <p:spPr>
          <a:xfrm>
            <a:off x="4283968" y="1589891"/>
            <a:ext cx="4320843"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παρακολούθηση ακατάλληλου περιεχομένου</a:t>
            </a:r>
          </a:p>
        </p:txBody>
      </p:sp>
      <p:cxnSp>
        <p:nvCxnSpPr>
          <p:cNvPr id="7" name="Γωνιακή σύνδεση 6"/>
          <p:cNvCxnSpPr/>
          <p:nvPr/>
        </p:nvCxnSpPr>
        <p:spPr>
          <a:xfrm>
            <a:off x="2267744" y="1628800"/>
            <a:ext cx="1853335" cy="363816"/>
          </a:xfrm>
          <a:prstGeom prst="bentConnector3">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347865" y="2853385"/>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Μέτρα πρόληψης…</a:t>
            </a:r>
          </a:p>
        </p:txBody>
      </p:sp>
      <p:sp>
        <p:nvSpPr>
          <p:cNvPr id="11" name="Καμπύλο δεξιό βέλος 10"/>
          <p:cNvSpPr/>
          <p:nvPr/>
        </p:nvSpPr>
        <p:spPr>
          <a:xfrm>
            <a:off x="2888209" y="2338286"/>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026" name="Picture 2" descr="C:\Users\user\Desktop\Σχολ. Έτος 2019-20\Γονείς\100408188-kids-playing-tablet-and-computer-game-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01657" y="1978066"/>
            <a:ext cx="2371764" cy="255499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Ορθογώνιο 12"/>
          <p:cNvSpPr/>
          <p:nvPr/>
        </p:nvSpPr>
        <p:spPr>
          <a:xfrm>
            <a:off x="16672" y="4902259"/>
            <a:ext cx="944217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προγράμματα ελέγχου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της πρόσβασης σε συγκεκριμένες ιστοσελίδες αλλά και του χρόνου παραμονής στο ιστό</a:t>
            </a:r>
          </a:p>
        </p:txBody>
      </p:sp>
      <p:sp>
        <p:nvSpPr>
          <p:cNvPr id="14" name="Ορθογώνιο 13"/>
          <p:cNvSpPr/>
          <p:nvPr/>
        </p:nvSpPr>
        <p:spPr>
          <a:xfrm>
            <a:off x="3347865" y="3615407"/>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όρια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στο χρόνο </a:t>
            </a:r>
          </a:p>
        </p:txBody>
      </p:sp>
      <p:sp>
        <p:nvSpPr>
          <p:cNvPr id="15" name="Ορθογώνιο 14"/>
          <p:cNvSpPr/>
          <p:nvPr/>
        </p:nvSpPr>
        <p:spPr>
          <a:xfrm>
            <a:off x="3371529" y="4293096"/>
            <a:ext cx="5304927"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παράδειγμα</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γονιών</a:t>
            </a:r>
          </a:p>
        </p:txBody>
      </p:sp>
      <p:sp>
        <p:nvSpPr>
          <p:cNvPr id="16" name="Ορθογώνιο 15"/>
          <p:cNvSpPr/>
          <p:nvPr/>
        </p:nvSpPr>
        <p:spPr>
          <a:xfrm>
            <a:off x="16673" y="5838363"/>
            <a:ext cx="8299743"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Απαγόρευση χρήσης των ηλεκτρονικών συσκευών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ώρα του φαγητού</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και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πριν τον ύπνο</a:t>
            </a:r>
          </a:p>
        </p:txBody>
      </p:sp>
    </p:spTree>
    <p:extLst>
      <p:ext uri="{BB962C8B-B14F-4D97-AF65-F5344CB8AC3E}">
        <p14:creationId xmlns:p14="http://schemas.microsoft.com/office/powerpoint/2010/main" xmlns="" val="3860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Ωράριο Νηπιαγωγείου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8" name="Ομάδα 7"/>
          <p:cNvGrpSpPr/>
          <p:nvPr/>
        </p:nvGrpSpPr>
        <p:grpSpPr>
          <a:xfrm>
            <a:off x="454043" y="929275"/>
            <a:ext cx="6062173" cy="987557"/>
            <a:chOff x="298701" y="1249980"/>
            <a:chExt cx="5742728" cy="987557"/>
          </a:xfrm>
        </p:grpSpPr>
        <p:sp>
          <p:nvSpPr>
            <p:cNvPr id="6" name="Ψαλίδισμα διαγώνιας γωνίας του ορθογωνίου 5"/>
            <p:cNvSpPr/>
            <p:nvPr/>
          </p:nvSpPr>
          <p:spPr>
            <a:xfrm>
              <a:off x="298701" y="1249980"/>
              <a:ext cx="5742728"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9" name="Ορθογώνιο 8"/>
            <p:cNvSpPr/>
            <p:nvPr/>
          </p:nvSpPr>
          <p:spPr>
            <a:xfrm>
              <a:off x="323056" y="1250757"/>
              <a:ext cx="5718373"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Βασικό υποχρεωτικό πρόγραμμα</a:t>
              </a:r>
            </a:p>
            <a:p>
              <a:pPr algn="ctr"/>
              <a:r>
                <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08:30 έως 13:00</a:t>
              </a:r>
            </a:p>
          </p:txBody>
        </p:sp>
      </p:grpSp>
      <p:grpSp>
        <p:nvGrpSpPr>
          <p:cNvPr id="11" name="Ομάδα 10"/>
          <p:cNvGrpSpPr/>
          <p:nvPr/>
        </p:nvGrpSpPr>
        <p:grpSpPr>
          <a:xfrm>
            <a:off x="512996" y="2009395"/>
            <a:ext cx="6003220" cy="987557"/>
            <a:chOff x="298701" y="1249980"/>
            <a:chExt cx="5939728" cy="987557"/>
          </a:xfrm>
        </p:grpSpPr>
        <p:sp>
          <p:nvSpPr>
            <p:cNvPr id="13" name="Ψαλίδισμα διαγώνιας γωνίας του ορθογωνίου 12"/>
            <p:cNvSpPr/>
            <p:nvPr/>
          </p:nvSpPr>
          <p:spPr>
            <a:xfrm>
              <a:off x="298701" y="1249980"/>
              <a:ext cx="5939727" cy="987557"/>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4" name="Ορθογώνιο 13"/>
            <p:cNvSpPr/>
            <p:nvPr/>
          </p:nvSpPr>
          <p:spPr>
            <a:xfrm>
              <a:off x="298701" y="1250757"/>
              <a:ext cx="5939728" cy="95410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Προαιρετικό ολοήμερο πρόγραμμα</a:t>
              </a:r>
            </a:p>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13</a:t>
              </a:r>
              <a:r>
                <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:00 έως 16:00</a:t>
              </a:r>
            </a:p>
          </p:txBody>
        </p:sp>
      </p:grpSp>
      <p:pic>
        <p:nvPicPr>
          <p:cNvPr id="4100"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a14="http://schemas.microsoft.com/office/drawing/2010/main" xmlns="" val="0"/>
              </a:ext>
            </a:extLst>
          </a:blip>
          <a:srcRect r="50000"/>
          <a:stretch/>
        </p:blipFill>
        <p:spPr bwMode="auto">
          <a:xfrm>
            <a:off x="97245" y="4308208"/>
            <a:ext cx="1810459" cy="1569064"/>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https://www.greatschools.org/gk/wp-content/uploads/2016/02/Telling-time.jpg"/>
          <p:cNvPicPr>
            <a:picLocks noChangeAspect="1" noChangeArrowheads="1"/>
          </p:cNvPicPr>
          <p:nvPr/>
        </p:nvPicPr>
        <p:blipFill rotWithShape="1">
          <a:blip r:embed="rId3">
            <a:clrChange>
              <a:clrFrom>
                <a:srgbClr val="E8E5D4"/>
              </a:clrFrom>
              <a:clrTo>
                <a:srgbClr val="E8E5D4">
                  <a:alpha val="0"/>
                </a:srgbClr>
              </a:clrTo>
            </a:clrChange>
            <a:extLst>
              <a:ext uri="{28A0092B-C50C-407E-A947-70E740481C1C}">
                <a14:useLocalDpi xmlns:a14="http://schemas.microsoft.com/office/drawing/2010/main" xmlns="" val="0"/>
              </a:ext>
            </a:extLst>
          </a:blip>
          <a:srcRect l="50000"/>
          <a:stretch/>
        </p:blipFill>
        <p:spPr bwMode="auto">
          <a:xfrm>
            <a:off x="6948264" y="680502"/>
            <a:ext cx="1872208" cy="162258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6" name="Ομάδα 25"/>
          <p:cNvGrpSpPr/>
          <p:nvPr/>
        </p:nvGrpSpPr>
        <p:grpSpPr>
          <a:xfrm>
            <a:off x="538767" y="3140968"/>
            <a:ext cx="7831218" cy="1692771"/>
            <a:chOff x="538767" y="3140968"/>
            <a:chExt cx="7831218" cy="1692771"/>
          </a:xfrm>
        </p:grpSpPr>
        <p:sp>
          <p:nvSpPr>
            <p:cNvPr id="19" name="Δεξιό βέλος 18"/>
            <p:cNvSpPr/>
            <p:nvPr/>
          </p:nvSpPr>
          <p:spPr>
            <a:xfrm>
              <a:off x="538767" y="3774404"/>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5" name="Ομάδα 24"/>
            <p:cNvGrpSpPr/>
            <p:nvPr/>
          </p:nvGrpSpPr>
          <p:grpSpPr>
            <a:xfrm>
              <a:off x="1358425" y="3140968"/>
              <a:ext cx="7011560" cy="1692771"/>
              <a:chOff x="1358425" y="3284984"/>
              <a:chExt cx="7011560" cy="1692771"/>
            </a:xfrm>
          </p:grpSpPr>
          <p:sp>
            <p:nvSpPr>
              <p:cNvPr id="20" name="Στρογγυλεμένο ορθογώνιο 19"/>
              <p:cNvSpPr/>
              <p:nvPr/>
            </p:nvSpPr>
            <p:spPr>
              <a:xfrm>
                <a:off x="1784721" y="3291134"/>
                <a:ext cx="6387679" cy="168662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1" name="TextBox 20"/>
              <p:cNvSpPr txBox="1"/>
              <p:nvPr/>
            </p:nvSpPr>
            <p:spPr>
              <a:xfrm>
                <a:off x="1358425" y="3284984"/>
                <a:ext cx="7011560" cy="169277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Αυστηρή τήρηση ωραρίου</a:t>
                </a:r>
              </a:p>
              <a:p>
                <a:pPr algn="ctr"/>
                <a:r>
                  <a:rPr lang="el-GR" sz="2600" dirty="0">
                    <a:solidFill>
                      <a:schemeClr val="bg1"/>
                    </a:solidFill>
                    <a:latin typeface="Comic Sans MS" pitchFamily="66" charset="0"/>
                  </a:rPr>
                  <a:t>ώρες προσέλευσης: </a:t>
                </a:r>
                <a:r>
                  <a:rPr lang="el-GR" sz="2600" b="1" dirty="0">
                    <a:solidFill>
                      <a:schemeClr val="bg1"/>
                    </a:solidFill>
                    <a:effectLst>
                      <a:outerShdw blurRad="38100" dist="38100" dir="2700000" algn="tl">
                        <a:srgbClr val="000000">
                          <a:alpha val="43137"/>
                        </a:srgbClr>
                      </a:outerShdw>
                    </a:effectLst>
                    <a:latin typeface="Comic Sans MS" pitchFamily="66" charset="0"/>
                  </a:rPr>
                  <a:t>08:15 – 08:30</a:t>
                </a:r>
              </a:p>
              <a:p>
                <a:pPr algn="ctr"/>
                <a:r>
                  <a:rPr lang="el-GR" sz="2600" dirty="0">
                    <a:solidFill>
                      <a:schemeClr val="bg1"/>
                    </a:solidFill>
                    <a:latin typeface="Comic Sans MS" pitchFamily="66" charset="0"/>
                  </a:rPr>
                  <a:t>ώρες αποχώρησης: </a:t>
                </a:r>
                <a:r>
                  <a:rPr lang="el-GR" sz="2600" b="1" dirty="0">
                    <a:solidFill>
                      <a:schemeClr val="bg1"/>
                    </a:solidFill>
                    <a:effectLst>
                      <a:outerShdw blurRad="38100" dist="38100" dir="2700000" algn="tl">
                        <a:srgbClr val="000000">
                          <a:alpha val="43137"/>
                        </a:srgbClr>
                      </a:outerShdw>
                    </a:effectLst>
                    <a:latin typeface="Comic Sans MS" pitchFamily="66" charset="0"/>
                  </a:rPr>
                  <a:t>13:00</a:t>
                </a:r>
                <a:r>
                  <a:rPr lang="el-GR" sz="2600" dirty="0">
                    <a:solidFill>
                      <a:schemeClr val="bg1"/>
                    </a:solidFill>
                    <a:latin typeface="Comic Sans MS" pitchFamily="66" charset="0"/>
                  </a:rPr>
                  <a:t> (πρωινό)</a:t>
                </a:r>
              </a:p>
              <a:p>
                <a:pPr algn="ctr"/>
                <a:r>
                  <a:rPr lang="el-GR" sz="2600" b="1" dirty="0">
                    <a:solidFill>
                      <a:schemeClr val="bg1"/>
                    </a:solidFill>
                    <a:effectLst>
                      <a:outerShdw blurRad="38100" dist="38100" dir="2700000" algn="tl">
                        <a:srgbClr val="000000">
                          <a:alpha val="43137"/>
                        </a:srgbClr>
                      </a:outerShdw>
                    </a:effectLst>
                    <a:latin typeface="Comic Sans MS" pitchFamily="66" charset="0"/>
                  </a:rPr>
                  <a:t>                       16:00</a:t>
                </a:r>
                <a:r>
                  <a:rPr lang="el-GR" sz="2600" dirty="0">
                    <a:solidFill>
                      <a:schemeClr val="bg1"/>
                    </a:solidFill>
                    <a:latin typeface="Comic Sans MS" pitchFamily="66" charset="0"/>
                  </a:rPr>
                  <a:t> (ολοήμερο)</a:t>
                </a:r>
              </a:p>
            </p:txBody>
          </p:sp>
        </p:grpSp>
      </p:grpSp>
      <p:grpSp>
        <p:nvGrpSpPr>
          <p:cNvPr id="29" name="Ομάδα 28"/>
          <p:cNvGrpSpPr/>
          <p:nvPr/>
        </p:nvGrpSpPr>
        <p:grpSpPr>
          <a:xfrm>
            <a:off x="1784721" y="4905164"/>
            <a:ext cx="7172798" cy="1863499"/>
            <a:chOff x="1784721" y="4905164"/>
            <a:chExt cx="7172798" cy="1863499"/>
          </a:xfrm>
        </p:grpSpPr>
        <p:sp>
          <p:nvSpPr>
            <p:cNvPr id="24" name="Στρογγυλεμένο ορθογώνιο 23"/>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grpSp>
          <p:nvGrpSpPr>
            <p:cNvPr id="28" name="Ομάδα 27"/>
            <p:cNvGrpSpPr/>
            <p:nvPr/>
          </p:nvGrpSpPr>
          <p:grpSpPr>
            <a:xfrm>
              <a:off x="1784721" y="4905164"/>
              <a:ext cx="7172798" cy="1836204"/>
              <a:chOff x="1784721" y="4905164"/>
              <a:chExt cx="7172798" cy="1836204"/>
            </a:xfrm>
          </p:grpSpPr>
          <p:sp>
            <p:nvSpPr>
              <p:cNvPr id="22" name="Βέλος προς τα κάτω 21"/>
              <p:cNvSpPr/>
              <p:nvPr/>
            </p:nvSpPr>
            <p:spPr>
              <a:xfrm>
                <a:off x="4978560" y="4905164"/>
                <a:ext cx="292205" cy="504056"/>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1784721" y="5417929"/>
                <a:ext cx="7172798" cy="1323439"/>
              </a:xfrm>
              <a:prstGeom prst="rect">
                <a:avLst/>
              </a:prstGeom>
              <a:noFill/>
            </p:spPr>
            <p:txBody>
              <a:bodyPr wrap="square" rtlCol="0">
                <a:spAutoFit/>
              </a:bodyPr>
              <a:lstStyle/>
              <a:p>
                <a:pPr algn="ctr"/>
                <a:r>
                  <a:rPr lang="el-GR" sz="2000" dirty="0">
                    <a:solidFill>
                      <a:schemeClr val="accent4">
                        <a:lumMod val="75000"/>
                      </a:schemeClr>
                    </a:solidFill>
                    <a:latin typeface="Comic Sans MS" pitchFamily="66" charset="0"/>
                  </a:rPr>
                  <a:t>δυνατότητα πρόωρης αποχώρησης ή καθυστερημένης προσέλευσης υπάρχει </a:t>
                </a:r>
                <a:r>
                  <a:rPr lang="el-GR" sz="2000" u="sng" dirty="0">
                    <a:solidFill>
                      <a:schemeClr val="accent4">
                        <a:lumMod val="75000"/>
                      </a:schemeClr>
                    </a:solidFill>
                    <a:latin typeface="Comic Sans MS" pitchFamily="66" charset="0"/>
                  </a:rPr>
                  <a:t>μόνο για λόγους ιατρικής υποστήριξης ή θεραπευτικής παρέμβασης</a:t>
                </a:r>
                <a:r>
                  <a:rPr lang="el-GR" sz="2000" dirty="0">
                    <a:solidFill>
                      <a:schemeClr val="accent4">
                        <a:lumMod val="75000"/>
                      </a:schemeClr>
                    </a:solidFill>
                    <a:latin typeface="Comic Sans MS" pitchFamily="66" charset="0"/>
                  </a:rPr>
                  <a:t> των μαθητών  κατόπιν βεβαίωσης από </a:t>
                </a:r>
                <a:r>
                  <a:rPr lang="el-GR" sz="2000" u="sng" dirty="0">
                    <a:solidFill>
                      <a:schemeClr val="accent4">
                        <a:lumMod val="75000"/>
                      </a:schemeClr>
                    </a:solidFill>
                    <a:latin typeface="Comic Sans MS" pitchFamily="66" charset="0"/>
                  </a:rPr>
                  <a:t>δημόσιο φορέα</a:t>
                </a:r>
                <a:r>
                  <a:rPr lang="el-GR" sz="2000" dirty="0">
                    <a:solidFill>
                      <a:schemeClr val="accent4">
                        <a:lumMod val="75000"/>
                      </a:schemeClr>
                    </a:solidFill>
                    <a:latin typeface="Comic Sans MS" pitchFamily="66" charset="0"/>
                  </a:rPr>
                  <a:t>. </a:t>
                </a:r>
              </a:p>
            </p:txBody>
          </p:sp>
        </p:grpSp>
      </p:grpSp>
    </p:spTree>
    <p:extLst>
      <p:ext uri="{BB962C8B-B14F-4D97-AF65-F5344CB8AC3E}">
        <p14:creationId xmlns:p14="http://schemas.microsoft.com/office/powerpoint/2010/main" xmlns="" val="300195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1000" fill="hold"/>
                                        <p:tgtEl>
                                          <p:spTgt spid="29"/>
                                        </p:tgtEl>
                                        <p:attrNameLst>
                                          <p:attrName>ppt_w</p:attrName>
                                        </p:attrNameLst>
                                      </p:cBhvr>
                                      <p:tavLst>
                                        <p:tav tm="0">
                                          <p:val>
                                            <p:fltVal val="0"/>
                                          </p:val>
                                        </p:tav>
                                        <p:tav tm="100000">
                                          <p:val>
                                            <p:strVal val="#ppt_w"/>
                                          </p:val>
                                        </p:tav>
                                      </p:tavLst>
                                    </p:anim>
                                    <p:anim calcmode="lin" valueType="num">
                                      <p:cBhvr>
                                        <p:cTn id="25" dur="1000" fill="hold"/>
                                        <p:tgtEl>
                                          <p:spTgt spid="29"/>
                                        </p:tgtEl>
                                        <p:attrNameLst>
                                          <p:attrName>ppt_h</p:attrName>
                                        </p:attrNameLst>
                                      </p:cBhvr>
                                      <p:tavLst>
                                        <p:tav tm="0">
                                          <p:val>
                                            <p:fltVal val="0"/>
                                          </p:val>
                                        </p:tav>
                                        <p:tav tm="100000">
                                          <p:val>
                                            <p:strVal val="#ppt_h"/>
                                          </p:val>
                                        </p:tav>
                                      </p:tavLst>
                                    </p:anim>
                                    <p:anim calcmode="lin" valueType="num">
                                      <p:cBhvr>
                                        <p:cTn id="26" dur="1000" fill="hold"/>
                                        <p:tgtEl>
                                          <p:spTgt spid="29"/>
                                        </p:tgtEl>
                                        <p:attrNameLst>
                                          <p:attrName>style.rotation</p:attrName>
                                        </p:attrNameLst>
                                      </p:cBhvr>
                                      <p:tavLst>
                                        <p:tav tm="0">
                                          <p:val>
                                            <p:fltVal val="90"/>
                                          </p:val>
                                        </p:tav>
                                        <p:tav tm="100000">
                                          <p:val>
                                            <p:fltVal val="0"/>
                                          </p:val>
                                        </p:tav>
                                      </p:tavLst>
                                    </p:anim>
                                    <p:animEffect transition="in" filter="fade">
                                      <p:cBhvr>
                                        <p:cTn id="2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73" y="476672"/>
            <a:ext cx="6840760" cy="83099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b="1" dirty="0">
                <a:solidFill>
                  <a:schemeClr val="accent4">
                    <a:lumMod val="75000"/>
                  </a:schemeClr>
                </a:solidFill>
                <a:effectLst>
                  <a:outerShdw blurRad="38100" dist="38100" dir="2700000" algn="tl">
                    <a:srgbClr val="000000">
                      <a:alpha val="43137"/>
                    </a:srgbClr>
                  </a:outerShdw>
                </a:effectLst>
                <a:latin typeface="Comic Sans MS" pitchFamily="66" charset="0"/>
              </a:rPr>
              <a:t>Ο πλήρης αποκλεισμός μπορεί να οδηγήσει σε αντίθετα αποτελέσματα</a:t>
            </a:r>
          </a:p>
        </p:txBody>
      </p:sp>
      <p:grpSp>
        <p:nvGrpSpPr>
          <p:cNvPr id="3" name="Ομάδα 2"/>
          <p:cNvGrpSpPr/>
          <p:nvPr/>
        </p:nvGrpSpPr>
        <p:grpSpPr>
          <a:xfrm>
            <a:off x="1817497" y="1946276"/>
            <a:ext cx="5855385" cy="605430"/>
            <a:chOff x="205814" y="3403792"/>
            <a:chExt cx="12426029" cy="1206477"/>
          </a:xfrm>
        </p:grpSpPr>
        <p:sp>
          <p:nvSpPr>
            <p:cNvPr id="4" name="Στρογγυλεμένο ορθογώνιο 3"/>
            <p:cNvSpPr/>
            <p:nvPr/>
          </p:nvSpPr>
          <p:spPr>
            <a:xfrm>
              <a:off x="205814" y="3403792"/>
              <a:ext cx="12344810"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87035" y="3448747"/>
              <a:ext cx="12344808"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ελεγχόμενη κι επιλεκτική χρήση</a:t>
              </a:r>
            </a:p>
          </p:txBody>
        </p:sp>
      </p:grpSp>
      <p:sp>
        <p:nvSpPr>
          <p:cNvPr id="6" name="Δεξιό βέλος 5"/>
          <p:cNvSpPr/>
          <p:nvPr/>
        </p:nvSpPr>
        <p:spPr>
          <a:xfrm>
            <a:off x="643484" y="2031632"/>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2050" name="Picture 2" descr="C:\Users\user\Desktop\Σχολ. Έτος 2019-20\Γονείς\14841222-ilustración-de-los-cabritos-con-la-computadora-portátil-sobre-un-fondo-blanc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15816" y="4235803"/>
            <a:ext cx="3999547" cy="26366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Ομάδα 7"/>
          <p:cNvGrpSpPr/>
          <p:nvPr/>
        </p:nvGrpSpPr>
        <p:grpSpPr>
          <a:xfrm>
            <a:off x="1869055" y="3183610"/>
            <a:ext cx="3999091" cy="605430"/>
            <a:chOff x="205816" y="3403792"/>
            <a:chExt cx="8486687" cy="1206477"/>
          </a:xfrm>
        </p:grpSpPr>
        <p:sp>
          <p:nvSpPr>
            <p:cNvPr id="9" name="Στρογγυλεμένο ορθογώνιο 8"/>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0" name="TextBox 9"/>
            <p:cNvSpPr txBox="1"/>
            <p:nvPr/>
          </p:nvSpPr>
          <p:spPr>
            <a:xfrm>
              <a:off x="287037" y="3448747"/>
              <a:ext cx="8405466"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ποιοτικός χρόνος</a:t>
              </a:r>
            </a:p>
          </p:txBody>
        </p:sp>
      </p:grpSp>
      <p:sp>
        <p:nvSpPr>
          <p:cNvPr id="11" name="Δεξιό βέλος 10"/>
          <p:cNvSpPr/>
          <p:nvPr/>
        </p:nvSpPr>
        <p:spPr>
          <a:xfrm>
            <a:off x="707652" y="3268966"/>
            <a:ext cx="792589" cy="366847"/>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327419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290">
                                          <p:stCondLst>
                                            <p:cond delay="0"/>
                                          </p:stCondLst>
                                        </p:cTn>
                                        <p:tgtEl>
                                          <p:spTgt spid="6"/>
                                        </p:tgtEl>
                                      </p:cBhvr>
                                    </p:animEffect>
                                    <p:anim calcmode="lin" valueType="num">
                                      <p:cBhvr>
                                        <p:cTn id="16"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21" dur="13">
                                          <p:stCondLst>
                                            <p:cond delay="325"/>
                                          </p:stCondLst>
                                        </p:cTn>
                                        <p:tgtEl>
                                          <p:spTgt spid="6"/>
                                        </p:tgtEl>
                                      </p:cBhvr>
                                      <p:to x="100000" y="60000"/>
                                    </p:animScale>
                                    <p:animScale>
                                      <p:cBhvr>
                                        <p:cTn id="22" dur="83" decel="50000">
                                          <p:stCondLst>
                                            <p:cond delay="338"/>
                                          </p:stCondLst>
                                        </p:cTn>
                                        <p:tgtEl>
                                          <p:spTgt spid="6"/>
                                        </p:tgtEl>
                                      </p:cBhvr>
                                      <p:to x="100000" y="100000"/>
                                    </p:animScale>
                                    <p:animScale>
                                      <p:cBhvr>
                                        <p:cTn id="23" dur="13">
                                          <p:stCondLst>
                                            <p:cond delay="656"/>
                                          </p:stCondLst>
                                        </p:cTn>
                                        <p:tgtEl>
                                          <p:spTgt spid="6"/>
                                        </p:tgtEl>
                                      </p:cBhvr>
                                      <p:to x="100000" y="80000"/>
                                    </p:animScale>
                                    <p:animScale>
                                      <p:cBhvr>
                                        <p:cTn id="24" dur="83" decel="50000">
                                          <p:stCondLst>
                                            <p:cond delay="669"/>
                                          </p:stCondLst>
                                        </p:cTn>
                                        <p:tgtEl>
                                          <p:spTgt spid="6"/>
                                        </p:tgtEl>
                                      </p:cBhvr>
                                      <p:to x="100000" y="100000"/>
                                    </p:animScale>
                                    <p:animScale>
                                      <p:cBhvr>
                                        <p:cTn id="25" dur="13">
                                          <p:stCondLst>
                                            <p:cond delay="821"/>
                                          </p:stCondLst>
                                        </p:cTn>
                                        <p:tgtEl>
                                          <p:spTgt spid="6"/>
                                        </p:tgtEl>
                                      </p:cBhvr>
                                      <p:to x="100000" y="90000"/>
                                    </p:animScale>
                                    <p:animScale>
                                      <p:cBhvr>
                                        <p:cTn id="26" dur="83" decel="50000">
                                          <p:stCondLst>
                                            <p:cond delay="834"/>
                                          </p:stCondLst>
                                        </p:cTn>
                                        <p:tgtEl>
                                          <p:spTgt spid="6"/>
                                        </p:tgtEl>
                                      </p:cBhvr>
                                      <p:to x="100000" y="100000"/>
                                    </p:animScale>
                                    <p:animScale>
                                      <p:cBhvr>
                                        <p:cTn id="27" dur="13">
                                          <p:stCondLst>
                                            <p:cond delay="904"/>
                                          </p:stCondLst>
                                        </p:cTn>
                                        <p:tgtEl>
                                          <p:spTgt spid="6"/>
                                        </p:tgtEl>
                                      </p:cBhvr>
                                      <p:to x="100000" y="95000"/>
                                    </p:animScale>
                                    <p:animScale>
                                      <p:cBhvr>
                                        <p:cTn id="28" dur="83" decel="50000">
                                          <p:stCondLst>
                                            <p:cond delay="917"/>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290">
                                          <p:stCondLst>
                                            <p:cond delay="0"/>
                                          </p:stCondLst>
                                        </p:cTn>
                                        <p:tgtEl>
                                          <p:spTgt spid="11"/>
                                        </p:tgtEl>
                                      </p:cBhvr>
                                    </p:animEffect>
                                    <p:anim calcmode="lin" valueType="num">
                                      <p:cBhvr>
                                        <p:cTn id="41"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2"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3"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44"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45"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46" dur="13">
                                          <p:stCondLst>
                                            <p:cond delay="325"/>
                                          </p:stCondLst>
                                        </p:cTn>
                                        <p:tgtEl>
                                          <p:spTgt spid="11"/>
                                        </p:tgtEl>
                                      </p:cBhvr>
                                      <p:to x="100000" y="60000"/>
                                    </p:animScale>
                                    <p:animScale>
                                      <p:cBhvr>
                                        <p:cTn id="47" dur="83" decel="50000">
                                          <p:stCondLst>
                                            <p:cond delay="338"/>
                                          </p:stCondLst>
                                        </p:cTn>
                                        <p:tgtEl>
                                          <p:spTgt spid="11"/>
                                        </p:tgtEl>
                                      </p:cBhvr>
                                      <p:to x="100000" y="100000"/>
                                    </p:animScale>
                                    <p:animScale>
                                      <p:cBhvr>
                                        <p:cTn id="48" dur="13">
                                          <p:stCondLst>
                                            <p:cond delay="656"/>
                                          </p:stCondLst>
                                        </p:cTn>
                                        <p:tgtEl>
                                          <p:spTgt spid="11"/>
                                        </p:tgtEl>
                                      </p:cBhvr>
                                      <p:to x="100000" y="80000"/>
                                    </p:animScale>
                                    <p:animScale>
                                      <p:cBhvr>
                                        <p:cTn id="49" dur="83" decel="50000">
                                          <p:stCondLst>
                                            <p:cond delay="669"/>
                                          </p:stCondLst>
                                        </p:cTn>
                                        <p:tgtEl>
                                          <p:spTgt spid="11"/>
                                        </p:tgtEl>
                                      </p:cBhvr>
                                      <p:to x="100000" y="100000"/>
                                    </p:animScale>
                                    <p:animScale>
                                      <p:cBhvr>
                                        <p:cTn id="50" dur="13">
                                          <p:stCondLst>
                                            <p:cond delay="821"/>
                                          </p:stCondLst>
                                        </p:cTn>
                                        <p:tgtEl>
                                          <p:spTgt spid="11"/>
                                        </p:tgtEl>
                                      </p:cBhvr>
                                      <p:to x="100000" y="90000"/>
                                    </p:animScale>
                                    <p:animScale>
                                      <p:cBhvr>
                                        <p:cTn id="51" dur="83" decel="50000">
                                          <p:stCondLst>
                                            <p:cond delay="834"/>
                                          </p:stCondLst>
                                        </p:cTn>
                                        <p:tgtEl>
                                          <p:spTgt spid="11"/>
                                        </p:tgtEl>
                                      </p:cBhvr>
                                      <p:to x="100000" y="100000"/>
                                    </p:animScale>
                                    <p:animScale>
                                      <p:cBhvr>
                                        <p:cTn id="52" dur="13">
                                          <p:stCondLst>
                                            <p:cond delay="904"/>
                                          </p:stCondLst>
                                        </p:cTn>
                                        <p:tgtEl>
                                          <p:spTgt spid="11"/>
                                        </p:tgtEl>
                                      </p:cBhvr>
                                      <p:to x="100000" y="95000"/>
                                    </p:animScale>
                                    <p:animScale>
                                      <p:cBhvr>
                                        <p:cTn id="53" dur="83" decel="50000">
                                          <p:stCondLst>
                                            <p:cond delay="917"/>
                                          </p:stCondLst>
                                        </p:cTn>
                                        <p:tgtEl>
                                          <p:spTgt spid="11"/>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ΑΞΙΟΛΟΓΗΣΗ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245241" y="784722"/>
            <a:ext cx="8719247" cy="1107996"/>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Μέσα από </a:t>
            </a:r>
            <a:r>
              <a:rPr lang="el-GR" sz="2200" b="1" dirty="0">
                <a:solidFill>
                  <a:schemeClr val="accent4">
                    <a:lumMod val="75000"/>
                  </a:schemeClr>
                </a:solidFill>
                <a:latin typeface="Comic Sans MS" pitchFamily="66" charset="0"/>
              </a:rPr>
              <a:t>παρατηρήσεις</a:t>
            </a:r>
            <a:r>
              <a:rPr lang="el-GR" sz="2200" dirty="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συζητήσεις-ατομικές συνεντεύξεις</a:t>
            </a:r>
            <a:r>
              <a:rPr lang="el-GR" sz="2200" dirty="0">
                <a:solidFill>
                  <a:schemeClr val="accent4">
                    <a:lumMod val="75000"/>
                  </a:schemeClr>
                </a:solidFill>
                <a:latin typeface="Comic Sans MS" pitchFamily="66" charset="0"/>
              </a:rPr>
              <a:t>, </a:t>
            </a:r>
            <a:r>
              <a:rPr lang="el-GR" sz="2200" b="1" dirty="0">
                <a:solidFill>
                  <a:schemeClr val="accent4">
                    <a:lumMod val="75000"/>
                  </a:schemeClr>
                </a:solidFill>
                <a:latin typeface="Comic Sans MS" pitchFamily="66" charset="0"/>
              </a:rPr>
              <a:t>φύλλα εργασίας</a:t>
            </a:r>
            <a:r>
              <a:rPr lang="el-GR" sz="2200" dirty="0">
                <a:solidFill>
                  <a:schemeClr val="accent4">
                    <a:lumMod val="75000"/>
                  </a:schemeClr>
                </a:solidFill>
                <a:latin typeface="Comic Sans MS" pitchFamily="66" charset="0"/>
              </a:rPr>
              <a:t> αλλά και μέσα από τα ίδια τα </a:t>
            </a:r>
            <a:r>
              <a:rPr lang="el-GR" sz="2200" b="1" dirty="0">
                <a:solidFill>
                  <a:schemeClr val="accent4">
                    <a:lumMod val="75000"/>
                  </a:schemeClr>
                </a:solidFill>
                <a:latin typeface="Comic Sans MS" pitchFamily="66" charset="0"/>
              </a:rPr>
              <a:t>έργα</a:t>
            </a:r>
            <a:r>
              <a:rPr lang="el-GR" sz="2200" dirty="0">
                <a:solidFill>
                  <a:schemeClr val="accent4">
                    <a:lumMod val="75000"/>
                  </a:schemeClr>
                </a:solidFill>
                <a:latin typeface="Comic Sans MS" pitchFamily="66" charset="0"/>
              </a:rPr>
              <a:t> των παιδιών (ζωγραφιές, κατασκευές, δείγματα γραφής… )….</a:t>
            </a:r>
            <a:endParaRPr lang="el-GR" sz="2200" u="sng" dirty="0">
              <a:solidFill>
                <a:schemeClr val="accent4">
                  <a:lumMod val="75000"/>
                </a:schemeClr>
              </a:solidFill>
              <a:latin typeface="Comic Sans MS" pitchFamily="66" charset="0"/>
            </a:endParaRPr>
          </a:p>
        </p:txBody>
      </p:sp>
      <p:sp>
        <p:nvSpPr>
          <p:cNvPr id="4" name="Ορθογώνιο 3"/>
          <p:cNvSpPr/>
          <p:nvPr/>
        </p:nvSpPr>
        <p:spPr>
          <a:xfrm>
            <a:off x="61900" y="1951117"/>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παρακολουθούμε την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πρόοδο</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των παιδιών</a:t>
            </a:r>
          </a:p>
        </p:txBody>
      </p:sp>
      <p:sp>
        <p:nvSpPr>
          <p:cNvPr id="5" name="Ορθογώνιο 4"/>
          <p:cNvSpPr/>
          <p:nvPr/>
        </p:nvSpPr>
        <p:spPr>
          <a:xfrm>
            <a:off x="61900" y="2412782"/>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επισημαίνουμε τα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επιτεύγματά</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6" name="Ορθογώνιο 5"/>
          <p:cNvSpPr/>
          <p:nvPr/>
        </p:nvSpPr>
        <p:spPr>
          <a:xfrm>
            <a:off x="61900" y="2909441"/>
            <a:ext cx="93082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εντοπίζουμε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δυσκολίες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τους</a:t>
            </a:r>
          </a:p>
        </p:txBody>
      </p:sp>
      <p:sp>
        <p:nvSpPr>
          <p:cNvPr id="7" name="Ορθογώνιο 6"/>
          <p:cNvSpPr/>
          <p:nvPr/>
        </p:nvSpPr>
        <p:spPr>
          <a:xfrm>
            <a:off x="354306" y="3435006"/>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Ατομικός Φάκελος</a:t>
            </a:r>
          </a:p>
        </p:txBody>
      </p:sp>
      <p:cxnSp>
        <p:nvCxnSpPr>
          <p:cNvPr id="8" name="Γωνιακή σύνδεση 7"/>
          <p:cNvCxnSpPr/>
          <p:nvPr/>
        </p:nvCxnSpPr>
        <p:spPr>
          <a:xfrm flipV="1">
            <a:off x="395536" y="4365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9" name="Ορθογώνιο 8"/>
          <p:cNvSpPr/>
          <p:nvPr/>
        </p:nvSpPr>
        <p:spPr>
          <a:xfrm>
            <a:off x="1522843" y="4105255"/>
            <a:ext cx="6007976" cy="769441"/>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επεξεργαστείτε τον μαζί με το παιδί, επιβραβεύοντας κάθε του προσπάθεια</a:t>
            </a:r>
          </a:p>
        </p:txBody>
      </p:sp>
      <p:sp>
        <p:nvSpPr>
          <p:cNvPr id="11" name="Ορθογώνιο 10"/>
          <p:cNvSpPr/>
          <p:nvPr/>
        </p:nvSpPr>
        <p:spPr>
          <a:xfrm>
            <a:off x="1531126" y="5085184"/>
            <a:ext cx="671554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ενθαρρύνετε το παιδί να μιλήσει για τα έργα του</a:t>
            </a:r>
          </a:p>
        </p:txBody>
      </p:sp>
      <p:grpSp>
        <p:nvGrpSpPr>
          <p:cNvPr id="12" name="Ομάδα 11"/>
          <p:cNvGrpSpPr/>
          <p:nvPr/>
        </p:nvGrpSpPr>
        <p:grpSpPr>
          <a:xfrm>
            <a:off x="1939553" y="6122505"/>
            <a:ext cx="5614482" cy="605430"/>
            <a:chOff x="205816" y="3403792"/>
            <a:chExt cx="8486687" cy="1206477"/>
          </a:xfrm>
        </p:grpSpPr>
        <p:sp>
          <p:nvSpPr>
            <p:cNvPr id="13" name="Στρογγυλεμένο ορθογώνιο 12"/>
            <p:cNvSpPr/>
            <p:nvPr/>
          </p:nvSpPr>
          <p:spPr>
            <a:xfrm>
              <a:off x="205816" y="3403792"/>
              <a:ext cx="8486685" cy="1206477"/>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14" name="TextBox 13"/>
            <p:cNvSpPr txBox="1"/>
            <p:nvPr/>
          </p:nvSpPr>
          <p:spPr>
            <a:xfrm>
              <a:off x="287037" y="3448747"/>
              <a:ext cx="8405466" cy="981321"/>
            </a:xfrm>
            <a:prstGeom prst="rect">
              <a:avLst/>
            </a:prstGeom>
            <a:noFill/>
          </p:spPr>
          <p:txBody>
            <a:bodyPr wrap="square" rtlCol="0">
              <a:spAutoFit/>
            </a:bodyPr>
            <a:lstStyle/>
            <a:p>
              <a:pPr algn="ctr"/>
              <a:r>
                <a:rPr lang="el-GR" sz="2600" b="1" dirty="0" err="1">
                  <a:solidFill>
                    <a:schemeClr val="bg1"/>
                  </a:solidFill>
                  <a:effectLst>
                    <a:outerShdw blurRad="38100" dist="38100" dir="2700000" algn="tl">
                      <a:srgbClr val="000000">
                        <a:alpha val="43137"/>
                      </a:srgbClr>
                    </a:outerShdw>
                  </a:effectLst>
                  <a:latin typeface="Comic Sans MS" pitchFamily="66" charset="0"/>
                </a:rPr>
                <a:t>αυτοξιολόγηση</a:t>
              </a:r>
              <a:r>
                <a:rPr lang="el-GR" sz="2600" b="1" dirty="0">
                  <a:solidFill>
                    <a:schemeClr val="bg1"/>
                  </a:solidFill>
                  <a:effectLst>
                    <a:outerShdw blurRad="38100" dist="38100" dir="2700000" algn="tl">
                      <a:srgbClr val="000000">
                        <a:alpha val="43137"/>
                      </a:srgbClr>
                    </a:outerShdw>
                  </a:effectLst>
                  <a:latin typeface="Comic Sans MS" pitchFamily="66" charset="0"/>
                </a:rPr>
                <a:t> &amp; </a:t>
              </a:r>
              <a:r>
                <a:rPr lang="el-GR" sz="2600" b="1" dirty="0" err="1">
                  <a:solidFill>
                    <a:schemeClr val="bg1"/>
                  </a:solidFill>
                  <a:effectLst>
                    <a:outerShdw blurRad="38100" dist="38100" dir="2700000" algn="tl">
                      <a:srgbClr val="000000">
                        <a:alpha val="43137"/>
                      </a:srgbClr>
                    </a:outerShdw>
                  </a:effectLst>
                  <a:latin typeface="Comic Sans MS" pitchFamily="66" charset="0"/>
                </a:rPr>
                <a:t>αναστοχασμός</a:t>
              </a:r>
              <a:endParaRPr lang="el-GR" sz="2600" b="1" dirty="0">
                <a:solidFill>
                  <a:schemeClr val="bg1"/>
                </a:solidFill>
                <a:effectLst>
                  <a:outerShdw blurRad="38100" dist="38100" dir="2700000" algn="tl">
                    <a:srgbClr val="000000">
                      <a:alpha val="43137"/>
                    </a:srgbClr>
                  </a:outerShdw>
                </a:effectLst>
                <a:latin typeface="Comic Sans MS" pitchFamily="66" charset="0"/>
              </a:endParaRPr>
            </a:p>
          </p:txBody>
        </p:sp>
      </p:grpSp>
      <p:cxnSp>
        <p:nvCxnSpPr>
          <p:cNvPr id="19" name="Γωνιακή σύνδεση 18"/>
          <p:cNvCxnSpPr/>
          <p:nvPr/>
        </p:nvCxnSpPr>
        <p:spPr>
          <a:xfrm>
            <a:off x="395536" y="4919668"/>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Βέλος προς τα κάτω 19"/>
          <p:cNvSpPr/>
          <p:nvPr/>
        </p:nvSpPr>
        <p:spPr>
          <a:xfrm>
            <a:off x="4526831" y="5589240"/>
            <a:ext cx="362065" cy="461257"/>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3076" name="Picture 4" descr="C:\Users\user\Desktop\Σχολ. Έτος 2019-20\Γονείς\il_794xN.1655504383_6iyx.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50000" t="4531" r="10951" b="47130"/>
          <a:stretch/>
        </p:blipFill>
        <p:spPr bwMode="auto">
          <a:xfrm>
            <a:off x="6228184" y="1590755"/>
            <a:ext cx="2953245" cy="24863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1189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ircle(i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randombar(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heel(1)">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animBg="1"/>
      <p:bldP spid="1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Ετήσιος Προγραμματισμός – </a:t>
            </a:r>
          </a:p>
          <a:p>
            <a:pPr algn="ctr"/>
            <a:r>
              <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Καινοτόμα Προγράμματα</a:t>
            </a:r>
          </a:p>
        </p:txBody>
      </p:sp>
      <p:grpSp>
        <p:nvGrpSpPr>
          <p:cNvPr id="3" name="Ομάδα 2"/>
          <p:cNvGrpSpPr/>
          <p:nvPr/>
        </p:nvGrpSpPr>
        <p:grpSpPr>
          <a:xfrm>
            <a:off x="359532" y="1972871"/>
            <a:ext cx="5328592" cy="542965"/>
            <a:chOff x="205811" y="3403792"/>
            <a:chExt cx="12344812" cy="1081999"/>
          </a:xfrm>
        </p:grpSpPr>
        <p:sp>
          <p:nvSpPr>
            <p:cNvPr id="4" name="Στρογγυλεμένο ορθογώνιο 3"/>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5" name="TextBox 4"/>
            <p:cNvSpPr txBox="1"/>
            <p:nvPr/>
          </p:nvSpPr>
          <p:spPr>
            <a:xfrm>
              <a:off x="205811" y="3452977"/>
              <a:ext cx="12344810" cy="91998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1. Πολιτιστικό Πρόγραμμα</a:t>
              </a:r>
            </a:p>
          </p:txBody>
        </p:sp>
      </p:grpSp>
      <p:grpSp>
        <p:nvGrpSpPr>
          <p:cNvPr id="6" name="Ομάδα 5"/>
          <p:cNvGrpSpPr/>
          <p:nvPr/>
        </p:nvGrpSpPr>
        <p:grpSpPr>
          <a:xfrm>
            <a:off x="251521" y="4295837"/>
            <a:ext cx="5544615" cy="855679"/>
            <a:chOff x="205811" y="3403792"/>
            <a:chExt cx="12344812" cy="1705163"/>
          </a:xfrm>
        </p:grpSpPr>
        <p:sp>
          <p:nvSpPr>
            <p:cNvPr id="7" name="Στρογγυλεμένο ορθογώνιο 6"/>
            <p:cNvSpPr/>
            <p:nvPr/>
          </p:nvSpPr>
          <p:spPr>
            <a:xfrm>
              <a:off x="205814" y="3403792"/>
              <a:ext cx="12344809" cy="108199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342900" indent="-342900" algn="ctr">
                <a:buFont typeface="Wingdings" pitchFamily="2" charset="2"/>
                <a:buChar char="Ø"/>
              </a:pPr>
              <a:endParaRPr lang="el-GR" sz="2400"/>
            </a:p>
          </p:txBody>
        </p:sp>
        <p:sp>
          <p:nvSpPr>
            <p:cNvPr id="8" name="TextBox 7"/>
            <p:cNvSpPr txBox="1"/>
            <p:nvPr/>
          </p:nvSpPr>
          <p:spPr>
            <a:xfrm>
              <a:off x="205811" y="3452977"/>
              <a:ext cx="12344809" cy="1655978"/>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2. Περιβαλλοντικό Πρόγραμμα</a:t>
              </a:r>
            </a:p>
          </p:txBody>
        </p:sp>
      </p:grpSp>
      <p:sp>
        <p:nvSpPr>
          <p:cNvPr id="9" name="Ορθογώνιο 8"/>
          <p:cNvSpPr/>
          <p:nvPr/>
        </p:nvSpPr>
        <p:spPr>
          <a:xfrm>
            <a:off x="1085578" y="3016422"/>
            <a:ext cx="5142606" cy="49244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75000"/>
                  </a:schemeClr>
                </a:solidFill>
                <a:latin typeface="Comic Sans MS" pitchFamily="66" charset="0"/>
                <a:ea typeface="Aka-AcidGR-DiaryGirl" pitchFamily="50" charset="-95"/>
              </a:rPr>
              <a:t>« Ταξίδι στην αρχαία Ελλάδα »</a:t>
            </a:r>
          </a:p>
        </p:txBody>
      </p:sp>
      <p:cxnSp>
        <p:nvCxnSpPr>
          <p:cNvPr id="10" name="Γωνιακή σύνδεση 9"/>
          <p:cNvCxnSpPr/>
          <p:nvPr/>
        </p:nvCxnSpPr>
        <p:spPr>
          <a:xfrm>
            <a:off x="211030" y="2834104"/>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1" name="Ορθογώνιο 10"/>
          <p:cNvSpPr/>
          <p:nvPr/>
        </p:nvSpPr>
        <p:spPr>
          <a:xfrm>
            <a:off x="1177695" y="5661248"/>
            <a:ext cx="5266513" cy="49244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solidFill>
                  <a:schemeClr val="accent4">
                    <a:lumMod val="75000"/>
                  </a:schemeClr>
                </a:solidFill>
                <a:latin typeface="Comic Sans MS" pitchFamily="66" charset="0"/>
                <a:ea typeface="Aka-AcidGR-DiaryGirl" pitchFamily="50" charset="-95"/>
              </a:rPr>
              <a:t>« Βοήθεια! Σκουπίδια παντού! »</a:t>
            </a:r>
          </a:p>
        </p:txBody>
      </p:sp>
      <p:cxnSp>
        <p:nvCxnSpPr>
          <p:cNvPr id="12" name="Γωνιακή σύνδεση 11"/>
          <p:cNvCxnSpPr/>
          <p:nvPr/>
        </p:nvCxnSpPr>
        <p:spPr>
          <a:xfrm>
            <a:off x="266038" y="5455103"/>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pic>
        <p:nvPicPr>
          <p:cNvPr id="4098" name="Picture 2" descr="C:\Users\user\Desktop\Σχολ. Έτος 2019-20\Γονείς\il_340x270.2006425131_10vp.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l="24838" t="38312" r="28349"/>
          <a:stretch/>
        </p:blipFill>
        <p:spPr bwMode="auto">
          <a:xfrm>
            <a:off x="6444208" y="1783579"/>
            <a:ext cx="2007826" cy="2101050"/>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10102" y="4384501"/>
            <a:ext cx="2898401" cy="2212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4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Εκπαιδευτικές Επισκέψεις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TextBox 2"/>
          <p:cNvSpPr txBox="1"/>
          <p:nvPr/>
        </p:nvSpPr>
        <p:spPr>
          <a:xfrm>
            <a:off x="35496" y="784722"/>
            <a:ext cx="8719247"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Για την φετινή χρονιά έχουν προγραμματιστεί…</a:t>
            </a:r>
            <a:endParaRPr lang="el-GR" sz="2200" u="sng" dirty="0">
              <a:solidFill>
                <a:schemeClr val="accent4">
                  <a:lumMod val="75000"/>
                </a:schemeClr>
              </a:solidFill>
              <a:latin typeface="Comic Sans MS" pitchFamily="66" charset="0"/>
            </a:endParaRPr>
          </a:p>
        </p:txBody>
      </p:sp>
      <p:sp>
        <p:nvSpPr>
          <p:cNvPr id="4" name="Ορθογώνιο 3"/>
          <p:cNvSpPr/>
          <p:nvPr/>
        </p:nvSpPr>
        <p:spPr>
          <a:xfrm>
            <a:off x="0" y="1269921"/>
            <a:ext cx="615617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Επίσκεψη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ελαιώνα</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ή σε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ελαιοτριβείο</a:t>
            </a:r>
          </a:p>
        </p:txBody>
      </p:sp>
      <p:pic>
        <p:nvPicPr>
          <p:cNvPr id="5122" name="Picture 2" descr="C:\Users\user\Desktop\Σχολ. Έτος 2019-20\Γονείς\il_794xN.1639811294_4kb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148064" y="728536"/>
            <a:ext cx="4211960" cy="300778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14953" y="1772816"/>
            <a:ext cx="615617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Εκδρομή στο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δάσος</a:t>
            </a:r>
          </a:p>
        </p:txBody>
      </p:sp>
      <p:sp>
        <p:nvSpPr>
          <p:cNvPr id="7" name="Ορθογώνιο 6"/>
          <p:cNvSpPr/>
          <p:nvPr/>
        </p:nvSpPr>
        <p:spPr>
          <a:xfrm>
            <a:off x="0" y="2276872"/>
            <a:ext cx="6156176"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Επίσκεψη στο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Λαογραφικό Μουσείο </a:t>
            </a:r>
          </a:p>
        </p:txBody>
      </p:sp>
      <p:sp>
        <p:nvSpPr>
          <p:cNvPr id="8" name="Ορθογώνιο 7"/>
          <p:cNvSpPr/>
          <p:nvPr/>
        </p:nvSpPr>
        <p:spPr>
          <a:xfrm>
            <a:off x="-14953" y="2803575"/>
            <a:ext cx="5739081"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Επίσκεψη στο πάρκο του Οδυσσέα (</a:t>
            </a:r>
            <a:r>
              <a:rPr lang="el-GR" sz="22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Οdysseus</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Zoo</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 </a:t>
            </a:r>
            <a:r>
              <a:rPr lang="el-GR" sz="22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Land</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9" name="Ορθογώνιο 8"/>
          <p:cNvSpPr/>
          <p:nvPr/>
        </p:nvSpPr>
        <p:spPr>
          <a:xfrm>
            <a:off x="-24099" y="3645024"/>
            <a:ext cx="876969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Επίσκεψη στο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Δημοτικό Σχολείο Βλαχάτων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στα πλαίσια προγράμματος ομαλής μετάβασης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0" name="Ορθογώνιο 9"/>
          <p:cNvSpPr/>
          <p:nvPr/>
        </p:nvSpPr>
        <p:spPr>
          <a:xfrm>
            <a:off x="-47037" y="4459759"/>
            <a:ext cx="8769696" cy="769441"/>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Εκδρομή στην </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παραλία </a:t>
            </a:r>
            <a:r>
              <a:rPr lang="el-GR" sz="2200" b="1" u="sng"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Λουρδάτων</a:t>
            </a:r>
            <a:r>
              <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σκοπό τον καθαρισμό της από σκουπίδια </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TextBox 10"/>
          <p:cNvSpPr txBox="1"/>
          <p:nvPr/>
        </p:nvSpPr>
        <p:spPr>
          <a:xfrm>
            <a:off x="-47037" y="5374377"/>
            <a:ext cx="8719247" cy="430887"/>
          </a:xfrm>
          <a:prstGeom prst="rect">
            <a:avLst/>
          </a:prstGeom>
          <a:noFill/>
        </p:spPr>
        <p:txBody>
          <a:bodyPr wrap="square" rtlCol="0">
            <a:spAutoFit/>
          </a:bodyPr>
          <a:lstStyle/>
          <a:p>
            <a:r>
              <a:rPr lang="el-GR" sz="2200" dirty="0">
                <a:solidFill>
                  <a:schemeClr val="accent4">
                    <a:lumMod val="75000"/>
                  </a:schemeClr>
                </a:solidFill>
                <a:latin typeface="Comic Sans MS" pitchFamily="66" charset="0"/>
              </a:rPr>
              <a:t> … καθώς κι επισκέψεις ειδικών στο σχολείο μας</a:t>
            </a:r>
            <a:endParaRPr lang="el-GR" sz="2200" u="sng" dirty="0">
              <a:solidFill>
                <a:schemeClr val="accent4">
                  <a:lumMod val="75000"/>
                </a:schemeClr>
              </a:solidFill>
              <a:latin typeface="Comic Sans MS" pitchFamily="66" charset="0"/>
            </a:endParaRPr>
          </a:p>
        </p:txBody>
      </p:sp>
      <p:sp>
        <p:nvSpPr>
          <p:cNvPr id="12" name="Ορθογώνιο 11"/>
          <p:cNvSpPr/>
          <p:nvPr/>
        </p:nvSpPr>
        <p:spPr>
          <a:xfrm>
            <a:off x="1786644" y="5806425"/>
            <a:ext cx="2627784"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οδοντίατρος</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3" name="Ορθογώνιο 12"/>
          <p:cNvSpPr/>
          <p:nvPr/>
        </p:nvSpPr>
        <p:spPr>
          <a:xfrm>
            <a:off x="4289357" y="5835442"/>
            <a:ext cx="2869541"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εικονογράφος</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4" name="Ορθογώνιο 13"/>
          <p:cNvSpPr/>
          <p:nvPr/>
        </p:nvSpPr>
        <p:spPr>
          <a:xfrm>
            <a:off x="1331640" y="6266329"/>
            <a:ext cx="5922404" cy="43088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lgn="ctr">
              <a:buFont typeface="Wingdings" pitchFamily="2" charset="2"/>
              <a:buChar char="ü"/>
            </a:pPr>
            <a:r>
              <a:rPr lang="el-GR" sz="2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εθελοντική ομάδα δασοπροστασίας</a:t>
            </a:r>
            <a:endParaRPr lang="el-GR" sz="22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Tree>
    <p:extLst>
      <p:ext uri="{BB962C8B-B14F-4D97-AF65-F5344CB8AC3E}">
        <p14:creationId xmlns:p14="http://schemas.microsoft.com/office/powerpoint/2010/main" xmlns="" val="11930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Δ. ΕΠΙΚΟΙΝΩΝΙΑ &amp; ΣΥΝΕΡΓΑΣΙΑ ΜΕ ΤΟ ΣΠΙΤΙ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descr="C:\Users\user\Desktop\Σχολ. Έτος 2019-20\Γονείς\il_794xN.1633591624_4qzk.jpg"/>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330634" y="1938110"/>
            <a:ext cx="6829358" cy="491989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9763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Τρόποι Επικοινωνίας &amp; Ενημέρωσης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1443745" y="1024495"/>
            <a:ext cx="6245659"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Συναντήσεις με το σύνολο των γονέων της τάξης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4" name="Ορθογώνιο 3"/>
          <p:cNvSpPr/>
          <p:nvPr/>
        </p:nvSpPr>
        <p:spPr>
          <a:xfrm>
            <a:off x="1448345" y="2068976"/>
            <a:ext cx="6228184" cy="892552"/>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Ατομικά ραντεβού κατόπιν συνεννόησης (ώρες συνεργασίας)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5" name="Ορθογώνιο 4"/>
          <p:cNvSpPr/>
          <p:nvPr/>
        </p:nvSpPr>
        <p:spPr>
          <a:xfrm>
            <a:off x="450069" y="3428999"/>
            <a:ext cx="5144478"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Πίνακας Ανακοινώσεων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6" name="Ορθογώνιο 5"/>
          <p:cNvSpPr/>
          <p:nvPr/>
        </p:nvSpPr>
        <p:spPr>
          <a:xfrm>
            <a:off x="464231" y="4293095"/>
            <a:ext cx="5130316"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Γραπτά Σημειώματα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7" name="Ορθογώνιο 6"/>
          <p:cNvSpPr/>
          <p:nvPr/>
        </p:nvSpPr>
        <p:spPr>
          <a:xfrm>
            <a:off x="467544" y="5175775"/>
            <a:ext cx="5127003"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Τηλεφωνικές Επικοινωνίες</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8" name="Ορθογώνιο 7"/>
          <p:cNvSpPr/>
          <p:nvPr/>
        </p:nvSpPr>
        <p:spPr>
          <a:xfrm>
            <a:off x="1461221" y="6021288"/>
            <a:ext cx="6228184" cy="492443"/>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Σχολική Ιστοσελίδα</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pic>
        <p:nvPicPr>
          <p:cNvPr id="7170" name="Picture 2" descr="https://img.freepik.com/vector-gratis/grupo-ninos-hablando_59690-128.jpg?size=338&amp;ex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32662" y="2929590"/>
            <a:ext cx="3219450" cy="3219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878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Συμμετοχή στο Πρόγραμμα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35496" y="1283568"/>
            <a:ext cx="2942891"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Παροχή</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υλικού </a:t>
            </a:r>
          </a:p>
        </p:txBody>
      </p:sp>
      <p:cxnSp>
        <p:nvCxnSpPr>
          <p:cNvPr id="6" name="Γωνιακή σύνδεση 5"/>
          <p:cNvCxnSpPr/>
          <p:nvPr/>
        </p:nvCxnSpPr>
        <p:spPr>
          <a:xfrm flipV="1">
            <a:off x="2724613" y="1158696"/>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 name="Ορθογώνιο 6"/>
          <p:cNvSpPr/>
          <p:nvPr/>
        </p:nvSpPr>
        <p:spPr>
          <a:xfrm>
            <a:off x="3851920" y="981889"/>
            <a:ext cx="5161280"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άχρηστο υλικό</a:t>
            </a:r>
            <a:r>
              <a:rPr lang="en-US" sz="2200" b="1" dirty="0">
                <a:ln>
                  <a:prstDash val="solid"/>
                </a:ln>
                <a:solidFill>
                  <a:schemeClr val="accent4">
                    <a:lumMod val="75000"/>
                  </a:schemeClr>
                </a:solidFill>
                <a:latin typeface="Comic Sans MS" pitchFamily="66" charset="0"/>
                <a:ea typeface="Aka-AcidGR-DiaryGirl" pitchFamily="50" charset="-95"/>
              </a:rPr>
              <a:t> / </a:t>
            </a:r>
            <a:r>
              <a:rPr lang="el-GR" sz="2200" b="1" dirty="0">
                <a:ln>
                  <a:prstDash val="solid"/>
                </a:ln>
                <a:solidFill>
                  <a:schemeClr val="accent4">
                    <a:lumMod val="75000"/>
                  </a:schemeClr>
                </a:solidFill>
                <a:latin typeface="Comic Sans MS" pitchFamily="66" charset="0"/>
                <a:ea typeface="Aka-AcidGR-DiaryGirl" pitchFamily="50" charset="-95"/>
              </a:rPr>
              <a:t>βιβλία / παιχνίδια</a:t>
            </a:r>
          </a:p>
        </p:txBody>
      </p:sp>
      <p:sp>
        <p:nvSpPr>
          <p:cNvPr id="8" name="Ορθογώνιο 7"/>
          <p:cNvSpPr/>
          <p:nvPr/>
        </p:nvSpPr>
        <p:spPr>
          <a:xfrm>
            <a:off x="3851920" y="1917993"/>
            <a:ext cx="5187889" cy="430887"/>
          </a:xfrm>
          <a:prstGeom prst="rect">
            <a:avLst/>
          </a:prstGeom>
          <a:ln/>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200" b="1" dirty="0">
                <a:ln>
                  <a:prstDash val="solid"/>
                </a:ln>
                <a:solidFill>
                  <a:schemeClr val="accent4">
                    <a:lumMod val="75000"/>
                  </a:schemeClr>
                </a:solidFill>
                <a:latin typeface="Comic Sans MS" pitchFamily="66" charset="0"/>
                <a:ea typeface="Aka-AcidGR-DiaryGirl" pitchFamily="50" charset="-95"/>
              </a:rPr>
              <a:t>υλικό σχετικό με μια θεματική ενότητα </a:t>
            </a:r>
          </a:p>
        </p:txBody>
      </p:sp>
      <p:cxnSp>
        <p:nvCxnSpPr>
          <p:cNvPr id="9" name="Γωνιακή σύνδεση 8"/>
          <p:cNvCxnSpPr/>
          <p:nvPr/>
        </p:nvCxnSpPr>
        <p:spPr>
          <a:xfrm>
            <a:off x="2724613" y="1713260"/>
            <a:ext cx="966665" cy="412289"/>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10" name="Ορθογώνιο 9"/>
          <p:cNvSpPr/>
          <p:nvPr/>
        </p:nvSpPr>
        <p:spPr>
          <a:xfrm>
            <a:off x="35496" y="2924944"/>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δραστηριότητες</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στην τάξη (μαγειρική, κατασκευές…)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1" name="Ορθογώνιο 10"/>
          <p:cNvSpPr/>
          <p:nvPr/>
        </p:nvSpPr>
        <p:spPr>
          <a:xfrm>
            <a:off x="35496" y="4038163"/>
            <a:ext cx="748156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εθελοντική βοήθεια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κατασκευή κουστουμιών) </a:t>
            </a:r>
            <a:endPar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sp>
        <p:nvSpPr>
          <p:cNvPr id="12" name="Ορθογώνιο 11"/>
          <p:cNvSpPr/>
          <p:nvPr/>
        </p:nvSpPr>
        <p:spPr>
          <a:xfrm>
            <a:off x="35496" y="5877272"/>
            <a:ext cx="8977704"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αξιοποίηση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επαγγελματικής ή ερασιτεχνικές ενασχόλησης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(π.χ. ως πυροσβέστης, μελισσοκόμος, μάγειρας…)</a:t>
            </a:r>
          </a:p>
        </p:txBody>
      </p:sp>
      <p:sp>
        <p:nvSpPr>
          <p:cNvPr id="13" name="Ορθογώνιο 12"/>
          <p:cNvSpPr/>
          <p:nvPr/>
        </p:nvSpPr>
        <p:spPr>
          <a:xfrm>
            <a:off x="58792" y="5157192"/>
            <a:ext cx="89777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συμμετοχή σε </a:t>
            </a:r>
            <a:r>
              <a:rPr lang="el-GR" sz="24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επισκέψεις</a:t>
            </a:r>
          </a:p>
        </p:txBody>
      </p:sp>
      <p:pic>
        <p:nvPicPr>
          <p:cNvPr id="8194" name="Picture 2" descr="Σχετική εικόνα"/>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88024" y="2812936"/>
            <a:ext cx="4225176" cy="3042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09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10" grpId="0"/>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620688"/>
            <a:ext cx="9143999"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 ΔΟΜΕΣ ΥΠΟΣΤΗΡΙΞΗΣ ΕΚΠΑΙΔΕΥΤΙΚΟΥ ΕΡΓΟΥ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9220" name="Picture 4" descr="C:\Users\user\Desktop\Σχολ. Έτος 2019-20\Γονείς\frases-dia-del-nino-2018.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962972"/>
            <a:ext cx="6323682" cy="46232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91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ΚΕΔΑΣΥ</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Οι </a:t>
            </a:r>
            <a:r>
              <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ειδικές εκπαιδευτικές ανάγκες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των μαθητών διερευνώνται και διαπιστώνονται από τα Κέντρα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Διεπιστημονι</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κής Αξιολόγησης, Συμβουλευτικής και </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Υποστήριξης (</a:t>
            </a:r>
            <a:r>
              <a:rPr lang="el-GR" sz="2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ΚΕΔΑΣΥ</a:t>
            </a: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06958"/>
            <a:ext cx="4392488"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έκδοση γνωματεύσεων :</a:t>
            </a:r>
          </a:p>
        </p:txBody>
      </p:sp>
      <p:sp>
        <p:nvSpPr>
          <p:cNvPr id="5" name="Καμπύλο δεξιό βέλος 4"/>
          <p:cNvSpPr/>
          <p:nvPr/>
        </p:nvSpPr>
        <p:spPr>
          <a:xfrm>
            <a:off x="405880" y="267668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sp>
        <p:nvSpPr>
          <p:cNvPr id="6" name="Ορθογώνιο 5"/>
          <p:cNvSpPr/>
          <p:nvPr/>
        </p:nvSpPr>
        <p:spPr>
          <a:xfrm>
            <a:off x="810154" y="3706246"/>
            <a:ext cx="688888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υποβολή αιτήματος γονέων στο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ΚΕΔΑΣΥ</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7" name="Ορθογώνιο 6"/>
          <p:cNvSpPr/>
          <p:nvPr/>
        </p:nvSpPr>
        <p:spPr>
          <a:xfrm>
            <a:off x="779460" y="4206927"/>
            <a:ext cx="7824988"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αιτιολογημένη εισήγηση του Συλλόγου Διδασκόντων</a:t>
            </a:r>
          </a:p>
        </p:txBody>
      </p:sp>
      <p:pic>
        <p:nvPicPr>
          <p:cNvPr id="10242" name="Picture 2" descr="https://image.shutterstock.com/image-illustration/integration-happy-children-disability-nature-260nw-341502716.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b="7587"/>
          <a:stretch/>
        </p:blipFill>
        <p:spPr bwMode="auto">
          <a:xfrm>
            <a:off x="962522" y="4668592"/>
            <a:ext cx="6878997" cy="21894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922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ΠΕΚΕΣ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sp>
        <p:nvSpPr>
          <p:cNvPr id="3" name="Ορθογώνιο 2"/>
          <p:cNvSpPr/>
          <p:nvPr/>
        </p:nvSpPr>
        <p:spPr>
          <a:xfrm>
            <a:off x="635708" y="1024495"/>
            <a:ext cx="7824724" cy="1692771"/>
          </a:xfrm>
          <a:prstGeom prst="rect">
            <a:avLst/>
          </a:prstGeom>
        </p:spPr>
        <p:style>
          <a:lnRef idx="2">
            <a:schemeClr val="accent4"/>
          </a:lnRef>
          <a:fillRef idx="1">
            <a:schemeClr val="lt1"/>
          </a:fillRef>
          <a:effectRef idx="0">
            <a:schemeClr val="accent4"/>
          </a:effectRef>
          <a:fontRef idx="minor">
            <a:schemeClr val="dk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Στόχος του Περιφερειακού Κέντρου Εκπαιδευτικού Σχεδιασμού (ΠΕΚΕΣ) είναι η παρακολούθηση, ο συντονισμός και η στήριξη του εκπαιδευτικού έργου των σχολικών μονάδων</a:t>
            </a:r>
            <a:endParaRPr lang="el-GR" sz="2600" b="1" u="sng"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4" name="Ορθογώνιο 3"/>
          <p:cNvSpPr/>
          <p:nvPr/>
        </p:nvSpPr>
        <p:spPr>
          <a:xfrm>
            <a:off x="933282" y="3190358"/>
            <a:ext cx="4032448" cy="2308324"/>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Συντονίστρια Εκπαιδευτικού Έργου Νηπιαγωγών στο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1</a:t>
            </a:r>
            <a:r>
              <a:rPr lang="el-GR" sz="2400" b="1" baseline="3000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ΠΕΚΕΣ: </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Ελένη Ζησοπούλου</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a:p>
            <a:pPr algn="ctr"/>
            <a:endParaRPr lang="el-GR" sz="240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5" name="Καμπύλο δεξιό βέλος 4"/>
          <p:cNvSpPr/>
          <p:nvPr/>
        </p:nvSpPr>
        <p:spPr>
          <a:xfrm>
            <a:off x="473626" y="2924944"/>
            <a:ext cx="459656" cy="860548"/>
          </a:xfrm>
          <a:prstGeom prst="curved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solidFill>
                <a:schemeClr val="tx1"/>
              </a:solidFill>
            </a:endParaRPr>
          </a:p>
        </p:txBody>
      </p:sp>
      <p:pic>
        <p:nvPicPr>
          <p:cNvPr id="11265" name="Picture 1" descr="C:\Users\user\Desktop\Σχολ. Έτος 2019-20\Γονείς\παι-ιά-με-τις-σχο-ικές-τσάντες-44759424.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b="7461"/>
          <a:stretch/>
        </p:blipFill>
        <p:spPr bwMode="auto">
          <a:xfrm>
            <a:off x="5148064" y="3216686"/>
            <a:ext cx="3276009" cy="2994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83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2536" y="-27384"/>
            <a:ext cx="765952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2. Απουσίες μαθητών</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228" y="4825644"/>
            <a:ext cx="2353979" cy="1922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8344" y="116632"/>
            <a:ext cx="1296144" cy="2065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1" name="Ομάδα 10"/>
          <p:cNvGrpSpPr/>
          <p:nvPr/>
        </p:nvGrpSpPr>
        <p:grpSpPr>
          <a:xfrm>
            <a:off x="467544" y="819818"/>
            <a:ext cx="6758208" cy="1790632"/>
            <a:chOff x="1784721" y="5409220"/>
            <a:chExt cx="7172798" cy="1359443"/>
          </a:xfrm>
        </p:grpSpPr>
        <p:sp>
          <p:nvSpPr>
            <p:cNvPr id="12" name="Στρογγυλεμένο ορθογώνιο 11"/>
            <p:cNvSpPr/>
            <p:nvPr/>
          </p:nvSpPr>
          <p:spPr>
            <a:xfrm>
              <a:off x="1784721" y="5409220"/>
              <a:ext cx="7172798" cy="13594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15" name="TextBox 14"/>
            <p:cNvSpPr txBox="1"/>
            <p:nvPr/>
          </p:nvSpPr>
          <p:spPr>
            <a:xfrm>
              <a:off x="1784721" y="5505035"/>
              <a:ext cx="7172798" cy="1200329"/>
            </a:xfrm>
            <a:prstGeom prst="rect">
              <a:avLst/>
            </a:prstGeom>
            <a:noFill/>
          </p:spPr>
          <p:txBody>
            <a:bodyPr wrap="square" rtlCol="0">
              <a:spAutoFit/>
            </a:bodyPr>
            <a:lstStyle/>
            <a:p>
              <a:pPr algn="ctr"/>
              <a:r>
                <a:rPr lang="el-GR" sz="2400" dirty="0">
                  <a:solidFill>
                    <a:schemeClr val="accent4">
                      <a:lumMod val="75000"/>
                    </a:schemeClr>
                  </a:solidFill>
                  <a:latin typeface="Comic Sans MS" pitchFamily="66" charset="0"/>
                </a:rPr>
                <a:t>Η φοίτηση δεν είναι επαρκής σε περίπτωση αδικαιολόγητης απουσίας για διάστημα μεγαλύτερο από το μισό του διδακτικού έτους (</a:t>
              </a:r>
              <a:r>
                <a:rPr lang="el-GR" sz="2400" b="1" u="sng" dirty="0">
                  <a:solidFill>
                    <a:schemeClr val="accent4">
                      <a:lumMod val="75000"/>
                    </a:schemeClr>
                  </a:solidFill>
                  <a:effectLst>
                    <a:outerShdw blurRad="38100" dist="38100" dir="2700000" algn="tl">
                      <a:srgbClr val="000000">
                        <a:alpha val="43137"/>
                      </a:srgbClr>
                    </a:outerShdw>
                  </a:effectLst>
                  <a:latin typeface="Comic Sans MS" pitchFamily="66" charset="0"/>
                </a:rPr>
                <a:t>100 ημέρες</a:t>
              </a:r>
              <a:r>
                <a:rPr lang="el-GR" sz="2400" dirty="0">
                  <a:solidFill>
                    <a:schemeClr val="accent4">
                      <a:lumMod val="75000"/>
                    </a:schemeClr>
                  </a:solidFill>
                  <a:latin typeface="Comic Sans MS" pitchFamily="66" charset="0"/>
                </a:rPr>
                <a:t>)</a:t>
              </a:r>
            </a:p>
          </p:txBody>
        </p:sp>
      </p:grpSp>
      <p:grpSp>
        <p:nvGrpSpPr>
          <p:cNvPr id="16" name="Ομάδα 15"/>
          <p:cNvGrpSpPr/>
          <p:nvPr/>
        </p:nvGrpSpPr>
        <p:grpSpPr>
          <a:xfrm>
            <a:off x="850839" y="2852937"/>
            <a:ext cx="7894866" cy="3919214"/>
            <a:chOff x="1127701" y="2986186"/>
            <a:chExt cx="7897001" cy="3919214"/>
          </a:xfrm>
        </p:grpSpPr>
        <p:sp>
          <p:nvSpPr>
            <p:cNvPr id="17" name="Δεξιό βέλος 16"/>
            <p:cNvSpPr/>
            <p:nvPr/>
          </p:nvSpPr>
          <p:spPr>
            <a:xfrm>
              <a:off x="1127701" y="3949375"/>
              <a:ext cx="1489315" cy="620986"/>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18" name="Ομάδα 17"/>
            <p:cNvGrpSpPr/>
            <p:nvPr/>
          </p:nvGrpSpPr>
          <p:grpSpPr>
            <a:xfrm>
              <a:off x="2977153" y="2986186"/>
              <a:ext cx="6047549" cy="3919214"/>
              <a:chOff x="2977153" y="3130202"/>
              <a:chExt cx="6047549" cy="3919214"/>
            </a:xfrm>
          </p:grpSpPr>
          <p:sp>
            <p:nvSpPr>
              <p:cNvPr id="19" name="Στρογγυλεμένο ορθογώνιο 18"/>
              <p:cNvSpPr/>
              <p:nvPr/>
            </p:nvSpPr>
            <p:spPr>
              <a:xfrm>
                <a:off x="2977154" y="3130202"/>
                <a:ext cx="6047548" cy="38948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0" name="TextBox 19"/>
              <p:cNvSpPr txBox="1"/>
              <p:nvPr/>
            </p:nvSpPr>
            <p:spPr>
              <a:xfrm>
                <a:off x="2977153" y="3202209"/>
                <a:ext cx="6047548" cy="3847207"/>
              </a:xfrm>
              <a:prstGeom prst="rect">
                <a:avLst/>
              </a:prstGeom>
              <a:noFill/>
            </p:spPr>
            <p:txBody>
              <a:bodyPr wrap="square" rtlCol="0">
                <a:spAutoFit/>
              </a:bodyPr>
              <a:lstStyle/>
              <a:p>
                <a:pPr algn="ctr"/>
                <a:r>
                  <a:rPr lang="el-GR" sz="2400" b="1" dirty="0">
                    <a:solidFill>
                      <a:schemeClr val="bg1"/>
                    </a:solidFill>
                    <a:effectLst>
                      <a:outerShdw blurRad="38100" dist="38100" dir="2700000" algn="tl">
                        <a:srgbClr val="000000">
                          <a:alpha val="43137"/>
                        </a:srgbClr>
                      </a:outerShdw>
                    </a:effectLst>
                    <a:latin typeface="Comic Sans MS" pitchFamily="66" charset="0"/>
                  </a:rPr>
                  <a:t>Στο ολοήμερο πρόγραμμα …</a:t>
                </a:r>
              </a:p>
              <a:p>
                <a:pPr algn="ctr"/>
                <a:endParaRPr lang="el-GR" sz="2200" b="1" dirty="0">
                  <a:solidFill>
                    <a:schemeClr val="bg1"/>
                  </a:solidFill>
                  <a:effectLst>
                    <a:outerShdw blurRad="38100" dist="38100" dir="2700000" algn="tl">
                      <a:srgbClr val="000000">
                        <a:alpha val="43137"/>
                      </a:srgbClr>
                    </a:outerShdw>
                  </a:effectLst>
                  <a:latin typeface="Comic Sans MS" pitchFamily="66" charset="0"/>
                </a:endParaRPr>
              </a:p>
              <a:p>
                <a:pPr algn="ctr">
                  <a:lnSpc>
                    <a:spcPct val="150000"/>
                  </a:lnSpc>
                </a:pPr>
                <a:r>
                  <a:rPr lang="el-GR" sz="2200" dirty="0">
                    <a:solidFill>
                      <a:schemeClr val="bg1"/>
                    </a:solidFill>
                    <a:latin typeface="Comic Sans MS" pitchFamily="66" charset="0"/>
                  </a:rPr>
                  <a:t>σε περίπτωση που ο μαθητής συμπληρώσει </a:t>
                </a:r>
              </a:p>
              <a:p>
                <a:pPr algn="ctr">
                  <a:lnSpc>
                    <a:spcPct val="150000"/>
                  </a:lnSpc>
                </a:pPr>
                <a:r>
                  <a:rPr lang="el-GR" sz="2200" b="1" u="sng" dirty="0">
                    <a:solidFill>
                      <a:schemeClr val="bg1"/>
                    </a:solidFill>
                    <a:effectLst>
                      <a:outerShdw blurRad="38100" dist="38100" dir="2700000" algn="tl">
                        <a:srgbClr val="000000">
                          <a:alpha val="43137"/>
                        </a:srgbClr>
                      </a:outerShdw>
                    </a:effectLst>
                    <a:latin typeface="Comic Sans MS" pitchFamily="66" charset="0"/>
                  </a:rPr>
                  <a:t>περισσότερες από 15 απουσίες σε ένα μήνα</a:t>
                </a:r>
                <a:r>
                  <a:rPr lang="el-GR" sz="2200" dirty="0">
                    <a:solidFill>
                      <a:schemeClr val="bg1"/>
                    </a:solidFill>
                    <a:latin typeface="Comic Sans MS" pitchFamily="66" charset="0"/>
                  </a:rPr>
                  <a:t>, </a:t>
                </a:r>
              </a:p>
              <a:p>
                <a:pPr algn="ctr">
                  <a:lnSpc>
                    <a:spcPct val="150000"/>
                  </a:lnSpc>
                </a:pPr>
                <a:r>
                  <a:rPr lang="el-GR" sz="2200" dirty="0">
                    <a:solidFill>
                      <a:schemeClr val="bg1"/>
                    </a:solidFill>
                    <a:latin typeface="Comic Sans MS" pitchFamily="66" charset="0"/>
                  </a:rPr>
                  <a:t>οι οποίες δε δικαιολογούνται από ιατρική γνωμάτευση, </a:t>
                </a:r>
              </a:p>
              <a:p>
                <a:pPr algn="ctr">
                  <a:lnSpc>
                    <a:spcPct val="150000"/>
                  </a:lnSpc>
                </a:pPr>
                <a:r>
                  <a:rPr lang="el-GR" sz="2200" dirty="0">
                    <a:solidFill>
                      <a:schemeClr val="bg1"/>
                    </a:solidFill>
                    <a:latin typeface="Comic Sans MS" pitchFamily="66" charset="0"/>
                  </a:rPr>
                  <a:t>η φοίτησή του στο ολοήμερο πρόγραμμα διακόπτεται.</a:t>
                </a:r>
              </a:p>
            </p:txBody>
          </p:sp>
        </p:grpSp>
      </p:grpSp>
    </p:spTree>
    <p:extLst>
      <p:ext uri="{BB962C8B-B14F-4D97-AF65-F5344CB8AC3E}">
        <p14:creationId xmlns:p14="http://schemas.microsoft.com/office/powerpoint/2010/main" xmlns="" val="103855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fltVal val="0"/>
                                          </p:val>
                                        </p:tav>
                                        <p:tav tm="100000">
                                          <p:val>
                                            <p:strVal val="#ppt_w"/>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style.rotation</p:attrName>
                                        </p:attrNameLst>
                                      </p:cBhvr>
                                      <p:tavLst>
                                        <p:tav tm="0">
                                          <p:val>
                                            <p:fltVal val="90"/>
                                          </p:val>
                                        </p:tav>
                                        <p:tav tm="100000">
                                          <p:val>
                                            <p:fltVal val="0"/>
                                          </p:val>
                                        </p:tav>
                                      </p:tavLst>
                                    </p:anim>
                                    <p:animEffect transition="in" filter="fade">
                                      <p:cBhvr>
                                        <p:cTn id="15"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99592" y="895071"/>
            <a:ext cx="7188261" cy="132343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Ευχαριστούμε για την προσοχή σας!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2290" name="Picture 2" descr="C:\Users\user\Desktop\Σχολ. Έτος 2019-20\Γονείς\kisspng-drawing-child-happiness-illustration-61-hand-drawn-cartoon-dancing-children-5aa54b406ced26.2504127315207821444462.jpg"/>
          <p:cNvPicPr>
            <a:picLocks noChangeAspect="1" noChangeArrowheads="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xmlns="" val="0"/>
              </a:ext>
            </a:extLst>
          </a:blip>
          <a:srcRect/>
          <a:stretch>
            <a:fillRect/>
          </a:stretch>
        </p:blipFill>
        <p:spPr bwMode="auto">
          <a:xfrm>
            <a:off x="107504" y="3137216"/>
            <a:ext cx="8936529" cy="27802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9138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252536" y="-27384"/>
            <a:ext cx="9577064"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3</a:t>
            </a: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 Προσωπικά Αντικείμενα Παιδιού</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026" name="Picture 2" descr="https://images.all-free-download.com/images/graphicthumb/colored_school_bag_vector_53556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923847" y="4337569"/>
            <a:ext cx="2220153" cy="24758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Ορθογώνιο 6"/>
          <p:cNvSpPr/>
          <p:nvPr/>
        </p:nvSpPr>
        <p:spPr>
          <a:xfrm>
            <a:off x="107505" y="1233058"/>
            <a:ext cx="294011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Νερό</a:t>
            </a:r>
          </a:p>
        </p:txBody>
      </p:sp>
      <p:sp>
        <p:nvSpPr>
          <p:cNvPr id="8" name="Ορθογώνιο 7"/>
          <p:cNvSpPr/>
          <p:nvPr/>
        </p:nvSpPr>
        <p:spPr>
          <a:xfrm>
            <a:off x="4283968" y="692696"/>
            <a:ext cx="4536504"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Κι επιπλέον για το ολοήμερο….</a:t>
            </a:r>
          </a:p>
        </p:txBody>
      </p:sp>
      <p:sp>
        <p:nvSpPr>
          <p:cNvPr id="9" name="Ορθογώνιο 8"/>
          <p:cNvSpPr/>
          <p:nvPr/>
        </p:nvSpPr>
        <p:spPr>
          <a:xfrm>
            <a:off x="107504" y="1697019"/>
            <a:ext cx="2940119"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Τάπερ</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με </a:t>
            </a:r>
            <a:r>
              <a:rPr lang="el-GR" sz="2400" b="1" dirty="0" err="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δεκατιανό</a:t>
            </a:r>
            <a:endPar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endParaRPr>
          </a:p>
        </p:txBody>
      </p:sp>
      <p:sp>
        <p:nvSpPr>
          <p:cNvPr id="10" name="Ορθογώνιο 9"/>
          <p:cNvSpPr/>
          <p:nvPr/>
        </p:nvSpPr>
        <p:spPr>
          <a:xfrm>
            <a:off x="107506" y="2598003"/>
            <a:ext cx="3398006"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Πετσετούλα για το φαγητό</a:t>
            </a:r>
          </a:p>
        </p:txBody>
      </p:sp>
      <p:sp>
        <p:nvSpPr>
          <p:cNvPr id="12" name="Ορθογώνιο 11"/>
          <p:cNvSpPr/>
          <p:nvPr/>
        </p:nvSpPr>
        <p:spPr>
          <a:xfrm>
            <a:off x="-136612" y="692696"/>
            <a:ext cx="3988532"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Καθημερινά στην τσάντα:</a:t>
            </a:r>
          </a:p>
        </p:txBody>
      </p:sp>
      <p:sp>
        <p:nvSpPr>
          <p:cNvPr id="14" name="Ορθογώνιο 13"/>
          <p:cNvSpPr/>
          <p:nvPr/>
        </p:nvSpPr>
        <p:spPr>
          <a:xfrm>
            <a:off x="4283968" y="1203521"/>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err="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Φαγητοδοχείο</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με καπάκι με το μεσημεριανό φαγητό</a:t>
            </a:r>
          </a:p>
        </p:txBody>
      </p:sp>
      <p:sp>
        <p:nvSpPr>
          <p:cNvPr id="18" name="Ορθογώνιο 17"/>
          <p:cNvSpPr/>
          <p:nvPr/>
        </p:nvSpPr>
        <p:spPr>
          <a:xfrm>
            <a:off x="4275040" y="2080377"/>
            <a:ext cx="4392487"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457200" indent="-457200">
              <a:buFont typeface="Wingdings" pitchFamily="2" charset="2"/>
              <a:buChar char="ü"/>
            </a:pP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Μ</a:t>
            </a:r>
            <a:r>
              <a:rPr lang="el-GR" sz="24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αξιλαράκι </a:t>
            </a: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και κουβερτούλα</a:t>
            </a:r>
          </a:p>
        </p:txBody>
      </p:sp>
      <p:grpSp>
        <p:nvGrpSpPr>
          <p:cNvPr id="20" name="Ομάδα 19"/>
          <p:cNvGrpSpPr/>
          <p:nvPr/>
        </p:nvGrpSpPr>
        <p:grpSpPr>
          <a:xfrm>
            <a:off x="107504" y="4334482"/>
            <a:ext cx="4648360" cy="534678"/>
            <a:chOff x="538767" y="3140968"/>
            <a:chExt cx="7831218" cy="1065485"/>
          </a:xfrm>
        </p:grpSpPr>
        <p:sp>
          <p:nvSpPr>
            <p:cNvPr id="21" name="Δεξιό βέλος 20"/>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22" name="Ομάδα 21"/>
            <p:cNvGrpSpPr/>
            <p:nvPr/>
          </p:nvGrpSpPr>
          <p:grpSpPr>
            <a:xfrm>
              <a:off x="1358425" y="3140968"/>
              <a:ext cx="7011560" cy="1065485"/>
              <a:chOff x="1358425" y="3284984"/>
              <a:chExt cx="7011560" cy="1065485"/>
            </a:xfrm>
          </p:grpSpPr>
          <p:sp>
            <p:nvSpPr>
              <p:cNvPr id="23" name="Στρογγυλεμένο ορθογώνιο 22"/>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4" name="TextBox 23"/>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Υγιεινά Γεύματα</a:t>
                </a:r>
                <a:endParaRPr lang="el-GR" sz="2600" dirty="0">
                  <a:solidFill>
                    <a:schemeClr val="bg1"/>
                  </a:solidFill>
                  <a:latin typeface="Comic Sans MS" pitchFamily="66" charset="0"/>
                </a:endParaRPr>
              </a:p>
            </p:txBody>
          </p:sp>
        </p:grpSp>
      </p:grpSp>
      <p:grpSp>
        <p:nvGrpSpPr>
          <p:cNvPr id="27" name="Ομάδα 26"/>
          <p:cNvGrpSpPr/>
          <p:nvPr/>
        </p:nvGrpSpPr>
        <p:grpSpPr>
          <a:xfrm>
            <a:off x="4814760" y="3105283"/>
            <a:ext cx="2908925" cy="579283"/>
            <a:chOff x="2703196" y="1245370"/>
            <a:chExt cx="2928952" cy="579283"/>
          </a:xfrm>
        </p:grpSpPr>
        <p:sp>
          <p:nvSpPr>
            <p:cNvPr id="28" name="Ψαλίδισμα διαγώνιας γωνίας του ορθογωνίου 27"/>
            <p:cNvSpPr/>
            <p:nvPr/>
          </p:nvSpPr>
          <p:spPr>
            <a:xfrm>
              <a:off x="2703196" y="1249980"/>
              <a:ext cx="2928952"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29" name="Ορθογώνιο 28"/>
            <p:cNvSpPr/>
            <p:nvPr/>
          </p:nvSpPr>
          <p:spPr>
            <a:xfrm>
              <a:off x="2703196" y="1245370"/>
              <a:ext cx="2698381"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αλλαξιά ρούχα</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grpSp>
        <p:nvGrpSpPr>
          <p:cNvPr id="31" name="Ομάδα 30"/>
          <p:cNvGrpSpPr/>
          <p:nvPr/>
        </p:nvGrpSpPr>
        <p:grpSpPr>
          <a:xfrm>
            <a:off x="858742" y="5118996"/>
            <a:ext cx="4648360" cy="534678"/>
            <a:chOff x="538767" y="3140968"/>
            <a:chExt cx="7831218" cy="1065485"/>
          </a:xfrm>
        </p:grpSpPr>
        <p:sp>
          <p:nvSpPr>
            <p:cNvPr id="32" name="Δεξιό βέλος 31"/>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3" name="Ομάδα 32"/>
            <p:cNvGrpSpPr/>
            <p:nvPr/>
          </p:nvGrpSpPr>
          <p:grpSpPr>
            <a:xfrm>
              <a:off x="1358425" y="3140968"/>
              <a:ext cx="7011560" cy="1065485"/>
              <a:chOff x="1358425" y="3284984"/>
              <a:chExt cx="7011560" cy="1065485"/>
            </a:xfrm>
          </p:grpSpPr>
          <p:sp>
            <p:nvSpPr>
              <p:cNvPr id="34" name="Στρογγυλεμένο ορθογώνιο 33"/>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35" name="TextBox 34"/>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Αναγραφή Ονόματος</a:t>
                </a:r>
                <a:endParaRPr lang="el-GR" sz="2600" dirty="0">
                  <a:solidFill>
                    <a:schemeClr val="bg1"/>
                  </a:solidFill>
                  <a:latin typeface="Comic Sans MS" pitchFamily="66" charset="0"/>
                </a:endParaRPr>
              </a:p>
            </p:txBody>
          </p:sp>
        </p:grpSp>
      </p:grpSp>
      <p:grpSp>
        <p:nvGrpSpPr>
          <p:cNvPr id="36" name="Ομάδα 35"/>
          <p:cNvGrpSpPr/>
          <p:nvPr/>
        </p:nvGrpSpPr>
        <p:grpSpPr>
          <a:xfrm>
            <a:off x="2155888" y="5946372"/>
            <a:ext cx="4648360" cy="534678"/>
            <a:chOff x="538767" y="3140968"/>
            <a:chExt cx="7831218" cy="1065485"/>
          </a:xfrm>
        </p:grpSpPr>
        <p:sp>
          <p:nvSpPr>
            <p:cNvPr id="37" name="Δεξιό βέλος 36"/>
            <p:cNvSpPr/>
            <p:nvPr/>
          </p:nvSpPr>
          <p:spPr>
            <a:xfrm>
              <a:off x="538767" y="3458795"/>
              <a:ext cx="968823" cy="432048"/>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grpSp>
          <p:nvGrpSpPr>
            <p:cNvPr id="38" name="Ομάδα 37"/>
            <p:cNvGrpSpPr/>
            <p:nvPr/>
          </p:nvGrpSpPr>
          <p:grpSpPr>
            <a:xfrm>
              <a:off x="1358425" y="3140968"/>
              <a:ext cx="7011560" cy="1065485"/>
              <a:chOff x="1358425" y="3284984"/>
              <a:chExt cx="7011560" cy="1065485"/>
            </a:xfrm>
          </p:grpSpPr>
          <p:sp>
            <p:nvSpPr>
              <p:cNvPr id="39" name="Στρογγυλεμένο ορθογώνιο 38"/>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40" name="TextBox 39"/>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Όχι Παιχνίδια</a:t>
                </a:r>
                <a:endParaRPr lang="el-GR" sz="2600" dirty="0">
                  <a:solidFill>
                    <a:schemeClr val="bg1"/>
                  </a:solidFill>
                  <a:latin typeface="Comic Sans MS" pitchFamily="66" charset="0"/>
                </a:endParaRPr>
              </a:p>
            </p:txBody>
          </p:sp>
        </p:grpSp>
      </p:grpSp>
      <p:grpSp>
        <p:nvGrpSpPr>
          <p:cNvPr id="43" name="Ομάδα 42"/>
          <p:cNvGrpSpPr/>
          <p:nvPr/>
        </p:nvGrpSpPr>
        <p:grpSpPr>
          <a:xfrm>
            <a:off x="4067944" y="3862492"/>
            <a:ext cx="4320480" cy="579283"/>
            <a:chOff x="1948616" y="1245370"/>
            <a:chExt cx="4092813" cy="579283"/>
          </a:xfrm>
        </p:grpSpPr>
        <p:sp>
          <p:nvSpPr>
            <p:cNvPr id="44" name="Ψαλίδισμα διαγώνιας γωνίας του ορθογωνίου 43"/>
            <p:cNvSpPr/>
            <p:nvPr/>
          </p:nvSpPr>
          <p:spPr>
            <a:xfrm>
              <a:off x="3172232" y="1249980"/>
              <a:ext cx="1637125" cy="574673"/>
            </a:xfrm>
            <a:prstGeom prst="snip2Diag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l-GR"/>
            </a:p>
          </p:txBody>
        </p:sp>
        <p:sp>
          <p:nvSpPr>
            <p:cNvPr id="45" name="Ορθογώνιο 44"/>
            <p:cNvSpPr/>
            <p:nvPr/>
          </p:nvSpPr>
          <p:spPr>
            <a:xfrm>
              <a:off x="1948616" y="1245370"/>
              <a:ext cx="4092813" cy="523220"/>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καπέλο</a:t>
              </a:r>
              <a:endParaRPr lang="el-GR" sz="2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endParaRPr>
            </a:p>
          </p:txBody>
        </p:sp>
      </p:grpSp>
    </p:spTree>
    <p:extLst>
      <p:ext uri="{BB962C8B-B14F-4D97-AF65-F5344CB8AC3E}">
        <p14:creationId xmlns:p14="http://schemas.microsoft.com/office/powerpoint/2010/main" xmlns="" val="13184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33536" y="0"/>
            <a:ext cx="720276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4. Θέματα Υγείας</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2052" name="Picture 4" descr="C:\Users\user\Desktop\Σχολ. Έτος 2019-20\Γονείς\sneezing-and-coughing-clipart-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534472" y="-171400"/>
            <a:ext cx="2572898" cy="252723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Ορθογώνιο 5"/>
          <p:cNvSpPr/>
          <p:nvPr/>
        </p:nvSpPr>
        <p:spPr>
          <a:xfrm>
            <a:off x="432048" y="1028001"/>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Ενημέρωση για ιατρικά θέματα </a:t>
            </a:r>
          </a:p>
        </p:txBody>
      </p:sp>
      <p:sp>
        <p:nvSpPr>
          <p:cNvPr id="7" name="Ορθογώνιο 6"/>
          <p:cNvSpPr/>
          <p:nvPr/>
        </p:nvSpPr>
        <p:spPr>
          <a:xfrm>
            <a:off x="430088" y="1597385"/>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Ιώσεις </a:t>
            </a:r>
          </a:p>
        </p:txBody>
      </p:sp>
      <p:sp>
        <p:nvSpPr>
          <p:cNvPr id="8" name="Ορθογώνιο 7"/>
          <p:cNvSpPr/>
          <p:nvPr/>
        </p:nvSpPr>
        <p:spPr>
          <a:xfrm>
            <a:off x="432048" y="2173449"/>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Χορήγηση Φαρμάκων</a:t>
            </a:r>
          </a:p>
        </p:txBody>
      </p:sp>
      <p:sp>
        <p:nvSpPr>
          <p:cNvPr id="9" name="Ορθογώνιο 8"/>
          <p:cNvSpPr/>
          <p:nvPr/>
        </p:nvSpPr>
        <p:spPr>
          <a:xfrm>
            <a:off x="432048" y="2751311"/>
            <a:ext cx="385192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Arial" pitchFamily="34" charset="0"/>
              <a:buChar char="•"/>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Ψείρες</a:t>
            </a:r>
          </a:p>
        </p:txBody>
      </p:sp>
      <p:sp>
        <p:nvSpPr>
          <p:cNvPr id="10" name="Ορθογώνιο 9"/>
          <p:cNvSpPr/>
          <p:nvPr/>
        </p:nvSpPr>
        <p:spPr>
          <a:xfrm>
            <a:off x="-28092" y="3501008"/>
            <a:ext cx="9172092"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5. Ενδυμασία</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11" name="Picture 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flipH="1">
            <a:off x="343526" y="4487450"/>
            <a:ext cx="3231940" cy="23259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Ορθογώνιο 11"/>
          <p:cNvSpPr/>
          <p:nvPr/>
        </p:nvSpPr>
        <p:spPr>
          <a:xfrm>
            <a:off x="4307124" y="4636204"/>
            <a:ext cx="5292080"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marL="342900" indent="-342900">
              <a:buFont typeface="Wingdings" pitchFamily="2" charset="2"/>
              <a:buChar char="ü"/>
            </a:pP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απλά και άνετα ρούχα</a:t>
            </a:r>
          </a:p>
        </p:txBody>
      </p:sp>
      <p:sp>
        <p:nvSpPr>
          <p:cNvPr id="13" name="Ορθογώνιο 12"/>
          <p:cNvSpPr/>
          <p:nvPr/>
        </p:nvSpPr>
        <p:spPr>
          <a:xfrm>
            <a:off x="4320480" y="5406315"/>
            <a:ext cx="5292080"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Χ  κουμπιά, ζώνες, </a:t>
            </a:r>
          </a:p>
          <a:p>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38100" dist="38100" dir="2700000" algn="tl">
                    <a:srgbClr val="000000">
                      <a:alpha val="43137"/>
                    </a:srgbClr>
                  </a:outerShdw>
                </a:effectLst>
                <a:latin typeface="Comic Sans MS" pitchFamily="66" charset="0"/>
                <a:ea typeface="Aka-AcidGR-DiaryGirl" pitchFamily="50" charset="-95"/>
              </a:rPr>
              <a:t>    παπούτσια με κορδόνια</a:t>
            </a:r>
          </a:p>
        </p:txBody>
      </p:sp>
    </p:spTree>
    <p:extLst>
      <p:ext uri="{BB962C8B-B14F-4D97-AF65-F5344CB8AC3E}">
        <p14:creationId xmlns:p14="http://schemas.microsoft.com/office/powerpoint/2010/main" xmlns="" val="396473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0" y="920914"/>
            <a:ext cx="9143999"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Β. ΟΜΑΛΗ ΠΡΟΣΑΡΜΟΓΗ</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pic>
        <p:nvPicPr>
          <p:cNvPr id="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547664" y="1844824"/>
            <a:ext cx="5832648" cy="4277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4279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0" y="56818"/>
            <a:ext cx="9144000" cy="707886"/>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4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rPr>
              <a:t>1. Διαμόρφωση Ρουτίνας στο Σπίτι</a:t>
            </a:r>
            <a:endParaRPr lang="el-GR" sz="40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Comic Sans MS" pitchFamily="66" charset="0"/>
              <a:ea typeface="Aka-AcidGR-DiaryGirl" pitchFamily="50" charset="-95"/>
            </a:endParaRPr>
          </a:p>
        </p:txBody>
      </p:sp>
      <p:grpSp>
        <p:nvGrpSpPr>
          <p:cNvPr id="5" name="Ομάδα 4"/>
          <p:cNvGrpSpPr/>
          <p:nvPr/>
        </p:nvGrpSpPr>
        <p:grpSpPr>
          <a:xfrm>
            <a:off x="450341" y="1075520"/>
            <a:ext cx="4161837" cy="534678"/>
            <a:chOff x="1358425" y="3284984"/>
            <a:chExt cx="7011560" cy="1065485"/>
          </a:xfrm>
        </p:grpSpPr>
        <p:sp>
          <p:nvSpPr>
            <p:cNvPr id="6" name="Στρογγυλεμένο ορθογώνιο 5"/>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7" name="TextBox 6"/>
            <p:cNvSpPr txBox="1"/>
            <p:nvPr/>
          </p:nvSpPr>
          <p:spPr>
            <a:xfrm>
              <a:off x="1358425" y="3284984"/>
              <a:ext cx="7011560"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Επαρκής Ύπνος</a:t>
              </a:r>
              <a:endParaRPr lang="el-GR" sz="2600" dirty="0">
                <a:solidFill>
                  <a:schemeClr val="bg1"/>
                </a:solidFill>
                <a:latin typeface="Comic Sans MS" pitchFamily="66" charset="0"/>
              </a:endParaRPr>
            </a:p>
          </p:txBody>
        </p:sp>
      </p:grpSp>
      <p:grpSp>
        <p:nvGrpSpPr>
          <p:cNvPr id="10" name="Ομάδα 9"/>
          <p:cNvGrpSpPr/>
          <p:nvPr/>
        </p:nvGrpSpPr>
        <p:grpSpPr>
          <a:xfrm>
            <a:off x="443771" y="2030226"/>
            <a:ext cx="4416261" cy="534678"/>
            <a:chOff x="1358425" y="3284984"/>
            <a:chExt cx="7440195" cy="1065485"/>
          </a:xfrm>
        </p:grpSpPr>
        <p:sp>
          <p:nvSpPr>
            <p:cNvPr id="11" name="Στρογγυλεμένο ορθογώνιο 10"/>
            <p:cNvSpPr/>
            <p:nvPr/>
          </p:nvSpPr>
          <p:spPr>
            <a:xfrm>
              <a:off x="1784722" y="3291134"/>
              <a:ext cx="6387679"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2" name="TextBox 11"/>
            <p:cNvSpPr txBox="1"/>
            <p:nvPr/>
          </p:nvSpPr>
          <p:spPr>
            <a:xfrm>
              <a:off x="1358425" y="3284984"/>
              <a:ext cx="7440195" cy="981321"/>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Πρωινό Ξύπνημα</a:t>
              </a:r>
              <a:endParaRPr lang="el-GR" sz="2600" dirty="0">
                <a:solidFill>
                  <a:schemeClr val="bg1"/>
                </a:solidFill>
                <a:latin typeface="Comic Sans MS" pitchFamily="66" charset="0"/>
              </a:endParaRPr>
            </a:p>
          </p:txBody>
        </p:sp>
      </p:grpSp>
      <p:grpSp>
        <p:nvGrpSpPr>
          <p:cNvPr id="15" name="Ομάδα 14"/>
          <p:cNvGrpSpPr/>
          <p:nvPr/>
        </p:nvGrpSpPr>
        <p:grpSpPr>
          <a:xfrm>
            <a:off x="758040" y="2968496"/>
            <a:ext cx="3525928" cy="892552"/>
            <a:chOff x="1600945" y="3284984"/>
            <a:chExt cx="6040977" cy="1778642"/>
          </a:xfrm>
        </p:grpSpPr>
        <p:sp>
          <p:nvSpPr>
            <p:cNvPr id="16" name="Στρογγυλεμένο ορθογώνιο 15"/>
            <p:cNvSpPr/>
            <p:nvPr/>
          </p:nvSpPr>
          <p:spPr>
            <a:xfrm>
              <a:off x="1784722" y="3291134"/>
              <a:ext cx="5614679" cy="177249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17" name="TextBox 16"/>
            <p:cNvSpPr txBox="1"/>
            <p:nvPr/>
          </p:nvSpPr>
          <p:spPr>
            <a:xfrm>
              <a:off x="1600945" y="3284984"/>
              <a:ext cx="6040977" cy="1778642"/>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Συζήτηση για το σχολείο</a:t>
              </a:r>
              <a:endParaRPr lang="el-GR" sz="2600" dirty="0">
                <a:solidFill>
                  <a:schemeClr val="bg1"/>
                </a:solidFill>
                <a:latin typeface="Comic Sans MS" pitchFamily="66" charset="0"/>
              </a:endParaRPr>
            </a:p>
          </p:txBody>
        </p:sp>
      </p:grpSp>
      <p:sp>
        <p:nvSpPr>
          <p:cNvPr id="23" name="Ορθογώνιο 22"/>
          <p:cNvSpPr/>
          <p:nvPr/>
        </p:nvSpPr>
        <p:spPr>
          <a:xfrm>
            <a:off x="443771" y="4758243"/>
            <a:ext cx="3794918" cy="830997"/>
          </a:xfrm>
          <a:prstGeom prst="rect">
            <a:avLst/>
          </a:prstGeom>
          <a:noFill/>
          <a:ln>
            <a:solidFill>
              <a:schemeClr val="accent4">
                <a:lumMod val="75000"/>
              </a:schemeClr>
            </a:solidFill>
          </a:ln>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l-GR" sz="2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latin typeface="Comic Sans MS" pitchFamily="66" charset="0"/>
                <a:ea typeface="Aka-AcidGR-DiaryGirl" pitchFamily="50" charset="-95"/>
              </a:rPr>
              <a:t>Σκέψεις, συναισθήματα, ενδιαφέροντα, δεξιότητες</a:t>
            </a:r>
          </a:p>
        </p:txBody>
      </p:sp>
      <p:grpSp>
        <p:nvGrpSpPr>
          <p:cNvPr id="25" name="Ομάδα 24"/>
          <p:cNvGrpSpPr/>
          <p:nvPr/>
        </p:nvGrpSpPr>
        <p:grpSpPr>
          <a:xfrm>
            <a:off x="14332" y="5949280"/>
            <a:ext cx="5421764" cy="531592"/>
            <a:chOff x="-643946" y="3291134"/>
            <a:chExt cx="9134193" cy="1059335"/>
          </a:xfrm>
        </p:grpSpPr>
        <p:sp>
          <p:nvSpPr>
            <p:cNvPr id="26" name="Στρογγυλεμένο ορθογώνιο 25"/>
            <p:cNvSpPr/>
            <p:nvPr/>
          </p:nvSpPr>
          <p:spPr>
            <a:xfrm>
              <a:off x="-205393" y="3291134"/>
              <a:ext cx="8377793" cy="105933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sp>
          <p:nvSpPr>
            <p:cNvPr id="27" name="TextBox 26"/>
            <p:cNvSpPr txBox="1"/>
            <p:nvPr/>
          </p:nvSpPr>
          <p:spPr>
            <a:xfrm>
              <a:off x="-643946" y="3308125"/>
              <a:ext cx="9134193" cy="981320"/>
            </a:xfrm>
            <a:prstGeom prst="rect">
              <a:avLst/>
            </a:prstGeom>
            <a:noFill/>
          </p:spPr>
          <p:txBody>
            <a:bodyPr wrap="square" rtlCol="0">
              <a:spAutoFit/>
            </a:bodyPr>
            <a:lstStyle/>
            <a:p>
              <a:pPr algn="ctr"/>
              <a:r>
                <a:rPr lang="el-GR" sz="2600" b="1" dirty="0">
                  <a:solidFill>
                    <a:schemeClr val="bg1"/>
                  </a:solidFill>
                  <a:effectLst>
                    <a:outerShdw blurRad="38100" dist="38100" dir="2700000" algn="tl">
                      <a:srgbClr val="000000">
                        <a:alpha val="43137"/>
                      </a:srgbClr>
                    </a:outerShdw>
                  </a:effectLst>
                  <a:latin typeface="Comic Sans MS" pitchFamily="66" charset="0"/>
                </a:rPr>
                <a:t>Χρόνος για ελεύθερο παιχνίδι</a:t>
              </a:r>
              <a:endParaRPr lang="el-GR" sz="2600" dirty="0">
                <a:solidFill>
                  <a:schemeClr val="bg1"/>
                </a:solidFill>
                <a:latin typeface="Comic Sans MS" pitchFamily="66" charset="0"/>
              </a:endParaRPr>
            </a:p>
          </p:txBody>
        </p:sp>
      </p:grpSp>
      <p:sp>
        <p:nvSpPr>
          <p:cNvPr id="14" name="Δεξιό βέλος 13"/>
          <p:cNvSpPr/>
          <p:nvPr/>
        </p:nvSpPr>
        <p:spPr>
          <a:xfrm rot="5400000">
            <a:off x="2176500" y="4107159"/>
            <a:ext cx="709229" cy="382725"/>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l-GR"/>
          </a:p>
        </p:txBody>
      </p:sp>
      <p:pic>
        <p:nvPicPr>
          <p:cNvPr id="7170"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b="4314"/>
          <a:stretch/>
        </p:blipFill>
        <p:spPr bwMode="auto">
          <a:xfrm>
            <a:off x="4283968" y="1215825"/>
            <a:ext cx="4842025" cy="4949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920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randombar(horizontal)">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fltVal val="0"/>
                                          </p:val>
                                        </p:tav>
                                        <p:tav tm="100000">
                                          <p:val>
                                            <p:strVal val="#ppt_h"/>
                                          </p:val>
                                        </p:tav>
                                      </p:tavLst>
                                    </p:anim>
                                    <p:animEffect transition="in" filter="fade">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4"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3800</TotalTime>
  <Words>4651</Words>
  <Application>Microsoft Office PowerPoint</Application>
  <PresentationFormat>Προβολή στην οθόνη (4:3)</PresentationFormat>
  <Paragraphs>447</Paragraphs>
  <Slides>50</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219</cp:revision>
  <dcterms:created xsi:type="dcterms:W3CDTF">2019-09-28T03:51:23Z</dcterms:created>
  <dcterms:modified xsi:type="dcterms:W3CDTF">2022-10-04T06:19:31Z</dcterms:modified>
</cp:coreProperties>
</file>