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E7qGZDen2C50fVTC7Q5WWhdzB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9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16486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0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9289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770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280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870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60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4853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7000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7312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732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59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1035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241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043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382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261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6064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0012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8674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9623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555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491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52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903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725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27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062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11"/>
        <p:cNvGrpSpPr/>
        <p:nvPr/>
      </p:nvGrpSpPr>
      <p:grpSpPr>
        <a:xfrm>
          <a:off x="0" y="0"/>
          <a:ext cx="0" cy="0"/>
          <a:chOff x="0" y="0"/>
          <a:chExt cx="0" cy="0"/>
        </a:xfrm>
      </p:grpSpPr>
      <p:sp>
        <p:nvSpPr>
          <p:cNvPr id="12" name="Google Shape;1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1" name="Google Shape;7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3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32"/>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3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7" name="Google Shape;3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3" name="Google Shape;43;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4" name="Google Shape;4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7"/>
        <p:cNvGrpSpPr/>
        <p:nvPr/>
      </p:nvGrpSpPr>
      <p:grpSpPr>
        <a:xfrm>
          <a:off x="0" y="0"/>
          <a:ext cx="0" cy="0"/>
          <a:chOff x="0" y="0"/>
          <a:chExt cx="0" cy="0"/>
        </a:xfrm>
      </p:grpSpPr>
      <p:sp>
        <p:nvSpPr>
          <p:cNvPr id="48" name="Google Shape;48;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52"/>
        <p:cNvGrpSpPr/>
        <p:nvPr/>
      </p:nvGrpSpPr>
      <p:grpSpPr>
        <a:xfrm>
          <a:off x="0" y="0"/>
          <a:ext cx="0" cy="0"/>
          <a:chOff x="0" y="0"/>
          <a:chExt cx="0" cy="0"/>
        </a:xfrm>
      </p:grpSpPr>
      <p:sp>
        <p:nvSpPr>
          <p:cNvPr id="53" name="Google Shape;53;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3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4" name="Google Shape;64;p3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1.jpg"/><Relationship Id="rId7"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g"/><Relationship Id="rId7"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 Id="rId9" Type="http://schemas.openxmlformats.org/officeDocument/2006/relationships/image" Target="../media/image38.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youtu.be/m05sNgV35TY"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hyperlink" Target="http://dreamskindergarten.blogspot.com/" TargetMode="External"/><Relationship Id="rId3" Type="http://schemas.openxmlformats.org/officeDocument/2006/relationships/image" Target="../media/image1.jpg"/><Relationship Id="rId7" Type="http://schemas.openxmlformats.org/officeDocument/2006/relationships/hyperlink" Target="http://taniamanesi-kourou.blogspot.co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elniplex.com/" TargetMode="External"/><Relationship Id="rId5" Type="http://schemas.openxmlformats.org/officeDocument/2006/relationships/hyperlink" Target="https://pt.slideshare.net/iraklisiraklis/h-1821" TargetMode="External"/><Relationship Id="rId10" Type="http://schemas.openxmlformats.org/officeDocument/2006/relationships/image" Target="../media/image4.png"/><Relationship Id="rId4" Type="http://schemas.openxmlformats.org/officeDocument/2006/relationships/hyperlink" Target="https://astropeleki.wordpress.com/" TargetMode="External"/><Relationship Id="rId9" Type="http://schemas.openxmlformats.org/officeDocument/2006/relationships/hyperlink" Target="https://www.iellada.gr/istoria/ntysimo-kai-oplismos-tin-epohi-tis-epanastasis-toy-182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youtu.be/ZnjUTZPpyTA" TargetMode="Externa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youtu.be/I-mRYpOChDI"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hyperlink" Target="https://youtu.be/Vs1aN_5NC6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sp>
        <p:nvSpPr>
          <p:cNvPr id="85" name="Google Shape;85;p1"/>
          <p:cNvSpPr/>
          <p:nvPr/>
        </p:nvSpPr>
        <p:spPr>
          <a:xfrm>
            <a:off x="1115616" y="836712"/>
            <a:ext cx="6984776" cy="18466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6000"/>
              <a:buFont typeface="Arial"/>
              <a:buNone/>
            </a:pPr>
            <a:endParaRPr sz="6000" b="1" i="0" u="none" strike="noStrike" cap="none">
              <a:solidFill>
                <a:srgbClr val="BDD1F9"/>
              </a:solidFill>
              <a:latin typeface="Arial"/>
              <a:ea typeface="Arial"/>
              <a:cs typeface="Arial"/>
              <a:sym typeface="Arial"/>
            </a:endParaRPr>
          </a:p>
          <a:p>
            <a:pPr marL="0" marR="0" lvl="0" indent="0" algn="ctr" rtl="0">
              <a:lnSpc>
                <a:spcPct val="100000"/>
              </a:lnSpc>
              <a:spcBef>
                <a:spcPts val="0"/>
              </a:spcBef>
              <a:spcAft>
                <a:spcPts val="0"/>
              </a:spcAft>
              <a:buClr>
                <a:srgbClr val="BDD1F9"/>
              </a:buClr>
              <a:buSzPts val="5400"/>
              <a:buFont typeface="Arial"/>
              <a:buNone/>
            </a:pPr>
            <a:r>
              <a:rPr lang="en-US" sz="5400" b="1" i="0" u="none" strike="noStrike" cap="none">
                <a:solidFill>
                  <a:srgbClr val="BDD1F9"/>
                </a:solidFill>
                <a:latin typeface="Arial"/>
                <a:ea typeface="Arial"/>
                <a:cs typeface="Arial"/>
                <a:sym typeface="Arial"/>
              </a:rPr>
              <a:t> </a:t>
            </a:r>
            <a:endParaRPr/>
          </a:p>
        </p:txBody>
      </p:sp>
      <p:sp>
        <p:nvSpPr>
          <p:cNvPr id="86" name="Google Shape;86;p1"/>
          <p:cNvSpPr txBox="1"/>
          <p:nvPr/>
        </p:nvSpPr>
        <p:spPr>
          <a:xfrm>
            <a:off x="5455500" y="4270337"/>
            <a:ext cx="32400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strike="noStrike" cap="none">
                <a:solidFill>
                  <a:srgbClr val="17375E"/>
                </a:solidFill>
                <a:latin typeface="Arial"/>
                <a:ea typeface="Arial"/>
                <a:cs typeface="Arial"/>
                <a:sym typeface="Arial"/>
              </a:rPr>
              <a:t>Δημιουργός Παρουσίασης</a:t>
            </a:r>
            <a:endParaRPr/>
          </a:p>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rgbClr val="17375E"/>
              </a:solidFill>
              <a:latin typeface="Arial"/>
              <a:ea typeface="Arial"/>
              <a:cs typeface="Arial"/>
              <a:sym typeface="Arial"/>
            </a:endParaRPr>
          </a:p>
          <a:p>
            <a:pPr marL="0" marR="0" lvl="0" indent="0" algn="ctr" rtl="0">
              <a:lnSpc>
                <a:spcPct val="100000"/>
              </a:lnSpc>
              <a:spcBef>
                <a:spcPts val="0"/>
              </a:spcBef>
              <a:spcAft>
                <a:spcPts val="0"/>
              </a:spcAft>
              <a:buClr>
                <a:srgbClr val="17375E"/>
              </a:buClr>
              <a:buSzPts val="1800"/>
              <a:buFont typeface="Arial"/>
              <a:buNone/>
            </a:pPr>
            <a:r>
              <a:rPr lang="en-US" sz="1800" b="1" i="0" u="none" strike="noStrike" cap="none">
                <a:solidFill>
                  <a:srgbClr val="17375E"/>
                </a:solidFill>
                <a:latin typeface="Arial"/>
                <a:ea typeface="Arial"/>
                <a:cs typeface="Arial"/>
                <a:sym typeface="Arial"/>
              </a:rPr>
              <a:t>Ειρήνη Πετρίδου</a:t>
            </a:r>
            <a:endParaRPr/>
          </a:p>
        </p:txBody>
      </p:sp>
      <p:pic>
        <p:nvPicPr>
          <p:cNvPr id="87" name="Google Shape;87;p1" descr="10 Leaf Stem Clip Art at Clker.com - vector clip art online, royalty free &amp;  public domain"/>
          <p:cNvPicPr preferRelativeResize="0"/>
          <p:nvPr/>
        </p:nvPicPr>
        <p:blipFill rotWithShape="1">
          <a:blip r:embed="rId4">
            <a:alphaModFix/>
          </a:blip>
          <a:srcRect/>
          <a:stretch/>
        </p:blipFill>
        <p:spPr>
          <a:xfrm>
            <a:off x="179387" y="1125537"/>
            <a:ext cx="3773487" cy="2016125"/>
          </a:xfrm>
          <a:prstGeom prst="rect">
            <a:avLst/>
          </a:prstGeom>
          <a:noFill/>
          <a:ln>
            <a:noFill/>
          </a:ln>
        </p:spPr>
      </p:pic>
      <p:pic>
        <p:nvPicPr>
          <p:cNvPr id="88" name="Google Shape;88;p1" descr="10 Leaf Stem Clip Art at Clker.com - vector clip art online, royalty free &amp;  public domain"/>
          <p:cNvPicPr preferRelativeResize="0"/>
          <p:nvPr/>
        </p:nvPicPr>
        <p:blipFill rotWithShape="1">
          <a:blip r:embed="rId5">
            <a:alphaModFix/>
          </a:blip>
          <a:srcRect/>
          <a:stretch/>
        </p:blipFill>
        <p:spPr>
          <a:xfrm>
            <a:off x="5580062" y="981075"/>
            <a:ext cx="3327400" cy="2160587"/>
          </a:xfrm>
          <a:prstGeom prst="rect">
            <a:avLst/>
          </a:prstGeom>
          <a:noFill/>
          <a:ln>
            <a:noFill/>
          </a:ln>
        </p:spPr>
      </p:pic>
      <p:sp>
        <p:nvSpPr>
          <p:cNvPr id="89" name="Google Shape;89;p1"/>
          <p:cNvSpPr txBox="1"/>
          <p:nvPr/>
        </p:nvSpPr>
        <p:spPr>
          <a:xfrm>
            <a:off x="2268537" y="765175"/>
            <a:ext cx="4679950" cy="1938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6000"/>
              <a:buFont typeface="Arial"/>
              <a:buNone/>
            </a:pPr>
            <a:r>
              <a:rPr lang="en-US" sz="6000" b="1" i="0" u="none" strike="noStrike" cap="none">
                <a:solidFill>
                  <a:srgbClr val="17375E"/>
                </a:solidFill>
                <a:latin typeface="Arial"/>
                <a:ea typeface="Arial"/>
                <a:cs typeface="Arial"/>
                <a:sym typeface="Arial"/>
              </a:rPr>
              <a:t>25</a:t>
            </a:r>
            <a:r>
              <a:rPr lang="en-US" sz="6000" b="1" i="0" u="none" strike="noStrike" cap="none" baseline="30000">
                <a:solidFill>
                  <a:srgbClr val="17375E"/>
                </a:solidFill>
                <a:latin typeface="Arial"/>
                <a:ea typeface="Arial"/>
                <a:cs typeface="Arial"/>
                <a:sym typeface="Arial"/>
              </a:rPr>
              <a:t>η</a:t>
            </a:r>
            <a:r>
              <a:rPr lang="en-US" sz="6000" b="1" i="0" u="none" strike="noStrike" cap="none">
                <a:solidFill>
                  <a:srgbClr val="17375E"/>
                </a:solidFill>
                <a:latin typeface="Arial"/>
                <a:ea typeface="Arial"/>
                <a:cs typeface="Arial"/>
                <a:sym typeface="Arial"/>
              </a:rPr>
              <a:t> Μαρτίου 1821</a:t>
            </a:r>
            <a:endParaRPr/>
          </a:p>
        </p:txBody>
      </p:sp>
      <p:pic>
        <p:nvPicPr>
          <p:cNvPr id="90" name="Google Shape;90;p1"/>
          <p:cNvPicPr preferRelativeResize="0"/>
          <p:nvPr/>
        </p:nvPicPr>
        <p:blipFill>
          <a:blip r:embed="rId6">
            <a:alphaModFix/>
          </a:blip>
          <a:stretch>
            <a:fillRect/>
          </a:stretch>
        </p:blipFill>
        <p:spPr>
          <a:xfrm>
            <a:off x="3107924" y="2703500"/>
            <a:ext cx="2641501" cy="4037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0" descr="Beautiful Spring Landscape Background - Download Free Vectors, Clipart  Graphics &amp; Vector Art"/>
          <p:cNvPicPr preferRelativeResize="0"/>
          <p:nvPr/>
        </p:nvPicPr>
        <p:blipFill rotWithShape="1">
          <a:blip r:embed="rId3">
            <a:alphaModFix/>
          </a:blip>
          <a:srcRect/>
          <a:stretch/>
        </p:blipFill>
        <p:spPr>
          <a:xfrm>
            <a:off x="0" y="33337"/>
            <a:ext cx="9124950" cy="6858000"/>
          </a:xfrm>
          <a:prstGeom prst="rect">
            <a:avLst/>
          </a:prstGeom>
          <a:noFill/>
          <a:ln>
            <a:noFill/>
          </a:ln>
        </p:spPr>
      </p:pic>
      <p:sp>
        <p:nvSpPr>
          <p:cNvPr id="170" name="Google Shape;170;p10"/>
          <p:cNvSpPr txBox="1"/>
          <p:nvPr/>
        </p:nvSpPr>
        <p:spPr>
          <a:xfrm>
            <a:off x="468312" y="115887"/>
            <a:ext cx="8424862"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Οι Έλληνες πολέμησαν πολύ γενναία. Σε μερικές μάχες δεν τα κατάφεραν.</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Υπήρχαν πολλοί  γενναίοι Έλληνες που πολέμησαν για την Ελευθερία της πατρίδας μας. Θυσιάστηκαν ,γι’ αυτό και τους ονομάζουμε </a:t>
            </a:r>
            <a:r>
              <a:rPr lang="en-US" sz="1800" b="1" i="0" u="none">
                <a:solidFill>
                  <a:schemeClr val="dk1"/>
                </a:solidFill>
                <a:latin typeface="Calibri"/>
                <a:ea typeface="Calibri"/>
                <a:cs typeface="Calibri"/>
                <a:sym typeface="Calibri"/>
              </a:rPr>
              <a:t>ΗΡΩΕΣ</a:t>
            </a:r>
            <a:r>
              <a:rPr lang="en-US" sz="1800" b="0" i="0" u="none">
                <a:solidFill>
                  <a:schemeClr val="dk1"/>
                </a:solidFill>
                <a:latin typeface="Calibri"/>
                <a:ea typeface="Calibri"/>
                <a:cs typeface="Calibri"/>
                <a:sym typeface="Calibri"/>
              </a:rPr>
              <a:t>.  Ας γνωρίσουμε μερικούς:</a:t>
            </a:r>
            <a:endParaRPr/>
          </a:p>
        </p:txBody>
      </p:sp>
      <p:pic>
        <p:nvPicPr>
          <p:cNvPr id="171" name="Google Shape;171;p10" descr="http://1.bp.blogspot.com/-lKhd4YEYp0c/T18hvFujtmI/AAAAAAAAGn0/u-Zf9TzJuiI/s1600/%CE%97%CE%A1%CE%A9%CE%95%CE%A3+%CE%A4%CE%97%CE%A3+%CE%95%CE%A0%CE%91%CE%9D%CE%91%CE%A3%CE%A4%CE%91%CE%A3%CE%97%CE%A3+%CE%A4%CE%9F%CE%A5+1821_%CE%A3%CE%B5%CE%BB%CE%AF%CE%B4%CE%B1_1.jpg"/>
          <p:cNvPicPr preferRelativeResize="0"/>
          <p:nvPr/>
        </p:nvPicPr>
        <p:blipFill rotWithShape="1">
          <a:blip r:embed="rId4">
            <a:alphaModFix/>
          </a:blip>
          <a:srcRect/>
          <a:stretch/>
        </p:blipFill>
        <p:spPr>
          <a:xfrm>
            <a:off x="468312" y="1031875"/>
            <a:ext cx="4122737" cy="5826125"/>
          </a:xfrm>
          <a:prstGeom prst="rect">
            <a:avLst/>
          </a:prstGeom>
          <a:noFill/>
          <a:ln>
            <a:noFill/>
          </a:ln>
        </p:spPr>
      </p:pic>
      <p:pic>
        <p:nvPicPr>
          <p:cNvPr id="172" name="Google Shape;172;p10" descr="http://2.bp.blogspot.com/-Fb7iP8Tpy7U/T18hxC9NOpI/AAAAAAAAGn8/fwZRek78KAs/s1600/%CE%97%CE%A1%CE%A9%CE%95%CE%A3+%CE%A4%CE%97%CE%A3+%CE%95%CE%A0%CE%91%CE%9D%CE%91%CE%A3%CE%A4%CE%91%CE%A3%CE%97%CE%A3+%CE%A4%CE%9F%CE%A5+1821_%CE%A3%CE%B5%CE%BB%CE%AF%CE%B4%CE%B1_2.jpg"/>
          <p:cNvPicPr preferRelativeResize="0"/>
          <p:nvPr/>
        </p:nvPicPr>
        <p:blipFill rotWithShape="1">
          <a:blip r:embed="rId5">
            <a:alphaModFix/>
          </a:blip>
          <a:srcRect/>
          <a:stretch/>
        </p:blipFill>
        <p:spPr>
          <a:xfrm>
            <a:off x="4572000" y="1052512"/>
            <a:ext cx="4133850" cy="5805487"/>
          </a:xfrm>
          <a:prstGeom prst="rect">
            <a:avLst/>
          </a:prstGeom>
          <a:noFill/>
          <a:ln>
            <a:noFill/>
          </a:ln>
        </p:spPr>
      </p:pic>
      <p:sp>
        <p:nvSpPr>
          <p:cNvPr id="173" name="Google Shape;173;p10"/>
          <p:cNvSpPr txBox="1"/>
          <p:nvPr/>
        </p:nvSpPr>
        <p:spPr>
          <a:xfrm>
            <a:off x="2916237" y="6550025"/>
            <a:ext cx="417671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http://dreamskindergarten.blogspot.com</a:t>
            </a:r>
            <a:r>
              <a:rPr lang="en-US" sz="1400" b="0" i="0" u="none">
                <a:solidFill>
                  <a:schemeClr val="dk1"/>
                </a:solidFill>
                <a:latin typeface="Arial"/>
                <a:ea typeface="Arial"/>
                <a:cs typeface="Arial"/>
                <a:sym typeface="Arial"/>
              </a:rPr>
              <a:t>/</a:t>
            </a:r>
            <a:endParaRPr/>
          </a:p>
        </p:txBody>
      </p:sp>
      <p:sp>
        <p:nvSpPr>
          <p:cNvPr id="174" name="Google Shape;174;p10"/>
          <p:cNvSpPr txBox="1"/>
          <p:nvPr/>
        </p:nvSpPr>
        <p:spPr>
          <a:xfrm rot="-5400000">
            <a:off x="7948612" y="5334000"/>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1" descr="Beautiful Spring Landscape Background - Download Free Vectors, Clipart  Graphics &amp; Vector Art"/>
          <p:cNvPicPr preferRelativeResize="0"/>
          <p:nvPr/>
        </p:nvPicPr>
        <p:blipFill rotWithShape="1">
          <a:blip r:embed="rId3">
            <a:alphaModFix/>
          </a:blip>
          <a:srcRect/>
          <a:stretch/>
        </p:blipFill>
        <p:spPr>
          <a:xfrm>
            <a:off x="19050" y="0"/>
            <a:ext cx="9124950" cy="6858000"/>
          </a:xfrm>
          <a:prstGeom prst="rect">
            <a:avLst/>
          </a:prstGeom>
          <a:noFill/>
          <a:ln>
            <a:noFill/>
          </a:ln>
        </p:spPr>
      </p:pic>
      <p:pic>
        <p:nvPicPr>
          <p:cNvPr id="180" name="Google Shape;180;p11" descr="MEGARA MME: ΜΗΝ ΚΑΝΙΒΑΛΛΙΖΕΤΕ ΤΗΝ ΙΣΤΟΡΙΑ ΜΑΣ. ΕΛΕΟΣ, ΑΦΗΣΤΕ ΤΟΥ ΗΡΩΕΣ ΤΗΣ  ΕΠΑΝΑΣΤΑΣΗΣ ΗΣΥΧΟΥΣ!!!"/>
          <p:cNvPicPr preferRelativeResize="0"/>
          <p:nvPr/>
        </p:nvPicPr>
        <p:blipFill rotWithShape="1">
          <a:blip r:embed="rId4">
            <a:alphaModFix/>
          </a:blip>
          <a:srcRect/>
          <a:stretch/>
        </p:blipFill>
        <p:spPr>
          <a:xfrm>
            <a:off x="323850" y="1125537"/>
            <a:ext cx="4003675" cy="5207000"/>
          </a:xfrm>
          <a:prstGeom prst="rect">
            <a:avLst/>
          </a:prstGeom>
          <a:noFill/>
          <a:ln>
            <a:noFill/>
          </a:ln>
        </p:spPr>
      </p:pic>
      <p:sp>
        <p:nvSpPr>
          <p:cNvPr id="181" name="Google Shape;181;p11"/>
          <p:cNvSpPr txBox="1"/>
          <p:nvPr/>
        </p:nvSpPr>
        <p:spPr>
          <a:xfrm>
            <a:off x="1692275" y="188912"/>
            <a:ext cx="6264275"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Θεόδωρος Κολοκοτρώνης</a:t>
            </a:r>
            <a:endParaRPr/>
          </a:p>
        </p:txBody>
      </p:sp>
      <p:sp>
        <p:nvSpPr>
          <p:cNvPr id="182" name="Google Shape;182;p11"/>
          <p:cNvSpPr txBox="1"/>
          <p:nvPr/>
        </p:nvSpPr>
        <p:spPr>
          <a:xfrm>
            <a:off x="4572000" y="1989137"/>
            <a:ext cx="4032250" cy="2246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Ο Θεόδωρος Κολοκοτρώνης ήταν Έλληνας αρχιστράτηγος .</a:t>
            </a:r>
            <a:endParaRPr/>
          </a:p>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Τον ονόμασαν </a:t>
            </a:r>
            <a:endParaRPr/>
          </a:p>
          <a:p>
            <a:pPr marL="0" marR="0" lvl="0" indent="0" algn="l"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«Γέρο του Μοριά»</a:t>
            </a:r>
            <a:endParaRPr/>
          </a:p>
        </p:txBody>
      </p:sp>
      <p:sp>
        <p:nvSpPr>
          <p:cNvPr id="183" name="Google Shape;183;p11"/>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2" descr="Beautiful Spring Landscape Background - Download Free Vectors, Clipart  Graphics &amp; Vector Art"/>
          <p:cNvPicPr preferRelativeResize="0"/>
          <p:nvPr/>
        </p:nvPicPr>
        <p:blipFill rotWithShape="1">
          <a:blip r:embed="rId3">
            <a:alphaModFix/>
          </a:blip>
          <a:srcRect/>
          <a:stretch/>
        </p:blipFill>
        <p:spPr>
          <a:xfrm>
            <a:off x="19050" y="0"/>
            <a:ext cx="9124950" cy="6858000"/>
          </a:xfrm>
          <a:prstGeom prst="rect">
            <a:avLst/>
          </a:prstGeom>
          <a:noFill/>
          <a:ln>
            <a:noFill/>
          </a:ln>
        </p:spPr>
      </p:pic>
      <p:pic>
        <p:nvPicPr>
          <p:cNvPr id="189" name="Google Shape;189;p12" descr="http://www.matrix24.gr/wp-content/uploads/2019/03/Androutsos-630x821-253x330.jpg"/>
          <p:cNvPicPr preferRelativeResize="0"/>
          <p:nvPr/>
        </p:nvPicPr>
        <p:blipFill rotWithShape="1">
          <a:blip r:embed="rId4">
            <a:alphaModFix/>
          </a:blip>
          <a:srcRect/>
          <a:stretch/>
        </p:blipFill>
        <p:spPr>
          <a:xfrm>
            <a:off x="395287" y="1341437"/>
            <a:ext cx="3744912" cy="4883150"/>
          </a:xfrm>
          <a:prstGeom prst="rect">
            <a:avLst/>
          </a:prstGeom>
          <a:noFill/>
          <a:ln>
            <a:noFill/>
          </a:ln>
        </p:spPr>
      </p:pic>
      <p:sp>
        <p:nvSpPr>
          <p:cNvPr id="190" name="Google Shape;190;p12"/>
          <p:cNvSpPr txBox="1"/>
          <p:nvPr/>
        </p:nvSpPr>
        <p:spPr>
          <a:xfrm>
            <a:off x="1547812" y="333375"/>
            <a:ext cx="5832475" cy="706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Οδυσσέας Ανδρούτσος</a:t>
            </a:r>
            <a:endParaRPr/>
          </a:p>
        </p:txBody>
      </p:sp>
      <p:sp>
        <p:nvSpPr>
          <p:cNvPr id="191" name="Google Shape;191;p12"/>
          <p:cNvSpPr txBox="1"/>
          <p:nvPr/>
        </p:nvSpPr>
        <p:spPr>
          <a:xfrm>
            <a:off x="4500562" y="1916112"/>
            <a:ext cx="4319587" cy="181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Ο </a:t>
            </a:r>
            <a:r>
              <a:rPr lang="en-US" sz="2800" b="1" i="0" u="none">
                <a:solidFill>
                  <a:schemeClr val="dk1"/>
                </a:solidFill>
                <a:latin typeface="Calibri"/>
                <a:ea typeface="Calibri"/>
                <a:cs typeface="Calibri"/>
                <a:sym typeface="Calibri"/>
              </a:rPr>
              <a:t>Οδυσσέας Ανδρούτσος</a:t>
            </a:r>
            <a:r>
              <a:rPr lang="en-US" sz="2800" b="0" i="0" u="none">
                <a:solidFill>
                  <a:schemeClr val="dk1"/>
                </a:solidFill>
                <a:latin typeface="Calibri"/>
                <a:ea typeface="Calibri"/>
                <a:cs typeface="Calibri"/>
                <a:sym typeface="Calibri"/>
              </a:rPr>
              <a:t> ήταν επιφανής αγωνιστής οπλαρχηγός της </a:t>
            </a:r>
            <a:r>
              <a:rPr lang="en-US" sz="2800" b="0" i="0" u="sng">
                <a:solidFill>
                  <a:schemeClr val="dk1"/>
                </a:solidFill>
                <a:latin typeface="Calibri"/>
                <a:ea typeface="Calibri"/>
                <a:cs typeface="Calibri"/>
                <a:sym typeface="Calibri"/>
              </a:rPr>
              <a:t>Ελληνικής Επανάστασης</a:t>
            </a:r>
            <a:endParaRPr/>
          </a:p>
        </p:txBody>
      </p:sp>
      <p:sp>
        <p:nvSpPr>
          <p:cNvPr id="192" name="Google Shape;192;p12"/>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3"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pic>
        <p:nvPicPr>
          <p:cNvPr id="198" name="Google Shape;198;p13" descr="Ελληνικός &amp; Χριστιανικός Παλμός: Μάρκος Μπότσαρης"/>
          <p:cNvPicPr preferRelativeResize="0"/>
          <p:nvPr/>
        </p:nvPicPr>
        <p:blipFill rotWithShape="1">
          <a:blip r:embed="rId4">
            <a:alphaModFix/>
          </a:blip>
          <a:srcRect/>
          <a:stretch/>
        </p:blipFill>
        <p:spPr>
          <a:xfrm>
            <a:off x="539750" y="1196975"/>
            <a:ext cx="3744912" cy="4941887"/>
          </a:xfrm>
          <a:prstGeom prst="rect">
            <a:avLst/>
          </a:prstGeom>
          <a:noFill/>
          <a:ln>
            <a:noFill/>
          </a:ln>
        </p:spPr>
      </p:pic>
      <p:sp>
        <p:nvSpPr>
          <p:cNvPr id="199" name="Google Shape;199;p13"/>
          <p:cNvSpPr txBox="1"/>
          <p:nvPr/>
        </p:nvSpPr>
        <p:spPr>
          <a:xfrm>
            <a:off x="1547812" y="260350"/>
            <a:ext cx="6264275"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Μάρκος Μπότσαρης</a:t>
            </a:r>
            <a:endParaRPr/>
          </a:p>
        </p:txBody>
      </p:sp>
      <p:sp>
        <p:nvSpPr>
          <p:cNvPr id="200" name="Google Shape;200;p13"/>
          <p:cNvSpPr txBox="1"/>
          <p:nvPr/>
        </p:nvSpPr>
        <p:spPr>
          <a:xfrm>
            <a:off x="4356100" y="1844675"/>
            <a:ext cx="4572000" cy="2246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Ο Μάρκος Μπότσαρης </a:t>
            </a:r>
            <a:r>
              <a:rPr lang="en-US" sz="2800" b="0" i="0" u="none">
                <a:solidFill>
                  <a:schemeClr val="dk1"/>
                </a:solidFill>
                <a:latin typeface="Calibri"/>
                <a:ea typeface="Calibri"/>
                <a:cs typeface="Calibri"/>
                <a:sym typeface="Calibri"/>
              </a:rPr>
              <a:t>ήταν Έλληνας οπλαρχηγός της Ελληνικής Επανάστασης του 1821 και καπετάνιος των Σουλιωτών</a:t>
            </a:r>
            <a:endParaRPr/>
          </a:p>
        </p:txBody>
      </p:sp>
      <p:sp>
        <p:nvSpPr>
          <p:cNvPr id="201" name="Google Shape;201;p13"/>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4" descr="Beautiful Spring Landscape Background - Download Free Vectors, Clipart  Graphics &amp; Vector Art"/>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207" name="Google Shape;207;p14" descr="ΓΙΑ ΤΟΥ ΧΡΙΣΤΟΥ ΤΗΝ ΠΙΣΤΗ ΤΗΝ ΑΓΙΑ ΚΑΙ ΤΗΣ ΠΑΤΡΙΔΟΣ ΤΗΝ ΕΛΕΥΘΕΡΙΑ! |  ΕΘΝΙΚΙΣΜΟΣ.net"/>
          <p:cNvPicPr preferRelativeResize="0"/>
          <p:nvPr/>
        </p:nvPicPr>
        <p:blipFill rotWithShape="1">
          <a:blip r:embed="rId4">
            <a:alphaModFix/>
          </a:blip>
          <a:srcRect/>
          <a:stretch/>
        </p:blipFill>
        <p:spPr>
          <a:xfrm>
            <a:off x="250825" y="1341437"/>
            <a:ext cx="4270375" cy="4991100"/>
          </a:xfrm>
          <a:prstGeom prst="rect">
            <a:avLst/>
          </a:prstGeom>
          <a:noFill/>
          <a:ln>
            <a:noFill/>
          </a:ln>
        </p:spPr>
      </p:pic>
      <p:sp>
        <p:nvSpPr>
          <p:cNvPr id="208" name="Google Shape;208;p14"/>
          <p:cNvSpPr txBox="1"/>
          <p:nvPr/>
        </p:nvSpPr>
        <p:spPr>
          <a:xfrm>
            <a:off x="1547812" y="260350"/>
            <a:ext cx="6264275"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Παπαφλέσσας</a:t>
            </a:r>
            <a:endParaRPr/>
          </a:p>
        </p:txBody>
      </p:sp>
      <p:sp>
        <p:nvSpPr>
          <p:cNvPr id="209" name="Google Shape;209;p14"/>
          <p:cNvSpPr txBox="1"/>
          <p:nvPr/>
        </p:nvSpPr>
        <p:spPr>
          <a:xfrm>
            <a:off x="4572000" y="1916112"/>
            <a:ext cx="4572000" cy="181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Ο Παπαφλέσσας</a:t>
            </a:r>
            <a:r>
              <a:rPr lang="en-US" sz="2800" b="0" i="0" u="none">
                <a:solidFill>
                  <a:schemeClr val="dk1"/>
                </a:solidFill>
                <a:latin typeface="Calibri"/>
                <a:ea typeface="Calibri"/>
                <a:cs typeface="Calibri"/>
                <a:sym typeface="Calibri"/>
              </a:rPr>
              <a:t>, ήταν Έλληνας κληρικός, πολιτικός και οπλαρχηγός της Ελληνικής Επανάστασης του 1821</a:t>
            </a:r>
            <a:endParaRPr/>
          </a:p>
        </p:txBody>
      </p:sp>
      <p:sp>
        <p:nvSpPr>
          <p:cNvPr id="210" name="Google Shape;210;p14"/>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5"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pic>
        <p:nvPicPr>
          <p:cNvPr id="216" name="Google Shape;216;p15" descr="Οι Ήρωες του 1821"/>
          <p:cNvPicPr preferRelativeResize="0"/>
          <p:nvPr/>
        </p:nvPicPr>
        <p:blipFill rotWithShape="1">
          <a:blip r:embed="rId4">
            <a:alphaModFix/>
          </a:blip>
          <a:srcRect/>
          <a:stretch/>
        </p:blipFill>
        <p:spPr>
          <a:xfrm>
            <a:off x="250825" y="1268412"/>
            <a:ext cx="3992562" cy="5133975"/>
          </a:xfrm>
          <a:prstGeom prst="rect">
            <a:avLst/>
          </a:prstGeom>
          <a:noFill/>
          <a:ln>
            <a:noFill/>
          </a:ln>
        </p:spPr>
      </p:pic>
      <p:sp>
        <p:nvSpPr>
          <p:cNvPr id="217" name="Google Shape;217;p15"/>
          <p:cNvSpPr txBox="1"/>
          <p:nvPr/>
        </p:nvSpPr>
        <p:spPr>
          <a:xfrm>
            <a:off x="1547812" y="260350"/>
            <a:ext cx="6264275"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Αθανάσιος Διάκος</a:t>
            </a:r>
            <a:endParaRPr/>
          </a:p>
        </p:txBody>
      </p:sp>
      <p:sp>
        <p:nvSpPr>
          <p:cNvPr id="218" name="Google Shape;218;p15"/>
          <p:cNvSpPr txBox="1"/>
          <p:nvPr/>
        </p:nvSpPr>
        <p:spPr>
          <a:xfrm>
            <a:off x="4356100" y="1700212"/>
            <a:ext cx="4572000" cy="2678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Ο</a:t>
            </a:r>
            <a:r>
              <a:rPr lang="en-US" sz="2800" b="0" i="0" u="none">
                <a:solidFill>
                  <a:schemeClr val="dk1"/>
                </a:solidFill>
                <a:latin typeface="Calibri"/>
                <a:ea typeface="Calibri"/>
                <a:cs typeface="Calibri"/>
                <a:sym typeface="Calibri"/>
              </a:rPr>
              <a:t> </a:t>
            </a:r>
            <a:r>
              <a:rPr lang="en-US" sz="2800" b="1" i="0" u="none">
                <a:solidFill>
                  <a:schemeClr val="dk1"/>
                </a:solidFill>
                <a:latin typeface="Calibri"/>
                <a:ea typeface="Calibri"/>
                <a:cs typeface="Calibri"/>
                <a:sym typeface="Calibri"/>
              </a:rPr>
              <a:t>Αθανάσιος Διάκος </a:t>
            </a:r>
            <a:r>
              <a:rPr lang="en-US" sz="2800" b="0" i="0" u="none">
                <a:solidFill>
                  <a:schemeClr val="dk1"/>
                </a:solidFill>
                <a:latin typeface="Calibri"/>
                <a:ea typeface="Calibri"/>
                <a:cs typeface="Calibri"/>
                <a:sym typeface="Calibri"/>
              </a:rPr>
              <a:t>ήταν ένας από τους Έλληνες πρωταγωνιστές ήρωες - οπλαρχηγούς του πρώτου έτους της Ελληνικής Επανάστασης του 1821</a:t>
            </a:r>
            <a:endParaRPr/>
          </a:p>
        </p:txBody>
      </p:sp>
      <p:sp>
        <p:nvSpPr>
          <p:cNvPr id="219" name="Google Shape;219;p15"/>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6"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pic>
        <p:nvPicPr>
          <p:cNvPr id="225" name="Google Shape;225;p16" descr="Ο Γεώργιος Καραϊσκάκης είχε γιο εξίσου σπουδαίο πολεμιστή σαν τον πατέρα  του | iEllada.gr"/>
          <p:cNvPicPr preferRelativeResize="0"/>
          <p:nvPr/>
        </p:nvPicPr>
        <p:blipFill rotWithShape="1">
          <a:blip r:embed="rId4">
            <a:alphaModFix/>
          </a:blip>
          <a:srcRect/>
          <a:stretch/>
        </p:blipFill>
        <p:spPr>
          <a:xfrm>
            <a:off x="468312" y="1052512"/>
            <a:ext cx="3743325" cy="5402262"/>
          </a:xfrm>
          <a:prstGeom prst="rect">
            <a:avLst/>
          </a:prstGeom>
          <a:noFill/>
          <a:ln>
            <a:noFill/>
          </a:ln>
        </p:spPr>
      </p:pic>
      <p:sp>
        <p:nvSpPr>
          <p:cNvPr id="226" name="Google Shape;226;p16"/>
          <p:cNvSpPr txBox="1"/>
          <p:nvPr/>
        </p:nvSpPr>
        <p:spPr>
          <a:xfrm>
            <a:off x="1547812" y="260350"/>
            <a:ext cx="6264275"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Γεώργιος Καραϊσκάκης</a:t>
            </a:r>
            <a:endParaRPr/>
          </a:p>
        </p:txBody>
      </p:sp>
      <p:sp>
        <p:nvSpPr>
          <p:cNvPr id="227" name="Google Shape;227;p16"/>
          <p:cNvSpPr txBox="1"/>
          <p:nvPr/>
        </p:nvSpPr>
        <p:spPr>
          <a:xfrm>
            <a:off x="4356100" y="1557337"/>
            <a:ext cx="4572000" cy="3108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Ο Γεώργιος Καραϊσκάκης </a:t>
            </a:r>
            <a:r>
              <a:rPr lang="en-US" sz="2800" b="0" i="0" u="none">
                <a:solidFill>
                  <a:schemeClr val="dk1"/>
                </a:solidFill>
                <a:latin typeface="Calibri"/>
                <a:ea typeface="Calibri"/>
                <a:cs typeface="Calibri"/>
                <a:sym typeface="Calibri"/>
              </a:rPr>
              <a:t>ή Καραΐσκος ήταν Έλληνας επαναστάτης ο οποίος αρχικά υπήρξε κλέφτης και μετέπειτα σπουδαίος αρματολός και στρατάρχης της Ελληνικής Επανάστασης του 1821.</a:t>
            </a:r>
            <a:endParaRPr/>
          </a:p>
        </p:txBody>
      </p:sp>
      <p:sp>
        <p:nvSpPr>
          <p:cNvPr id="228" name="Google Shape;228;p16"/>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7"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pic>
        <p:nvPicPr>
          <p:cNvPr id="234" name="Google Shape;234;p17" descr="Σαν σήμερα το 1877 πεθαίνει ο Κωνσταντίνος Κανάρης – radiopatra.gr"/>
          <p:cNvPicPr preferRelativeResize="0"/>
          <p:nvPr/>
        </p:nvPicPr>
        <p:blipFill rotWithShape="1">
          <a:blip r:embed="rId4">
            <a:alphaModFix/>
          </a:blip>
          <a:srcRect/>
          <a:stretch/>
        </p:blipFill>
        <p:spPr>
          <a:xfrm>
            <a:off x="323850" y="1196975"/>
            <a:ext cx="4032250" cy="5246687"/>
          </a:xfrm>
          <a:prstGeom prst="rect">
            <a:avLst/>
          </a:prstGeom>
          <a:noFill/>
          <a:ln>
            <a:noFill/>
          </a:ln>
        </p:spPr>
      </p:pic>
      <p:sp>
        <p:nvSpPr>
          <p:cNvPr id="235" name="Google Shape;235;p17"/>
          <p:cNvSpPr txBox="1"/>
          <p:nvPr/>
        </p:nvSpPr>
        <p:spPr>
          <a:xfrm>
            <a:off x="1547812" y="260350"/>
            <a:ext cx="6264275"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Κωνσταντίνος Κανάρης</a:t>
            </a:r>
            <a:endParaRPr/>
          </a:p>
        </p:txBody>
      </p:sp>
      <p:sp>
        <p:nvSpPr>
          <p:cNvPr id="236" name="Google Shape;236;p17"/>
          <p:cNvSpPr txBox="1"/>
          <p:nvPr/>
        </p:nvSpPr>
        <p:spPr>
          <a:xfrm>
            <a:off x="4356100" y="1557337"/>
            <a:ext cx="4572000" cy="3108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Ο Κωνσταντίνος Κανάρης </a:t>
            </a:r>
            <a:r>
              <a:rPr lang="en-US" sz="2800" b="0" i="0" u="none">
                <a:solidFill>
                  <a:schemeClr val="dk1"/>
                </a:solidFill>
                <a:latin typeface="Calibri"/>
                <a:ea typeface="Calibri"/>
                <a:cs typeface="Calibri"/>
                <a:sym typeface="Calibri"/>
              </a:rPr>
              <a:t>ήταν Έλληνας επαναστάτης, σπουδαία μορφή του ναυτικού αγώνα κατά την Ελληνική Επανάσταση του 1821 και μετέπειτα ναύαρχος και πολιτικός</a:t>
            </a:r>
            <a:endParaRPr/>
          </a:p>
        </p:txBody>
      </p:sp>
      <p:sp>
        <p:nvSpPr>
          <p:cNvPr id="237" name="Google Shape;237;p17"/>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8"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pic>
        <p:nvPicPr>
          <p:cNvPr id="243" name="Google Shape;243;p18" descr="Λασκαρίνα Μπουμπουλίνα - Βικιπαίδεια"/>
          <p:cNvPicPr preferRelativeResize="0"/>
          <p:nvPr/>
        </p:nvPicPr>
        <p:blipFill rotWithShape="1">
          <a:blip r:embed="rId4">
            <a:alphaModFix/>
          </a:blip>
          <a:srcRect/>
          <a:stretch/>
        </p:blipFill>
        <p:spPr>
          <a:xfrm>
            <a:off x="179387" y="981075"/>
            <a:ext cx="4200525" cy="5540375"/>
          </a:xfrm>
          <a:prstGeom prst="rect">
            <a:avLst/>
          </a:prstGeom>
          <a:noFill/>
          <a:ln>
            <a:noFill/>
          </a:ln>
        </p:spPr>
      </p:pic>
      <p:sp>
        <p:nvSpPr>
          <p:cNvPr id="244" name="Google Shape;244;p18"/>
          <p:cNvSpPr txBox="1"/>
          <p:nvPr/>
        </p:nvSpPr>
        <p:spPr>
          <a:xfrm>
            <a:off x="1547812" y="260350"/>
            <a:ext cx="6264275"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Λασκαρίνα Μπουμπουλίνα</a:t>
            </a:r>
            <a:endParaRPr/>
          </a:p>
        </p:txBody>
      </p:sp>
      <p:sp>
        <p:nvSpPr>
          <p:cNvPr id="245" name="Google Shape;245;p18"/>
          <p:cNvSpPr txBox="1"/>
          <p:nvPr/>
        </p:nvSpPr>
        <p:spPr>
          <a:xfrm>
            <a:off x="4572000" y="908050"/>
            <a:ext cx="4572000" cy="4832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a:solidFill>
                  <a:schemeClr val="dk1"/>
                </a:solidFill>
                <a:latin typeface="Calibri"/>
                <a:ea typeface="Calibri"/>
                <a:cs typeface="Calibri"/>
                <a:sym typeface="Calibri"/>
              </a:rPr>
              <a:t>Η Λασκαρίνα "Μπουμπουλίνα" Πινότση ήταν Ελληνίδα ηρωίδα της Ελληνικής Επανάστασης του 1821.  Η προσφορά της στην Επανάσταση ήταν μεγάλη. Έδωσε όλη της την περιουσία, συντήρησε και εξόπλισε τον ελληνικό στόλο, καθώς ήταν και πλοίαρχος σε ένα από τα καράβια της, τον Αγαμέμνων.</a:t>
            </a:r>
            <a:endParaRPr/>
          </a:p>
        </p:txBody>
      </p:sp>
      <p:sp>
        <p:nvSpPr>
          <p:cNvPr id="246" name="Google Shape;246;p18"/>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9"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pic>
        <p:nvPicPr>
          <p:cNvPr id="252" name="Google Shape;252;p19" descr="Μαντώ Μαυρογένους – Πατρίδα μου"/>
          <p:cNvPicPr preferRelativeResize="0"/>
          <p:nvPr/>
        </p:nvPicPr>
        <p:blipFill rotWithShape="1">
          <a:blip r:embed="rId4">
            <a:alphaModFix/>
          </a:blip>
          <a:srcRect/>
          <a:stretch/>
        </p:blipFill>
        <p:spPr>
          <a:xfrm>
            <a:off x="323850" y="1125537"/>
            <a:ext cx="3808412" cy="5405437"/>
          </a:xfrm>
          <a:prstGeom prst="rect">
            <a:avLst/>
          </a:prstGeom>
          <a:noFill/>
          <a:ln>
            <a:noFill/>
          </a:ln>
        </p:spPr>
      </p:pic>
      <p:sp>
        <p:nvSpPr>
          <p:cNvPr id="253" name="Google Shape;253;p19"/>
          <p:cNvSpPr txBox="1"/>
          <p:nvPr/>
        </p:nvSpPr>
        <p:spPr>
          <a:xfrm>
            <a:off x="1547812" y="260350"/>
            <a:ext cx="6264275"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Μαντώ Μαυρογένους</a:t>
            </a:r>
            <a:endParaRPr/>
          </a:p>
        </p:txBody>
      </p:sp>
      <p:sp>
        <p:nvSpPr>
          <p:cNvPr id="254" name="Google Shape;254;p19"/>
          <p:cNvSpPr txBox="1"/>
          <p:nvPr/>
        </p:nvSpPr>
        <p:spPr>
          <a:xfrm>
            <a:off x="4284662" y="1700212"/>
            <a:ext cx="4572000" cy="3540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Η Μαντώ Μαυρογένους </a:t>
            </a:r>
            <a:r>
              <a:rPr lang="en-US" sz="2800" b="0" i="0" u="none">
                <a:solidFill>
                  <a:schemeClr val="dk1"/>
                </a:solidFill>
                <a:latin typeface="Calibri"/>
                <a:ea typeface="Calibri"/>
                <a:cs typeface="Calibri"/>
                <a:sym typeface="Calibri"/>
              </a:rPr>
              <a:t>εξόπλισε πλοία από δικά της χρήματα και ηγήθηκε του αγώνα κατά των πειρατών που λυμαίνονταν τις Κυκλάδες και αργότερα πολέμησε στο Πήλιο, στη Φθιώτιδα και στη Λιβαδειά.</a:t>
            </a:r>
            <a:endParaRPr/>
          </a:p>
        </p:txBody>
      </p:sp>
      <p:sp>
        <p:nvSpPr>
          <p:cNvPr id="255" name="Google Shape;255;p19"/>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Beautiful Spring Landscape Background - Download Free Vectors, Clipart  Graphics &amp; Vector Art"/>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6" name="Google Shape;96;p2"/>
          <p:cNvSpPr txBox="1"/>
          <p:nvPr/>
        </p:nvSpPr>
        <p:spPr>
          <a:xfrm>
            <a:off x="611187" y="404812"/>
            <a:ext cx="8282100" cy="430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Θα σας πω μια ιστορία αληθινή, που έγινε πριν πολλά χρόνια. Κάποτε η Ελλάδα μας ήταν σκλαβωμένη στους Τούρκους . Αυτό σημαίνει ότι οι Έλληνες δεν ήταν ελεύθεροι. Οι Τούρκοι δεν τους άφηναν να ζουν όπως ήθελαν, τους έπαιρναν τα ζώα, τα χωράφια και τα χρήματά τους. Το χειρότερο ήταν ότι τους έκλεβαν τα παιδιά τους για να τα κάνουν Τούρκους στρατιώτες τους Γενίτσαρους. Σε μερικές περιοχές οι Τούρκοι, απαγόρευαν στους Έλληνες να μαθαίνουν ελληνικά γράμματα και την ένδοξη ιστορία των προγόνων τους. </a:t>
            </a:r>
            <a:endParaRPr/>
          </a:p>
          <a:p>
            <a:pPr marL="0" marR="0" lvl="0" indent="0" algn="l" rtl="0">
              <a:lnSpc>
                <a:spcPct val="10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Ένας θρύλος λέει ότι τα Ελληνόπουλα σε αυτές τις περιοχές, το βράδυ με το φως του φεγγαριού, πήγαιναν στο «</a:t>
            </a:r>
            <a:r>
              <a:rPr lang="en-US" sz="2000" b="1" i="0" u="none" strike="noStrike" cap="none">
                <a:solidFill>
                  <a:schemeClr val="dk1"/>
                </a:solidFill>
                <a:latin typeface="Calibri"/>
                <a:ea typeface="Calibri"/>
                <a:cs typeface="Calibri"/>
                <a:sym typeface="Calibri"/>
              </a:rPr>
              <a:t>κρυφό σχολειό» </a:t>
            </a:r>
            <a:r>
              <a:rPr lang="en-US" sz="2000" b="0" i="0" u="none" strike="noStrike" cap="none">
                <a:solidFill>
                  <a:schemeClr val="dk1"/>
                </a:solidFill>
                <a:latin typeface="Calibri"/>
                <a:ea typeface="Calibri"/>
                <a:cs typeface="Calibri"/>
                <a:sym typeface="Calibri"/>
              </a:rPr>
              <a:t>όπου μάθαιναν γράμματα, την ελληνική ιστορία, ελληνικά τραγούδια, και παραδοσιακούς χορούς.</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7" name="Google Shape;97;p2"/>
          <p:cNvSpPr txBox="1"/>
          <p:nvPr/>
        </p:nvSpPr>
        <p:spPr>
          <a:xfrm>
            <a:off x="684212" y="4005262"/>
            <a:ext cx="7632700" cy="1323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0" i="0" u="none">
                <a:solidFill>
                  <a:schemeClr val="dk1"/>
                </a:solidFill>
                <a:latin typeface="Calibri"/>
                <a:ea typeface="Calibri"/>
                <a:cs typeface="Calibri"/>
                <a:sym typeface="Calibri"/>
              </a:rPr>
              <a:t>Ο θρύλος λέει ότι τα παιδιά αργά το βράδυ, κρατώντας πολλές φορές φαναράκια, τραγουδούσαν το «</a:t>
            </a:r>
            <a:r>
              <a:rPr lang="en-US" sz="2000" b="1" i="0" u="none">
                <a:solidFill>
                  <a:schemeClr val="dk1"/>
                </a:solidFill>
                <a:latin typeface="Calibri"/>
                <a:ea typeface="Calibri"/>
                <a:cs typeface="Calibri"/>
                <a:sym typeface="Calibri"/>
              </a:rPr>
              <a:t>Φεγγαράκι μου λαμπρό»</a:t>
            </a:r>
            <a:r>
              <a:rPr lang="en-US" sz="2000" b="0" i="0" u="none">
                <a:solidFill>
                  <a:schemeClr val="dk1"/>
                </a:solidFill>
                <a:latin typeface="Calibri"/>
                <a:ea typeface="Calibri"/>
                <a:cs typeface="Calibri"/>
                <a:sym typeface="Calibri"/>
              </a:rPr>
              <a:t>, και πήγαιναν την εκκλησιά όπου τους περίμενε ο δάσκαλος. Ο δάσκαλος συνήθως ήταν ο παπάς ή κάποιος μεγαλύτερος μαθητής.</a:t>
            </a:r>
            <a:endParaRPr/>
          </a:p>
        </p:txBody>
      </p:sp>
      <p:sp>
        <p:nvSpPr>
          <p:cNvPr id="98" name="Google Shape;98;p2"/>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0"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sp>
        <p:nvSpPr>
          <p:cNvPr id="261" name="Google Shape;261;p20"/>
          <p:cNvSpPr txBox="1"/>
          <p:nvPr/>
        </p:nvSpPr>
        <p:spPr>
          <a:xfrm>
            <a:off x="684212" y="404812"/>
            <a:ext cx="7848600"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Οι Έλληνες ήταν πάντα λιγότεροι αλλά πολεμούσαν γενναία σαν λιοντάρια και νικούσαν στις περισσότερες μάχες. Προτιμούσαν να πεθάνουν παρά να πέσουν στα χέρια των Τούρκων.</a:t>
            </a:r>
            <a:endParaRPr/>
          </a:p>
        </p:txBody>
      </p:sp>
      <p:pic>
        <p:nvPicPr>
          <p:cNvPr id="262" name="Google Shape;262;p20" descr="25η Μαρτίου 1821: Την Εθνική Επέτειο τιμά η Google – Times News"/>
          <p:cNvPicPr preferRelativeResize="0"/>
          <p:nvPr/>
        </p:nvPicPr>
        <p:blipFill rotWithShape="1">
          <a:blip r:embed="rId4">
            <a:alphaModFix/>
          </a:blip>
          <a:srcRect/>
          <a:stretch/>
        </p:blipFill>
        <p:spPr>
          <a:xfrm>
            <a:off x="684212" y="1557337"/>
            <a:ext cx="7694612" cy="4824412"/>
          </a:xfrm>
          <a:prstGeom prst="rect">
            <a:avLst/>
          </a:prstGeom>
          <a:noFill/>
          <a:ln>
            <a:noFill/>
          </a:ln>
        </p:spPr>
      </p:pic>
      <p:sp>
        <p:nvSpPr>
          <p:cNvPr id="263" name="Google Shape;263;p20"/>
          <p:cNvSpPr txBox="1"/>
          <p:nvPr/>
        </p:nvSpPr>
        <p:spPr>
          <a:xfrm>
            <a:off x="6875462" y="6488112"/>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21"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sp>
        <p:nvSpPr>
          <p:cNvPr id="269" name="Google Shape;269;p21"/>
          <p:cNvSpPr txBox="1"/>
          <p:nvPr/>
        </p:nvSpPr>
        <p:spPr>
          <a:xfrm>
            <a:off x="900112" y="188912"/>
            <a:ext cx="7127875" cy="12303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Δείτε πως ήταν τα όπλα των αγωνιστών του 1821 τα άρματα όπως τα έλεγαν:</a:t>
            </a:r>
            <a:endParaRPr/>
          </a:p>
          <a:p>
            <a:pPr marL="0" marR="0" lvl="0" indent="0" algn="l" rtl="0">
              <a:lnSpc>
                <a:spcPct val="100000"/>
              </a:lnSpc>
              <a:spcBef>
                <a:spcPts val="0"/>
              </a:spcBef>
              <a:spcAft>
                <a:spcPts val="0"/>
              </a:spcAft>
              <a:buNone/>
            </a:pPr>
            <a:endParaRPr sz="2800" b="1" i="0" u="none">
              <a:solidFill>
                <a:schemeClr val="dk1"/>
              </a:solidFill>
              <a:latin typeface="Arial"/>
              <a:ea typeface="Arial"/>
              <a:cs typeface="Arial"/>
              <a:sym typeface="Arial"/>
            </a:endParaRPr>
          </a:p>
        </p:txBody>
      </p:sp>
      <p:pic>
        <p:nvPicPr>
          <p:cNvPr id="270" name="Google Shape;270;p21" descr="[spathi.jpg]"/>
          <p:cNvPicPr preferRelativeResize="0"/>
          <p:nvPr/>
        </p:nvPicPr>
        <p:blipFill rotWithShape="1">
          <a:blip r:embed="rId4">
            <a:alphaModFix/>
          </a:blip>
          <a:srcRect/>
          <a:stretch/>
        </p:blipFill>
        <p:spPr>
          <a:xfrm>
            <a:off x="395287" y="2924175"/>
            <a:ext cx="3744912" cy="3744912"/>
          </a:xfrm>
          <a:prstGeom prst="rect">
            <a:avLst/>
          </a:prstGeom>
          <a:noFill/>
          <a:ln>
            <a:noFill/>
          </a:ln>
        </p:spPr>
      </p:pic>
      <p:pic>
        <p:nvPicPr>
          <p:cNvPr id="271" name="Google Shape;271;p21" descr="http://2.bp.blogspot.com/_iK2kIM-voec/S6TUlV0u81I/AAAAAAAABmM/L4La64DxaGA/s400/topuzi-tzekouri-xatzari.JPG"/>
          <p:cNvPicPr preferRelativeResize="0"/>
          <p:nvPr/>
        </p:nvPicPr>
        <p:blipFill rotWithShape="1">
          <a:blip r:embed="rId5">
            <a:alphaModFix/>
          </a:blip>
          <a:srcRect/>
          <a:stretch/>
        </p:blipFill>
        <p:spPr>
          <a:xfrm>
            <a:off x="323850" y="1341437"/>
            <a:ext cx="3810000" cy="2724150"/>
          </a:xfrm>
          <a:prstGeom prst="rect">
            <a:avLst/>
          </a:prstGeom>
          <a:noFill/>
          <a:ln>
            <a:noFill/>
          </a:ln>
        </p:spPr>
      </p:pic>
      <p:sp>
        <p:nvSpPr>
          <p:cNvPr id="272" name="Google Shape;272;p21"/>
          <p:cNvSpPr txBox="1"/>
          <p:nvPr/>
        </p:nvSpPr>
        <p:spPr>
          <a:xfrm>
            <a:off x="395287" y="6237287"/>
            <a:ext cx="388937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https://www.iellada.gr/istoria/ntysimo-kai-oplismos-tin-epohi-tis-epanastasis-toy-1821</a:t>
            </a:r>
            <a:endParaRPr/>
          </a:p>
        </p:txBody>
      </p:sp>
      <p:pic>
        <p:nvPicPr>
          <p:cNvPr id="273" name="Google Shape;273;p21" descr="Δημοπρασία συλλεκτικών όπλων από την περίοδο του 1821"/>
          <p:cNvPicPr preferRelativeResize="0"/>
          <p:nvPr/>
        </p:nvPicPr>
        <p:blipFill rotWithShape="1">
          <a:blip r:embed="rId6">
            <a:alphaModFix/>
          </a:blip>
          <a:srcRect/>
          <a:stretch/>
        </p:blipFill>
        <p:spPr>
          <a:xfrm>
            <a:off x="4211637" y="1268412"/>
            <a:ext cx="3743325" cy="1668462"/>
          </a:xfrm>
          <a:prstGeom prst="rect">
            <a:avLst/>
          </a:prstGeom>
          <a:noFill/>
          <a:ln>
            <a:noFill/>
          </a:ln>
        </p:spPr>
      </p:pic>
      <p:pic>
        <p:nvPicPr>
          <p:cNvPr id="274" name="Google Shape;274;p21" descr="http://2.bp.blogspot.com/_WRnjT3uFlIg/S6ZIYBRhHQI/AAAAAAAABlo/L3i305NRT54/s320/%CE%BA%CE%B1%CF%81%CE%B9%CE%BF%CF%86%CE%AF%CE%BB%CE%B9%CE%B1.JPG"/>
          <p:cNvPicPr preferRelativeResize="0"/>
          <p:nvPr/>
        </p:nvPicPr>
        <p:blipFill rotWithShape="1">
          <a:blip r:embed="rId7">
            <a:alphaModFix/>
          </a:blip>
          <a:srcRect/>
          <a:stretch/>
        </p:blipFill>
        <p:spPr>
          <a:xfrm>
            <a:off x="4211637" y="2852737"/>
            <a:ext cx="4446587" cy="3168650"/>
          </a:xfrm>
          <a:prstGeom prst="rect">
            <a:avLst/>
          </a:prstGeom>
          <a:noFill/>
          <a:ln>
            <a:noFill/>
          </a:ln>
        </p:spPr>
      </p:pic>
      <p:pic>
        <p:nvPicPr>
          <p:cNvPr id="275" name="Google Shape;275;p21" descr="http://1.bp.blogspot.com/_iK2kIM-voec/S6Tcc7eTrfI/AAAAAAAABm0/N4CpowwKS9I/s400/pistola-1.JPG"/>
          <p:cNvPicPr preferRelativeResize="0"/>
          <p:nvPr/>
        </p:nvPicPr>
        <p:blipFill rotWithShape="1">
          <a:blip r:embed="rId8">
            <a:alphaModFix/>
          </a:blip>
          <a:srcRect/>
          <a:stretch/>
        </p:blipFill>
        <p:spPr>
          <a:xfrm>
            <a:off x="4140200" y="4941887"/>
            <a:ext cx="4535487" cy="1482725"/>
          </a:xfrm>
          <a:prstGeom prst="rect">
            <a:avLst/>
          </a:prstGeom>
          <a:noFill/>
          <a:ln>
            <a:noFill/>
          </a:ln>
        </p:spPr>
      </p:pic>
      <p:sp>
        <p:nvSpPr>
          <p:cNvPr id="276" name="Google Shape;276;p21"/>
          <p:cNvSpPr txBox="1"/>
          <p:nvPr/>
        </p:nvSpPr>
        <p:spPr>
          <a:xfrm>
            <a:off x="7123112" y="6308725"/>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22"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sp>
        <p:nvSpPr>
          <p:cNvPr id="282" name="Google Shape;282;p22" descr="ATHENA&quot; HELLENIC EDUCATIONAL SOCIETY - CHICAGO ILLINOIS USA - CLASS B"/>
          <p:cNvSpPr txBox="1"/>
          <p:nvPr/>
        </p:nvSpPr>
        <p:spPr>
          <a:xfrm>
            <a:off x="144462"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3" name="Google Shape;283;p22" descr="Σημαία Ελληνική"/>
          <p:cNvSpPr txBox="1"/>
          <p:nvPr/>
        </p:nvSpPr>
        <p:spPr>
          <a:xfrm>
            <a:off x="144462"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4" name="Google Shape;284;p22" descr="Σημαία Ελληνική"/>
          <p:cNvSpPr txBox="1"/>
          <p:nvPr/>
        </p:nvSpPr>
        <p:spPr>
          <a:xfrm>
            <a:off x="144462"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5" name="Google Shape;285;p22" descr="Οι σημαίες της Επανάστασης"/>
          <p:cNvSpPr txBox="1"/>
          <p:nvPr/>
        </p:nvSpPr>
        <p:spPr>
          <a:xfrm>
            <a:off x="144462"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86" name="Google Shape;286;p22" descr="C:\Users\user\Desktop\αρχείο λήψης.jpg"/>
          <p:cNvPicPr preferRelativeResize="0"/>
          <p:nvPr/>
        </p:nvPicPr>
        <p:blipFill rotWithShape="1">
          <a:blip r:embed="rId4">
            <a:alphaModFix/>
          </a:blip>
          <a:srcRect/>
          <a:stretch/>
        </p:blipFill>
        <p:spPr>
          <a:xfrm>
            <a:off x="539750" y="1628775"/>
            <a:ext cx="2571750" cy="1781175"/>
          </a:xfrm>
          <a:prstGeom prst="rect">
            <a:avLst/>
          </a:prstGeom>
          <a:noFill/>
          <a:ln>
            <a:noFill/>
          </a:ln>
        </p:spPr>
      </p:pic>
      <p:pic>
        <p:nvPicPr>
          <p:cNvPr id="287" name="Google Shape;287;p22" descr="Μάθετε στα παιδιά σας την ιστορία της Ελληνικής σημαίας και τη σημασία των  χρωμάτων της! - Mothersblog.gr"/>
          <p:cNvPicPr preferRelativeResize="0"/>
          <p:nvPr/>
        </p:nvPicPr>
        <p:blipFill rotWithShape="1">
          <a:blip r:embed="rId5">
            <a:alphaModFix/>
          </a:blip>
          <a:srcRect/>
          <a:stretch/>
        </p:blipFill>
        <p:spPr>
          <a:xfrm>
            <a:off x="468312" y="3716337"/>
            <a:ext cx="2803525" cy="1955800"/>
          </a:xfrm>
          <a:prstGeom prst="rect">
            <a:avLst/>
          </a:prstGeom>
          <a:noFill/>
          <a:ln>
            <a:noFill/>
          </a:ln>
        </p:spPr>
      </p:pic>
      <p:pic>
        <p:nvPicPr>
          <p:cNvPr id="288" name="Google Shape;288;p22" descr="photo12"/>
          <p:cNvPicPr preferRelativeResize="0"/>
          <p:nvPr/>
        </p:nvPicPr>
        <p:blipFill rotWithShape="1">
          <a:blip r:embed="rId6">
            <a:alphaModFix/>
          </a:blip>
          <a:srcRect/>
          <a:stretch/>
        </p:blipFill>
        <p:spPr>
          <a:xfrm>
            <a:off x="3492500" y="1557337"/>
            <a:ext cx="2295525" cy="1990725"/>
          </a:xfrm>
          <a:prstGeom prst="rect">
            <a:avLst/>
          </a:prstGeom>
          <a:noFill/>
          <a:ln>
            <a:noFill/>
          </a:ln>
        </p:spPr>
      </p:pic>
      <p:pic>
        <p:nvPicPr>
          <p:cNvPr id="289" name="Google Shape;289;p22" descr="Οι Σημαίες της Επανάστασης. - Η ΔΙΑΔΡΟΜΗ ®"/>
          <p:cNvPicPr preferRelativeResize="0"/>
          <p:nvPr/>
        </p:nvPicPr>
        <p:blipFill rotWithShape="1">
          <a:blip r:embed="rId7">
            <a:alphaModFix/>
          </a:blip>
          <a:srcRect/>
          <a:stretch/>
        </p:blipFill>
        <p:spPr>
          <a:xfrm>
            <a:off x="6156325" y="1628775"/>
            <a:ext cx="2295525" cy="1990725"/>
          </a:xfrm>
          <a:prstGeom prst="rect">
            <a:avLst/>
          </a:prstGeom>
          <a:noFill/>
          <a:ln>
            <a:noFill/>
          </a:ln>
        </p:spPr>
      </p:pic>
      <p:pic>
        <p:nvPicPr>
          <p:cNvPr id="290" name="Google Shape;290;p22" descr="ΕΔΩ ΚΑΙ ΤΩΡΑ ΔΙΚΑΙΩΣΗ : ΤΟ ΝΤΟΚΟΥΜΕΝΤΟ ΤΗΣ ΑΛΗΘΕΙΑΣ ΓΙΑ ΤΟ ΨΕΥΤΙΚΟ ΣΗΜΑ ΤΗΣ  ΕΘΝΙΚΗΣ ΟΜΑΔΑΣ ΠΟΔΟΣΦΑΙΡΟΥ ΤΗΣ ΕΛΛΑΔΟΣ"/>
          <p:cNvPicPr preferRelativeResize="0"/>
          <p:nvPr/>
        </p:nvPicPr>
        <p:blipFill rotWithShape="1">
          <a:blip r:embed="rId8">
            <a:alphaModFix/>
          </a:blip>
          <a:srcRect/>
          <a:stretch/>
        </p:blipFill>
        <p:spPr>
          <a:xfrm>
            <a:off x="6084887" y="3933825"/>
            <a:ext cx="2486025" cy="1838325"/>
          </a:xfrm>
          <a:prstGeom prst="rect">
            <a:avLst/>
          </a:prstGeom>
          <a:noFill/>
          <a:ln>
            <a:noFill/>
          </a:ln>
        </p:spPr>
      </p:pic>
      <p:pic>
        <p:nvPicPr>
          <p:cNvPr id="291" name="Google Shape;291;p22" descr="Οι σημαίες της Επανάστασης και πώς καθιερώθηκε η γαλανόλευκη (Φωτογραφίες,  βίντεο) - Sputnik Ελλάδα"/>
          <p:cNvPicPr preferRelativeResize="0"/>
          <p:nvPr/>
        </p:nvPicPr>
        <p:blipFill rotWithShape="1">
          <a:blip r:embed="rId9">
            <a:alphaModFix/>
          </a:blip>
          <a:srcRect/>
          <a:stretch/>
        </p:blipFill>
        <p:spPr>
          <a:xfrm>
            <a:off x="3348037" y="3860800"/>
            <a:ext cx="2447925" cy="1966912"/>
          </a:xfrm>
          <a:prstGeom prst="rect">
            <a:avLst/>
          </a:prstGeom>
          <a:noFill/>
          <a:ln>
            <a:noFill/>
          </a:ln>
        </p:spPr>
      </p:pic>
      <p:sp>
        <p:nvSpPr>
          <p:cNvPr id="292" name="Google Shape;292;p22"/>
          <p:cNvSpPr txBox="1"/>
          <p:nvPr/>
        </p:nvSpPr>
        <p:spPr>
          <a:xfrm>
            <a:off x="1403350" y="333375"/>
            <a:ext cx="6121400" cy="10144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Σημαίες εκείνης της εποχής</a:t>
            </a:r>
            <a:endParaRPr/>
          </a:p>
          <a:p>
            <a:pPr marL="0" marR="0" lvl="0" indent="0" algn="ctr"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Κάθε περιοχή είχε τη σημαία της</a:t>
            </a:r>
            <a:endParaRPr/>
          </a:p>
        </p:txBody>
      </p:sp>
      <p:sp>
        <p:nvSpPr>
          <p:cNvPr id="293" name="Google Shape;293;p22"/>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3"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pic>
        <p:nvPicPr>
          <p:cNvPr id="299" name="Google Shape;299;p23" descr="C:\Users\user\Desktop\e-shop_greek_16X24.jpg"/>
          <p:cNvPicPr preferRelativeResize="0"/>
          <p:nvPr/>
        </p:nvPicPr>
        <p:blipFill rotWithShape="1">
          <a:blip r:embed="rId4">
            <a:alphaModFix/>
          </a:blip>
          <a:srcRect/>
          <a:stretch/>
        </p:blipFill>
        <p:spPr>
          <a:xfrm>
            <a:off x="1116012" y="1268412"/>
            <a:ext cx="6956425" cy="4254500"/>
          </a:xfrm>
          <a:prstGeom prst="rect">
            <a:avLst/>
          </a:prstGeom>
          <a:noFill/>
          <a:ln>
            <a:noFill/>
          </a:ln>
        </p:spPr>
      </p:pic>
      <p:sp>
        <p:nvSpPr>
          <p:cNvPr id="300" name="Google Shape;300;p23"/>
          <p:cNvSpPr txBox="1"/>
          <p:nvPr/>
        </p:nvSpPr>
        <p:spPr>
          <a:xfrm>
            <a:off x="2627312" y="404812"/>
            <a:ext cx="4032250"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Η ΕΛΛΗΝΙΚΗ ΣΗΜΑΙΑ</a:t>
            </a:r>
            <a:endParaRPr/>
          </a:p>
        </p:txBody>
      </p:sp>
      <p:sp>
        <p:nvSpPr>
          <p:cNvPr id="301" name="Google Shape;301;p23"/>
          <p:cNvSpPr txBox="1"/>
          <p:nvPr/>
        </p:nvSpPr>
        <p:spPr>
          <a:xfrm>
            <a:off x="8172450" y="1268412"/>
            <a:ext cx="4318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1</a:t>
            </a:r>
            <a:endParaRPr/>
          </a:p>
        </p:txBody>
      </p:sp>
      <p:sp>
        <p:nvSpPr>
          <p:cNvPr id="302" name="Google Shape;302;p23"/>
          <p:cNvSpPr txBox="1"/>
          <p:nvPr/>
        </p:nvSpPr>
        <p:spPr>
          <a:xfrm>
            <a:off x="8172450" y="1700212"/>
            <a:ext cx="4318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2</a:t>
            </a:r>
            <a:endParaRPr/>
          </a:p>
        </p:txBody>
      </p:sp>
      <p:sp>
        <p:nvSpPr>
          <p:cNvPr id="303" name="Google Shape;303;p23"/>
          <p:cNvSpPr txBox="1"/>
          <p:nvPr/>
        </p:nvSpPr>
        <p:spPr>
          <a:xfrm>
            <a:off x="8172450" y="2133600"/>
            <a:ext cx="43180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3</a:t>
            </a:r>
            <a:endParaRPr/>
          </a:p>
        </p:txBody>
      </p:sp>
      <p:sp>
        <p:nvSpPr>
          <p:cNvPr id="304" name="Google Shape;304;p23"/>
          <p:cNvSpPr txBox="1"/>
          <p:nvPr/>
        </p:nvSpPr>
        <p:spPr>
          <a:xfrm>
            <a:off x="8172450" y="2636837"/>
            <a:ext cx="4318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4</a:t>
            </a:r>
            <a:endParaRPr/>
          </a:p>
        </p:txBody>
      </p:sp>
      <p:sp>
        <p:nvSpPr>
          <p:cNvPr id="305" name="Google Shape;305;p23"/>
          <p:cNvSpPr txBox="1"/>
          <p:nvPr/>
        </p:nvSpPr>
        <p:spPr>
          <a:xfrm>
            <a:off x="8172450" y="3068637"/>
            <a:ext cx="4318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5</a:t>
            </a:r>
            <a:endParaRPr/>
          </a:p>
        </p:txBody>
      </p:sp>
      <p:sp>
        <p:nvSpPr>
          <p:cNvPr id="306" name="Google Shape;306;p23"/>
          <p:cNvSpPr txBox="1"/>
          <p:nvPr/>
        </p:nvSpPr>
        <p:spPr>
          <a:xfrm>
            <a:off x="8172450" y="3573462"/>
            <a:ext cx="43180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6</a:t>
            </a:r>
            <a:endParaRPr/>
          </a:p>
        </p:txBody>
      </p:sp>
      <p:sp>
        <p:nvSpPr>
          <p:cNvPr id="307" name="Google Shape;307;p23"/>
          <p:cNvSpPr txBox="1"/>
          <p:nvPr/>
        </p:nvSpPr>
        <p:spPr>
          <a:xfrm>
            <a:off x="8172450" y="4076700"/>
            <a:ext cx="4318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7</a:t>
            </a:r>
            <a:endParaRPr/>
          </a:p>
        </p:txBody>
      </p:sp>
      <p:sp>
        <p:nvSpPr>
          <p:cNvPr id="308" name="Google Shape;308;p23"/>
          <p:cNvSpPr txBox="1"/>
          <p:nvPr/>
        </p:nvSpPr>
        <p:spPr>
          <a:xfrm>
            <a:off x="8172450" y="4508500"/>
            <a:ext cx="4318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8</a:t>
            </a:r>
            <a:endParaRPr/>
          </a:p>
        </p:txBody>
      </p:sp>
      <p:sp>
        <p:nvSpPr>
          <p:cNvPr id="309" name="Google Shape;309;p23"/>
          <p:cNvSpPr txBox="1"/>
          <p:nvPr/>
        </p:nvSpPr>
        <p:spPr>
          <a:xfrm>
            <a:off x="8172450" y="5013325"/>
            <a:ext cx="4318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9</a:t>
            </a:r>
            <a:endParaRPr/>
          </a:p>
        </p:txBody>
      </p:sp>
      <p:sp>
        <p:nvSpPr>
          <p:cNvPr id="310" name="Google Shape;310;p23"/>
          <p:cNvSpPr txBox="1"/>
          <p:nvPr/>
        </p:nvSpPr>
        <p:spPr>
          <a:xfrm>
            <a:off x="7235825" y="1268412"/>
            <a:ext cx="360362"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Ε</a:t>
            </a:r>
            <a:endParaRPr/>
          </a:p>
        </p:txBody>
      </p:sp>
      <p:sp>
        <p:nvSpPr>
          <p:cNvPr id="311" name="Google Shape;311;p23"/>
          <p:cNvSpPr txBox="1"/>
          <p:nvPr/>
        </p:nvSpPr>
        <p:spPr>
          <a:xfrm>
            <a:off x="7164387" y="1700212"/>
            <a:ext cx="6477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ΛΕΥ</a:t>
            </a:r>
            <a:endParaRPr/>
          </a:p>
        </p:txBody>
      </p:sp>
      <p:sp>
        <p:nvSpPr>
          <p:cNvPr id="312" name="Google Shape;312;p23"/>
          <p:cNvSpPr txBox="1"/>
          <p:nvPr/>
        </p:nvSpPr>
        <p:spPr>
          <a:xfrm>
            <a:off x="7164387" y="2276475"/>
            <a:ext cx="576262"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ΘΕ</a:t>
            </a:r>
            <a:endParaRPr/>
          </a:p>
        </p:txBody>
      </p:sp>
      <p:sp>
        <p:nvSpPr>
          <p:cNvPr id="313" name="Google Shape;313;p23"/>
          <p:cNvSpPr txBox="1"/>
          <p:nvPr/>
        </p:nvSpPr>
        <p:spPr>
          <a:xfrm>
            <a:off x="7164387" y="2708275"/>
            <a:ext cx="6477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ΡΙ</a:t>
            </a:r>
            <a:endParaRPr/>
          </a:p>
        </p:txBody>
      </p:sp>
      <p:sp>
        <p:nvSpPr>
          <p:cNvPr id="314" name="Google Shape;314;p23"/>
          <p:cNvSpPr txBox="1"/>
          <p:nvPr/>
        </p:nvSpPr>
        <p:spPr>
          <a:xfrm>
            <a:off x="7092950" y="4652962"/>
            <a:ext cx="6477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ΝΑ</a:t>
            </a:r>
            <a:endParaRPr/>
          </a:p>
        </p:txBody>
      </p:sp>
      <p:sp>
        <p:nvSpPr>
          <p:cNvPr id="315" name="Google Shape;315;p23"/>
          <p:cNvSpPr txBox="1"/>
          <p:nvPr/>
        </p:nvSpPr>
        <p:spPr>
          <a:xfrm>
            <a:off x="7164387" y="3716337"/>
            <a:ext cx="6477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Η</a:t>
            </a:r>
            <a:endParaRPr/>
          </a:p>
        </p:txBody>
      </p:sp>
      <p:sp>
        <p:nvSpPr>
          <p:cNvPr id="316" name="Google Shape;316;p23"/>
          <p:cNvSpPr txBox="1"/>
          <p:nvPr/>
        </p:nvSpPr>
        <p:spPr>
          <a:xfrm>
            <a:off x="7092950" y="4149725"/>
            <a:ext cx="574675"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ΘΑ</a:t>
            </a:r>
            <a:endParaRPr/>
          </a:p>
        </p:txBody>
      </p:sp>
      <p:sp>
        <p:nvSpPr>
          <p:cNvPr id="317" name="Google Shape;317;p23"/>
          <p:cNvSpPr txBox="1"/>
          <p:nvPr/>
        </p:nvSpPr>
        <p:spPr>
          <a:xfrm>
            <a:off x="7235825" y="3213100"/>
            <a:ext cx="576262"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Α</a:t>
            </a:r>
            <a:endParaRPr/>
          </a:p>
        </p:txBody>
      </p:sp>
      <p:sp>
        <p:nvSpPr>
          <p:cNvPr id="318" name="Google Shape;318;p23"/>
          <p:cNvSpPr txBox="1"/>
          <p:nvPr/>
        </p:nvSpPr>
        <p:spPr>
          <a:xfrm>
            <a:off x="7019925" y="5084762"/>
            <a:ext cx="792162"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ΤΟΣ</a:t>
            </a:r>
            <a:endParaRPr/>
          </a:p>
        </p:txBody>
      </p:sp>
      <p:sp>
        <p:nvSpPr>
          <p:cNvPr id="319" name="Google Shape;319;p23"/>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4"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sp>
        <p:nvSpPr>
          <p:cNvPr id="325" name="Google Shape;325;p24"/>
          <p:cNvSpPr txBox="1"/>
          <p:nvPr/>
        </p:nvSpPr>
        <p:spPr>
          <a:xfrm>
            <a:off x="6804025" y="765175"/>
            <a:ext cx="2089150" cy="18764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Τότε δεν κόβανε κοντά τα μαλλιά τους, μα τ’ αφήνανε περήφανα σαν χαίτη να ξανεμίζουν στους ώμους τους. Για να γυαλίζουν και να στέκουν καλοχτενισμένα τα άλειφαν με λάδι.</a:t>
            </a:r>
            <a:r>
              <a:rPr lang="en-US" sz="1800" b="0" i="0" u="none">
                <a:solidFill>
                  <a:schemeClr val="dk1"/>
                </a:solidFill>
                <a:latin typeface="Arial"/>
                <a:ea typeface="Arial"/>
                <a:cs typeface="Arial"/>
                <a:sym typeface="Arial"/>
              </a:rPr>
              <a:t> </a:t>
            </a:r>
            <a:endParaRPr/>
          </a:p>
        </p:txBody>
      </p:sp>
      <p:pic>
        <p:nvPicPr>
          <p:cNvPr id="326" name="Google Shape;326;p24" descr="C:\Users\user\Desktop\poi.PNG"/>
          <p:cNvPicPr preferRelativeResize="0"/>
          <p:nvPr/>
        </p:nvPicPr>
        <p:blipFill rotWithShape="1">
          <a:blip r:embed="rId4">
            <a:alphaModFix/>
          </a:blip>
          <a:srcRect/>
          <a:stretch/>
        </p:blipFill>
        <p:spPr>
          <a:xfrm>
            <a:off x="2627312" y="1341437"/>
            <a:ext cx="3673475" cy="5292725"/>
          </a:xfrm>
          <a:prstGeom prst="rect">
            <a:avLst/>
          </a:prstGeom>
          <a:noFill/>
          <a:ln>
            <a:noFill/>
          </a:ln>
        </p:spPr>
      </p:pic>
      <p:sp>
        <p:nvSpPr>
          <p:cNvPr id="327" name="Google Shape;327;p24"/>
          <p:cNvSpPr txBox="1"/>
          <p:nvPr/>
        </p:nvSpPr>
        <p:spPr>
          <a:xfrm>
            <a:off x="1116012" y="188912"/>
            <a:ext cx="6840537" cy="708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Ας δούμε πως ήταν οι αγωνιστές του 1821. Τι φορούσαν; Πως ήταν τα μαλλιά τους;</a:t>
            </a:r>
            <a:endParaRPr/>
          </a:p>
        </p:txBody>
      </p:sp>
      <p:sp>
        <p:nvSpPr>
          <p:cNvPr id="328" name="Google Shape;328;p24"/>
          <p:cNvSpPr/>
          <p:nvPr/>
        </p:nvSpPr>
        <p:spPr>
          <a:xfrm>
            <a:off x="1547812" y="2852737"/>
            <a:ext cx="1584325" cy="288925"/>
          </a:xfrm>
          <a:prstGeom prst="leftArrow">
            <a:avLst>
              <a:gd name="adj1" fmla="val 1970"/>
              <a:gd name="adj2" fmla="val 50000"/>
            </a:avLst>
          </a:prstGeom>
          <a:solidFill>
            <a:srgbClr val="C00000"/>
          </a:solid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9" name="Google Shape;329;p24"/>
          <p:cNvSpPr/>
          <p:nvPr/>
        </p:nvSpPr>
        <p:spPr>
          <a:xfrm>
            <a:off x="1763712" y="4797425"/>
            <a:ext cx="1584325" cy="287337"/>
          </a:xfrm>
          <a:prstGeom prst="leftArrow">
            <a:avLst>
              <a:gd name="adj1" fmla="val 1959"/>
              <a:gd name="adj2" fmla="val 50000"/>
            </a:avLst>
          </a:prstGeom>
          <a:solidFill>
            <a:srgbClr val="C00000"/>
          </a:solid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0" name="Google Shape;330;p24"/>
          <p:cNvSpPr/>
          <p:nvPr/>
        </p:nvSpPr>
        <p:spPr>
          <a:xfrm>
            <a:off x="2195512" y="1700212"/>
            <a:ext cx="1584325" cy="288925"/>
          </a:xfrm>
          <a:prstGeom prst="leftArrow">
            <a:avLst>
              <a:gd name="adj1" fmla="val 1970"/>
              <a:gd name="adj2" fmla="val 50000"/>
            </a:avLst>
          </a:prstGeom>
          <a:solidFill>
            <a:srgbClr val="C00000"/>
          </a:solid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1" name="Google Shape;331;p24"/>
          <p:cNvSpPr/>
          <p:nvPr/>
        </p:nvSpPr>
        <p:spPr>
          <a:xfrm flipH="1">
            <a:off x="5076825" y="6092825"/>
            <a:ext cx="2151062" cy="288925"/>
          </a:xfrm>
          <a:prstGeom prst="leftArrow">
            <a:avLst>
              <a:gd name="adj1" fmla="val 1451"/>
              <a:gd name="adj2" fmla="val 50000"/>
            </a:avLst>
          </a:prstGeom>
          <a:solidFill>
            <a:srgbClr val="C00000"/>
          </a:solid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2" name="Google Shape;332;p24"/>
          <p:cNvSpPr/>
          <p:nvPr/>
        </p:nvSpPr>
        <p:spPr>
          <a:xfrm flipH="1">
            <a:off x="4500562" y="3860800"/>
            <a:ext cx="2295525" cy="288925"/>
          </a:xfrm>
          <a:prstGeom prst="leftArrow">
            <a:avLst>
              <a:gd name="adj1" fmla="val 1359"/>
              <a:gd name="adj2" fmla="val 50000"/>
            </a:avLst>
          </a:prstGeom>
          <a:solidFill>
            <a:srgbClr val="C00000"/>
          </a:solid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3" name="Google Shape;333;p24"/>
          <p:cNvSpPr/>
          <p:nvPr/>
        </p:nvSpPr>
        <p:spPr>
          <a:xfrm>
            <a:off x="250825" y="2708275"/>
            <a:ext cx="1152525" cy="576262"/>
          </a:xfrm>
          <a:prstGeom prst="roundRect">
            <a:avLst>
              <a:gd name="adj" fmla="val 16667"/>
            </a:avLst>
          </a:prstGeom>
          <a:solidFill>
            <a:srgbClr val="FAC09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ΓΙΛΕΚΟ</a:t>
            </a:r>
            <a:endParaRPr/>
          </a:p>
        </p:txBody>
      </p:sp>
      <p:sp>
        <p:nvSpPr>
          <p:cNvPr id="334" name="Google Shape;334;p24"/>
          <p:cNvSpPr/>
          <p:nvPr/>
        </p:nvSpPr>
        <p:spPr>
          <a:xfrm>
            <a:off x="107950" y="4581525"/>
            <a:ext cx="1655762" cy="576262"/>
          </a:xfrm>
          <a:prstGeom prst="roundRect">
            <a:avLst>
              <a:gd name="adj" fmla="val 16667"/>
            </a:avLst>
          </a:prstGeom>
          <a:solidFill>
            <a:srgbClr val="FAC09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ΦΟΥΣΤΑΝΕΛΑ</a:t>
            </a:r>
            <a:endParaRPr/>
          </a:p>
        </p:txBody>
      </p:sp>
      <p:sp>
        <p:nvSpPr>
          <p:cNvPr id="335" name="Google Shape;335;p24"/>
          <p:cNvSpPr/>
          <p:nvPr/>
        </p:nvSpPr>
        <p:spPr>
          <a:xfrm>
            <a:off x="7308850" y="5876925"/>
            <a:ext cx="1655762" cy="576262"/>
          </a:xfrm>
          <a:prstGeom prst="roundRect">
            <a:avLst>
              <a:gd name="adj" fmla="val 16667"/>
            </a:avLst>
          </a:prstGeom>
          <a:solidFill>
            <a:srgbClr val="FAC09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ΤΣΑΡΟΥΧΙ</a:t>
            </a:r>
            <a:endParaRPr/>
          </a:p>
        </p:txBody>
      </p:sp>
      <p:sp>
        <p:nvSpPr>
          <p:cNvPr id="336" name="Google Shape;336;p24"/>
          <p:cNvSpPr/>
          <p:nvPr/>
        </p:nvSpPr>
        <p:spPr>
          <a:xfrm>
            <a:off x="6875462" y="3716337"/>
            <a:ext cx="1657350" cy="576262"/>
          </a:xfrm>
          <a:prstGeom prst="roundRect">
            <a:avLst>
              <a:gd name="adj" fmla="val 16667"/>
            </a:avLst>
          </a:prstGeom>
          <a:solidFill>
            <a:srgbClr val="FAC09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ΣΕΛΛΑΧΙ</a:t>
            </a:r>
            <a:endParaRPr/>
          </a:p>
        </p:txBody>
      </p:sp>
      <p:sp>
        <p:nvSpPr>
          <p:cNvPr id="337" name="Google Shape;337;p24"/>
          <p:cNvSpPr/>
          <p:nvPr/>
        </p:nvSpPr>
        <p:spPr>
          <a:xfrm>
            <a:off x="468312" y="1628775"/>
            <a:ext cx="1655762" cy="576262"/>
          </a:xfrm>
          <a:prstGeom prst="roundRect">
            <a:avLst>
              <a:gd name="adj" fmla="val 16667"/>
            </a:avLst>
          </a:prstGeom>
          <a:solidFill>
            <a:srgbClr val="FAC09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ΦΕΣΙ</a:t>
            </a:r>
            <a:endParaRPr/>
          </a:p>
        </p:txBody>
      </p:sp>
      <p:sp>
        <p:nvSpPr>
          <p:cNvPr id="338" name="Google Shape;338;p24"/>
          <p:cNvSpPr/>
          <p:nvPr/>
        </p:nvSpPr>
        <p:spPr>
          <a:xfrm>
            <a:off x="4356100" y="2276475"/>
            <a:ext cx="2519362" cy="215900"/>
          </a:xfrm>
          <a:prstGeom prst="rightArrow">
            <a:avLst>
              <a:gd name="adj1" fmla="val 20674"/>
              <a:gd name="adj2" fmla="val 50000"/>
            </a:avLst>
          </a:prstGeom>
          <a:solidFill>
            <a:srgbClr val="632523"/>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9" name="Google Shape;339;p24"/>
          <p:cNvSpPr/>
          <p:nvPr/>
        </p:nvSpPr>
        <p:spPr>
          <a:xfrm flipH="1">
            <a:off x="4211637" y="2852737"/>
            <a:ext cx="2663825" cy="288925"/>
          </a:xfrm>
          <a:prstGeom prst="leftArrow">
            <a:avLst>
              <a:gd name="adj1" fmla="val 1171"/>
              <a:gd name="adj2" fmla="val 50000"/>
            </a:avLst>
          </a:prstGeom>
          <a:solidFill>
            <a:srgbClr val="632523"/>
          </a:solidFill>
          <a:ln w="254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0" name="Google Shape;340;p24"/>
          <p:cNvSpPr/>
          <p:nvPr/>
        </p:nvSpPr>
        <p:spPr>
          <a:xfrm>
            <a:off x="7019925" y="2852737"/>
            <a:ext cx="1873250" cy="576262"/>
          </a:xfrm>
          <a:prstGeom prst="roundRect">
            <a:avLst>
              <a:gd name="adj" fmla="val 16667"/>
            </a:avLst>
          </a:prstGeom>
          <a:solidFill>
            <a:srgbClr val="FAC09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ΛΕΥΚΟ ΠΟΥΚΑΜΙΣΟ</a:t>
            </a:r>
            <a:endParaRPr/>
          </a:p>
        </p:txBody>
      </p:sp>
      <p:sp>
        <p:nvSpPr>
          <p:cNvPr id="341" name="Google Shape;341;p24"/>
          <p:cNvSpPr txBox="1"/>
          <p:nvPr/>
        </p:nvSpPr>
        <p:spPr>
          <a:xfrm>
            <a:off x="179387" y="6488112"/>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5"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pic>
        <p:nvPicPr>
          <p:cNvPr id="347" name="Google Shape;347;p25" descr="Οι ήρωες του 1821 για κουκλοθέατρο, ζωγραφική, σκηνικά, γιορτές - Elniplex"/>
          <p:cNvPicPr preferRelativeResize="0"/>
          <p:nvPr/>
        </p:nvPicPr>
        <p:blipFill rotWithShape="1">
          <a:blip r:embed="rId4">
            <a:alphaModFix/>
          </a:blip>
          <a:srcRect/>
          <a:stretch/>
        </p:blipFill>
        <p:spPr>
          <a:xfrm>
            <a:off x="539750" y="1341437"/>
            <a:ext cx="3671887" cy="4965700"/>
          </a:xfrm>
          <a:prstGeom prst="rect">
            <a:avLst/>
          </a:prstGeom>
          <a:noFill/>
          <a:ln>
            <a:noFill/>
          </a:ln>
        </p:spPr>
      </p:pic>
      <p:pic>
        <p:nvPicPr>
          <p:cNvPr id="348" name="Google Shape;348;p25" descr="Για την Μαντώ Μαυρογένους – Πολιτιστικός Λαογραφικός Σύλλογος Γυναικών  Μυκόνου"/>
          <p:cNvPicPr preferRelativeResize="0"/>
          <p:nvPr/>
        </p:nvPicPr>
        <p:blipFill rotWithShape="1">
          <a:blip r:embed="rId5">
            <a:alphaModFix/>
          </a:blip>
          <a:srcRect/>
          <a:stretch/>
        </p:blipFill>
        <p:spPr>
          <a:xfrm>
            <a:off x="4859337" y="1412875"/>
            <a:ext cx="3314700" cy="4876800"/>
          </a:xfrm>
          <a:prstGeom prst="rect">
            <a:avLst/>
          </a:prstGeom>
          <a:noFill/>
          <a:ln>
            <a:noFill/>
          </a:ln>
        </p:spPr>
      </p:pic>
      <p:sp>
        <p:nvSpPr>
          <p:cNvPr id="349" name="Google Shape;349;p25"/>
          <p:cNvSpPr txBox="1"/>
          <p:nvPr/>
        </p:nvSpPr>
        <p:spPr>
          <a:xfrm>
            <a:off x="1042987" y="476250"/>
            <a:ext cx="712946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Πως ήταν ντυμένες οι ηρωίδες του 1821</a:t>
            </a:r>
            <a:r>
              <a:rPr lang="en-US" sz="2800" b="0" i="0" u="none">
                <a:solidFill>
                  <a:schemeClr val="dk1"/>
                </a:solidFill>
                <a:latin typeface="Arial"/>
                <a:ea typeface="Arial"/>
                <a:cs typeface="Arial"/>
                <a:sym typeface="Arial"/>
              </a:rPr>
              <a:t>; </a:t>
            </a:r>
            <a:endParaRPr/>
          </a:p>
        </p:txBody>
      </p:sp>
      <p:sp>
        <p:nvSpPr>
          <p:cNvPr id="350" name="Google Shape;350;p25"/>
          <p:cNvSpPr txBox="1"/>
          <p:nvPr/>
        </p:nvSpPr>
        <p:spPr>
          <a:xfrm>
            <a:off x="7123112" y="6381750"/>
            <a:ext cx="2020887" cy="368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6" descr="Beautiful Spring Landscape Background - Download Free Vectors, Clipart  Graphics &amp; Vector Art"/>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356" name="Google Shape;356;p26" descr="Blue Pencil Cup PNG Clipart Image | Gallery Yopriceville - High-Quality  Images and Transparent PNG Free Clipart"/>
          <p:cNvPicPr preferRelativeResize="0"/>
          <p:nvPr/>
        </p:nvPicPr>
        <p:blipFill rotWithShape="1">
          <a:blip r:embed="rId4">
            <a:alphaModFix/>
          </a:blip>
          <a:srcRect/>
          <a:stretch/>
        </p:blipFill>
        <p:spPr>
          <a:xfrm>
            <a:off x="395287" y="1557337"/>
            <a:ext cx="1325562" cy="2303462"/>
          </a:xfrm>
          <a:prstGeom prst="rect">
            <a:avLst/>
          </a:prstGeom>
          <a:noFill/>
          <a:ln>
            <a:noFill/>
          </a:ln>
        </p:spPr>
      </p:pic>
      <p:pic>
        <p:nvPicPr>
          <p:cNvPr id="357" name="Google Shape;357;p26" descr="Homework - Ms. Spear"/>
          <p:cNvPicPr preferRelativeResize="0"/>
          <p:nvPr/>
        </p:nvPicPr>
        <p:blipFill rotWithShape="1">
          <a:blip r:embed="rId5">
            <a:alphaModFix/>
          </a:blip>
          <a:srcRect/>
          <a:stretch/>
        </p:blipFill>
        <p:spPr>
          <a:xfrm>
            <a:off x="1908175" y="1557337"/>
            <a:ext cx="2117725" cy="2352675"/>
          </a:xfrm>
          <a:prstGeom prst="rect">
            <a:avLst/>
          </a:prstGeom>
          <a:noFill/>
          <a:ln>
            <a:noFill/>
          </a:ln>
        </p:spPr>
      </p:pic>
      <p:sp>
        <p:nvSpPr>
          <p:cNvPr id="358" name="Google Shape;358;p26"/>
          <p:cNvSpPr/>
          <p:nvPr/>
        </p:nvSpPr>
        <p:spPr>
          <a:xfrm>
            <a:off x="1331641" y="260648"/>
            <a:ext cx="597666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F322D"/>
              </a:buClr>
              <a:buSzPts val="3200"/>
              <a:buFont typeface="Arial"/>
              <a:buNone/>
            </a:pPr>
            <a:r>
              <a:rPr lang="en-US" sz="3200" b="1" i="0" u="none" strike="noStrike" cap="none">
                <a:solidFill>
                  <a:srgbClr val="DF322D"/>
                </a:solidFill>
                <a:latin typeface="Arial"/>
                <a:ea typeface="Arial"/>
                <a:cs typeface="Arial"/>
                <a:sym typeface="Arial"/>
              </a:rPr>
              <a:t>ΔΡΑΣΤΗΡΙΟΤΗΤΕΣ</a:t>
            </a:r>
            <a:endParaRPr/>
          </a:p>
        </p:txBody>
      </p:sp>
      <p:sp>
        <p:nvSpPr>
          <p:cNvPr id="359" name="Google Shape;359;p26"/>
          <p:cNvSpPr txBox="1"/>
          <p:nvPr/>
        </p:nvSpPr>
        <p:spPr>
          <a:xfrm>
            <a:off x="4572000" y="1268412"/>
            <a:ext cx="3960812"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Ζωγράφισε ότι θέλεις από την ιστορία της Επανάστασης του 1821</a:t>
            </a:r>
            <a:endParaRPr/>
          </a:p>
        </p:txBody>
      </p:sp>
      <p:sp>
        <p:nvSpPr>
          <p:cNvPr id="360" name="Google Shape;360;p26"/>
          <p:cNvSpPr txBox="1"/>
          <p:nvPr/>
        </p:nvSpPr>
        <p:spPr>
          <a:xfrm>
            <a:off x="4572000" y="2060575"/>
            <a:ext cx="3671887"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Ζωγράφισε έναν ήρωα (ή μια ηρωίδα του 1821. Θυμήσου τι φορούσε, πως ήταν τα μαλλιά του, τι κρατούσε</a:t>
            </a:r>
            <a:endParaRPr/>
          </a:p>
        </p:txBody>
      </p:sp>
      <p:sp>
        <p:nvSpPr>
          <p:cNvPr id="361" name="Google Shape;361;p26"/>
          <p:cNvSpPr txBox="1"/>
          <p:nvPr/>
        </p:nvSpPr>
        <p:spPr>
          <a:xfrm>
            <a:off x="4572000" y="3357562"/>
            <a:ext cx="3168650" cy="9223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Ζωγράφισε την Ελληνική σημαία. Πόσες γραμμές έχει; Τι συμβολίζουν;</a:t>
            </a:r>
            <a:endParaRPr/>
          </a:p>
        </p:txBody>
      </p:sp>
      <p:sp>
        <p:nvSpPr>
          <p:cNvPr id="362" name="Google Shape;362;p26"/>
          <p:cNvSpPr txBox="1"/>
          <p:nvPr/>
        </p:nvSpPr>
        <p:spPr>
          <a:xfrm>
            <a:off x="250825" y="4437062"/>
            <a:ext cx="3960812" cy="646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Ας δούμε το βιντεάκι για </a:t>
            </a:r>
            <a:r>
              <a:rPr lang="en-US" sz="1800" b="1" i="0" u="none">
                <a:solidFill>
                  <a:schemeClr val="dk1"/>
                </a:solidFill>
                <a:latin typeface="Arial"/>
                <a:ea typeface="Arial"/>
                <a:cs typeface="Arial"/>
                <a:sym typeface="Arial"/>
              </a:rPr>
              <a:t>το κρυφό σχολειό:</a:t>
            </a:r>
            <a:endParaRPr/>
          </a:p>
        </p:txBody>
      </p:sp>
      <p:sp>
        <p:nvSpPr>
          <p:cNvPr id="363" name="Google Shape;363;p26"/>
          <p:cNvSpPr txBox="1"/>
          <p:nvPr/>
        </p:nvSpPr>
        <p:spPr>
          <a:xfrm>
            <a:off x="539750" y="5084762"/>
            <a:ext cx="33909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sng">
                <a:solidFill>
                  <a:schemeClr val="dk1"/>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https://youtu.be/m05sNgV35TY</a:t>
            </a:r>
            <a:endParaRPr/>
          </a:p>
        </p:txBody>
      </p:sp>
      <p:sp>
        <p:nvSpPr>
          <p:cNvPr id="364" name="Google Shape;364;p26"/>
          <p:cNvSpPr txBox="1"/>
          <p:nvPr/>
        </p:nvSpPr>
        <p:spPr>
          <a:xfrm>
            <a:off x="4572000" y="4508500"/>
            <a:ext cx="3168650" cy="6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Ζωγράφισε τον Ευαγγελισμό της Θεοτόκου</a:t>
            </a:r>
            <a:endParaRPr/>
          </a:p>
        </p:txBody>
      </p:sp>
      <p:sp>
        <p:nvSpPr>
          <p:cNvPr id="365" name="Google Shape;365;p26"/>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7" descr="Beautiful Spring Landscape Background - Download Free Vectors, Clipart  Graphics &amp; Vector Art"/>
          <p:cNvPicPr preferRelativeResize="0"/>
          <p:nvPr/>
        </p:nvPicPr>
        <p:blipFill rotWithShape="1">
          <a:blip r:embed="rId3">
            <a:alphaModFix/>
          </a:blip>
          <a:srcRect/>
          <a:stretch/>
        </p:blipFill>
        <p:spPr>
          <a:xfrm>
            <a:off x="19050" y="0"/>
            <a:ext cx="9124950" cy="6858000"/>
          </a:xfrm>
          <a:prstGeom prst="rect">
            <a:avLst/>
          </a:prstGeom>
          <a:noFill/>
          <a:ln>
            <a:noFill/>
          </a:ln>
        </p:spPr>
      </p:pic>
      <p:sp>
        <p:nvSpPr>
          <p:cNvPr id="371" name="Google Shape;371;p27"/>
          <p:cNvSpPr txBox="1"/>
          <p:nvPr/>
        </p:nvSpPr>
        <p:spPr>
          <a:xfrm>
            <a:off x="3563937" y="1341437"/>
            <a:ext cx="4572000" cy="1476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sng">
                <a:solidFill>
                  <a:schemeClr val="dk1"/>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https://astropeleki.wordpress.com</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2" name="Google Shape;372;p27"/>
          <p:cNvSpPr txBox="1"/>
          <p:nvPr/>
        </p:nvSpPr>
        <p:spPr>
          <a:xfrm>
            <a:off x="3563937" y="1773237"/>
            <a:ext cx="4106862" cy="6143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sng">
                <a:solidFill>
                  <a:schemeClr val="dk1"/>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https://pt.slideshare.net/iraklisiraklis/h-1821</a:t>
            </a:r>
            <a:endParaRPr/>
          </a:p>
          <a:p>
            <a:pPr marL="0" marR="0" lvl="0" indent="0" algn="l" rtl="0">
              <a:lnSpc>
                <a:spcPct val="100000"/>
              </a:lnSpc>
              <a:spcBef>
                <a:spcPts val="0"/>
              </a:spcBef>
              <a:spcAft>
                <a:spcPts val="0"/>
              </a:spcAft>
              <a:buNone/>
            </a:pPr>
            <a:endParaRPr sz="1600" b="0" i="0" u="sng">
              <a:solidFill>
                <a:schemeClr val="dk1"/>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p:txBody>
      </p:sp>
      <p:sp>
        <p:nvSpPr>
          <p:cNvPr id="373" name="Google Shape;373;p27"/>
          <p:cNvSpPr txBox="1"/>
          <p:nvPr/>
        </p:nvSpPr>
        <p:spPr>
          <a:xfrm>
            <a:off x="5292725" y="765175"/>
            <a:ext cx="86360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Πηγές:</a:t>
            </a:r>
            <a:endParaRPr/>
          </a:p>
        </p:txBody>
      </p:sp>
      <p:sp>
        <p:nvSpPr>
          <p:cNvPr id="374" name="Google Shape;374;p27"/>
          <p:cNvSpPr txBox="1"/>
          <p:nvPr/>
        </p:nvSpPr>
        <p:spPr>
          <a:xfrm>
            <a:off x="3563937" y="2133600"/>
            <a:ext cx="2487612" cy="6143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sng">
                <a:solidFill>
                  <a:schemeClr val="dk1"/>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https://www.elniplex.com/</a:t>
            </a:r>
            <a:endParaRPr/>
          </a:p>
          <a:p>
            <a:pPr marL="0" marR="0" lvl="0" indent="0" algn="l" rtl="0">
              <a:lnSpc>
                <a:spcPct val="100000"/>
              </a:lnSpc>
              <a:spcBef>
                <a:spcPts val="0"/>
              </a:spcBef>
              <a:spcAft>
                <a:spcPts val="0"/>
              </a:spcAft>
              <a:buNone/>
            </a:pPr>
            <a:endParaRPr sz="1600" b="0" i="0" u="sng">
              <a:solidFill>
                <a:schemeClr val="dk1"/>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p:txBody>
      </p:sp>
      <p:sp>
        <p:nvSpPr>
          <p:cNvPr id="375" name="Google Shape;375;p27"/>
          <p:cNvSpPr txBox="1"/>
          <p:nvPr/>
        </p:nvSpPr>
        <p:spPr>
          <a:xfrm>
            <a:off x="3563937" y="2565400"/>
            <a:ext cx="4103687" cy="6143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sng">
                <a:solidFill>
                  <a:schemeClr val="dk1"/>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http://taniamanesi-kourou.blogspot.com</a:t>
            </a:r>
            <a:endParaRPr/>
          </a:p>
          <a:p>
            <a:pPr marL="0" marR="0" lvl="0" indent="0" algn="l" rtl="0">
              <a:lnSpc>
                <a:spcPct val="100000"/>
              </a:lnSpc>
              <a:spcBef>
                <a:spcPts val="0"/>
              </a:spcBef>
              <a:spcAft>
                <a:spcPts val="0"/>
              </a:spcAft>
              <a:buNone/>
            </a:pPr>
            <a:endParaRPr sz="1600" b="0" i="0" u="sng">
              <a:solidFill>
                <a:schemeClr val="dk1"/>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p:txBody>
      </p:sp>
      <p:sp>
        <p:nvSpPr>
          <p:cNvPr id="376" name="Google Shape;376;p27"/>
          <p:cNvSpPr txBox="1"/>
          <p:nvPr/>
        </p:nvSpPr>
        <p:spPr>
          <a:xfrm>
            <a:off x="3563937" y="2997200"/>
            <a:ext cx="4679950"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sng">
                <a:solidFill>
                  <a:schemeClr val="dk1"/>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http://dreamskindergarten.blogspot.com</a:t>
            </a:r>
            <a:r>
              <a:rPr lang="en-US" sz="1400" b="0" i="0" u="sng">
                <a:solidFill>
                  <a:schemeClr val="dk1"/>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endParaRPr/>
          </a:p>
          <a:p>
            <a:pPr marL="0" marR="0" lvl="0" indent="0" algn="l" rtl="0">
              <a:lnSpc>
                <a:spcPct val="100000"/>
              </a:lnSpc>
              <a:spcBef>
                <a:spcPts val="0"/>
              </a:spcBef>
              <a:spcAft>
                <a:spcPts val="0"/>
              </a:spcAft>
              <a:buNone/>
            </a:pPr>
            <a:endParaRPr sz="1400" b="0" i="0" u="sng">
              <a:solidFill>
                <a:schemeClr val="dk1"/>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p:txBody>
      </p:sp>
      <p:sp>
        <p:nvSpPr>
          <p:cNvPr id="377" name="Google Shape;377;p27"/>
          <p:cNvSpPr txBox="1"/>
          <p:nvPr/>
        </p:nvSpPr>
        <p:spPr>
          <a:xfrm>
            <a:off x="3563937" y="3429000"/>
            <a:ext cx="4824412" cy="8620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sng">
                <a:solidFill>
                  <a:schemeClr val="dk1"/>
                </a:solid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https://www.iellada.gr/istoria/ntysimo-kai-oplismos-tin-epohi-tis-epanastasis-toy-1821</a:t>
            </a:r>
            <a:endParaRPr/>
          </a:p>
          <a:p>
            <a:pPr marL="0" marR="0" lvl="0" indent="0" algn="l" rtl="0">
              <a:lnSpc>
                <a:spcPct val="100000"/>
              </a:lnSpc>
              <a:spcBef>
                <a:spcPts val="0"/>
              </a:spcBef>
              <a:spcAft>
                <a:spcPts val="0"/>
              </a:spcAft>
              <a:buNone/>
            </a:pPr>
            <a:endParaRPr sz="1600" b="0" i="0" u="sng">
              <a:solidFill>
                <a:schemeClr val="dk1"/>
              </a:solid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p:txBody>
      </p:sp>
      <p:sp>
        <p:nvSpPr>
          <p:cNvPr id="378" name="Google Shape;378;p27"/>
          <p:cNvSpPr txBox="1"/>
          <p:nvPr/>
        </p:nvSpPr>
        <p:spPr>
          <a:xfrm>
            <a:off x="3779837" y="4797425"/>
            <a:ext cx="2376487"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Εικόνες από Google</a:t>
            </a:r>
            <a:endParaRPr/>
          </a:p>
        </p:txBody>
      </p:sp>
      <p:sp>
        <p:nvSpPr>
          <p:cNvPr id="379" name="Google Shape;379;p27"/>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pic>
        <p:nvPicPr>
          <p:cNvPr id="380" name="Google Shape;380;p27"/>
          <p:cNvPicPr preferRelativeResize="0"/>
          <p:nvPr/>
        </p:nvPicPr>
        <p:blipFill>
          <a:blip r:embed="rId10">
            <a:alphaModFix/>
          </a:blip>
          <a:stretch>
            <a:fillRect/>
          </a:stretch>
        </p:blipFill>
        <p:spPr>
          <a:xfrm>
            <a:off x="399175" y="2133600"/>
            <a:ext cx="2974075" cy="4545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3" descr="Starry Night Sky Illustration - Download Free Vectors, Clipart Graphics &amp;  Vector Art"/>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04" name="Google Shape;104;p3" descr="Κρυφό σχολειό» : Θρύλος ή ιστορική πραγματικότητα | Διακόνημα"/>
          <p:cNvPicPr preferRelativeResize="0"/>
          <p:nvPr/>
        </p:nvPicPr>
        <p:blipFill rotWithShape="1">
          <a:blip r:embed="rId4">
            <a:alphaModFix/>
          </a:blip>
          <a:srcRect/>
          <a:stretch/>
        </p:blipFill>
        <p:spPr>
          <a:xfrm>
            <a:off x="0" y="1493837"/>
            <a:ext cx="9144000" cy="5364162"/>
          </a:xfrm>
          <a:prstGeom prst="rect">
            <a:avLst/>
          </a:prstGeom>
          <a:noFill/>
          <a:ln>
            <a:noFill/>
          </a:ln>
        </p:spPr>
      </p:pic>
      <p:sp>
        <p:nvSpPr>
          <p:cNvPr id="105" name="Google Shape;105;p3"/>
          <p:cNvSpPr txBox="1"/>
          <p:nvPr/>
        </p:nvSpPr>
        <p:spPr>
          <a:xfrm>
            <a:off x="1187450" y="188912"/>
            <a:ext cx="4392612"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US" sz="1800" b="0" i="0" u="none">
                <a:solidFill>
                  <a:schemeClr val="lt1"/>
                </a:solidFill>
                <a:latin typeface="Calibri"/>
                <a:ea typeface="Calibri"/>
                <a:cs typeface="Calibri"/>
                <a:sym typeface="Calibri"/>
              </a:rPr>
              <a:t>Ας ακούσουμε το τραγουδάκι κι ας τραγουδήσουμε κι εμείς.</a:t>
            </a:r>
            <a:endParaRPr/>
          </a:p>
          <a:p>
            <a:pPr marL="0" marR="0" lvl="0" indent="0" algn="l" rtl="0">
              <a:lnSpc>
                <a:spcPct val="100000"/>
              </a:lnSpc>
              <a:spcBef>
                <a:spcPts val="0"/>
              </a:spcBef>
              <a:spcAft>
                <a:spcPts val="0"/>
              </a:spcAft>
              <a:buClr>
                <a:schemeClr val="lt1"/>
              </a:buClr>
              <a:buSzPts val="1800"/>
              <a:buFont typeface="Calibri"/>
              <a:buNone/>
            </a:pPr>
            <a:r>
              <a:rPr lang="en-US" sz="1800" b="0" i="0" u="none">
                <a:solidFill>
                  <a:schemeClr val="lt1"/>
                </a:solidFill>
                <a:latin typeface="Calibri"/>
                <a:ea typeface="Calibri"/>
                <a:cs typeface="Calibri"/>
                <a:sym typeface="Calibri"/>
              </a:rPr>
              <a:t>Ας κάνουμε πως πάμε στο «κρυφό σχολειό» περπατώντας στις μύτες των ποδιών μας.</a:t>
            </a:r>
            <a:endParaRPr/>
          </a:p>
        </p:txBody>
      </p:sp>
      <p:pic>
        <p:nvPicPr>
          <p:cNvPr id="106" name="Google Shape;106;p3" descr="13,384 Full Moon Illustrations &amp; Clip Art - iStock"/>
          <p:cNvPicPr preferRelativeResize="0"/>
          <p:nvPr/>
        </p:nvPicPr>
        <p:blipFill rotWithShape="1">
          <a:blip r:embed="rId5">
            <a:alphaModFix/>
          </a:blip>
          <a:srcRect/>
          <a:stretch/>
        </p:blipFill>
        <p:spPr>
          <a:xfrm>
            <a:off x="0" y="0"/>
            <a:ext cx="1125537" cy="1125537"/>
          </a:xfrm>
          <a:prstGeom prst="rect">
            <a:avLst/>
          </a:prstGeom>
          <a:noFill/>
          <a:ln>
            <a:noFill/>
          </a:ln>
        </p:spPr>
      </p:pic>
      <p:sp>
        <p:nvSpPr>
          <p:cNvPr id="107" name="Google Shape;107;p3"/>
          <p:cNvSpPr txBox="1"/>
          <p:nvPr/>
        </p:nvSpPr>
        <p:spPr>
          <a:xfrm>
            <a:off x="5508625" y="620712"/>
            <a:ext cx="3057525"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1800"/>
              <a:buFont typeface="Arial"/>
              <a:buNone/>
            </a:pPr>
            <a:r>
              <a:rPr lang="en-US" sz="1800" b="0" i="0" u="sng">
                <a:solidFill>
                  <a:srgbClr val="FFFF00"/>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https://youtu.be/ZnjUTZPpyTA</a:t>
            </a:r>
            <a:endParaRPr/>
          </a:p>
        </p:txBody>
      </p:sp>
      <p:sp>
        <p:nvSpPr>
          <p:cNvPr id="108" name="Google Shape;108;p3"/>
          <p:cNvSpPr txBox="1"/>
          <p:nvPr/>
        </p:nvSpPr>
        <p:spPr>
          <a:xfrm>
            <a:off x="6875462" y="6488112"/>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4"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pic>
        <p:nvPicPr>
          <p:cNvPr id="114" name="Google Shape;114;p4" descr="https://www.freeinquiry.gr/ftp/files/file_fKP8Is.jpg"/>
          <p:cNvPicPr preferRelativeResize="0"/>
          <p:nvPr/>
        </p:nvPicPr>
        <p:blipFill rotWithShape="1">
          <a:blip r:embed="rId4">
            <a:alphaModFix/>
          </a:blip>
          <a:srcRect/>
          <a:stretch/>
        </p:blipFill>
        <p:spPr>
          <a:xfrm>
            <a:off x="0" y="1052512"/>
            <a:ext cx="9144000" cy="5827712"/>
          </a:xfrm>
          <a:prstGeom prst="rect">
            <a:avLst/>
          </a:prstGeom>
          <a:noFill/>
          <a:ln>
            <a:noFill/>
          </a:ln>
        </p:spPr>
      </p:pic>
      <p:sp>
        <p:nvSpPr>
          <p:cNvPr id="115" name="Google Shape;115;p4"/>
          <p:cNvSpPr txBox="1"/>
          <p:nvPr/>
        </p:nvSpPr>
        <p:spPr>
          <a:xfrm>
            <a:off x="323850" y="260350"/>
            <a:ext cx="8424862"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Τα παιδιά με μεγάλη προσοχή άκουγαν τον δάσκαλο τους και μάθαιναν για την ιστορία των προγόνων τους, μάθαιναν τραγούδια και χορούς και πολλά άλλα πράγματα. </a:t>
            </a:r>
            <a:endParaRPr/>
          </a:p>
        </p:txBody>
      </p:sp>
      <p:sp>
        <p:nvSpPr>
          <p:cNvPr id="116" name="Google Shape;116;p4"/>
          <p:cNvSpPr txBox="1"/>
          <p:nvPr/>
        </p:nvSpPr>
        <p:spPr>
          <a:xfrm>
            <a:off x="0" y="6488112"/>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Starry Night Sky Illustration - Download Free Vectors, Clipart Graphics &amp;  Vector Art"/>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22" name="Google Shape;122;p5" descr="C:\Users\user\Desktop\t.PNG"/>
          <p:cNvPicPr preferRelativeResize="0"/>
          <p:nvPr/>
        </p:nvPicPr>
        <p:blipFill rotWithShape="1">
          <a:blip r:embed="rId4">
            <a:alphaModFix/>
          </a:blip>
          <a:srcRect/>
          <a:stretch/>
        </p:blipFill>
        <p:spPr>
          <a:xfrm>
            <a:off x="0" y="1125537"/>
            <a:ext cx="9144000" cy="5732462"/>
          </a:xfrm>
          <a:prstGeom prst="rect">
            <a:avLst/>
          </a:prstGeom>
          <a:noFill/>
          <a:ln>
            <a:noFill/>
          </a:ln>
        </p:spPr>
      </p:pic>
      <p:pic>
        <p:nvPicPr>
          <p:cNvPr id="123" name="Google Shape;123;p5" descr="13,384 Full Moon Illustrations &amp; Clip Art - iStock"/>
          <p:cNvPicPr preferRelativeResize="0"/>
          <p:nvPr/>
        </p:nvPicPr>
        <p:blipFill rotWithShape="1">
          <a:blip r:embed="rId5">
            <a:alphaModFix/>
          </a:blip>
          <a:srcRect/>
          <a:stretch/>
        </p:blipFill>
        <p:spPr>
          <a:xfrm>
            <a:off x="0" y="0"/>
            <a:ext cx="1125537" cy="1125537"/>
          </a:xfrm>
          <a:prstGeom prst="rect">
            <a:avLst/>
          </a:prstGeom>
          <a:noFill/>
          <a:ln>
            <a:noFill/>
          </a:ln>
        </p:spPr>
      </p:pic>
      <p:sp>
        <p:nvSpPr>
          <p:cNvPr id="124" name="Google Shape;124;p5"/>
          <p:cNvSpPr txBox="1"/>
          <p:nvPr/>
        </p:nvSpPr>
        <p:spPr>
          <a:xfrm>
            <a:off x="1692275" y="333375"/>
            <a:ext cx="648017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US" sz="1800" b="0" i="0" u="none">
                <a:solidFill>
                  <a:schemeClr val="lt1"/>
                </a:solidFill>
                <a:latin typeface="Calibri"/>
                <a:ea typeface="Calibri"/>
                <a:cs typeface="Calibri"/>
                <a:sym typeface="Calibri"/>
              </a:rPr>
              <a:t>Όταν τελείωνε το μάθημα επέστρεφαν πάλι στα σπίτια τους πολύ πολύ προσεχτικά  για να μην τους δουν οι Τούρκοι.</a:t>
            </a:r>
            <a:endParaRPr/>
          </a:p>
        </p:txBody>
      </p:sp>
      <p:sp>
        <p:nvSpPr>
          <p:cNvPr id="125" name="Google Shape;125;p5"/>
          <p:cNvSpPr txBox="1"/>
          <p:nvPr/>
        </p:nvSpPr>
        <p:spPr>
          <a:xfrm>
            <a:off x="6948487" y="6488112"/>
            <a:ext cx="2019300"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6"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sp>
        <p:nvSpPr>
          <p:cNvPr id="131" name="Google Shape;131;p6"/>
          <p:cNvSpPr txBox="1"/>
          <p:nvPr/>
        </p:nvSpPr>
        <p:spPr>
          <a:xfrm>
            <a:off x="395287" y="188912"/>
            <a:ext cx="8280400" cy="12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Κάποιοι Έλληνες δεν άντεχαν τη σκλαβιά και γι αυτό έφευγαν για τα βουνά. Εκεί πάνω γυμνάζονταν στο τρέξιμο, στο πήδημα και στα όπλα. Μετά κατέβαιναν και πολεμούσαν. Έκλεβαν τους πλούσιους Τούρκους και βοηθούσαν τους φτωχούς Έλληνες.  Ήταν τα ξακουστά</a:t>
            </a:r>
            <a:r>
              <a:rPr lang="en-US" sz="2000" b="1" i="0" u="none">
                <a:solidFill>
                  <a:schemeClr val="dk1"/>
                </a:solidFill>
                <a:latin typeface="Calibri"/>
                <a:ea typeface="Calibri"/>
                <a:cs typeface="Calibri"/>
                <a:sym typeface="Calibri"/>
              </a:rPr>
              <a:t> </a:t>
            </a:r>
            <a:r>
              <a:rPr lang="en-US" sz="1800" b="1" i="0" u="none">
                <a:solidFill>
                  <a:schemeClr val="dk1"/>
                </a:solidFill>
                <a:latin typeface="Calibri"/>
                <a:ea typeface="Calibri"/>
                <a:cs typeface="Calibri"/>
                <a:sym typeface="Calibri"/>
              </a:rPr>
              <a:t>κλεφτόπουλα.</a:t>
            </a:r>
            <a:endParaRPr/>
          </a:p>
        </p:txBody>
      </p:sp>
      <p:pic>
        <p:nvPicPr>
          <p:cNvPr id="132" name="Google Shape;132;p6" descr="http://www.musicheaven.gr/html/images/stories/2013/1386152317.jpg"/>
          <p:cNvPicPr preferRelativeResize="0"/>
          <p:nvPr/>
        </p:nvPicPr>
        <p:blipFill rotWithShape="1">
          <a:blip r:embed="rId4">
            <a:alphaModFix/>
          </a:blip>
          <a:srcRect/>
          <a:stretch/>
        </p:blipFill>
        <p:spPr>
          <a:xfrm>
            <a:off x="0" y="1341437"/>
            <a:ext cx="9144000" cy="5516562"/>
          </a:xfrm>
          <a:prstGeom prst="rect">
            <a:avLst/>
          </a:prstGeom>
          <a:noFill/>
          <a:ln>
            <a:noFill/>
          </a:ln>
        </p:spPr>
      </p:pic>
      <p:sp>
        <p:nvSpPr>
          <p:cNvPr id="133" name="Google Shape;133;p6"/>
          <p:cNvSpPr txBox="1"/>
          <p:nvPr/>
        </p:nvSpPr>
        <p:spPr>
          <a:xfrm>
            <a:off x="179387" y="1341437"/>
            <a:ext cx="55435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Ας ακούσουμε το τραγούδι : «Τα κλεφτόπουλα»</a:t>
            </a:r>
            <a:endParaRPr/>
          </a:p>
        </p:txBody>
      </p:sp>
      <p:sp>
        <p:nvSpPr>
          <p:cNvPr id="134" name="Google Shape;134;p6"/>
          <p:cNvSpPr txBox="1"/>
          <p:nvPr/>
        </p:nvSpPr>
        <p:spPr>
          <a:xfrm>
            <a:off x="5651500" y="1268412"/>
            <a:ext cx="3090862"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sng">
                <a:solidFill>
                  <a:schemeClr val="dk1"/>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https://youtu.be/I-mRYpOChDI</a:t>
            </a:r>
            <a:endParaRPr/>
          </a:p>
        </p:txBody>
      </p:sp>
      <p:sp>
        <p:nvSpPr>
          <p:cNvPr id="135" name="Google Shape;135;p6"/>
          <p:cNvSpPr txBox="1"/>
          <p:nvPr/>
        </p:nvSpPr>
        <p:spPr>
          <a:xfrm>
            <a:off x="0" y="6488112"/>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sp>
        <p:nvSpPr>
          <p:cNvPr id="141" name="Google Shape;141;p7"/>
          <p:cNvSpPr txBox="1"/>
          <p:nvPr/>
        </p:nvSpPr>
        <p:spPr>
          <a:xfrm>
            <a:off x="611187" y="908050"/>
            <a:ext cx="8532812" cy="363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Φώναζαν </a:t>
            </a:r>
            <a:r>
              <a:rPr lang="en-US" sz="3200" b="1" i="0" u="none">
                <a:solidFill>
                  <a:schemeClr val="dk1"/>
                </a:solidFill>
                <a:latin typeface="Calibri"/>
                <a:ea typeface="Calibri"/>
                <a:cs typeface="Calibri"/>
                <a:sym typeface="Calibri"/>
              </a:rPr>
              <a:t>«Ελευθερία  ή  θάνατος».</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Λίγο πριν γράφτηκε και ο </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Θούριος του </a:t>
            </a:r>
            <a:r>
              <a:rPr lang="en-US" sz="1800" b="1" i="0" u="none">
                <a:solidFill>
                  <a:schemeClr val="dk1"/>
                </a:solidFill>
                <a:latin typeface="Calibri"/>
                <a:ea typeface="Calibri"/>
                <a:cs typeface="Calibri"/>
                <a:sym typeface="Calibri"/>
              </a:rPr>
              <a:t>Ρήγα Φεραίου:</a:t>
            </a:r>
            <a:endParaRPr/>
          </a:p>
          <a:p>
            <a:pPr marL="0" marR="0" lvl="0" indent="0" algn="l" rtl="0">
              <a:lnSpc>
                <a:spcPct val="100000"/>
              </a:lnSpc>
              <a:spcBef>
                <a:spcPts val="0"/>
              </a:spcBef>
              <a:spcAft>
                <a:spcPts val="0"/>
              </a:spcAft>
              <a:buClr>
                <a:schemeClr val="dk1"/>
              </a:buClr>
              <a:buSzPts val="1800"/>
              <a:buFont typeface="Arial"/>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 </a:t>
            </a:r>
            <a:endParaRPr/>
          </a:p>
        </p:txBody>
      </p:sp>
      <p:sp>
        <p:nvSpPr>
          <p:cNvPr id="142" name="Google Shape;142;p7"/>
          <p:cNvSpPr txBox="1"/>
          <p:nvPr/>
        </p:nvSpPr>
        <p:spPr>
          <a:xfrm>
            <a:off x="468312" y="260350"/>
            <a:ext cx="8424862"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Πέρασαν  400 χρόνια σκλαβιάς. Το </a:t>
            </a:r>
            <a:r>
              <a:rPr lang="en-US" sz="1800" b="1" i="0" u="none">
                <a:solidFill>
                  <a:schemeClr val="dk1"/>
                </a:solidFill>
                <a:latin typeface="Calibri"/>
                <a:ea typeface="Calibri"/>
                <a:cs typeface="Calibri"/>
                <a:sym typeface="Calibri"/>
              </a:rPr>
              <a:t>1821</a:t>
            </a:r>
            <a:r>
              <a:rPr lang="en-US" sz="1800" b="0" i="0" u="none">
                <a:solidFill>
                  <a:schemeClr val="dk1"/>
                </a:solidFill>
                <a:latin typeface="Calibri"/>
                <a:ea typeface="Calibri"/>
                <a:cs typeface="Calibri"/>
                <a:sym typeface="Calibri"/>
              </a:rPr>
              <a:t> οι Έλληνες αποφάσισαν να κάνουν επανάσταση για να ελευθερώσουν την πατρίδα τους την Ελλάδα. Δεν άντεχαν άλλο την σκλαβιά.</a:t>
            </a:r>
            <a:endParaRPr/>
          </a:p>
        </p:txBody>
      </p:sp>
      <p:sp>
        <p:nvSpPr>
          <p:cNvPr id="143" name="Google Shape;143;p7"/>
          <p:cNvSpPr txBox="1"/>
          <p:nvPr/>
        </p:nvSpPr>
        <p:spPr>
          <a:xfrm>
            <a:off x="323850" y="2420937"/>
            <a:ext cx="5886450" cy="2862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Ως πότε παλικάρια, θα ζούμε στα στενά,</a:t>
            </a:r>
            <a:endParaRPr/>
          </a:p>
          <a:p>
            <a:pPr marL="0" marR="0" lvl="0" indent="0" algn="l"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μονάχοι σα λιοντάρια, στις ράχες στα βουνά;</a:t>
            </a:r>
            <a:endParaRPr/>
          </a:p>
          <a:p>
            <a:pPr marL="0" marR="0" lvl="0" indent="0" algn="l"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Σπηλιές να κατοικούμε, να βλέπουμε κλαδιά,</a:t>
            </a:r>
            <a:endParaRPr/>
          </a:p>
          <a:p>
            <a:pPr marL="0" marR="0" lvl="0" indent="0" algn="l"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να φεύγουμ’ απ’ τον κόσμο, για την πικρή σκλαβιά;</a:t>
            </a:r>
            <a:endParaRPr/>
          </a:p>
          <a:p>
            <a:pPr marL="0" marR="0" lvl="0" indent="0" algn="l"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Να χάνουμε αδέλφια, πατρίδα και γονείς,</a:t>
            </a:r>
            <a:endParaRPr/>
          </a:p>
          <a:p>
            <a:pPr marL="0" marR="0" lvl="0" indent="0" algn="l"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τους φίλους, τα παιδιά μας, κι όλους τους συγγενείς;</a:t>
            </a:r>
            <a:endParaRPr/>
          </a:p>
          <a:p>
            <a:pPr marL="0" marR="0" lvl="0" indent="0" algn="l"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Καλύτερα  μιας ώρας ελεύθερη ζωή,</a:t>
            </a:r>
            <a:endParaRPr/>
          </a:p>
          <a:p>
            <a:pPr marL="0" marR="0" lvl="0" indent="0" algn="l"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παρά σαράντα χρόνια, σκλαβιά και φυλακή</a:t>
            </a:r>
            <a:r>
              <a:rPr lang="en-US" sz="1600" b="1" i="0" u="none">
                <a:solidFill>
                  <a:schemeClr val="dk1"/>
                </a:solidFill>
                <a:latin typeface="Comic Sans MS"/>
                <a:ea typeface="Comic Sans MS"/>
                <a:cs typeface="Comic Sans MS"/>
                <a:sym typeface="Comic Sans MS"/>
              </a:rPr>
              <a:t>.</a:t>
            </a:r>
            <a:endParaRPr/>
          </a:p>
          <a:p>
            <a:pPr marL="0" marR="0" lvl="0" indent="0" algn="l" rtl="0">
              <a:lnSpc>
                <a:spcPct val="100000"/>
              </a:lnSpc>
              <a:spcBef>
                <a:spcPts val="0"/>
              </a:spcBef>
              <a:spcAft>
                <a:spcPts val="0"/>
              </a:spcAft>
              <a:buClr>
                <a:schemeClr val="dk1"/>
              </a:buClr>
              <a:buSzPts val="1800"/>
              <a:buFont typeface="Arial"/>
              <a:buNone/>
            </a:pPr>
            <a:endParaRPr sz="1800" b="1" i="0" u="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Ας το ακούσουμε:    </a:t>
            </a:r>
            <a:r>
              <a:rPr lang="en-US" sz="1800" b="0" i="0" u="sng">
                <a:solidFill>
                  <a:schemeClr val="dk1"/>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https://youtu.be/Vs1aN_5NC6c</a:t>
            </a:r>
            <a:endParaRPr/>
          </a:p>
        </p:txBody>
      </p:sp>
      <p:pic>
        <p:nvPicPr>
          <p:cNvPr id="144" name="Google Shape;144;p7" descr="ΡΗΓΑΣ ΦΕΡΑΙΟΣ | Male sketch, Roman empire, Historical place"/>
          <p:cNvPicPr preferRelativeResize="0"/>
          <p:nvPr/>
        </p:nvPicPr>
        <p:blipFill rotWithShape="1">
          <a:blip r:embed="rId5">
            <a:alphaModFix/>
          </a:blip>
          <a:srcRect/>
          <a:stretch/>
        </p:blipFill>
        <p:spPr>
          <a:xfrm>
            <a:off x="5724525" y="1700212"/>
            <a:ext cx="3006725" cy="3816350"/>
          </a:xfrm>
          <a:prstGeom prst="rect">
            <a:avLst/>
          </a:prstGeom>
          <a:noFill/>
          <a:ln>
            <a:noFill/>
          </a:ln>
        </p:spPr>
      </p:pic>
      <p:sp>
        <p:nvSpPr>
          <p:cNvPr id="145" name="Google Shape;145;p7"/>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8"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sp>
        <p:nvSpPr>
          <p:cNvPr id="151" name="Google Shape;151;p8"/>
          <p:cNvSpPr txBox="1"/>
          <p:nvPr/>
        </p:nvSpPr>
        <p:spPr>
          <a:xfrm>
            <a:off x="395287" y="620712"/>
            <a:ext cx="8135937" cy="181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Ένας παπάς έδωσε πρώτος το σύνθημα για την επανάσταση. Ήταν </a:t>
            </a:r>
            <a:r>
              <a:rPr lang="en-US" sz="1800" b="1" i="0" u="none">
                <a:solidFill>
                  <a:schemeClr val="dk1"/>
                </a:solidFill>
                <a:latin typeface="Calibri"/>
                <a:ea typeface="Calibri"/>
                <a:cs typeface="Calibri"/>
                <a:sym typeface="Calibri"/>
              </a:rPr>
              <a:t>ο Παλαιών Πατρών Γερμανός </a:t>
            </a:r>
            <a:r>
              <a:rPr lang="en-US" sz="1800" b="0" i="0" u="none">
                <a:solidFill>
                  <a:schemeClr val="dk1"/>
                </a:solidFill>
                <a:latin typeface="Calibri"/>
                <a:ea typeface="Calibri"/>
                <a:cs typeface="Calibri"/>
                <a:sym typeface="Calibri"/>
              </a:rPr>
              <a:t>που έδωσε μεγάλο θάρρος στα παλικάρια μας, ευλόγησε και σήκωσε πρώτος τη σημαία της επανάστασης . </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Ήταν </a:t>
            </a:r>
            <a:r>
              <a:rPr lang="en-US" sz="4000" b="1" i="0" u="none">
                <a:solidFill>
                  <a:schemeClr val="dk1"/>
                </a:solidFill>
                <a:latin typeface="Calibri"/>
                <a:ea typeface="Calibri"/>
                <a:cs typeface="Calibri"/>
                <a:sym typeface="Calibri"/>
              </a:rPr>
              <a:t>25 Μαρτίου του 1821 </a:t>
            </a:r>
            <a:r>
              <a:rPr lang="en-US" sz="1800" b="0" i="0" u="none">
                <a:solidFill>
                  <a:schemeClr val="dk1"/>
                </a:solidFill>
                <a:latin typeface="Calibri"/>
                <a:ea typeface="Calibri"/>
                <a:cs typeface="Calibri"/>
                <a:sym typeface="Calibri"/>
              </a:rPr>
              <a:t>όταν ξεκίνησε η επανάσταση.</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 </a:t>
            </a:r>
            <a:endParaRPr/>
          </a:p>
        </p:txBody>
      </p:sp>
      <p:pic>
        <p:nvPicPr>
          <p:cNvPr id="152" name="Google Shape;152;p8" descr="ΘΕΟΔΩΡΟΣ ΒΡΥΖΑΚΗΣ 1"/>
          <p:cNvPicPr preferRelativeResize="0"/>
          <p:nvPr/>
        </p:nvPicPr>
        <p:blipFill rotWithShape="1">
          <a:blip r:embed="rId4">
            <a:alphaModFix/>
          </a:blip>
          <a:srcRect/>
          <a:stretch/>
        </p:blipFill>
        <p:spPr>
          <a:xfrm>
            <a:off x="107950" y="2852737"/>
            <a:ext cx="4319587" cy="3240087"/>
          </a:xfrm>
          <a:prstGeom prst="rect">
            <a:avLst/>
          </a:prstGeom>
          <a:noFill/>
          <a:ln>
            <a:noFill/>
          </a:ln>
        </p:spPr>
      </p:pic>
      <p:pic>
        <p:nvPicPr>
          <p:cNvPr id="153" name="Google Shape;153;p8" descr="aglav7"/>
          <p:cNvPicPr preferRelativeResize="0"/>
          <p:nvPr/>
        </p:nvPicPr>
        <p:blipFill rotWithShape="1">
          <a:blip r:embed="rId5">
            <a:alphaModFix/>
          </a:blip>
          <a:srcRect/>
          <a:stretch/>
        </p:blipFill>
        <p:spPr>
          <a:xfrm>
            <a:off x="4500562" y="2852737"/>
            <a:ext cx="4464050" cy="3195637"/>
          </a:xfrm>
          <a:prstGeom prst="rect">
            <a:avLst/>
          </a:prstGeom>
          <a:noFill/>
          <a:ln>
            <a:noFill/>
          </a:ln>
        </p:spPr>
      </p:pic>
      <p:sp>
        <p:nvSpPr>
          <p:cNvPr id="154" name="Google Shape;154;p8"/>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9" descr="Beautiful Spring Landscape Background - Download Free Vectors, Clipart  Graphics &amp; Vector Art"/>
          <p:cNvPicPr preferRelativeResize="0"/>
          <p:nvPr/>
        </p:nvPicPr>
        <p:blipFill rotWithShape="1">
          <a:blip r:embed="rId3">
            <a:alphaModFix/>
          </a:blip>
          <a:srcRect/>
          <a:stretch/>
        </p:blipFill>
        <p:spPr>
          <a:xfrm>
            <a:off x="0" y="0"/>
            <a:ext cx="9124950" cy="6858000"/>
          </a:xfrm>
          <a:prstGeom prst="rect">
            <a:avLst/>
          </a:prstGeom>
          <a:noFill/>
          <a:ln>
            <a:noFill/>
          </a:ln>
        </p:spPr>
      </p:pic>
      <p:sp>
        <p:nvSpPr>
          <p:cNvPr id="160" name="Google Shape;160;p9"/>
          <p:cNvSpPr txBox="1"/>
          <p:nvPr/>
        </p:nvSpPr>
        <p:spPr>
          <a:xfrm>
            <a:off x="611187" y="333375"/>
            <a:ext cx="7705725" cy="738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Εκείνη τη μέρα γιορτάζουμε και τον </a:t>
            </a:r>
            <a:r>
              <a:rPr lang="en-US" sz="2400" b="1" i="0" u="none">
                <a:solidFill>
                  <a:schemeClr val="dk1"/>
                </a:solidFill>
                <a:latin typeface="Calibri"/>
                <a:ea typeface="Calibri"/>
                <a:cs typeface="Calibri"/>
                <a:sym typeface="Calibri"/>
              </a:rPr>
              <a:t>Ευαγγελισμό της Θεοτόκου</a:t>
            </a:r>
            <a:r>
              <a:rPr lang="en-US" sz="1800" b="0" i="0" u="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 Γι’ αυτό λέμε ότι είναι </a:t>
            </a:r>
            <a:r>
              <a:rPr lang="en-US" sz="1800" b="1" i="0" u="none">
                <a:solidFill>
                  <a:schemeClr val="dk1"/>
                </a:solidFill>
                <a:latin typeface="Calibri"/>
                <a:ea typeface="Calibri"/>
                <a:cs typeface="Calibri"/>
                <a:sym typeface="Calibri"/>
              </a:rPr>
              <a:t>διπλή γιορτή. </a:t>
            </a:r>
            <a:endParaRPr/>
          </a:p>
        </p:txBody>
      </p:sp>
      <p:sp>
        <p:nvSpPr>
          <p:cNvPr id="161" name="Google Shape;161;p9"/>
          <p:cNvSpPr txBox="1"/>
          <p:nvPr/>
        </p:nvSpPr>
        <p:spPr>
          <a:xfrm>
            <a:off x="4932362" y="1268412"/>
            <a:ext cx="4660900" cy="4586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Ευαγγελισμός της Θεοτόκου</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Εικοσιπέντε του Μαρτιού</a:t>
            </a:r>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το Αγγελούδι εκείνο,</a:t>
            </a:r>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κατέβηκε στην Παναγιά</a:t>
            </a:r>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της έδωσε τον κρίνο.</a:t>
            </a:r>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
            </a:r>
            <a:br>
              <a:rPr lang="en-US" sz="1600" b="0" i="0" u="none">
                <a:solidFill>
                  <a:schemeClr val="dk1"/>
                </a:solidFill>
                <a:latin typeface="Calibri"/>
                <a:ea typeface="Calibri"/>
                <a:cs typeface="Calibri"/>
                <a:sym typeface="Calibri"/>
              </a:rPr>
            </a:br>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Την ίδια μέρα διάλεξαν </a:t>
            </a:r>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οι Έλληνες και πάλι,                                                           </a:t>
            </a:r>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τα άρματα αρπάξανε</a:t>
            </a:r>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σηκώσαν το κεφάλι.</a:t>
            </a:r>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
            </a:r>
            <a:br>
              <a:rPr lang="en-US" sz="1600" b="0" i="0" u="none">
                <a:solidFill>
                  <a:schemeClr val="dk1"/>
                </a:solidFill>
                <a:latin typeface="Calibri"/>
                <a:ea typeface="Calibri"/>
                <a:cs typeface="Calibri"/>
                <a:sym typeface="Calibri"/>
              </a:rPr>
            </a:br>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Διπλή είναι σήμερα γιορτή,</a:t>
            </a:r>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διπλή και η χαρά,</a:t>
            </a:r>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γιορτάζει η πατρίδα μας</a:t>
            </a:r>
            <a:endParaRPr/>
          </a:p>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μαζί και η Παναγιά.</a:t>
            </a:r>
            <a:endParaRPr/>
          </a:p>
        </p:txBody>
      </p:sp>
      <p:pic>
        <p:nvPicPr>
          <p:cNvPr id="162" name="Google Shape;162;p9" descr="Με παρρησία...: 25 διάσημες ζωγραφιές με θέμα τον Ευαγγελισμό της Θεοτόκου."/>
          <p:cNvPicPr preferRelativeResize="0"/>
          <p:nvPr/>
        </p:nvPicPr>
        <p:blipFill rotWithShape="1">
          <a:blip r:embed="rId4">
            <a:alphaModFix/>
          </a:blip>
          <a:srcRect/>
          <a:stretch/>
        </p:blipFill>
        <p:spPr>
          <a:xfrm>
            <a:off x="684212" y="1268412"/>
            <a:ext cx="3382962" cy="5257800"/>
          </a:xfrm>
          <a:prstGeom prst="rect">
            <a:avLst/>
          </a:prstGeom>
          <a:noFill/>
          <a:ln>
            <a:noFill/>
          </a:ln>
        </p:spPr>
      </p:pic>
      <p:pic>
        <p:nvPicPr>
          <p:cNvPr id="163" name="Google Shape;163;p9" descr="Lily Flower Clipart PNG Image | Gallery Yopriceville - High-Quality Images  and Transparent PNG Free Clipart"/>
          <p:cNvPicPr preferRelativeResize="0"/>
          <p:nvPr/>
        </p:nvPicPr>
        <p:blipFill rotWithShape="1">
          <a:blip r:embed="rId5">
            <a:alphaModFix/>
          </a:blip>
          <a:srcRect/>
          <a:stretch/>
        </p:blipFill>
        <p:spPr>
          <a:xfrm rot="-1080000">
            <a:off x="7286625" y="2549525"/>
            <a:ext cx="1152525" cy="1946275"/>
          </a:xfrm>
          <a:prstGeom prst="rect">
            <a:avLst/>
          </a:prstGeom>
          <a:noFill/>
          <a:ln>
            <a:noFill/>
          </a:ln>
        </p:spPr>
      </p:pic>
      <p:sp>
        <p:nvSpPr>
          <p:cNvPr id="164" name="Google Shape;164;p9"/>
          <p:cNvSpPr txBox="1"/>
          <p:nvPr/>
        </p:nvSpPr>
        <p:spPr>
          <a:xfrm>
            <a:off x="7123112" y="6237287"/>
            <a:ext cx="2020887"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375E"/>
              </a:buClr>
              <a:buSzPts val="1800"/>
              <a:buFont typeface="Arial"/>
              <a:buNone/>
            </a:pPr>
            <a:r>
              <a:rPr lang="en-US" sz="1800" b="1" i="0" u="none">
                <a:solidFill>
                  <a:srgbClr val="17375E"/>
                </a:solidFill>
                <a:latin typeface="Arial"/>
                <a:ea typeface="Arial"/>
                <a:cs typeface="Arial"/>
                <a:sym typeface="Arial"/>
              </a:rPr>
              <a:t>Ειρήνη Πετρίδου</a:t>
            </a:r>
            <a:endParaRPr/>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965</Words>
  <Application>Microsoft Office PowerPoint</Application>
  <PresentationFormat>Προβολή στην οθόνη (4:3)</PresentationFormat>
  <Paragraphs>163</Paragraphs>
  <Slides>27</Slides>
  <Notes>27</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27</vt:i4>
      </vt:variant>
    </vt:vector>
  </HeadingPairs>
  <TitlesOfParts>
    <vt:vector size="31" baseType="lpstr">
      <vt:lpstr>Arial</vt:lpstr>
      <vt:lpstr>Calibri</vt:lpstr>
      <vt:lpstr>Comic Sans MS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HP</cp:lastModifiedBy>
  <cp:revision>1</cp:revision>
  <dcterms:created xsi:type="dcterms:W3CDTF">2021-03-16T17:10:28Z</dcterms:created>
  <dcterms:modified xsi:type="dcterms:W3CDTF">2025-03-24T18:53:02Z</dcterms:modified>
</cp:coreProperties>
</file>