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26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l-GR" smtClean="0"/>
              <a:t>Στυλ κύριου τίτλου</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D5380EE-6135-4DA6-9BE4-E6D91D05EEF7}" type="datetimeFigureOut">
              <a:rPr lang="el-GR" smtClean="0"/>
              <a:t>23/11/2022</a:t>
            </a:fld>
            <a:endParaRPr lang="el-GR"/>
          </a:p>
        </p:txBody>
      </p:sp>
      <p:sp>
        <p:nvSpPr>
          <p:cNvPr id="5" name="Footer Placeholder 4"/>
          <p:cNvSpPr>
            <a:spLocks noGrp="1"/>
          </p:cNvSpPr>
          <p:nvPr>
            <p:ph type="ftr" sz="quarter" idx="11"/>
          </p:nvPr>
        </p:nvSpPr>
        <p:spPr>
          <a:xfrm>
            <a:off x="1174044" y="5357592"/>
            <a:ext cx="5034845" cy="365125"/>
          </a:xfrm>
        </p:spPr>
        <p:txBody>
          <a:bodyPr/>
          <a:lstStyle/>
          <a:p>
            <a:endParaRPr lang="el-G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53CE4771-1D4F-4546-8C82-C05E3F919481}"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nchor="ct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BD5380EE-6135-4DA6-9BE4-E6D91D05EEF7}" type="datetimeFigureOut">
              <a:rPr lang="el-GR" smtClean="0"/>
              <a:t>23/11/2022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3CE4771-1D4F-4546-8C82-C05E3F919481}"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BD5380EE-6135-4DA6-9BE4-E6D91D05EEF7}" type="datetimeFigureOut">
              <a:rPr lang="el-GR" smtClean="0"/>
              <a:t>23/11/2022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3CE4771-1D4F-4546-8C82-C05E3F919481}"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BD5380EE-6135-4DA6-9BE4-E6D91D05EEF7}" type="datetimeFigureOut">
              <a:rPr lang="el-GR" smtClean="0"/>
              <a:t>23/11/2022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3CE4771-1D4F-4546-8C82-C05E3F919481}"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l-GR" smtClean="0"/>
              <a:t>Στυλ κύριου τίτλου</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D5380EE-6135-4DA6-9BE4-E6D91D05EEF7}" type="datetimeFigureOut">
              <a:rPr lang="el-GR" smtClean="0"/>
              <a:t>23/11/2022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3CE4771-1D4F-4546-8C82-C05E3F919481}"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5" name="Date Placeholder 4"/>
          <p:cNvSpPr>
            <a:spLocks noGrp="1"/>
          </p:cNvSpPr>
          <p:nvPr>
            <p:ph type="dt" sz="half" idx="10"/>
          </p:nvPr>
        </p:nvSpPr>
        <p:spPr/>
        <p:txBody>
          <a:bodyPr/>
          <a:lstStyle/>
          <a:p>
            <a:fld id="{BD5380EE-6135-4DA6-9BE4-E6D91D05EEF7}" type="datetimeFigureOut">
              <a:rPr lang="el-GR" smtClean="0"/>
              <a:t>23/11/2022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3CE4771-1D4F-4546-8C82-C05E3F919481}" type="slidenum">
              <a:rPr lang="el-GR" smtClean="0"/>
              <a:t>‹#›</a:t>
            </a:fld>
            <a:endParaRPr lang="el-GR"/>
          </a:p>
        </p:txBody>
      </p:sp>
      <p:sp>
        <p:nvSpPr>
          <p:cNvPr id="9" name="Content Placeholder 8"/>
          <p:cNvSpPr>
            <a:spLocks noGrp="1"/>
          </p:cNvSpPr>
          <p:nvPr>
            <p:ph sz="quarter" idx="13"/>
          </p:nvPr>
        </p:nvSpPr>
        <p:spPr>
          <a:xfrm>
            <a:off x="1298448" y="2121407"/>
            <a:ext cx="3200400" cy="360273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7" name="Date Placeholder 6"/>
          <p:cNvSpPr>
            <a:spLocks noGrp="1"/>
          </p:cNvSpPr>
          <p:nvPr>
            <p:ph type="dt" sz="half" idx="10"/>
          </p:nvPr>
        </p:nvSpPr>
        <p:spPr/>
        <p:txBody>
          <a:bodyPr/>
          <a:lstStyle/>
          <a:p>
            <a:fld id="{BD5380EE-6135-4DA6-9BE4-E6D91D05EEF7}" type="datetimeFigureOut">
              <a:rPr lang="el-GR" smtClean="0"/>
              <a:t>23/11/2022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53CE4771-1D4F-4546-8C82-C05E3F919481}" type="slidenum">
              <a:rPr lang="el-GR" smtClean="0"/>
              <a:t>‹#›</a:t>
            </a:fld>
            <a:endParaRPr lang="el-GR"/>
          </a:p>
        </p:txBody>
      </p:sp>
      <p:sp>
        <p:nvSpPr>
          <p:cNvPr id="11" name="Content Placeholder 10"/>
          <p:cNvSpPr>
            <a:spLocks noGrp="1"/>
          </p:cNvSpPr>
          <p:nvPr>
            <p:ph sz="quarter" idx="13"/>
          </p:nvPr>
        </p:nvSpPr>
        <p:spPr>
          <a:xfrm>
            <a:off x="1298448" y="2944368"/>
            <a:ext cx="3227832" cy="277977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Date Placeholder 2"/>
          <p:cNvSpPr>
            <a:spLocks noGrp="1"/>
          </p:cNvSpPr>
          <p:nvPr>
            <p:ph type="dt" sz="half" idx="10"/>
          </p:nvPr>
        </p:nvSpPr>
        <p:spPr/>
        <p:txBody>
          <a:bodyPr/>
          <a:lstStyle/>
          <a:p>
            <a:fld id="{BD5380EE-6135-4DA6-9BE4-E6D91D05EEF7}" type="datetimeFigureOut">
              <a:rPr lang="el-GR" smtClean="0"/>
              <a:t>23/11/2022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53CE4771-1D4F-4546-8C82-C05E3F919481}"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5380EE-6135-4DA6-9BE4-E6D91D05EEF7}" type="datetimeFigureOut">
              <a:rPr lang="el-GR" smtClean="0"/>
              <a:t>23/11/2022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53CE4771-1D4F-4546-8C82-C05E3F919481}"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l-GR" smtClean="0"/>
              <a:t>Στυλ κύριου τίτλου</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a:xfrm rot="60000">
            <a:off x="6341698" y="5885672"/>
            <a:ext cx="1213821" cy="365125"/>
          </a:xfrm>
        </p:spPr>
        <p:txBody>
          <a:bodyPr/>
          <a:lstStyle/>
          <a:p>
            <a:fld id="{BD5380EE-6135-4DA6-9BE4-E6D91D05EEF7}" type="datetimeFigureOut">
              <a:rPr lang="el-GR" smtClean="0"/>
              <a:t>23/11/2022</a:t>
            </a:fld>
            <a:endParaRPr lang="el-GR"/>
          </a:p>
        </p:txBody>
      </p:sp>
      <p:sp>
        <p:nvSpPr>
          <p:cNvPr id="6" name="Footer Placeholder 5"/>
          <p:cNvSpPr>
            <a:spLocks noGrp="1"/>
          </p:cNvSpPr>
          <p:nvPr>
            <p:ph type="ftr" sz="quarter" idx="11"/>
          </p:nvPr>
        </p:nvSpPr>
        <p:spPr>
          <a:xfrm rot="-60000">
            <a:off x="914554" y="5829261"/>
            <a:ext cx="3522607" cy="365125"/>
          </a:xfrm>
        </p:spPr>
        <p:txBody>
          <a:bodyPr/>
          <a:lstStyle/>
          <a:p>
            <a:endParaRPr lang="el-GR"/>
          </a:p>
        </p:txBody>
      </p:sp>
      <p:sp>
        <p:nvSpPr>
          <p:cNvPr id="7" name="Slide Number Placeholder 6"/>
          <p:cNvSpPr>
            <a:spLocks noGrp="1"/>
          </p:cNvSpPr>
          <p:nvPr>
            <p:ph type="sldNum" sz="quarter" idx="12"/>
          </p:nvPr>
        </p:nvSpPr>
        <p:spPr>
          <a:xfrm rot="60000">
            <a:off x="7557313" y="5896961"/>
            <a:ext cx="554023" cy="365125"/>
          </a:xfrm>
        </p:spPr>
        <p:txBody>
          <a:bodyPr/>
          <a:lstStyle/>
          <a:p>
            <a:fld id="{53CE4771-1D4F-4546-8C82-C05E3F919481}"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l-GR" smtClean="0"/>
              <a:t>Στυλ κύριου τίτλου</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a:xfrm rot="60000">
            <a:off x="6345936" y="5888737"/>
            <a:ext cx="1213821" cy="365125"/>
          </a:xfrm>
        </p:spPr>
        <p:txBody>
          <a:bodyPr/>
          <a:lstStyle/>
          <a:p>
            <a:fld id="{BD5380EE-6135-4DA6-9BE4-E6D91D05EEF7}" type="datetimeFigureOut">
              <a:rPr lang="el-GR" smtClean="0"/>
              <a:t>23/11/2022</a:t>
            </a:fld>
            <a:endParaRPr lang="el-GR"/>
          </a:p>
        </p:txBody>
      </p:sp>
      <p:sp>
        <p:nvSpPr>
          <p:cNvPr id="6" name="Footer Placeholder 5"/>
          <p:cNvSpPr>
            <a:spLocks noGrp="1"/>
          </p:cNvSpPr>
          <p:nvPr>
            <p:ph type="ftr" sz="quarter" idx="11"/>
          </p:nvPr>
        </p:nvSpPr>
        <p:spPr>
          <a:xfrm rot="-60000">
            <a:off x="914569" y="5831037"/>
            <a:ext cx="3319043" cy="365125"/>
          </a:xfrm>
        </p:spPr>
        <p:txBody>
          <a:bodyPr/>
          <a:lstStyle/>
          <a:p>
            <a:endParaRPr lang="el-GR"/>
          </a:p>
        </p:txBody>
      </p:sp>
      <p:sp>
        <p:nvSpPr>
          <p:cNvPr id="7" name="Slide Number Placeholder 6"/>
          <p:cNvSpPr>
            <a:spLocks noGrp="1"/>
          </p:cNvSpPr>
          <p:nvPr>
            <p:ph type="sldNum" sz="quarter" idx="12"/>
          </p:nvPr>
        </p:nvSpPr>
        <p:spPr>
          <a:xfrm rot="60000">
            <a:off x="7562089" y="5900026"/>
            <a:ext cx="554023" cy="365125"/>
          </a:xfrm>
        </p:spPr>
        <p:txBody>
          <a:bodyPr/>
          <a:lstStyle/>
          <a:p>
            <a:fld id="{53CE4771-1D4F-4546-8C82-C05E3F919481}"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4"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5"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5"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D5380EE-6135-4DA6-9BE4-E6D91D05EEF7}" type="datetimeFigureOut">
              <a:rPr lang="el-GR" smtClean="0"/>
              <a:t>23/11/2022</a:t>
            </a:fld>
            <a:endParaRPr lang="el-G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l-G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53CE4771-1D4F-4546-8C82-C05E3F919481}"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ru02M_Nm_jk" TargetMode="External"/><Relationship Id="rId2" Type="http://schemas.openxmlformats.org/officeDocument/2006/relationships/hyperlink" Target="https://www.youtube.com/watch?v=rTrUJh7Wy7w"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US" dirty="0" smtClean="0">
                <a:latin typeface="Monotype Corsiva" pitchFamily="66" charset="0"/>
              </a:rPr>
              <a:t>This is how we do it…</a:t>
            </a:r>
            <a:endParaRPr lang="el-GR" dirty="0">
              <a:latin typeface="Monotype Corsiva" pitchFamily="66" charset="0"/>
            </a:endParaRPr>
          </a:p>
        </p:txBody>
      </p:sp>
      <p:pic>
        <p:nvPicPr>
          <p:cNvPr id="6" name="Θέση περιεχομένου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5736" y="2119313"/>
            <a:ext cx="4824535" cy="3603625"/>
          </a:xfrm>
        </p:spPr>
      </p:pic>
    </p:spTree>
    <p:extLst>
      <p:ext uri="{BB962C8B-B14F-4D97-AF65-F5344CB8AC3E}">
        <p14:creationId xmlns:p14="http://schemas.microsoft.com/office/powerpoint/2010/main" val="89211313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normAutofit fontScale="90000"/>
          </a:bodyPr>
          <a:lstStyle/>
          <a:p>
            <a:r>
              <a:rPr lang="en-US" sz="2800" dirty="0" smtClean="0">
                <a:latin typeface="Monotype Corsiva" pitchFamily="66" charset="0"/>
              </a:rPr>
              <a:t>Before we cut it, we cross it. The first three pieces are for Jesus Christ, one for somebody poor and one for the house. After that we cut one piece </a:t>
            </a:r>
            <a:r>
              <a:rPr lang="en-US" sz="2800" dirty="0" smtClean="0">
                <a:latin typeface="Monotype Corsiva" pitchFamily="66" charset="0"/>
              </a:rPr>
              <a:t>for </a:t>
            </a:r>
            <a:r>
              <a:rPr lang="en-US" sz="2800" dirty="0" smtClean="0">
                <a:latin typeface="Monotype Corsiva" pitchFamily="66" charset="0"/>
              </a:rPr>
              <a:t>each member of the family.</a:t>
            </a:r>
            <a:endParaRPr lang="el-GR" sz="2800" dirty="0">
              <a:latin typeface="Monotype Corsiva" pitchFamily="66" charset="0"/>
            </a:endParaRPr>
          </a:p>
        </p:txBody>
      </p:sp>
      <p:pic>
        <p:nvPicPr>
          <p:cNvPr id="14" name="Θέση περιεχομένου 1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460500" y="2132856"/>
            <a:ext cx="2876550" cy="3600400"/>
          </a:xfrm>
        </p:spPr>
      </p:pic>
      <p:pic>
        <p:nvPicPr>
          <p:cNvPr id="15" name="Θέση περιεχομένου 14"/>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664075" y="2204864"/>
            <a:ext cx="3200400" cy="3456384"/>
          </a:xfrm>
        </p:spPr>
      </p:pic>
    </p:spTree>
    <p:extLst>
      <p:ext uri="{BB962C8B-B14F-4D97-AF65-F5344CB8AC3E}">
        <p14:creationId xmlns:p14="http://schemas.microsoft.com/office/powerpoint/2010/main" val="245028484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sz="2800" dirty="0" smtClean="0">
                <a:latin typeface="Monotype Corsiva" pitchFamily="66" charset="0"/>
              </a:rPr>
              <a:t>When the year is about to </a:t>
            </a:r>
            <a:r>
              <a:rPr lang="en-US" sz="2800" dirty="0" smtClean="0">
                <a:latin typeface="Monotype Corsiva" pitchFamily="66" charset="0"/>
              </a:rPr>
              <a:t>change, </a:t>
            </a:r>
            <a:r>
              <a:rPr lang="en-US" sz="2800" dirty="0" smtClean="0">
                <a:latin typeface="Monotype Corsiva" pitchFamily="66" charset="0"/>
              </a:rPr>
              <a:t>we turn off the lights 10 seconds before the coming of the New Year and we count down…</a:t>
            </a:r>
            <a:endParaRPr lang="el-GR" sz="2800" dirty="0">
              <a:latin typeface="Monotype Corsiva" pitchFamily="66" charset="0"/>
            </a:endParaRPr>
          </a:p>
        </p:txBody>
      </p:sp>
      <p:pic>
        <p:nvPicPr>
          <p:cNvPr id="6" name="Θέση περιεχομένου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03648" y="2204864"/>
            <a:ext cx="6552728" cy="3456384"/>
          </a:xfrm>
        </p:spPr>
      </p:pic>
    </p:spTree>
    <p:extLst>
      <p:ext uri="{BB962C8B-B14F-4D97-AF65-F5344CB8AC3E}">
        <p14:creationId xmlns:p14="http://schemas.microsoft.com/office/powerpoint/2010/main" val="182425307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2800" dirty="0" smtClean="0">
                <a:latin typeface="Monotype Corsiva" pitchFamily="66" charset="0"/>
              </a:rPr>
              <a:t>…After wishing “Happy New Year” we open our presents.</a:t>
            </a:r>
            <a:endParaRPr lang="el-GR" sz="2800" dirty="0">
              <a:latin typeface="Monotype Corsiva" pitchFamily="66" charset="0"/>
            </a:endParaRPr>
          </a:p>
        </p:txBody>
      </p:sp>
      <p:pic>
        <p:nvPicPr>
          <p:cNvPr id="5" name="Θέση περιεχομένου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546224" y="2132856"/>
            <a:ext cx="2953768" cy="3600400"/>
          </a:xfrm>
        </p:spPr>
      </p:pic>
      <p:pic>
        <p:nvPicPr>
          <p:cNvPr id="6" name="Θέση περιεχομένου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664075" y="2132856"/>
            <a:ext cx="3200400" cy="3600400"/>
          </a:xfrm>
        </p:spPr>
      </p:pic>
    </p:spTree>
    <p:extLst>
      <p:ext uri="{BB962C8B-B14F-4D97-AF65-F5344CB8AC3E}">
        <p14:creationId xmlns:p14="http://schemas.microsoft.com/office/powerpoint/2010/main" val="234233189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sz="2800" dirty="0" smtClean="0">
                <a:latin typeface="Monotype Corsiva" pitchFamily="66" charset="0"/>
              </a:rPr>
              <a:t>In “</a:t>
            </a:r>
            <a:r>
              <a:rPr lang="en-US" sz="2800" dirty="0" err="1" smtClean="0">
                <a:latin typeface="Monotype Corsiva" pitchFamily="66" charset="0"/>
              </a:rPr>
              <a:t>Vasilopita</a:t>
            </a:r>
            <a:r>
              <a:rPr lang="en-US" sz="2800" dirty="0" smtClean="0">
                <a:latin typeface="Monotype Corsiva" pitchFamily="66" charset="0"/>
              </a:rPr>
              <a:t>”, a coin is hidden. </a:t>
            </a:r>
            <a:r>
              <a:rPr lang="en-US" sz="2800" dirty="0" smtClean="0">
                <a:latin typeface="Monotype Corsiva" pitchFamily="66" charset="0"/>
              </a:rPr>
              <a:t>Those </a:t>
            </a:r>
            <a:r>
              <a:rPr lang="en-US" sz="2800" dirty="0" smtClean="0">
                <a:latin typeface="Monotype Corsiva" pitchFamily="66" charset="0"/>
              </a:rPr>
              <a:t>who will find it, he/she will have good fortune throughout the coming year.</a:t>
            </a:r>
            <a:endParaRPr lang="el-GR" sz="2800" dirty="0">
              <a:latin typeface="Monotype Corsiva" pitchFamily="66" charset="0"/>
            </a:endParaRPr>
          </a:p>
        </p:txBody>
      </p:sp>
      <p:pic>
        <p:nvPicPr>
          <p:cNvPr id="5" name="Θέση περιεχομένου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298575" y="2182495"/>
            <a:ext cx="3200400" cy="3480435"/>
          </a:xfrm>
        </p:spPr>
      </p:pic>
      <p:pic>
        <p:nvPicPr>
          <p:cNvPr id="6" name="Θέση περιεχομένου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664075" y="2132856"/>
            <a:ext cx="3200400" cy="3528392"/>
          </a:xfrm>
        </p:spPr>
      </p:pic>
    </p:spTree>
    <p:extLst>
      <p:ext uri="{BB962C8B-B14F-4D97-AF65-F5344CB8AC3E}">
        <p14:creationId xmlns:p14="http://schemas.microsoft.com/office/powerpoint/2010/main" val="25819026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1095023" y="817582"/>
            <a:ext cx="6965245" cy="4915674"/>
          </a:xfrm>
        </p:spPr>
        <p:txBody>
          <a:bodyPr>
            <a:normAutofit/>
          </a:bodyPr>
          <a:lstStyle/>
          <a:p>
            <a:r>
              <a:rPr lang="en-US" sz="2800" dirty="0" smtClean="0">
                <a:latin typeface="Monotype Corsiva" pitchFamily="66" charset="0"/>
              </a:rPr>
              <a:t>In the morning of New </a:t>
            </a:r>
            <a:r>
              <a:rPr lang="en-US" sz="2800" dirty="0" smtClean="0">
                <a:latin typeface="Monotype Corsiva" pitchFamily="66" charset="0"/>
              </a:rPr>
              <a:t>Year, </a:t>
            </a:r>
            <a:r>
              <a:rPr lang="en-US" sz="2800" dirty="0" smtClean="0">
                <a:latin typeface="Monotype Corsiva" pitchFamily="66" charset="0"/>
              </a:rPr>
              <a:t>we go to the church and when we come back, the one who gets in first, he/she must enter with the right foot for good luck holding a pomegranate. He/she drops the pomegranate which breaks into pieces and at the same time he/she wishes “health, happiness, and joy for the new year and may you have as many pennies as the pieces of the pomegranate”…</a:t>
            </a:r>
            <a:endParaRPr lang="el-GR" sz="2800" dirty="0">
              <a:latin typeface="Monotype Corsiva" pitchFamily="66" charset="0"/>
            </a:endParaRPr>
          </a:p>
        </p:txBody>
      </p:sp>
    </p:spTree>
    <p:extLst>
      <p:ext uri="{BB962C8B-B14F-4D97-AF65-F5344CB8AC3E}">
        <p14:creationId xmlns:p14="http://schemas.microsoft.com/office/powerpoint/2010/main" val="3339394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n-US" dirty="0" smtClean="0"/>
              <a:t>…</a:t>
            </a:r>
            <a:endParaRPr lang="el-GR" dirty="0"/>
          </a:p>
        </p:txBody>
      </p:sp>
      <p:pic>
        <p:nvPicPr>
          <p:cNvPr id="6" name="Θέση περιεχομένου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298575" y="2204864"/>
            <a:ext cx="3200400" cy="3528392"/>
          </a:xfrm>
        </p:spPr>
      </p:pic>
      <p:pic>
        <p:nvPicPr>
          <p:cNvPr id="7" name="Θέση περιεχομένου 6"/>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664075" y="2204864"/>
            <a:ext cx="3200400" cy="3528392"/>
          </a:xfrm>
        </p:spPr>
      </p:pic>
    </p:spTree>
    <p:extLst>
      <p:ext uri="{BB962C8B-B14F-4D97-AF65-F5344CB8AC3E}">
        <p14:creationId xmlns:p14="http://schemas.microsoft.com/office/powerpoint/2010/main" val="373566847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2800" dirty="0" smtClean="0">
                <a:latin typeface="Monotype Corsiva" pitchFamily="66" charset="0"/>
              </a:rPr>
              <a:t>The sweets we eat during the festivities are </a:t>
            </a:r>
            <a:r>
              <a:rPr lang="en-US" sz="2800" dirty="0" err="1" smtClean="0">
                <a:latin typeface="Monotype Corsiva" pitchFamily="66" charset="0"/>
              </a:rPr>
              <a:t>greek</a:t>
            </a:r>
            <a:r>
              <a:rPr lang="en-US" sz="2800" dirty="0" smtClean="0">
                <a:latin typeface="Monotype Corsiva" pitchFamily="66" charset="0"/>
              </a:rPr>
              <a:t> such as “</a:t>
            </a:r>
            <a:r>
              <a:rPr lang="en-US" sz="2800" dirty="0" err="1" smtClean="0">
                <a:latin typeface="Monotype Corsiva" pitchFamily="66" charset="0"/>
              </a:rPr>
              <a:t>kourabiedes</a:t>
            </a:r>
            <a:r>
              <a:rPr lang="en-US" sz="2800" dirty="0" smtClean="0">
                <a:latin typeface="Monotype Corsiva" pitchFamily="66" charset="0"/>
              </a:rPr>
              <a:t>”, “</a:t>
            </a:r>
            <a:r>
              <a:rPr lang="en-US" sz="2800" dirty="0" err="1" smtClean="0">
                <a:latin typeface="Monotype Corsiva" pitchFamily="66" charset="0"/>
              </a:rPr>
              <a:t>diples</a:t>
            </a:r>
            <a:r>
              <a:rPr lang="en-US" sz="2800" dirty="0" smtClean="0">
                <a:latin typeface="Monotype Corsiva" pitchFamily="66" charset="0"/>
              </a:rPr>
              <a:t>” and “</a:t>
            </a:r>
            <a:r>
              <a:rPr lang="en-US" sz="2800" dirty="0" err="1" smtClean="0">
                <a:latin typeface="Monotype Corsiva" pitchFamily="66" charset="0"/>
              </a:rPr>
              <a:t>melomakarona</a:t>
            </a:r>
            <a:r>
              <a:rPr lang="en-US" sz="2800" dirty="0" smtClean="0">
                <a:latin typeface="Monotype Corsiva" pitchFamily="66" charset="0"/>
              </a:rPr>
              <a:t>”</a:t>
            </a:r>
            <a:endParaRPr lang="el-GR" sz="2800" dirty="0">
              <a:latin typeface="Monotype Corsiva" pitchFamily="66" charset="0"/>
            </a:endParaRPr>
          </a:p>
        </p:txBody>
      </p:sp>
      <p:pic>
        <p:nvPicPr>
          <p:cNvPr id="5" name="Θέση περιεχομένου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298575" y="2132856"/>
            <a:ext cx="3200400" cy="3600400"/>
          </a:xfrm>
        </p:spPr>
      </p:pic>
      <p:pic>
        <p:nvPicPr>
          <p:cNvPr id="6" name="Θέση περιεχομένου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664075" y="2132856"/>
            <a:ext cx="3200400" cy="3600400"/>
          </a:xfrm>
        </p:spPr>
      </p:pic>
    </p:spTree>
    <p:extLst>
      <p:ext uri="{BB962C8B-B14F-4D97-AF65-F5344CB8AC3E}">
        <p14:creationId xmlns:p14="http://schemas.microsoft.com/office/powerpoint/2010/main" val="324010991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n-US" sz="4000" dirty="0" smtClean="0">
                <a:latin typeface="Monotype Corsiva" pitchFamily="66" charset="0"/>
              </a:rPr>
              <a:t>Some information about our country…</a:t>
            </a:r>
            <a:endParaRPr lang="el-GR" sz="4000" dirty="0">
              <a:latin typeface="Monotype Corsiva" pitchFamily="66" charset="0"/>
            </a:endParaRPr>
          </a:p>
        </p:txBody>
      </p:sp>
      <p:pic>
        <p:nvPicPr>
          <p:cNvPr id="7" name="Θέση περιεχομένου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58963" y="2119313"/>
            <a:ext cx="5405437" cy="3603625"/>
          </a:xfrm>
        </p:spPr>
      </p:pic>
    </p:spTree>
    <p:extLst>
      <p:ext uri="{BB962C8B-B14F-4D97-AF65-F5344CB8AC3E}">
        <p14:creationId xmlns:p14="http://schemas.microsoft.com/office/powerpoint/2010/main" val="292804269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2800" dirty="0" smtClean="0">
                <a:latin typeface="Monotype Corsiva" pitchFamily="66" charset="0"/>
              </a:rPr>
              <a:t>Greece is situated in the South of Europe.</a:t>
            </a:r>
            <a:endParaRPr lang="el-GR" sz="2800" dirty="0">
              <a:latin typeface="Monotype Corsiva" pitchFamily="66" charset="0"/>
            </a:endParaRP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2065" y="2119313"/>
            <a:ext cx="3639233" cy="3603625"/>
          </a:xfrm>
        </p:spPr>
      </p:pic>
    </p:spTree>
    <p:extLst>
      <p:ext uri="{BB962C8B-B14F-4D97-AF65-F5344CB8AC3E}">
        <p14:creationId xmlns:p14="http://schemas.microsoft.com/office/powerpoint/2010/main" val="397594763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2800" dirty="0" smtClean="0">
                <a:latin typeface="Monotype Corsiva" pitchFamily="66" charset="0"/>
              </a:rPr>
              <a:t>We all speak </a:t>
            </a:r>
            <a:r>
              <a:rPr lang="en-US" sz="2800" dirty="0" err="1" smtClean="0">
                <a:latin typeface="Monotype Corsiva" pitchFamily="66" charset="0"/>
              </a:rPr>
              <a:t>greek</a:t>
            </a:r>
            <a:r>
              <a:rPr lang="en-US" sz="2800" dirty="0" smtClean="0">
                <a:latin typeface="Monotype Corsiva" pitchFamily="66" charset="0"/>
              </a:rPr>
              <a:t>.</a:t>
            </a:r>
            <a:endParaRPr lang="el-GR" sz="2800" dirty="0">
              <a:latin typeface="Monotype Corsiva" pitchFamily="66" charset="0"/>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51720" y="1988840"/>
            <a:ext cx="5256584" cy="3384376"/>
          </a:xfrm>
        </p:spPr>
      </p:pic>
    </p:spTree>
    <p:extLst>
      <p:ext uri="{BB962C8B-B14F-4D97-AF65-F5344CB8AC3E}">
        <p14:creationId xmlns:p14="http://schemas.microsoft.com/office/powerpoint/2010/main" val="42449726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n-US" sz="3200" dirty="0" smtClean="0">
                <a:latin typeface="Monotype Corsiva" pitchFamily="66" charset="0"/>
              </a:rPr>
              <a:t>Once upon a time in Greece, during Christmas we used to decorate ships because we are a country surrounded by sea.</a:t>
            </a:r>
            <a:endParaRPr lang="el-GR" sz="3200" dirty="0">
              <a:latin typeface="Monotype Corsiva" pitchFamily="66" charset="0"/>
            </a:endParaRPr>
          </a:p>
        </p:txBody>
      </p:sp>
      <p:pic>
        <p:nvPicPr>
          <p:cNvPr id="7" name="Θέση περιεχομένου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298575" y="2348880"/>
            <a:ext cx="3200400" cy="3168352"/>
          </a:xfrm>
        </p:spPr>
      </p:pic>
      <p:pic>
        <p:nvPicPr>
          <p:cNvPr id="8" name="Θέση περιεχομένου 7"/>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664075" y="2321719"/>
            <a:ext cx="3200400" cy="3200400"/>
          </a:xfrm>
        </p:spPr>
      </p:pic>
    </p:spTree>
    <p:extLst>
      <p:ext uri="{BB962C8B-B14F-4D97-AF65-F5344CB8AC3E}">
        <p14:creationId xmlns:p14="http://schemas.microsoft.com/office/powerpoint/2010/main" val="326821954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sz="2800" dirty="0" smtClean="0">
                <a:latin typeface="Monotype Corsiva" pitchFamily="66" charset="0"/>
              </a:rPr>
              <a:t>In spring and summer </a:t>
            </a:r>
            <a:r>
              <a:rPr lang="en-US" sz="2800" dirty="0" smtClean="0">
                <a:latin typeface="Monotype Corsiva" pitchFamily="66" charset="0"/>
              </a:rPr>
              <a:t>,the </a:t>
            </a:r>
            <a:r>
              <a:rPr lang="en-US" sz="2800" dirty="0" smtClean="0">
                <a:latin typeface="Monotype Corsiva" pitchFamily="66" charset="0"/>
              </a:rPr>
              <a:t>weather is really hot since we are a country with sunshine. In autumn and winter it’s cold.</a:t>
            </a:r>
            <a:endParaRPr lang="el-GR" sz="2800" dirty="0">
              <a:latin typeface="Monotype Corsiva" pitchFamily="66" charset="0"/>
            </a:endParaRPr>
          </a:p>
        </p:txBody>
      </p:sp>
      <p:pic>
        <p:nvPicPr>
          <p:cNvPr id="5" name="Θέση περιεχομένου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298575" y="2132856"/>
            <a:ext cx="3200400" cy="3600400"/>
          </a:xfrm>
        </p:spPr>
      </p:pic>
      <p:pic>
        <p:nvPicPr>
          <p:cNvPr id="6" name="Θέση περιεχομένου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572000" y="2132856"/>
            <a:ext cx="3292475" cy="3600400"/>
          </a:xfrm>
        </p:spPr>
      </p:pic>
    </p:spTree>
    <p:extLst>
      <p:ext uri="{BB962C8B-B14F-4D97-AF65-F5344CB8AC3E}">
        <p14:creationId xmlns:p14="http://schemas.microsoft.com/office/powerpoint/2010/main" val="127708634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2800" dirty="0" smtClean="0">
                <a:latin typeface="Monotype Corsiva" pitchFamily="66" charset="0"/>
              </a:rPr>
              <a:t>We are well known for the sea which surrounds our country…</a:t>
            </a:r>
            <a:endParaRPr lang="el-GR" sz="2800" dirty="0">
              <a:latin typeface="Monotype Corsiva" pitchFamily="66" charset="0"/>
            </a:endParaRPr>
          </a:p>
        </p:txBody>
      </p:sp>
      <p:pic>
        <p:nvPicPr>
          <p:cNvPr id="5" name="Θέση περιεχομένου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298575" y="2204864"/>
            <a:ext cx="3200400" cy="3528391"/>
          </a:xfrm>
        </p:spPr>
      </p:pic>
      <p:pic>
        <p:nvPicPr>
          <p:cNvPr id="6" name="Θέση περιεχομένου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664075" y="2204864"/>
            <a:ext cx="3200400" cy="3528392"/>
          </a:xfrm>
        </p:spPr>
      </p:pic>
    </p:spTree>
    <p:extLst>
      <p:ext uri="{BB962C8B-B14F-4D97-AF65-F5344CB8AC3E}">
        <p14:creationId xmlns:p14="http://schemas.microsoft.com/office/powerpoint/2010/main" val="108800991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2800" dirty="0" smtClean="0">
                <a:latin typeface="Monotype Corsiva" pitchFamily="66" charset="0"/>
              </a:rPr>
              <a:t>…and for our ancient </a:t>
            </a:r>
            <a:r>
              <a:rPr lang="en-US" sz="2800" dirty="0" err="1" smtClean="0">
                <a:latin typeface="Monotype Corsiva" pitchFamily="66" charset="0"/>
              </a:rPr>
              <a:t>greek</a:t>
            </a:r>
            <a:r>
              <a:rPr lang="en-US" sz="2800" dirty="0" smtClean="0">
                <a:latin typeface="Monotype Corsiva" pitchFamily="66" charset="0"/>
              </a:rPr>
              <a:t> civilization.</a:t>
            </a:r>
            <a:endParaRPr lang="el-GR" sz="2800" dirty="0">
              <a:latin typeface="Monotype Corsiva" pitchFamily="66" charset="0"/>
            </a:endParaRPr>
          </a:p>
        </p:txBody>
      </p:sp>
      <p:pic>
        <p:nvPicPr>
          <p:cNvPr id="5" name="Θέση περιεχομένου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298575" y="2132856"/>
            <a:ext cx="3200400" cy="3600400"/>
          </a:xfrm>
        </p:spPr>
      </p:pic>
      <p:pic>
        <p:nvPicPr>
          <p:cNvPr id="6" name="Θέση περιεχομένου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664075" y="2132856"/>
            <a:ext cx="3200400" cy="3600400"/>
          </a:xfrm>
        </p:spPr>
      </p:pic>
    </p:spTree>
    <p:extLst>
      <p:ext uri="{BB962C8B-B14F-4D97-AF65-F5344CB8AC3E}">
        <p14:creationId xmlns:p14="http://schemas.microsoft.com/office/powerpoint/2010/main" val="278026247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2800" dirty="0" smtClean="0">
                <a:latin typeface="Monotype Corsiva" pitchFamily="66" charset="0"/>
              </a:rPr>
              <a:t>Our diet is the Mediterranean Diet…</a:t>
            </a:r>
            <a:endParaRPr lang="el-GR" sz="2800" dirty="0">
              <a:latin typeface="Monotype Corsiva" pitchFamily="66" charset="0"/>
            </a:endParaRPr>
          </a:p>
        </p:txBody>
      </p:sp>
      <p:pic>
        <p:nvPicPr>
          <p:cNvPr id="5" name="Θέση περιεχομένου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298575" y="2132856"/>
            <a:ext cx="3201418" cy="3600400"/>
          </a:xfrm>
        </p:spPr>
      </p:pic>
      <p:pic>
        <p:nvPicPr>
          <p:cNvPr id="6" name="Θέση περιεχομένου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644008" y="2132856"/>
            <a:ext cx="3220467" cy="3600400"/>
          </a:xfrm>
        </p:spPr>
      </p:pic>
    </p:spTree>
    <p:extLst>
      <p:ext uri="{BB962C8B-B14F-4D97-AF65-F5344CB8AC3E}">
        <p14:creationId xmlns:p14="http://schemas.microsoft.com/office/powerpoint/2010/main" val="115454147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r>
              <a:rPr lang="en-US" sz="2800" dirty="0" smtClean="0">
                <a:latin typeface="Monotype Corsiva" pitchFamily="66" charset="0"/>
              </a:rPr>
              <a:t>…and </a:t>
            </a:r>
            <a:r>
              <a:rPr lang="en-US" sz="2800" dirty="0">
                <a:latin typeface="Monotype Corsiva" pitchFamily="66" charset="0"/>
              </a:rPr>
              <a:t>w</a:t>
            </a:r>
            <a:r>
              <a:rPr lang="en-US" sz="2800" dirty="0" smtClean="0">
                <a:latin typeface="Monotype Corsiva" pitchFamily="66" charset="0"/>
              </a:rPr>
              <a:t>e use a lot of spices.</a:t>
            </a:r>
            <a:endParaRPr lang="el-GR" sz="2800" dirty="0">
              <a:latin typeface="Monotype Corsiva" pitchFamily="66" charset="0"/>
            </a:endParaRPr>
          </a:p>
        </p:txBody>
      </p:sp>
      <p:pic>
        <p:nvPicPr>
          <p:cNvPr id="7" name="Θέση περιεχομένου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6321" y="2119313"/>
            <a:ext cx="5410721" cy="3603625"/>
          </a:xfrm>
        </p:spPr>
      </p:pic>
    </p:spTree>
    <p:extLst>
      <p:ext uri="{BB962C8B-B14F-4D97-AF65-F5344CB8AC3E}">
        <p14:creationId xmlns:p14="http://schemas.microsoft.com/office/powerpoint/2010/main" val="389259658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n-US" sz="2800" dirty="0" smtClean="0">
                <a:latin typeface="Monotype Corsiva" pitchFamily="66" charset="0"/>
              </a:rPr>
              <a:t>That’s why, as </a:t>
            </a:r>
            <a:r>
              <a:rPr lang="en-US" sz="2800" dirty="0" smtClean="0">
                <a:latin typeface="Monotype Corsiva" pitchFamily="66" charset="0"/>
              </a:rPr>
              <a:t>Christmas </a:t>
            </a:r>
            <a:r>
              <a:rPr lang="en-US" sz="2800" dirty="0" smtClean="0">
                <a:latin typeface="Monotype Corsiva" pitchFamily="66" charset="0"/>
              </a:rPr>
              <a:t>ornaments, we chose to make and sent you small </a:t>
            </a:r>
            <a:r>
              <a:rPr lang="en-US" sz="2800" dirty="0">
                <a:latin typeface="Monotype Corsiva" pitchFamily="66" charset="0"/>
              </a:rPr>
              <a:t>G</a:t>
            </a:r>
            <a:r>
              <a:rPr lang="en-US" sz="2800" dirty="0" smtClean="0">
                <a:latin typeface="Monotype Corsiva" pitchFamily="66" charset="0"/>
              </a:rPr>
              <a:t>reek </a:t>
            </a:r>
            <a:r>
              <a:rPr lang="en-US" sz="2800" dirty="0" smtClean="0">
                <a:latin typeface="Monotype Corsiva" pitchFamily="66" charset="0"/>
              </a:rPr>
              <a:t>ships made of spices we use in our diet.</a:t>
            </a:r>
            <a:endParaRPr lang="el-GR" sz="2800" dirty="0">
              <a:latin typeface="Monotype Corsiva" pitchFamily="66" charset="0"/>
            </a:endParaRPr>
          </a:p>
        </p:txBody>
      </p:sp>
      <p:pic>
        <p:nvPicPr>
          <p:cNvPr id="2" name="Θέση περιεχομένου 1"/>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298575" y="2132856"/>
            <a:ext cx="3200400" cy="3600400"/>
          </a:xfrm>
        </p:spPr>
      </p:pic>
      <p:pic>
        <p:nvPicPr>
          <p:cNvPr id="3" name="Θέση περιεχομένου 2"/>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664075" y="2132856"/>
            <a:ext cx="3200400" cy="3600400"/>
          </a:xfrm>
        </p:spPr>
      </p:pic>
    </p:spTree>
    <p:extLst>
      <p:ext uri="{BB962C8B-B14F-4D97-AF65-F5344CB8AC3E}">
        <p14:creationId xmlns:p14="http://schemas.microsoft.com/office/powerpoint/2010/main" val="23940834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2800" dirty="0" smtClean="0">
                <a:latin typeface="Monotype Corsiva" pitchFamily="66" charset="0"/>
              </a:rPr>
              <a:t>We are </a:t>
            </a:r>
            <a:r>
              <a:rPr lang="en-US" sz="2800" dirty="0" smtClean="0">
                <a:latin typeface="Monotype Corsiva" pitchFamily="66" charset="0"/>
              </a:rPr>
              <a:t>also </a:t>
            </a:r>
            <a:r>
              <a:rPr lang="en-US" sz="2800" dirty="0" smtClean="0">
                <a:latin typeface="Monotype Corsiva" pitchFamily="66" charset="0"/>
              </a:rPr>
              <a:t>sending </a:t>
            </a:r>
            <a:r>
              <a:rPr lang="en-US" sz="2800" dirty="0" smtClean="0">
                <a:latin typeface="Monotype Corsiva" pitchFamily="66" charset="0"/>
              </a:rPr>
              <a:t>you an angel to protect all the students in your school.</a:t>
            </a:r>
            <a:endParaRPr lang="el-GR" sz="2800" dirty="0">
              <a:latin typeface="Monotype Corsiva" pitchFamily="66" charset="0"/>
            </a:endParaRPr>
          </a:p>
        </p:txBody>
      </p:sp>
      <p:pic>
        <p:nvPicPr>
          <p:cNvPr id="5" name="Θέση περιεχομένου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299666" y="2120900"/>
            <a:ext cx="3198217" cy="3603625"/>
          </a:xfrm>
        </p:spPr>
      </p:pic>
      <p:pic>
        <p:nvPicPr>
          <p:cNvPr id="6" name="Θέση περιεχομένου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664075" y="2132856"/>
            <a:ext cx="3200400" cy="3528391"/>
          </a:xfrm>
        </p:spPr>
      </p:pic>
    </p:spTree>
    <p:extLst>
      <p:ext uri="{BB962C8B-B14F-4D97-AF65-F5344CB8AC3E}">
        <p14:creationId xmlns:p14="http://schemas.microsoft.com/office/powerpoint/2010/main" val="103934169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sz="2800" dirty="0" smtClean="0">
                <a:latin typeface="Monotype Corsiva" pitchFamily="66" charset="0"/>
              </a:rPr>
              <a:t>Even though we are little ones and we are now learning the </a:t>
            </a:r>
            <a:r>
              <a:rPr lang="en-US" sz="2800" dirty="0" err="1" smtClean="0">
                <a:latin typeface="Monotype Corsiva" pitchFamily="66" charset="0"/>
              </a:rPr>
              <a:t>greek</a:t>
            </a:r>
            <a:r>
              <a:rPr lang="en-US" sz="2800" dirty="0" smtClean="0">
                <a:latin typeface="Monotype Corsiva" pitchFamily="66" charset="0"/>
              </a:rPr>
              <a:t> alphabet, we have tried to write some wishes to the </a:t>
            </a:r>
            <a:r>
              <a:rPr lang="en-US" sz="2800" dirty="0">
                <a:latin typeface="Monotype Corsiva" pitchFamily="66" charset="0"/>
              </a:rPr>
              <a:t>C</a:t>
            </a:r>
            <a:r>
              <a:rPr lang="en-US" sz="2800" dirty="0" smtClean="0">
                <a:latin typeface="Monotype Corsiva" pitchFamily="66" charset="0"/>
              </a:rPr>
              <a:t>hristmas card we’ve sent you.</a:t>
            </a:r>
            <a:endParaRPr lang="el-GR" sz="2800" dirty="0">
              <a:latin typeface="Monotype Corsiva" pitchFamily="66" charset="0"/>
            </a:endParaRPr>
          </a:p>
        </p:txBody>
      </p:sp>
      <p:pic>
        <p:nvPicPr>
          <p:cNvPr id="5" name="Θέση περιεχομένου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298575" y="2204864"/>
            <a:ext cx="3200400" cy="3456384"/>
          </a:xfrm>
        </p:spPr>
      </p:pic>
      <p:pic>
        <p:nvPicPr>
          <p:cNvPr id="6" name="Θέση περιεχομένου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664075" y="2204864"/>
            <a:ext cx="3200400" cy="3456384"/>
          </a:xfrm>
        </p:spPr>
      </p:pic>
    </p:spTree>
    <p:extLst>
      <p:ext uri="{BB962C8B-B14F-4D97-AF65-F5344CB8AC3E}">
        <p14:creationId xmlns:p14="http://schemas.microsoft.com/office/powerpoint/2010/main" val="58075848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r>
              <a:rPr lang="en-US" sz="2800" dirty="0" smtClean="0">
                <a:latin typeface="Monotype Corsiva" pitchFamily="66" charset="0"/>
              </a:rPr>
              <a:t>We hope that you’ll like our creations. We made them with </a:t>
            </a:r>
            <a:r>
              <a:rPr lang="en-US" sz="2800" smtClean="0">
                <a:latin typeface="Monotype Corsiva" pitchFamily="66" charset="0"/>
              </a:rPr>
              <a:t>love</a:t>
            </a:r>
            <a:r>
              <a:rPr lang="en-US" sz="2800">
                <a:latin typeface="Monotype Corsiva" pitchFamily="66" charset="0"/>
              </a:rPr>
              <a:t> </a:t>
            </a:r>
            <a:r>
              <a:rPr lang="en-US" sz="2800" smtClean="0">
                <a:latin typeface="Monotype Corsiva" pitchFamily="66" charset="0"/>
              </a:rPr>
              <a:t>and </a:t>
            </a:r>
            <a:r>
              <a:rPr lang="en-US" sz="2800" dirty="0" smtClean="0">
                <a:latin typeface="Monotype Corsiva" pitchFamily="66" charset="0"/>
              </a:rPr>
              <a:t>enthusiasm.</a:t>
            </a:r>
            <a:endParaRPr lang="el-GR" sz="2800" dirty="0">
              <a:latin typeface="Monotype Corsiva" pitchFamily="66" charset="0"/>
            </a:endParaRPr>
          </a:p>
        </p:txBody>
      </p:sp>
      <p:pic>
        <p:nvPicPr>
          <p:cNvPr id="7" name="Θέση περιεχομένου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9265" y="2119313"/>
            <a:ext cx="4804833" cy="3603625"/>
          </a:xfrm>
        </p:spPr>
      </p:pic>
    </p:spTree>
    <p:extLst>
      <p:ext uri="{BB962C8B-B14F-4D97-AF65-F5344CB8AC3E}">
        <p14:creationId xmlns:p14="http://schemas.microsoft.com/office/powerpoint/2010/main" val="353899124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3648" y="1124744"/>
            <a:ext cx="6254044" cy="1362075"/>
          </a:xfrm>
        </p:spPr>
        <p:txBody>
          <a:bodyPr>
            <a:normAutofit/>
          </a:bodyPr>
          <a:lstStyle/>
          <a:p>
            <a:r>
              <a:rPr lang="en-US" sz="2800" b="1" u="sng" dirty="0" smtClean="0">
                <a:latin typeface="Monotype Corsiva" pitchFamily="66" charset="0"/>
              </a:rPr>
              <a:t>Greek Carols</a:t>
            </a:r>
            <a:endParaRPr lang="el-GR" sz="2800" b="1" u="sng" dirty="0">
              <a:latin typeface="Monotype Corsiva" pitchFamily="66" charset="0"/>
            </a:endParaRPr>
          </a:p>
        </p:txBody>
      </p:sp>
      <p:sp>
        <p:nvSpPr>
          <p:cNvPr id="3" name="Θέση κειμένου 2"/>
          <p:cNvSpPr>
            <a:spLocks noGrp="1"/>
          </p:cNvSpPr>
          <p:nvPr>
            <p:ph type="body" idx="1"/>
          </p:nvPr>
        </p:nvSpPr>
        <p:spPr>
          <a:xfrm>
            <a:off x="1403648" y="2708920"/>
            <a:ext cx="6231467" cy="1791898"/>
          </a:xfrm>
        </p:spPr>
        <p:txBody>
          <a:bodyPr>
            <a:normAutofit fontScale="70000" lnSpcReduction="20000"/>
          </a:bodyPr>
          <a:lstStyle/>
          <a:p>
            <a:r>
              <a:rPr lang="en-US" sz="2800" dirty="0" smtClean="0">
                <a:latin typeface="Monotype Corsiva" pitchFamily="66" charset="0"/>
              </a:rPr>
              <a:t>Christmas Carols</a:t>
            </a:r>
            <a:endParaRPr lang="el-GR" sz="2800" dirty="0" smtClean="0">
              <a:latin typeface="Monotype Corsiva" pitchFamily="66" charset="0"/>
            </a:endParaRPr>
          </a:p>
          <a:p>
            <a:r>
              <a:rPr lang="en-US" sz="3300" dirty="0" smtClean="0">
                <a:latin typeface="Monotype Corsiva" pitchFamily="66" charset="0"/>
                <a:hlinkClick r:id="rId2"/>
              </a:rPr>
              <a:t>https</a:t>
            </a:r>
            <a:r>
              <a:rPr lang="en-US" sz="3300" dirty="0">
                <a:latin typeface="Monotype Corsiva" pitchFamily="66" charset="0"/>
                <a:hlinkClick r:id="rId2"/>
              </a:rPr>
              <a:t>://</a:t>
            </a:r>
            <a:r>
              <a:rPr lang="en-US" sz="3300" dirty="0" smtClean="0">
                <a:latin typeface="Monotype Corsiva" pitchFamily="66" charset="0"/>
                <a:hlinkClick r:id="rId2"/>
              </a:rPr>
              <a:t>www.youtube.com/watch?v=rTrUJh7Wy7w</a:t>
            </a:r>
            <a:endParaRPr lang="en-US" sz="3300" dirty="0" smtClean="0">
              <a:latin typeface="Monotype Corsiva" pitchFamily="66" charset="0"/>
            </a:endParaRPr>
          </a:p>
          <a:p>
            <a:r>
              <a:rPr lang="en-US" sz="2800" dirty="0" smtClean="0">
                <a:latin typeface="Monotype Corsiva" pitchFamily="66" charset="0"/>
              </a:rPr>
              <a:t>New Years Eve Carols</a:t>
            </a:r>
          </a:p>
          <a:p>
            <a:r>
              <a:rPr lang="en-US" sz="3600" dirty="0">
                <a:latin typeface="Monotype Corsiva" pitchFamily="66" charset="0"/>
                <a:hlinkClick r:id="rId3"/>
              </a:rPr>
              <a:t>https://</a:t>
            </a:r>
            <a:r>
              <a:rPr lang="en-US" sz="3600" dirty="0" smtClean="0">
                <a:latin typeface="Monotype Corsiva" pitchFamily="66" charset="0"/>
                <a:hlinkClick r:id="rId3"/>
              </a:rPr>
              <a:t>www.youtube.com/watch?v=ru02M_Nm_jk</a:t>
            </a:r>
            <a:endParaRPr lang="el-GR" sz="3600" dirty="0" smtClean="0">
              <a:latin typeface="Monotype Corsiva" pitchFamily="66" charset="0"/>
            </a:endParaRPr>
          </a:p>
          <a:p>
            <a:endParaRPr lang="el-GR" sz="2800" dirty="0">
              <a:latin typeface="Monotype Corsiva" pitchFamily="66" charset="0"/>
            </a:endParaRPr>
          </a:p>
        </p:txBody>
      </p:sp>
    </p:spTree>
    <p:extLst>
      <p:ext uri="{BB962C8B-B14F-4D97-AF65-F5344CB8AC3E}">
        <p14:creationId xmlns:p14="http://schemas.microsoft.com/office/powerpoint/2010/main" val="336292985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2800" dirty="0" smtClean="0">
                <a:latin typeface="Monotype Corsiva" pitchFamily="66" charset="0"/>
              </a:rPr>
              <a:t>Later, </a:t>
            </a:r>
            <a:r>
              <a:rPr lang="en-US" sz="2800" dirty="0" smtClean="0">
                <a:latin typeface="Monotype Corsiva" pitchFamily="66" charset="0"/>
              </a:rPr>
              <a:t>we adopted the European custom of decorating the Christmas tree.</a:t>
            </a:r>
            <a:endParaRPr lang="el-GR" sz="2800" dirty="0">
              <a:latin typeface="Monotype Corsiva" pitchFamily="66" charset="0"/>
            </a:endParaRPr>
          </a:p>
        </p:txBody>
      </p:sp>
      <p:pic>
        <p:nvPicPr>
          <p:cNvPr id="5" name="Θέση περιεχομένου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298575" y="2348880"/>
            <a:ext cx="3200400" cy="3168352"/>
          </a:xfrm>
        </p:spPr>
      </p:pic>
      <p:pic>
        <p:nvPicPr>
          <p:cNvPr id="6" name="Θέση περιεχομένου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664075" y="2321719"/>
            <a:ext cx="3200400" cy="3200400"/>
          </a:xfrm>
        </p:spPr>
      </p:pic>
    </p:spTree>
    <p:extLst>
      <p:ext uri="{BB962C8B-B14F-4D97-AF65-F5344CB8AC3E}">
        <p14:creationId xmlns:p14="http://schemas.microsoft.com/office/powerpoint/2010/main" val="33533797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5023" y="692696"/>
            <a:ext cx="6965245" cy="1728192"/>
          </a:xfrm>
        </p:spPr>
        <p:txBody>
          <a:bodyPr>
            <a:normAutofit fontScale="90000"/>
          </a:bodyPr>
          <a:lstStyle/>
          <a:p>
            <a:r>
              <a:rPr lang="en-US" sz="2800" dirty="0" smtClean="0">
                <a:latin typeface="Monotype Corsiva" pitchFamily="66" charset="0"/>
              </a:rPr>
              <a:t>Merry Christmas and a Happy New Year full of joy for every child in the world!</a:t>
            </a:r>
            <a:br>
              <a:rPr lang="en-US" sz="2800" dirty="0" smtClean="0">
                <a:latin typeface="Monotype Corsiva" pitchFamily="66" charset="0"/>
              </a:rPr>
            </a:br>
            <a:r>
              <a:rPr lang="en-US" sz="2800" dirty="0" smtClean="0">
                <a:latin typeface="Monotype Corsiva" pitchFamily="66" charset="0"/>
              </a:rPr>
              <a:t>With l</a:t>
            </a:r>
            <a:r>
              <a:rPr lang="en-US" sz="2800" dirty="0" smtClean="0">
                <a:latin typeface="Monotype Corsiva" pitchFamily="66" charset="0"/>
              </a:rPr>
              <a:t>ove</a:t>
            </a:r>
            <a:r>
              <a:rPr lang="en-US" sz="2800" dirty="0" smtClean="0">
                <a:latin typeface="Monotype Corsiva" pitchFamily="66" charset="0"/>
              </a:rPr>
              <a:t>, </a:t>
            </a:r>
            <a:r>
              <a:rPr lang="en-US" sz="2800" dirty="0" smtClean="0">
                <a:latin typeface="Monotype Corsiva" pitchFamily="66" charset="0"/>
              </a:rPr>
              <a:t/>
            </a:r>
            <a:br>
              <a:rPr lang="en-US" sz="2800" dirty="0" smtClean="0">
                <a:latin typeface="Monotype Corsiva" pitchFamily="66" charset="0"/>
              </a:rPr>
            </a:br>
            <a:r>
              <a:rPr lang="en-US" sz="2800" dirty="0" smtClean="0">
                <a:latin typeface="Monotype Corsiva" pitchFamily="66" charset="0"/>
              </a:rPr>
              <a:t>the </a:t>
            </a:r>
            <a:r>
              <a:rPr lang="en-US" sz="2800" dirty="0" smtClean="0">
                <a:latin typeface="Monotype Corsiva" pitchFamily="66" charset="0"/>
              </a:rPr>
              <a:t>students and teachers of 4</a:t>
            </a:r>
            <a:r>
              <a:rPr lang="en-US" sz="2800" baseline="30000" dirty="0" smtClean="0">
                <a:latin typeface="Monotype Corsiva" pitchFamily="66" charset="0"/>
              </a:rPr>
              <a:t>th</a:t>
            </a:r>
            <a:r>
              <a:rPr lang="en-US" sz="2800" dirty="0" smtClean="0">
                <a:latin typeface="Monotype Corsiva" pitchFamily="66" charset="0"/>
              </a:rPr>
              <a:t> Kindergarten Of </a:t>
            </a:r>
            <a:r>
              <a:rPr lang="en-US" sz="2800" dirty="0" err="1" smtClean="0">
                <a:latin typeface="Monotype Corsiva" pitchFamily="66" charset="0"/>
              </a:rPr>
              <a:t>Peristeri</a:t>
            </a:r>
            <a:r>
              <a:rPr lang="en-US" sz="2800" dirty="0">
                <a:latin typeface="Monotype Corsiva" pitchFamily="66" charset="0"/>
              </a:rPr>
              <a:t> </a:t>
            </a:r>
            <a:r>
              <a:rPr lang="en-US" sz="2800" dirty="0" smtClean="0">
                <a:latin typeface="Monotype Corsiva" pitchFamily="66" charset="0"/>
              </a:rPr>
              <a:t>(Greece)</a:t>
            </a:r>
            <a:endParaRPr lang="el-GR" sz="2800" dirty="0">
              <a:latin typeface="Monotype Corsiva" pitchFamily="66" charset="0"/>
            </a:endParaRPr>
          </a:p>
        </p:txBody>
      </p:sp>
      <p:pic>
        <p:nvPicPr>
          <p:cNvPr id="5" name="Θέση περιεχομένου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331640" y="2492896"/>
            <a:ext cx="3345433" cy="3200400"/>
          </a:xfrm>
        </p:spPr>
      </p:pic>
      <p:pic>
        <p:nvPicPr>
          <p:cNvPr id="6" name="Θέση περιεχομένου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644008" y="2492896"/>
            <a:ext cx="3200400" cy="3096344"/>
          </a:xfrm>
        </p:spPr>
      </p:pic>
    </p:spTree>
    <p:extLst>
      <p:ext uri="{BB962C8B-B14F-4D97-AF65-F5344CB8AC3E}">
        <p14:creationId xmlns:p14="http://schemas.microsoft.com/office/powerpoint/2010/main" val="250869428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5023" y="817582"/>
            <a:ext cx="6965245" cy="1675314"/>
          </a:xfrm>
        </p:spPr>
        <p:txBody>
          <a:bodyPr>
            <a:normAutofit fontScale="90000"/>
          </a:bodyPr>
          <a:lstStyle/>
          <a:p>
            <a:r>
              <a:rPr lang="en-US" sz="2800" dirty="0" smtClean="0">
                <a:latin typeface="Monotype Corsiva" pitchFamily="66" charset="0"/>
              </a:rPr>
              <a:t>On </a:t>
            </a:r>
            <a:r>
              <a:rPr lang="en-US" sz="2800" dirty="0">
                <a:latin typeface="Monotype Corsiva" pitchFamily="66" charset="0"/>
              </a:rPr>
              <a:t>C</a:t>
            </a:r>
            <a:r>
              <a:rPr lang="en-US" sz="2800" dirty="0" smtClean="0">
                <a:latin typeface="Monotype Corsiva" pitchFamily="66" charset="0"/>
              </a:rPr>
              <a:t>hristmas Eve the housewife of the household makes some special bread called </a:t>
            </a:r>
            <a:r>
              <a:rPr lang="en-US" sz="2800" dirty="0" smtClean="0">
                <a:latin typeface="Monotype Corsiva" pitchFamily="66" charset="0"/>
              </a:rPr>
              <a:t>“</a:t>
            </a:r>
            <a:r>
              <a:rPr lang="en-US" sz="2800" dirty="0">
                <a:latin typeface="Monotype Corsiva" pitchFamily="66" charset="0"/>
              </a:rPr>
              <a:t>C</a:t>
            </a:r>
            <a:r>
              <a:rPr lang="en-US" sz="2800" dirty="0" smtClean="0">
                <a:latin typeface="Monotype Corsiva" pitchFamily="66" charset="0"/>
              </a:rPr>
              <a:t>hristmas </a:t>
            </a:r>
            <a:r>
              <a:rPr lang="en-US" sz="2800" dirty="0" smtClean="0">
                <a:latin typeface="Monotype Corsiva" pitchFamily="66" charset="0"/>
              </a:rPr>
              <a:t>cake” or “</a:t>
            </a:r>
            <a:r>
              <a:rPr lang="en-US" sz="2800" dirty="0" err="1" smtClean="0">
                <a:latin typeface="Monotype Corsiva" pitchFamily="66" charset="0"/>
              </a:rPr>
              <a:t>christipsomo</a:t>
            </a:r>
            <a:r>
              <a:rPr lang="en-US" sz="2800" dirty="0" smtClean="0">
                <a:latin typeface="Monotype Corsiva" pitchFamily="66" charset="0"/>
              </a:rPr>
              <a:t>” in </a:t>
            </a:r>
            <a:r>
              <a:rPr lang="en-US" sz="2800" dirty="0">
                <a:latin typeface="Monotype Corsiva" pitchFamily="66" charset="0"/>
              </a:rPr>
              <a:t>G</a:t>
            </a:r>
            <a:r>
              <a:rPr lang="en-US" sz="2800" dirty="0" smtClean="0">
                <a:latin typeface="Monotype Corsiva" pitchFamily="66" charset="0"/>
              </a:rPr>
              <a:t>reek</a:t>
            </a:r>
            <a:r>
              <a:rPr lang="en-US" sz="2800" dirty="0" smtClean="0">
                <a:latin typeface="Monotype Corsiva" pitchFamily="66" charset="0"/>
              </a:rPr>
              <a:t>. On the bread there is a carved cross, a walnut in the middle and it is decorated with different kinds of designs or nuts.</a:t>
            </a:r>
            <a:endParaRPr lang="el-GR" sz="2800" dirty="0">
              <a:latin typeface="Monotype Corsiva" pitchFamily="66" charset="0"/>
            </a:endParaRPr>
          </a:p>
        </p:txBody>
      </p:sp>
      <p:pic>
        <p:nvPicPr>
          <p:cNvPr id="5" name="Θέση περιεχομένου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298575" y="2631440"/>
            <a:ext cx="3200400" cy="3027045"/>
          </a:xfrm>
        </p:spPr>
      </p:pic>
      <p:pic>
        <p:nvPicPr>
          <p:cNvPr id="6" name="Θέση περιεχομένου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684712" y="2565400"/>
            <a:ext cx="3159125" cy="3159125"/>
          </a:xfrm>
        </p:spPr>
      </p:pic>
    </p:spTree>
    <p:extLst>
      <p:ext uri="{BB962C8B-B14F-4D97-AF65-F5344CB8AC3E}">
        <p14:creationId xmlns:p14="http://schemas.microsoft.com/office/powerpoint/2010/main" val="200773190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sz="2800" dirty="0" smtClean="0">
                <a:latin typeface="Monotype Corsiva" pitchFamily="66" charset="0"/>
              </a:rPr>
              <a:t>On Christmas and New Year’s Eve the Children travel from house to house and sing carols. In the past, the landlord of the house used to give them sweets as a treat but nowadays the children get money instead.</a:t>
            </a:r>
            <a:endParaRPr lang="el-GR" sz="2800" dirty="0">
              <a:latin typeface="Monotype Corsiva" pitchFamily="66" charset="0"/>
            </a:endParaRPr>
          </a:p>
        </p:txBody>
      </p:sp>
      <p:pic>
        <p:nvPicPr>
          <p:cNvPr id="5" name="Θέση περιεχομένου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298575" y="2204864"/>
            <a:ext cx="3200400" cy="3528392"/>
          </a:xfrm>
        </p:spPr>
      </p:pic>
      <p:pic>
        <p:nvPicPr>
          <p:cNvPr id="6" name="Θέση περιεχομένου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664075" y="2204864"/>
            <a:ext cx="3200400" cy="3528392"/>
          </a:xfrm>
        </p:spPr>
      </p:pic>
    </p:spTree>
    <p:extLst>
      <p:ext uri="{BB962C8B-B14F-4D97-AF65-F5344CB8AC3E}">
        <p14:creationId xmlns:p14="http://schemas.microsoft.com/office/powerpoint/2010/main" val="340711468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sz="2800" dirty="0" smtClean="0">
                <a:latin typeface="Monotype Corsiva" pitchFamily="66" charset="0"/>
              </a:rPr>
              <a:t>On Christmas Day, we light a piece of strong, thick wood from pine or olive, which is called “</a:t>
            </a:r>
            <a:r>
              <a:rPr lang="en-US" sz="2800" dirty="0" err="1" smtClean="0">
                <a:latin typeface="Monotype Corsiva" pitchFamily="66" charset="0"/>
              </a:rPr>
              <a:t>Cristoksylo</a:t>
            </a:r>
            <a:r>
              <a:rPr lang="en-US" sz="2800" dirty="0" smtClean="0">
                <a:latin typeface="Monotype Corsiva" pitchFamily="66" charset="0"/>
              </a:rPr>
              <a:t>” in </a:t>
            </a:r>
            <a:r>
              <a:rPr lang="en-US" sz="2800" dirty="0" err="1" smtClean="0">
                <a:latin typeface="Monotype Corsiva" pitchFamily="66" charset="0"/>
              </a:rPr>
              <a:t>greek</a:t>
            </a:r>
            <a:r>
              <a:rPr lang="en-US" sz="2800" dirty="0" smtClean="0">
                <a:latin typeface="Monotype Corsiva" pitchFamily="66" charset="0"/>
              </a:rPr>
              <a:t>…</a:t>
            </a:r>
            <a:endParaRPr lang="el-GR" sz="2800" dirty="0">
              <a:latin typeface="Monotype Corsiva" pitchFamily="66" charset="0"/>
            </a:endParaRPr>
          </a:p>
        </p:txBody>
      </p:sp>
      <p:pic>
        <p:nvPicPr>
          <p:cNvPr id="5" name="Θέση περιεχομένου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298575" y="2132856"/>
            <a:ext cx="3200400" cy="3600400"/>
          </a:xfrm>
        </p:spPr>
      </p:pic>
      <p:pic>
        <p:nvPicPr>
          <p:cNvPr id="6" name="Θέση περιεχομένου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664075" y="2132856"/>
            <a:ext cx="3200400" cy="3528392"/>
          </a:xfrm>
        </p:spPr>
      </p:pic>
    </p:spTree>
    <p:extLst>
      <p:ext uri="{BB962C8B-B14F-4D97-AF65-F5344CB8AC3E}">
        <p14:creationId xmlns:p14="http://schemas.microsoft.com/office/powerpoint/2010/main" val="32237142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2800" dirty="0" smtClean="0">
                <a:latin typeface="Monotype Corsiva" pitchFamily="66" charset="0"/>
              </a:rPr>
              <a:t>…It remains lit until Epiphany to keep leprechauns away.</a:t>
            </a:r>
            <a:endParaRPr lang="el-GR" sz="2800" dirty="0">
              <a:latin typeface="Monotype Corsiva" pitchFamily="66" charset="0"/>
            </a:endParaRPr>
          </a:p>
        </p:txBody>
      </p:sp>
      <p:pic>
        <p:nvPicPr>
          <p:cNvPr id="5" name="Θέση περιεχομένου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403648" y="2132856"/>
            <a:ext cx="3168351" cy="3600400"/>
          </a:xfrm>
        </p:spPr>
      </p:pic>
      <p:pic>
        <p:nvPicPr>
          <p:cNvPr id="6" name="Θέση περιεχομένου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664075" y="2132856"/>
            <a:ext cx="3200400" cy="3600400"/>
          </a:xfrm>
        </p:spPr>
      </p:pic>
    </p:spTree>
    <p:extLst>
      <p:ext uri="{BB962C8B-B14F-4D97-AF65-F5344CB8AC3E}">
        <p14:creationId xmlns:p14="http://schemas.microsoft.com/office/powerpoint/2010/main" val="133738054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2800" dirty="0" smtClean="0">
                <a:latin typeface="Monotype Corsiva" pitchFamily="66" charset="0"/>
              </a:rPr>
              <a:t>On New Years Eve we eat “</a:t>
            </a:r>
            <a:r>
              <a:rPr lang="en-US" sz="2800" dirty="0" err="1" smtClean="0">
                <a:latin typeface="Monotype Corsiva" pitchFamily="66" charset="0"/>
              </a:rPr>
              <a:t>Vasilopita</a:t>
            </a:r>
            <a:r>
              <a:rPr lang="en-US" sz="2800" dirty="0" smtClean="0">
                <a:latin typeface="Monotype Corsiva" pitchFamily="66" charset="0"/>
              </a:rPr>
              <a:t>”. ..</a:t>
            </a:r>
            <a:endParaRPr lang="el-GR" sz="2800" dirty="0">
              <a:latin typeface="Monotype Corsiva" pitchFamily="66" charset="0"/>
            </a:endParaRPr>
          </a:p>
        </p:txBody>
      </p:sp>
      <p:pic>
        <p:nvPicPr>
          <p:cNvPr id="5" name="Θέση περιεχομένου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298575" y="2132856"/>
            <a:ext cx="3200400" cy="3600400"/>
          </a:xfrm>
        </p:spPr>
      </p:pic>
      <p:pic>
        <p:nvPicPr>
          <p:cNvPr id="6" name="Θέση περιεχομένου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664075" y="2132856"/>
            <a:ext cx="3200400" cy="3600400"/>
          </a:xfrm>
        </p:spPr>
      </p:pic>
    </p:spTree>
    <p:extLst>
      <p:ext uri="{BB962C8B-B14F-4D97-AF65-F5344CB8AC3E}">
        <p14:creationId xmlns:p14="http://schemas.microsoft.com/office/powerpoint/2010/main" val="102542030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2800" dirty="0" smtClean="0">
                <a:latin typeface="Monotype Corsiva" pitchFamily="66" charset="0"/>
              </a:rPr>
              <a:t>It is a custom that is connected to the celebration of “Saint </a:t>
            </a:r>
            <a:r>
              <a:rPr lang="en-US" sz="2800" dirty="0" err="1" smtClean="0">
                <a:latin typeface="Monotype Corsiva" pitchFamily="66" charset="0"/>
              </a:rPr>
              <a:t>Vasilios</a:t>
            </a:r>
            <a:r>
              <a:rPr lang="en-US" sz="2800" dirty="0" smtClean="0">
                <a:latin typeface="Monotype Corsiva" pitchFamily="66" charset="0"/>
              </a:rPr>
              <a:t>”</a:t>
            </a:r>
            <a:r>
              <a:rPr lang="el-GR" sz="2800" dirty="0" smtClean="0">
                <a:latin typeface="Monotype Corsiva" pitchFamily="66" charset="0"/>
              </a:rPr>
              <a:t> </a:t>
            </a:r>
            <a:r>
              <a:rPr lang="en-US" sz="2800" dirty="0" smtClean="0">
                <a:latin typeface="Monotype Corsiva" pitchFamily="66" charset="0"/>
              </a:rPr>
              <a:t>from  Caesarea in Cappadocia.</a:t>
            </a:r>
            <a:endParaRPr lang="el-GR" sz="2800" dirty="0">
              <a:latin typeface="Monotype Corsiva" pitchFamily="66" charset="0"/>
            </a:endParaRP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87824" y="2132856"/>
            <a:ext cx="2880319" cy="3168352"/>
          </a:xfrm>
        </p:spPr>
      </p:pic>
    </p:spTree>
    <p:extLst>
      <p:ext uri="{BB962C8B-B14F-4D97-AF65-F5344CB8AC3E}">
        <p14:creationId xmlns:p14="http://schemas.microsoft.com/office/powerpoint/2010/main" val="134692057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Πινέζα">
  <a:themeElements>
    <a:clrScheme name="Πινέζα">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Πινέζα">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Πινέζα">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213</TotalTime>
  <Words>610</Words>
  <Application>Microsoft Office PowerPoint</Application>
  <PresentationFormat>Προβολή στην οθόνη (4:3)</PresentationFormat>
  <Paragraphs>34</Paragraphs>
  <Slides>30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30</vt:i4>
      </vt:variant>
    </vt:vector>
  </HeadingPairs>
  <TitlesOfParts>
    <vt:vector size="31" baseType="lpstr">
      <vt:lpstr>Πινέζα</vt:lpstr>
      <vt:lpstr>This is how we do it…</vt:lpstr>
      <vt:lpstr>Once upon a time in Greece, during Christmas we used to decorate ships because we are a country surrounded by sea.</vt:lpstr>
      <vt:lpstr>Later, we adopted the European custom of decorating the Christmas tree.</vt:lpstr>
      <vt:lpstr>On Christmas Eve the housewife of the household makes some special bread called “Christmas cake” or “christipsomo” in Greek. On the bread there is a carved cross, a walnut in the middle and it is decorated with different kinds of designs or nuts.</vt:lpstr>
      <vt:lpstr>On Christmas and New Year’s Eve the Children travel from house to house and sing carols. In the past, the landlord of the house used to give them sweets as a treat but nowadays the children get money instead.</vt:lpstr>
      <vt:lpstr>On Christmas Day, we light a piece of strong, thick wood from pine or olive, which is called “Cristoksylo” in greek…</vt:lpstr>
      <vt:lpstr>…It remains lit until Epiphany to keep leprechauns away.</vt:lpstr>
      <vt:lpstr>On New Years Eve we eat “Vasilopita”. ..</vt:lpstr>
      <vt:lpstr>It is a custom that is connected to the celebration of “Saint Vasilios” from  Caesarea in Cappadocia.</vt:lpstr>
      <vt:lpstr>Before we cut it, we cross it. The first three pieces are for Jesus Christ, one for somebody poor and one for the house. After that we cut one piece for each member of the family.</vt:lpstr>
      <vt:lpstr>When the year is about to change, we turn off the lights 10 seconds before the coming of the New Year and we count down…</vt:lpstr>
      <vt:lpstr>…After wishing “Happy New Year” we open our presents.</vt:lpstr>
      <vt:lpstr>In “Vasilopita”, a coin is hidden. Those who will find it, he/she will have good fortune throughout the coming year.</vt:lpstr>
      <vt:lpstr>In the morning of New Year, we go to the church and when we come back, the one who gets in first, he/she must enter with the right foot for good luck holding a pomegranate. He/she drops the pomegranate which breaks into pieces and at the same time he/she wishes “health, happiness, and joy for the new year and may you have as many pennies as the pieces of the pomegranate”…</vt:lpstr>
      <vt:lpstr>…</vt:lpstr>
      <vt:lpstr>The sweets we eat during the festivities are greek such as “kourabiedes”, “diples” and “melomakarona”</vt:lpstr>
      <vt:lpstr>Some information about our country…</vt:lpstr>
      <vt:lpstr>Greece is situated in the South of Europe.</vt:lpstr>
      <vt:lpstr>We all speak greek.</vt:lpstr>
      <vt:lpstr>In spring and summer ,the weather is really hot since we are a country with sunshine. In autumn and winter it’s cold.</vt:lpstr>
      <vt:lpstr>We are well known for the sea which surrounds our country…</vt:lpstr>
      <vt:lpstr>…and for our ancient greek civilization.</vt:lpstr>
      <vt:lpstr>Our diet is the Mediterranean Diet…</vt:lpstr>
      <vt:lpstr>…and we use a lot of spices.</vt:lpstr>
      <vt:lpstr>That’s why, as Christmas ornaments, we chose to make and sent you small Greek ships made of spices we use in our diet.</vt:lpstr>
      <vt:lpstr>We are also sending you an angel to protect all the students in your school.</vt:lpstr>
      <vt:lpstr>Even though we are little ones and we are now learning the greek alphabet, we have tried to write some wishes to the Christmas card we’ve sent you.</vt:lpstr>
      <vt:lpstr>We hope that you’ll like our creations. We made them with love and enthusiasm.</vt:lpstr>
      <vt:lpstr>Greek Carols</vt:lpstr>
      <vt:lpstr>Merry Christmas and a Happy New Year full of joy for every child in the world! With love,  the students and teachers of 4th Kindergarten Of Peristeri (Greece)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how we do it…</dc:title>
  <dc:creator>ΠΑΝΑΓΙΩΤΑ ΖΑΦΕΙΡΟΠΟΥΛΟΥ</dc:creator>
  <cp:lastModifiedBy>ΠΑΝΑΓΙΩΤΑ ΖΑΦΕΙΡΟΠΟΥΛΟΥ</cp:lastModifiedBy>
  <cp:revision>23</cp:revision>
  <dcterms:created xsi:type="dcterms:W3CDTF">2022-11-17T14:19:30Z</dcterms:created>
  <dcterms:modified xsi:type="dcterms:W3CDTF">2022-11-23T08:46:57Z</dcterms:modified>
</cp:coreProperties>
</file>