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34"/>
  </p:notesMasterIdLst>
  <p:sldIdLst>
    <p:sldId id="256" r:id="rId2"/>
    <p:sldId id="257" r:id="rId3"/>
    <p:sldId id="280" r:id="rId4"/>
    <p:sldId id="261" r:id="rId5"/>
    <p:sldId id="258" r:id="rId6"/>
    <p:sldId id="259" r:id="rId7"/>
    <p:sldId id="263" r:id="rId8"/>
    <p:sldId id="264" r:id="rId9"/>
    <p:sldId id="265" r:id="rId10"/>
    <p:sldId id="279" r:id="rId11"/>
    <p:sldId id="266" r:id="rId12"/>
    <p:sldId id="270" r:id="rId13"/>
    <p:sldId id="271" r:id="rId14"/>
    <p:sldId id="274" r:id="rId15"/>
    <p:sldId id="262" r:id="rId16"/>
    <p:sldId id="275" r:id="rId17"/>
    <p:sldId id="273" r:id="rId18"/>
    <p:sldId id="272" r:id="rId19"/>
    <p:sldId id="260" r:id="rId20"/>
    <p:sldId id="276" r:id="rId21"/>
    <p:sldId id="277" r:id="rId22"/>
    <p:sldId id="278" r:id="rId23"/>
    <p:sldId id="282" r:id="rId24"/>
    <p:sldId id="284" r:id="rId25"/>
    <p:sldId id="285" r:id="rId26"/>
    <p:sldId id="281" r:id="rId27"/>
    <p:sldId id="283" r:id="rId28"/>
    <p:sldId id="286" r:id="rId29"/>
    <p:sldId id="287" r:id="rId30"/>
    <p:sldId id="288" r:id="rId31"/>
    <p:sldId id="289" r:id="rId32"/>
    <p:sldId id="29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snapToGrid="0" showGuides="1">
      <p:cViewPr varScale="1">
        <p:scale>
          <a:sx n="82" d="100"/>
          <a:sy n="82" d="100"/>
        </p:scale>
        <p:origin x="557"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FB31C-7BDC-41F4-A7D0-F172F9EE17F2}" type="datetimeFigureOut">
              <a:rPr lang="el-GR" smtClean="0"/>
              <a:t>18/4/2026</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21D45-B1CC-4B15-91B5-BC0EEF7680F9}" type="slidenum">
              <a:rPr lang="el-GR" smtClean="0"/>
              <a:t>‹#›</a:t>
            </a:fld>
            <a:endParaRPr lang="el-GR"/>
          </a:p>
        </p:txBody>
      </p:sp>
    </p:spTree>
    <p:extLst>
      <p:ext uri="{BB962C8B-B14F-4D97-AF65-F5344CB8AC3E}">
        <p14:creationId xmlns:p14="http://schemas.microsoft.com/office/powerpoint/2010/main" val="16281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8B73ACC-5C61-45C1-9FB0-E8DC6F44C44C}" type="datetime1">
              <a:rPr lang="el-GR" smtClean="0"/>
              <a:t>18/4/2026</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A44C1B8C-41CD-4106-B556-A269D3E89A89}"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5094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B577B9-82A2-483C-9058-D1D342960910}" type="datetime1">
              <a:rPr lang="el-GR" smtClean="0"/>
              <a:t>18/4/2026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44C1B8C-41CD-4106-B556-A269D3E89A89}" type="slidenum">
              <a:rPr lang="el-GR" smtClean="0"/>
              <a:t>‹#›</a:t>
            </a:fld>
            <a:endParaRPr lang="el-GR"/>
          </a:p>
        </p:txBody>
      </p:sp>
    </p:spTree>
    <p:extLst>
      <p:ext uri="{BB962C8B-B14F-4D97-AF65-F5344CB8AC3E}">
        <p14:creationId xmlns:p14="http://schemas.microsoft.com/office/powerpoint/2010/main" val="398414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B3B2F9-2CF6-4A1F-A1ED-D4C03D810CD1}" type="datetime1">
              <a:rPr lang="el-GR" smtClean="0"/>
              <a:t>18/4/2026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44C1B8C-41CD-4106-B556-A269D3E89A89}"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7821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8377EB-B29E-4316-B474-0693B1804109}" type="datetime1">
              <a:rPr lang="el-GR" smtClean="0"/>
              <a:t>18/4/2026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44C1B8C-41CD-4106-B556-A269D3E89A89}"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103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E942B3-E7E0-4451-A6E6-14CE635E90B1}" type="datetime1">
              <a:rPr lang="el-GR" smtClean="0"/>
              <a:t>18/4/2026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44C1B8C-41CD-4106-B556-A269D3E89A89}" type="slidenum">
              <a:rPr lang="el-GR" smtClean="0"/>
              <a:t>‹#›</a:t>
            </a:fld>
            <a:endParaRPr lang="el-GR"/>
          </a:p>
        </p:txBody>
      </p:sp>
    </p:spTree>
    <p:extLst>
      <p:ext uri="{BB962C8B-B14F-4D97-AF65-F5344CB8AC3E}">
        <p14:creationId xmlns:p14="http://schemas.microsoft.com/office/powerpoint/2010/main" val="4014506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02820-7375-4EA8-83FB-ED6DC831D021}" type="datetime1">
              <a:rPr lang="el-GR" smtClean="0"/>
              <a:t>18/4/2026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44C1B8C-41CD-4106-B556-A269D3E89A89}"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8212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376B4F-FC5F-4272-9C0C-A9F280C766F2}" type="datetime1">
              <a:rPr lang="el-GR" smtClean="0"/>
              <a:t>18/4/2026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44C1B8C-41CD-4106-B556-A269D3E89A89}"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4667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00E3CD-1520-488A-A094-1454FE77A612}" type="datetime1">
              <a:rPr lang="el-GR" smtClean="0"/>
              <a:t>18/4/2026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44C1B8C-41CD-4106-B556-A269D3E89A89}"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7643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083380-4A32-4A25-99C2-052D8A0575AC}" type="datetime1">
              <a:rPr lang="el-GR" smtClean="0"/>
              <a:t>18/4/2026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44C1B8C-41CD-4106-B556-A269D3E89A89}"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12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07586F-DDEF-4E59-97F2-6C06179BAA99}" type="datetime1">
              <a:rPr lang="el-GR" smtClean="0"/>
              <a:t>18/4/2026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44C1B8C-41CD-4106-B556-A269D3E89A89}" type="slidenum">
              <a:rPr lang="el-GR" smtClean="0"/>
              <a:t>‹#›</a:t>
            </a:fld>
            <a:endParaRPr lang="el-GR"/>
          </a:p>
        </p:txBody>
      </p:sp>
    </p:spTree>
    <p:extLst>
      <p:ext uri="{BB962C8B-B14F-4D97-AF65-F5344CB8AC3E}">
        <p14:creationId xmlns:p14="http://schemas.microsoft.com/office/powerpoint/2010/main" val="75750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9FB2D8-7B66-45BA-AD5D-84AE63E98B61}" type="datetime1">
              <a:rPr lang="el-GR" smtClean="0"/>
              <a:t>18/4/2026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44C1B8C-41CD-4106-B556-A269D3E89A89}"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5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C04F8C-0342-4D35-B3F7-17016D4725EE}" type="datetime1">
              <a:rPr lang="el-GR" smtClean="0"/>
              <a:t>18/4/2026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44C1B8C-41CD-4106-B556-A269D3E89A89}" type="slidenum">
              <a:rPr lang="el-GR" smtClean="0"/>
              <a:t>‹#›</a:t>
            </a:fld>
            <a:endParaRPr lang="el-GR"/>
          </a:p>
        </p:txBody>
      </p:sp>
    </p:spTree>
    <p:extLst>
      <p:ext uri="{BB962C8B-B14F-4D97-AF65-F5344CB8AC3E}">
        <p14:creationId xmlns:p14="http://schemas.microsoft.com/office/powerpoint/2010/main" val="47921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2AAB7F-8E16-4044-B8D6-962628E9392E}" type="datetime1">
              <a:rPr lang="el-GR" smtClean="0"/>
              <a:t>18/4/2026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44C1B8C-41CD-4106-B556-A269D3E89A89}"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39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AB9A84-390E-4EA4-8FA9-D621339B443D}" type="datetime1">
              <a:rPr lang="el-GR" smtClean="0"/>
              <a:t>18/4/2026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44C1B8C-41CD-4106-B556-A269D3E89A89}"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360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A231C-360B-471A-BC1C-EC7327BA5943}" type="datetime1">
              <a:rPr lang="el-GR" smtClean="0"/>
              <a:t>18/4/2026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44C1B8C-41CD-4106-B556-A269D3E89A89}" type="slidenum">
              <a:rPr lang="el-GR" smtClean="0"/>
              <a:t>‹#›</a:t>
            </a:fld>
            <a:endParaRPr lang="el-GR"/>
          </a:p>
        </p:txBody>
      </p:sp>
    </p:spTree>
    <p:extLst>
      <p:ext uri="{BB962C8B-B14F-4D97-AF65-F5344CB8AC3E}">
        <p14:creationId xmlns:p14="http://schemas.microsoft.com/office/powerpoint/2010/main" val="186402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17B0DB-020E-42EF-B6D9-E2A185248283}" type="datetime1">
              <a:rPr lang="el-GR" smtClean="0"/>
              <a:t>18/4/2026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44C1B8C-41CD-4106-B556-A269D3E89A89}"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46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066B79-1383-4349-91AD-14BCFAEEF270}" type="datetime1">
              <a:rPr lang="el-GR" smtClean="0"/>
              <a:t>18/4/2026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44C1B8C-41CD-4106-B556-A269D3E89A89}" type="slidenum">
              <a:rPr lang="el-GR" smtClean="0"/>
              <a:t>‹#›</a:t>
            </a:fld>
            <a:endParaRPr lang="el-GR"/>
          </a:p>
        </p:txBody>
      </p:sp>
    </p:spTree>
    <p:extLst>
      <p:ext uri="{BB962C8B-B14F-4D97-AF65-F5344CB8AC3E}">
        <p14:creationId xmlns:p14="http://schemas.microsoft.com/office/powerpoint/2010/main" val="314574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35D70D-1D13-41ED-B4DA-41EBFFB9FEDD}" type="datetime1">
              <a:rPr lang="el-GR" smtClean="0"/>
              <a:t>18/4/2026</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4C1B8C-41CD-4106-B556-A269D3E89A89}" type="slidenum">
              <a:rPr lang="el-GR" smtClean="0"/>
              <a:t>‹#›</a:t>
            </a:fld>
            <a:endParaRPr lang="el-GR"/>
          </a:p>
        </p:txBody>
      </p:sp>
    </p:spTree>
    <p:extLst>
      <p:ext uri="{BB962C8B-B14F-4D97-AF65-F5344CB8AC3E}">
        <p14:creationId xmlns:p14="http://schemas.microsoft.com/office/powerpoint/2010/main" val="361808550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Με το ένα και το δύο πάω στο νηπιαγωγείο</a:t>
            </a:r>
          </a:p>
        </p:txBody>
      </p:sp>
      <p:sp>
        <p:nvSpPr>
          <p:cNvPr id="3" name="Subtitle 2"/>
          <p:cNvSpPr>
            <a:spLocks noGrp="1"/>
          </p:cNvSpPr>
          <p:nvPr>
            <p:ph type="subTitle" idx="1"/>
          </p:nvPr>
        </p:nvSpPr>
        <p:spPr/>
        <p:txBody>
          <a:bodyPr/>
          <a:lstStyle/>
          <a:p>
            <a:r>
              <a:rPr lang="el-GR" dirty="0"/>
              <a:t>Το 4</a:t>
            </a:r>
            <a:r>
              <a:rPr lang="el-GR" baseline="30000" dirty="0"/>
              <a:t>ο</a:t>
            </a:r>
            <a:r>
              <a:rPr lang="el-GR" dirty="0"/>
              <a:t> Νηπιαγωγείο Πεύκης σας καλοσορίζει σε μια  δημιουργική χρονιά </a:t>
            </a:r>
          </a:p>
          <a:p>
            <a:endParaRPr lang="el-GR" dirty="0"/>
          </a:p>
        </p:txBody>
      </p:sp>
    </p:spTree>
    <p:extLst>
      <p:ext uri="{BB962C8B-B14F-4D97-AF65-F5344CB8AC3E}">
        <p14:creationId xmlns:p14="http://schemas.microsoft.com/office/powerpoint/2010/main" val="38324090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Υποστηρικτικές δραστηριότητες που λειτουργούν ως πλαίσια μάθησης </a:t>
            </a:r>
          </a:p>
        </p:txBody>
      </p:sp>
      <p:sp>
        <p:nvSpPr>
          <p:cNvPr id="3" name="Content Placeholder 2"/>
          <p:cNvSpPr>
            <a:spLocks noGrp="1"/>
          </p:cNvSpPr>
          <p:nvPr>
            <p:ph idx="1"/>
          </p:nvPr>
        </p:nvSpPr>
        <p:spPr/>
        <p:txBody>
          <a:bodyPr>
            <a:normAutofit/>
          </a:bodyPr>
          <a:lstStyle/>
          <a:p>
            <a:r>
              <a:rPr lang="el-GR" dirty="0"/>
              <a:t>Γιορτές προάγουν τη συνεργασία με την οικογένεια και την ευρύτερη κοινότητα. </a:t>
            </a:r>
          </a:p>
          <a:p>
            <a:r>
              <a:rPr lang="el-GR" dirty="0"/>
              <a:t>Οικογενειακές συνήθειες - Συνδέουν το πρόγραμμα της τάξης με σημαντικά γεγονότα για τη ζωή του παιδιού.</a:t>
            </a:r>
          </a:p>
          <a:p>
            <a:r>
              <a:rPr lang="el-GR" dirty="0"/>
              <a:t>Διάλειμμα - Αποφορτίζει τα παιδιά από την συγκέντρωση και την ένταση  της προσπάθειας. Είναι κατάλληλος χρόνος για αλληλεπίδραση αλλά και ανάπτυξη κοινωνικών δεξιοτήτων.</a:t>
            </a:r>
          </a:p>
        </p:txBody>
      </p:sp>
      <p:sp>
        <p:nvSpPr>
          <p:cNvPr id="4" name="Slide Number Placeholder 3"/>
          <p:cNvSpPr>
            <a:spLocks noGrp="1"/>
          </p:cNvSpPr>
          <p:nvPr>
            <p:ph type="sldNum" sz="quarter" idx="12"/>
          </p:nvPr>
        </p:nvSpPr>
        <p:spPr/>
        <p:txBody>
          <a:bodyPr/>
          <a:lstStyle/>
          <a:p>
            <a:fld id="{A44C1B8C-41CD-4106-B556-A269D3E89A89}" type="slidenum">
              <a:rPr lang="el-GR" smtClean="0"/>
              <a:t>10</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0340" y="1634065"/>
            <a:ext cx="1501710" cy="1141294"/>
          </a:xfrm>
          <a:prstGeom prst="rect">
            <a:avLst/>
          </a:prstGeom>
        </p:spPr>
      </p:pic>
    </p:spTree>
    <p:extLst>
      <p:ext uri="{BB962C8B-B14F-4D97-AF65-F5344CB8AC3E}">
        <p14:creationId xmlns:p14="http://schemas.microsoft.com/office/powerpoint/2010/main" val="625683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Υποστηρικτικές δραστηριότητες που λειτουργούν ως πλαίσια μάθησης (2)</a:t>
            </a:r>
          </a:p>
        </p:txBody>
      </p:sp>
      <p:sp>
        <p:nvSpPr>
          <p:cNvPr id="3" name="Content Placeholder 2"/>
          <p:cNvSpPr>
            <a:spLocks noGrp="1"/>
          </p:cNvSpPr>
          <p:nvPr>
            <p:ph idx="1"/>
          </p:nvPr>
        </p:nvSpPr>
        <p:spPr>
          <a:xfrm>
            <a:off x="1283369" y="2568964"/>
            <a:ext cx="9601196" cy="3318936"/>
          </a:xfrm>
        </p:spPr>
        <p:txBody>
          <a:bodyPr/>
          <a:lstStyle/>
          <a:p>
            <a:r>
              <a:rPr lang="el-GR" dirty="0"/>
              <a:t>Ρουτίνες της τάξης-  Είναι ένας τρόπος για να κατανοήσουν τα παιδιά τη ροή του προγράμματος και τη δομή της ημέρας.</a:t>
            </a:r>
          </a:p>
          <a:p>
            <a:r>
              <a:rPr lang="el-GR" dirty="0"/>
              <a:t>Η τακτική επανάληψή τους δίνει στα παιδιά αίσθηση ασφάλειας και σταθερότητας.</a:t>
            </a:r>
          </a:p>
          <a:p>
            <a:r>
              <a:rPr lang="el-GR" dirty="0"/>
              <a:t>Παρέχουν τη δυνατότητα λειτουργικής επικοινωνίας με στόχο την ανάπτυξη υπευθυνότητας και αυτονομίας.</a:t>
            </a:r>
          </a:p>
          <a:p>
            <a:r>
              <a:rPr lang="el-GR" dirty="0"/>
              <a:t>Δανειστική βιβλιοθήκη.</a:t>
            </a:r>
          </a:p>
          <a:p>
            <a:endParaRPr lang="el-GR" dirty="0"/>
          </a:p>
          <a:p>
            <a:endParaRPr lang="el-GR" dirty="0"/>
          </a:p>
        </p:txBody>
      </p:sp>
      <p:sp>
        <p:nvSpPr>
          <p:cNvPr id="4" name="Slide Number Placeholder 3"/>
          <p:cNvSpPr>
            <a:spLocks noGrp="1"/>
          </p:cNvSpPr>
          <p:nvPr>
            <p:ph type="sldNum" sz="quarter" idx="12"/>
          </p:nvPr>
        </p:nvSpPr>
        <p:spPr/>
        <p:txBody>
          <a:bodyPr/>
          <a:lstStyle/>
          <a:p>
            <a:fld id="{A44C1B8C-41CD-4106-B556-A269D3E89A89}" type="slidenum">
              <a:rPr lang="el-GR" smtClean="0"/>
              <a:t>11</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1444" y="4722172"/>
            <a:ext cx="2184914" cy="1448693"/>
          </a:xfrm>
          <a:prstGeom prst="rect">
            <a:avLst/>
          </a:prstGeom>
        </p:spPr>
      </p:pic>
    </p:spTree>
    <p:extLst>
      <p:ext uri="{BB962C8B-B14F-4D97-AF65-F5344CB8AC3E}">
        <p14:creationId xmlns:p14="http://schemas.microsoft.com/office/powerpoint/2010/main" val="134603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Προετοιμασία για το πρωϊνό</a:t>
            </a:r>
          </a:p>
        </p:txBody>
      </p:sp>
      <p:sp>
        <p:nvSpPr>
          <p:cNvPr id="3" name="Content Placeholder 2"/>
          <p:cNvSpPr>
            <a:spLocks noGrp="1"/>
          </p:cNvSpPr>
          <p:nvPr>
            <p:ph idx="1"/>
          </p:nvPr>
        </p:nvSpPr>
        <p:spPr>
          <a:xfrm>
            <a:off x="1560096" y="2468031"/>
            <a:ext cx="9601196" cy="3318936"/>
          </a:xfrm>
        </p:spPr>
        <p:txBody>
          <a:bodyPr>
            <a:normAutofit fontScale="85000" lnSpcReduction="10000"/>
          </a:bodyPr>
          <a:lstStyle/>
          <a:p>
            <a:r>
              <a:rPr lang="el-GR" dirty="0"/>
              <a:t>Επιδιώκεται τα παιδιά να είναι αυτόνομα αναφορικά με τις διαδικασίες προετοιμασίας για το πρωϊνό (πλύσιμο χεριών, τακτοποίηση προσωπικών αντικειμένων).</a:t>
            </a:r>
          </a:p>
          <a:p>
            <a:r>
              <a:rPr lang="el-GR" dirty="0"/>
              <a:t>Δίνεται χρόνος για την κατάκτηση της αυτοεξυπηρέτησης και επιβραβεύεται η ανεξαρτησία .</a:t>
            </a:r>
          </a:p>
          <a:p>
            <a:r>
              <a:rPr lang="el-GR" dirty="0"/>
              <a:t>Επιβάλλεται η συνεργασία με την οικογένεια .</a:t>
            </a:r>
          </a:p>
          <a:p>
            <a:r>
              <a:rPr lang="el-GR" dirty="0"/>
              <a:t>Κατάκτηση κοινωνικών δεξιοτήτων.</a:t>
            </a:r>
          </a:p>
          <a:p>
            <a:r>
              <a:rPr lang="el-GR" dirty="0"/>
              <a:t>Σεβασμό στον εαυτό του και τους άλλους .</a:t>
            </a:r>
          </a:p>
          <a:p>
            <a:r>
              <a:rPr lang="el-GR" dirty="0"/>
              <a:t>Απόκτηση σωστών διατροφικών συνηθειών.</a:t>
            </a:r>
          </a:p>
          <a:p>
            <a:r>
              <a:rPr lang="el-GR" dirty="0"/>
              <a:t>Ασφάλεια κατά τη διάρκεια της διαδικασίας.</a:t>
            </a:r>
          </a:p>
          <a:p>
            <a:endParaRPr lang="el-GR" dirty="0"/>
          </a:p>
        </p:txBody>
      </p:sp>
      <p:sp>
        <p:nvSpPr>
          <p:cNvPr id="4" name="Slide Number Placeholder 3"/>
          <p:cNvSpPr>
            <a:spLocks noGrp="1"/>
          </p:cNvSpPr>
          <p:nvPr>
            <p:ph type="sldNum" sz="quarter" idx="12"/>
          </p:nvPr>
        </p:nvSpPr>
        <p:spPr/>
        <p:txBody>
          <a:bodyPr/>
          <a:lstStyle/>
          <a:p>
            <a:fld id="{A44C1B8C-41CD-4106-B556-A269D3E89A89}" type="slidenum">
              <a:rPr lang="el-GR" smtClean="0"/>
              <a:t>12</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8016" y="4095484"/>
            <a:ext cx="2073276" cy="1581674"/>
          </a:xfrm>
          <a:prstGeom prst="rect">
            <a:avLst/>
          </a:prstGeom>
        </p:spPr>
      </p:pic>
    </p:spTree>
    <p:extLst>
      <p:ext uri="{BB962C8B-B14F-4D97-AF65-F5344CB8AC3E}">
        <p14:creationId xmlns:p14="http://schemas.microsoft.com/office/powerpoint/2010/main" val="268464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περιβάλλον του σχολείου</a:t>
            </a:r>
          </a:p>
        </p:txBody>
      </p:sp>
      <p:sp>
        <p:nvSpPr>
          <p:cNvPr id="3" name="Content Placeholder 2"/>
          <p:cNvSpPr>
            <a:spLocks noGrp="1"/>
          </p:cNvSpPr>
          <p:nvPr>
            <p:ph idx="1"/>
          </p:nvPr>
        </p:nvSpPr>
        <p:spPr>
          <a:xfrm>
            <a:off x="1295401" y="2463282"/>
            <a:ext cx="9601196" cy="3412586"/>
          </a:xfrm>
        </p:spPr>
        <p:txBody>
          <a:bodyPr>
            <a:normAutofit fontScale="85000" lnSpcReduction="20000"/>
          </a:bodyPr>
          <a:lstStyle/>
          <a:p>
            <a:r>
              <a:rPr lang="el-GR" sz="2000" dirty="0"/>
              <a:t>Φυσικό</a:t>
            </a:r>
            <a:r>
              <a:rPr lang="he-IL" sz="2000" dirty="0"/>
              <a:t>׃</a:t>
            </a:r>
            <a:r>
              <a:rPr lang="el-GR" sz="2000" dirty="0"/>
              <a:t> Μέσα και έξω από την τάξη το σχολικό περιβάλλον παραμένει οικείο,  προσβάσιμο και καλλιεργεί την αίσθηση του ανήκειν στα παιδιά.</a:t>
            </a:r>
          </a:p>
          <a:p>
            <a:r>
              <a:rPr lang="el-GR" sz="2000" dirty="0"/>
              <a:t>Ανανεώνεται τακτικά .</a:t>
            </a:r>
          </a:p>
          <a:p>
            <a:r>
              <a:rPr lang="el-GR" sz="2000" dirty="0"/>
              <a:t>Προσωπικός χώρος παιδιού - προσωπικός χώρος εκπαιδευτικών .</a:t>
            </a:r>
          </a:p>
          <a:p>
            <a:r>
              <a:rPr lang="el-GR" sz="2000" dirty="0"/>
              <a:t>Γωνιές  .</a:t>
            </a:r>
          </a:p>
          <a:p>
            <a:r>
              <a:rPr lang="el-GR" sz="2000" dirty="0"/>
              <a:t>Ψηφιακό</a:t>
            </a:r>
            <a:r>
              <a:rPr lang="he-IL" sz="2000" dirty="0"/>
              <a:t> ׃</a:t>
            </a:r>
            <a:r>
              <a:rPr lang="el-GR" sz="2000" dirty="0"/>
              <a:t>Η εισαγωγή των νέων τεχνολογιών έχει δημιουργήσει ένα καινούριο τρόπο να διασκεδάζουν ,να μαθαίνουν  και να επικοινωνούν τα παιδιά.  Τρόπος επικοινωνίας με τους γονείς  και την κοινότητα .</a:t>
            </a:r>
          </a:p>
          <a:p>
            <a:r>
              <a:rPr lang="el-GR" sz="2000" dirty="0"/>
              <a:t>Κοινωνικό</a:t>
            </a:r>
            <a:r>
              <a:rPr lang="he-IL" sz="2000" dirty="0"/>
              <a:t> ׃</a:t>
            </a:r>
            <a:r>
              <a:rPr lang="el-GR" sz="2000" dirty="0"/>
              <a:t>Θετικό σχολικό κλίμα  μέσα από τη συνεργασία των εκπαιδευτικών μεταξύ τους καθώς και των εκπαιδευτικών με τα παιδιά και τους γονείς.</a:t>
            </a:r>
          </a:p>
          <a:p>
            <a:r>
              <a:rPr lang="el-GR" sz="2000" dirty="0"/>
              <a:t>Διαθέσιμοι για τα παιδιά και τις ανάγκες τους υποστηρίζοντας και ενισχύοντάς τα .</a:t>
            </a:r>
          </a:p>
          <a:p>
            <a:r>
              <a:rPr lang="el-GR" sz="2000" dirty="0"/>
              <a:t>Επικοινωνία με την ευρύτερη κοινότητα.</a:t>
            </a:r>
          </a:p>
        </p:txBody>
      </p:sp>
      <p:sp>
        <p:nvSpPr>
          <p:cNvPr id="4" name="Slide Number Placeholder 3"/>
          <p:cNvSpPr>
            <a:spLocks noGrp="1"/>
          </p:cNvSpPr>
          <p:nvPr>
            <p:ph type="sldNum" sz="quarter" idx="12"/>
          </p:nvPr>
        </p:nvSpPr>
        <p:spPr/>
        <p:txBody>
          <a:bodyPr/>
          <a:lstStyle/>
          <a:p>
            <a:fld id="{A44C1B8C-41CD-4106-B556-A269D3E89A89}" type="slidenum">
              <a:rPr lang="el-GR" smtClean="0"/>
              <a:t>13</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2283" y="4794751"/>
            <a:ext cx="2230395" cy="1259918"/>
          </a:xfrm>
          <a:prstGeom prst="rect">
            <a:avLst/>
          </a:prstGeom>
        </p:spPr>
      </p:pic>
    </p:spTree>
    <p:extLst>
      <p:ext uri="{BB962C8B-B14F-4D97-AF65-F5344CB8AC3E}">
        <p14:creationId xmlns:p14="http://schemas.microsoft.com/office/powerpoint/2010/main" val="136355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περιβάλλον του σχολείου (2)</a:t>
            </a:r>
          </a:p>
        </p:txBody>
      </p:sp>
      <p:sp>
        <p:nvSpPr>
          <p:cNvPr id="3" name="Content Placeholder 2"/>
          <p:cNvSpPr>
            <a:spLocks noGrp="1"/>
          </p:cNvSpPr>
          <p:nvPr>
            <p:ph idx="1"/>
          </p:nvPr>
        </p:nvSpPr>
        <p:spPr/>
        <p:txBody>
          <a:bodyPr>
            <a:normAutofit fontScale="92500" lnSpcReduction="20000"/>
          </a:bodyPr>
          <a:lstStyle/>
          <a:p>
            <a:r>
              <a:rPr lang="el-GR" dirty="0"/>
              <a:t>Ψηφιακό</a:t>
            </a:r>
            <a:r>
              <a:rPr lang="he-IL" dirty="0">
                <a:latin typeface="Calibri Light" panose="020F0302020204030204" pitchFamily="34" charset="0"/>
                <a:cs typeface="Calibri Light" panose="020F0302020204030204" pitchFamily="34" charset="0"/>
              </a:rPr>
              <a:t> ׃</a:t>
            </a:r>
            <a:r>
              <a:rPr lang="el-GR" dirty="0">
                <a:latin typeface="Calibri Light" panose="020F0302020204030204" pitchFamily="34" charset="0"/>
                <a:cs typeface="Calibri Light" panose="020F0302020204030204" pitchFamily="34" charset="0"/>
              </a:rPr>
              <a:t>Η εισαγωγή των νέων τεχνολογιών έχει δημιουργήσει ένα καινούριο τρόπο να διασκεδάζουν να μαθαίνουν  και να επικοινωνούν τα παιδιά.  Τρόπος επικοινωνίας με τους γονείς.  </a:t>
            </a:r>
            <a:endParaRPr lang="el-GR" dirty="0"/>
          </a:p>
          <a:p>
            <a:r>
              <a:rPr lang="el-GR" dirty="0"/>
              <a:t>(Ανακοινώσεις - </a:t>
            </a:r>
            <a:r>
              <a:rPr lang="el-GR" dirty="0" err="1"/>
              <a:t>Επικαιροποποίηση</a:t>
            </a:r>
            <a:r>
              <a:rPr lang="el-GR" dirty="0"/>
              <a:t> στοιχείων)</a:t>
            </a:r>
          </a:p>
          <a:p>
            <a:r>
              <a:rPr lang="el-GR" dirty="0"/>
              <a:t>Κοινωνικό</a:t>
            </a:r>
            <a:r>
              <a:rPr lang="he-IL" dirty="0">
                <a:latin typeface="Calibri Light" panose="020F0302020204030204" pitchFamily="34" charset="0"/>
                <a:cs typeface="Calibri Light" panose="020F0302020204030204" pitchFamily="34" charset="0"/>
              </a:rPr>
              <a:t> ׃</a:t>
            </a:r>
            <a:r>
              <a:rPr lang="el-GR" dirty="0">
                <a:latin typeface="Calibri Light" panose="020F0302020204030204" pitchFamily="34" charset="0"/>
                <a:cs typeface="Calibri Light" panose="020F0302020204030204" pitchFamily="34" charset="0"/>
              </a:rPr>
              <a:t>Θετικό σχολικό κλίμα  μέσα από τη συνεργασία των εκπαιδευτικών μεταξύ τους καθώς και των εκπαιδευτικών με τα παιδιά και τους γονείς.</a:t>
            </a:r>
          </a:p>
          <a:p>
            <a:r>
              <a:rPr lang="el-GR" dirty="0">
                <a:latin typeface="Calibri Light" panose="020F0302020204030204" pitchFamily="34" charset="0"/>
                <a:cs typeface="Calibri Light" panose="020F0302020204030204" pitchFamily="34" charset="0"/>
              </a:rPr>
              <a:t>Διαθέσιμοι για τα παιδιά και τις ανάγκες τους υποστηρίζοντας και ενισχύοντάς τα .</a:t>
            </a:r>
          </a:p>
          <a:p>
            <a:r>
              <a:rPr lang="el-GR" dirty="0">
                <a:latin typeface="Calibri Light" panose="020F0302020204030204" pitchFamily="34" charset="0"/>
                <a:cs typeface="Calibri Light" panose="020F0302020204030204" pitchFamily="34" charset="0"/>
              </a:rPr>
              <a:t>Επικοινωνία με την ευρύτερη κοινότητα.</a:t>
            </a:r>
            <a:endParaRPr lang="el-GR" dirty="0"/>
          </a:p>
        </p:txBody>
      </p:sp>
      <p:sp>
        <p:nvSpPr>
          <p:cNvPr id="4" name="Slide Number Placeholder 3"/>
          <p:cNvSpPr>
            <a:spLocks noGrp="1"/>
          </p:cNvSpPr>
          <p:nvPr>
            <p:ph type="sldNum" sz="quarter" idx="12"/>
          </p:nvPr>
        </p:nvSpPr>
        <p:spPr/>
        <p:txBody>
          <a:bodyPr/>
          <a:lstStyle/>
          <a:p>
            <a:fld id="{A44C1B8C-41CD-4106-B556-A269D3E89A89}" type="slidenum">
              <a:rPr lang="el-GR" smtClean="0"/>
              <a:t>14</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9021" y="4951941"/>
            <a:ext cx="2269760" cy="1194860"/>
          </a:xfrm>
          <a:prstGeom prst="rect">
            <a:avLst/>
          </a:prstGeom>
        </p:spPr>
      </p:pic>
    </p:spTree>
    <p:extLst>
      <p:ext uri="{BB962C8B-B14F-4D97-AF65-F5344CB8AC3E}">
        <p14:creationId xmlns:p14="http://schemas.microsoft.com/office/powerpoint/2010/main" val="1679326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Σχέση γονέων εκπαιδευτικών</a:t>
            </a:r>
          </a:p>
        </p:txBody>
      </p:sp>
      <p:sp>
        <p:nvSpPr>
          <p:cNvPr id="3" name="Content Placeholder 2"/>
          <p:cNvSpPr>
            <a:spLocks noGrp="1"/>
          </p:cNvSpPr>
          <p:nvPr>
            <p:ph idx="1"/>
          </p:nvPr>
        </p:nvSpPr>
        <p:spPr/>
        <p:txBody>
          <a:bodyPr/>
          <a:lstStyle/>
          <a:p>
            <a:r>
              <a:rPr lang="el-GR" dirty="0"/>
              <a:t>Βασίζεται στο σεβασμό, την εμπιστοσύνη και τη συνεργασία.</a:t>
            </a:r>
          </a:p>
          <a:p>
            <a:r>
              <a:rPr lang="el-GR" dirty="0"/>
              <a:t>Θετική διάθεση και επικοινωνία και από τις δύο πλευρές με γνώμονα την προσφορά στο παιδί.</a:t>
            </a:r>
          </a:p>
          <a:p>
            <a:r>
              <a:rPr lang="el-GR" dirty="0"/>
              <a:t>Η ομαλή μετάβαση από τον παιδικό σταθμό στο νηπιαγωγείο είναι διαδικασία που απαιτεί χρόνο, υπομονή και επιμονή και από τις δύο πλευρές. </a:t>
            </a:r>
          </a:p>
          <a:p>
            <a:r>
              <a:rPr lang="el-GR" dirty="0"/>
              <a:t>Γονείς παιδιά και εκπαιδευτικοί μέσα από την αλληλεπίδραση δίνουν νόημα στη διαδικασία της μάθησης και τη συνδιαμορφώνουν.</a:t>
            </a:r>
          </a:p>
        </p:txBody>
      </p:sp>
      <p:sp>
        <p:nvSpPr>
          <p:cNvPr id="4" name="Slide Number Placeholder 3"/>
          <p:cNvSpPr>
            <a:spLocks noGrp="1"/>
          </p:cNvSpPr>
          <p:nvPr>
            <p:ph type="sldNum" sz="quarter" idx="12"/>
          </p:nvPr>
        </p:nvSpPr>
        <p:spPr/>
        <p:txBody>
          <a:bodyPr/>
          <a:lstStyle/>
          <a:p>
            <a:fld id="{A44C1B8C-41CD-4106-B556-A269D3E89A89}" type="slidenum">
              <a:rPr lang="el-GR" smtClean="0"/>
              <a:t>15</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3617" y="1372730"/>
            <a:ext cx="2260567" cy="1826538"/>
          </a:xfrm>
          <a:prstGeom prst="rect">
            <a:avLst/>
          </a:prstGeom>
        </p:spPr>
      </p:pic>
    </p:spTree>
    <p:extLst>
      <p:ext uri="{BB962C8B-B14F-4D97-AF65-F5344CB8AC3E}">
        <p14:creationId xmlns:p14="http://schemas.microsoft.com/office/powerpoint/2010/main" val="347928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 το λόγο αυτό οι νηπιαγωγοί</a:t>
            </a:r>
          </a:p>
        </p:txBody>
      </p:sp>
      <p:sp>
        <p:nvSpPr>
          <p:cNvPr id="3" name="Content Placeholder 2"/>
          <p:cNvSpPr>
            <a:spLocks noGrp="1"/>
          </p:cNvSpPr>
          <p:nvPr>
            <p:ph idx="1"/>
          </p:nvPr>
        </p:nvSpPr>
        <p:spPr>
          <a:xfrm>
            <a:off x="1295401" y="2556932"/>
            <a:ext cx="9601196" cy="3602570"/>
          </a:xfrm>
        </p:spPr>
        <p:txBody>
          <a:bodyPr>
            <a:normAutofit fontScale="85000" lnSpcReduction="10000"/>
          </a:bodyPr>
          <a:lstStyle/>
          <a:p>
            <a:r>
              <a:rPr lang="el-GR" dirty="0"/>
              <a:t>Προσεγγίζουν με κατανόηση τις οικογένειες των μαθητών και των μαθητριών τους. </a:t>
            </a:r>
          </a:p>
          <a:p>
            <a:r>
              <a:rPr lang="el-GR" dirty="0"/>
              <a:t>Συνεργάζονται στενά με τον Σύλλογο γονέων.</a:t>
            </a:r>
          </a:p>
          <a:p>
            <a:r>
              <a:rPr lang="el-GR" dirty="0"/>
              <a:t>Προγραμματίζουν ατομικές και ομαδικές ενημερωτικές συναντήσεις  όπου ενημερώνουν για  τη φοίτηση,  την πρόοδο και τη συμπεριφορά των παιδιών.</a:t>
            </a:r>
          </a:p>
          <a:p>
            <a:r>
              <a:rPr lang="el-GR" dirty="0"/>
              <a:t>Συνεργάζονται με το εκπαιδευτικό προσωπικό και τα στελέχη εκπαίδευσης για την καλύτερη αντιμετώπιση των παιδαγωγικών προβλημάτων.</a:t>
            </a:r>
          </a:p>
          <a:p>
            <a:r>
              <a:rPr lang="el-GR" dirty="0"/>
              <a:t>Λαμβάνουν υπόψη τους παράγοντες που μπορεί να επηρεάζουν τη συμπεριφορά των μαθητών.</a:t>
            </a:r>
          </a:p>
          <a:p>
            <a:r>
              <a:rPr lang="el-GR" dirty="0"/>
              <a:t>Ενισχύουν τη συμμετοχή σε δραστηριότητες και εκδηλώσεις των παιδιών τους.</a:t>
            </a:r>
          </a:p>
          <a:p>
            <a:pPr marL="0" indent="0">
              <a:buNone/>
            </a:pPr>
            <a:r>
              <a:rPr lang="el-GR" dirty="0"/>
              <a:t> </a:t>
            </a:r>
          </a:p>
        </p:txBody>
      </p:sp>
      <p:sp>
        <p:nvSpPr>
          <p:cNvPr id="4" name="Slide Number Placeholder 3"/>
          <p:cNvSpPr>
            <a:spLocks noGrp="1"/>
          </p:cNvSpPr>
          <p:nvPr>
            <p:ph type="sldNum" sz="quarter" idx="12"/>
          </p:nvPr>
        </p:nvSpPr>
        <p:spPr/>
        <p:txBody>
          <a:bodyPr/>
          <a:lstStyle/>
          <a:p>
            <a:fld id="{A44C1B8C-41CD-4106-B556-A269D3E89A89}" type="slidenum">
              <a:rPr lang="el-GR" smtClean="0"/>
              <a:t>16</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587" y="4999668"/>
            <a:ext cx="2073069" cy="1013932"/>
          </a:xfrm>
          <a:prstGeom prst="rect">
            <a:avLst/>
          </a:prstGeom>
        </p:spPr>
      </p:pic>
    </p:spTree>
    <p:extLst>
      <p:ext uri="{BB962C8B-B14F-4D97-AF65-F5344CB8AC3E}">
        <p14:creationId xmlns:p14="http://schemas.microsoft.com/office/powerpoint/2010/main" val="1554000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Σημασία της αξιολόγησης</a:t>
            </a:r>
          </a:p>
        </p:txBody>
      </p:sp>
      <p:sp>
        <p:nvSpPr>
          <p:cNvPr id="3" name="Content Placeholder 2"/>
          <p:cNvSpPr>
            <a:spLocks noGrp="1"/>
          </p:cNvSpPr>
          <p:nvPr>
            <p:ph idx="1"/>
          </p:nvPr>
        </p:nvSpPr>
        <p:spPr/>
        <p:txBody>
          <a:bodyPr>
            <a:normAutofit fontScale="85000" lnSpcReduction="10000"/>
          </a:bodyPr>
          <a:lstStyle/>
          <a:p>
            <a:pPr marL="0" indent="0">
              <a:buNone/>
            </a:pPr>
            <a:r>
              <a:rPr lang="el-GR" dirty="0"/>
              <a:t>Γίνεται με φυσικό τρόπο στο χώρο του σχολείου και χαρακτηρίζεται από αυθεντικότητα.</a:t>
            </a:r>
          </a:p>
          <a:p>
            <a:pPr marL="0" indent="0">
              <a:buNone/>
            </a:pPr>
            <a:r>
              <a:rPr lang="el-GR" dirty="0"/>
              <a:t>Είναι συνεχής και δίνει χρόνο στα παιδιά όχι μόνο να ανακαλύψουν αυτό που ξέρουν αλλά και σέβεται τον ρυθμό ανάπτυξης του κάθε παιδιού.</a:t>
            </a:r>
          </a:p>
          <a:p>
            <a:r>
              <a:rPr lang="el-GR" dirty="0"/>
              <a:t>Είναι περιγραφική   και διαμορφωτική, γιατί σε συνδυασμό με την παρατήρηση χρησιμοποιούνται και άλλα μέσα τεκμηρίωσης που δίνουν τη δυνατότητα να κατανοηθεί πού βρίσκεται κάθε παιδί σε σχέση με τους επιδιωκόμενους στόχους.</a:t>
            </a:r>
          </a:p>
          <a:p>
            <a:r>
              <a:rPr lang="el-GR" dirty="0"/>
              <a:t>Φάκελος προόδου.</a:t>
            </a:r>
          </a:p>
          <a:p>
            <a:r>
              <a:rPr lang="el-GR" dirty="0"/>
              <a:t>Ατομικό </a:t>
            </a:r>
            <a:r>
              <a:rPr lang="en-US" dirty="0"/>
              <a:t>portfolio</a:t>
            </a:r>
            <a:r>
              <a:rPr lang="el-GR" dirty="0"/>
              <a:t> είναι τα εργαλεία που βοηθάνε στο να αντιληφθούμε όχι μόνο την πρόοδο του παιδιού αλλά και την αποτελεσματικότητα του εκπαιδευτικού προγράμματος. </a:t>
            </a:r>
          </a:p>
          <a:p>
            <a:pPr marL="0" indent="0">
              <a:buNone/>
            </a:pPr>
            <a:endParaRPr lang="el-GR" dirty="0"/>
          </a:p>
          <a:p>
            <a:endParaRPr lang="el-GR" dirty="0"/>
          </a:p>
        </p:txBody>
      </p:sp>
      <p:sp>
        <p:nvSpPr>
          <p:cNvPr id="4" name="Slide Number Placeholder 3"/>
          <p:cNvSpPr>
            <a:spLocks noGrp="1"/>
          </p:cNvSpPr>
          <p:nvPr>
            <p:ph type="sldNum" sz="quarter" idx="12"/>
          </p:nvPr>
        </p:nvSpPr>
        <p:spPr/>
        <p:txBody>
          <a:bodyPr/>
          <a:lstStyle/>
          <a:p>
            <a:fld id="{A44C1B8C-41CD-4106-B556-A269D3E89A89}" type="slidenum">
              <a:rPr lang="el-GR" smtClean="0"/>
              <a:t>17</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957" y="721784"/>
            <a:ext cx="2345463" cy="1756833"/>
          </a:xfrm>
          <a:prstGeom prst="rect">
            <a:avLst/>
          </a:prstGeom>
        </p:spPr>
      </p:pic>
    </p:spTree>
    <p:extLst>
      <p:ext uri="{BB962C8B-B14F-4D97-AF65-F5344CB8AC3E}">
        <p14:creationId xmlns:p14="http://schemas.microsoft.com/office/powerpoint/2010/main" val="2704664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ρόλος του Νηπιαγωγού</a:t>
            </a:r>
          </a:p>
        </p:txBody>
      </p:sp>
      <p:sp>
        <p:nvSpPr>
          <p:cNvPr id="3" name="Content Placeholder 2"/>
          <p:cNvSpPr>
            <a:spLocks noGrp="1"/>
          </p:cNvSpPr>
          <p:nvPr>
            <p:ph idx="1"/>
          </p:nvPr>
        </p:nvSpPr>
        <p:spPr/>
        <p:txBody>
          <a:bodyPr>
            <a:normAutofit/>
          </a:bodyPr>
          <a:lstStyle/>
          <a:p>
            <a:r>
              <a:rPr lang="el-GR" dirty="0"/>
              <a:t>Ενορχηστρωτής της μαθησιακής εμπειρίας περιεχόμενα μάθησης αρχές στρατηγικές του ΠΣ ισορροπει με τα παιδιά και τις ανάγκες τους</a:t>
            </a:r>
          </a:p>
          <a:p>
            <a:pPr marL="0" indent="0"/>
            <a:r>
              <a:rPr lang="el-GR" dirty="0"/>
              <a:t>Διαμεσολαβητής Ενδιάμεσος κρίκος ανάμεσα στο παιδί και τον κόσμο γύρω του </a:t>
            </a:r>
          </a:p>
          <a:p>
            <a:pPr marL="0" indent="0"/>
            <a:r>
              <a:rPr lang="el-GR" dirty="0"/>
              <a:t>Επικοινωνεί τα επιτεύγματά του και προασπίζει τα δικαιώματα και την εκπαίδευσή του</a:t>
            </a:r>
          </a:p>
          <a:p>
            <a:pPr marL="0" indent="0"/>
            <a:r>
              <a:rPr lang="el-GR" dirty="0"/>
              <a:t>Επαγγελματίας Με αφέτηρία τον αναστοχασμό αντιμετωπίζει τα </a:t>
            </a:r>
          </a:p>
          <a:p>
            <a:pPr marL="0" indent="0"/>
            <a:r>
              <a:rPr lang="el-GR" dirty="0"/>
              <a:t>δηλημματα πίσω από κάθε απόφασή του</a:t>
            </a:r>
          </a:p>
        </p:txBody>
      </p:sp>
      <p:sp>
        <p:nvSpPr>
          <p:cNvPr id="4" name="Slide Number Placeholder 3"/>
          <p:cNvSpPr>
            <a:spLocks noGrp="1"/>
          </p:cNvSpPr>
          <p:nvPr>
            <p:ph type="sldNum" sz="quarter" idx="12"/>
          </p:nvPr>
        </p:nvSpPr>
        <p:spPr/>
        <p:txBody>
          <a:bodyPr/>
          <a:lstStyle/>
          <a:p>
            <a:fld id="{A44C1B8C-41CD-4106-B556-A269D3E89A89}" type="slidenum">
              <a:rPr lang="el-GR" smtClean="0"/>
              <a:t>18</a:t>
            </a:fld>
            <a:endParaRPr lang="el-G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4652" y="4772448"/>
            <a:ext cx="2279147" cy="1196552"/>
          </a:xfrm>
          <a:prstGeom prst="rect">
            <a:avLst/>
          </a:prstGeom>
        </p:spPr>
      </p:pic>
    </p:spTree>
    <p:extLst>
      <p:ext uri="{BB962C8B-B14F-4D97-AF65-F5344CB8AC3E}">
        <p14:creationId xmlns:p14="http://schemas.microsoft.com/office/powerpoint/2010/main" val="4004966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Πρόγραμμα Σπουδών στο νηπιαγωγείο θέτει τα θεμέλια για </a:t>
            </a:r>
            <a:r>
              <a:rPr lang="he-IL" dirty="0"/>
              <a:t>׃</a:t>
            </a:r>
            <a:endParaRPr lang="el-GR" dirty="0"/>
          </a:p>
        </p:txBody>
      </p:sp>
      <p:sp>
        <p:nvSpPr>
          <p:cNvPr id="3" name="Content Placeholder 2"/>
          <p:cNvSpPr>
            <a:spLocks noGrp="1"/>
          </p:cNvSpPr>
          <p:nvPr>
            <p:ph idx="1"/>
          </p:nvPr>
        </p:nvSpPr>
        <p:spPr/>
        <p:txBody>
          <a:bodyPr/>
          <a:lstStyle/>
          <a:p>
            <a:r>
              <a:rPr lang="el-GR" dirty="0"/>
              <a:t>Την ανάπτυξη των γνώσεων δεξιοτήτων και των στάσεων, που θεωρούνται βασικές για την επιτυχημένη συμμετοχή του παιδιού στις μαθησιακές καταστάσεις που θα προκύψουν.</a:t>
            </a:r>
          </a:p>
          <a:p>
            <a:r>
              <a:rPr lang="el-GR" dirty="0"/>
              <a:t>Γνώσεις  - Τί μαθαίνω; </a:t>
            </a:r>
          </a:p>
          <a:p>
            <a:r>
              <a:rPr lang="el-GR" dirty="0"/>
              <a:t>Δεξιότητες - Πώς με ποιο τρόπο συμπεριφέρομαι και ενεργώ;</a:t>
            </a:r>
          </a:p>
          <a:p>
            <a:r>
              <a:rPr lang="el-GR" dirty="0"/>
              <a:t>Στάσεις -  Γιατί κάνω κάτι;</a:t>
            </a:r>
          </a:p>
          <a:p>
            <a:r>
              <a:rPr lang="el-GR" dirty="0"/>
              <a:t>Συνδυασμός των παραπάνω οδηγεί στην κατάκτηση ικανοτήτων.</a:t>
            </a:r>
          </a:p>
        </p:txBody>
      </p:sp>
      <p:sp>
        <p:nvSpPr>
          <p:cNvPr id="4" name="Slide Number Placeholder 3"/>
          <p:cNvSpPr>
            <a:spLocks noGrp="1"/>
          </p:cNvSpPr>
          <p:nvPr>
            <p:ph type="sldNum" sz="quarter" idx="12"/>
          </p:nvPr>
        </p:nvSpPr>
        <p:spPr/>
        <p:txBody>
          <a:bodyPr/>
          <a:lstStyle/>
          <a:p>
            <a:fld id="{A44C1B8C-41CD-4106-B556-A269D3E89A89}" type="slidenum">
              <a:rPr lang="el-GR" smtClean="0"/>
              <a:t>19</a:t>
            </a:fld>
            <a:endParaRPr lang="el-GR"/>
          </a:p>
        </p:txBody>
      </p:sp>
    </p:spTree>
    <p:extLst>
      <p:ext uri="{BB962C8B-B14F-4D97-AF65-F5344CB8AC3E}">
        <p14:creationId xmlns:p14="http://schemas.microsoft.com/office/powerpoint/2010/main" val="1806630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Καλώς ήρθατε</a:t>
            </a:r>
          </a:p>
        </p:txBody>
      </p:sp>
      <p:sp>
        <p:nvSpPr>
          <p:cNvPr id="3" name="Content Placeholder 2"/>
          <p:cNvSpPr>
            <a:spLocks noGrp="1"/>
          </p:cNvSpPr>
          <p:nvPr>
            <p:ph idx="1"/>
          </p:nvPr>
        </p:nvSpPr>
        <p:spPr>
          <a:xfrm>
            <a:off x="1141289" y="2677915"/>
            <a:ext cx="9601196" cy="5074381"/>
          </a:xfrm>
        </p:spPr>
        <p:txBody>
          <a:bodyPr/>
          <a:lstStyle/>
          <a:p>
            <a:r>
              <a:rPr lang="el-GR" dirty="0"/>
              <a:t>Στην πρώτη θεσμοθετημένη βαθμίδα εκπαίδευσης </a:t>
            </a:r>
          </a:p>
          <a:p>
            <a:r>
              <a:rPr lang="el-GR" dirty="0"/>
              <a:t>Με ιδιαίτερα χαρακτηριστικά και πλαίσιο λειτουργίας</a:t>
            </a:r>
          </a:p>
          <a:p>
            <a:r>
              <a:rPr lang="el-GR" dirty="0"/>
              <a:t>Καθορίζονται από πρόγραμμα σπουδών και τον εσωτερικό κανονισμό του σχόλείου</a:t>
            </a:r>
          </a:p>
          <a:p>
            <a:r>
              <a:rPr lang="el-GR" dirty="0"/>
              <a:t>Στοχεύει στην ολόπλευρη ανάπτυξη του παιδιού </a:t>
            </a:r>
          </a:p>
        </p:txBody>
      </p:sp>
      <p:sp>
        <p:nvSpPr>
          <p:cNvPr id="4" name="Slide Number Placeholder 3"/>
          <p:cNvSpPr>
            <a:spLocks noGrp="1"/>
          </p:cNvSpPr>
          <p:nvPr>
            <p:ph type="sldNum" sz="quarter" idx="12"/>
          </p:nvPr>
        </p:nvSpPr>
        <p:spPr/>
        <p:txBody>
          <a:bodyPr/>
          <a:lstStyle/>
          <a:p>
            <a:fld id="{A44C1B8C-41CD-4106-B556-A269D3E89A89}" type="slidenum">
              <a:rPr lang="el-GR" smtClean="0"/>
              <a:t>2</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0707" y="664645"/>
            <a:ext cx="1749496" cy="1695783"/>
          </a:xfrm>
          <a:prstGeom prst="rect">
            <a:avLst/>
          </a:prstGeom>
        </p:spPr>
      </p:pic>
    </p:spTree>
    <p:extLst>
      <p:ext uri="{BB962C8B-B14F-4D97-AF65-F5344CB8AC3E}">
        <p14:creationId xmlns:p14="http://schemas.microsoft.com/office/powerpoint/2010/main" val="6567642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 η γνώση προσεγγίζεται διαθεματικά </a:t>
            </a:r>
          </a:p>
        </p:txBody>
      </p:sp>
      <p:sp>
        <p:nvSpPr>
          <p:cNvPr id="3" name="Content Placeholder 2"/>
          <p:cNvSpPr>
            <a:spLocks noGrp="1"/>
          </p:cNvSpPr>
          <p:nvPr>
            <p:ph idx="1"/>
          </p:nvPr>
        </p:nvSpPr>
        <p:spPr/>
        <p:txBody>
          <a:bodyPr>
            <a:normAutofit fontScale="92500" lnSpcReduction="20000"/>
          </a:bodyPr>
          <a:lstStyle/>
          <a:p>
            <a:r>
              <a:rPr lang="el-GR" dirty="0"/>
              <a:t>Το Πρόγραμμα Σπουδών απαρτίζεται από 4 θεματικά πεδία. </a:t>
            </a:r>
          </a:p>
          <a:p>
            <a:r>
              <a:rPr lang="el-GR" dirty="0"/>
              <a:t>Το Θεματικό Πεδίο αντιμετωπίζεται σαν μέρος του Όλου</a:t>
            </a:r>
          </a:p>
          <a:p>
            <a:r>
              <a:rPr lang="el-GR" dirty="0"/>
              <a:t>Κάθε θεματικό πεδίο περιλαμβάνει 2 θεματικές ενότητες εκτός από το 3</a:t>
            </a:r>
            <a:r>
              <a:rPr lang="el-GR" baseline="30000" dirty="0"/>
              <a:t>ο</a:t>
            </a:r>
            <a:r>
              <a:rPr lang="el-GR" dirty="0"/>
              <a:t> Πεδίο και τις Φυσικές Επιστήμες όπου υπάρχουν 3.</a:t>
            </a:r>
          </a:p>
          <a:p>
            <a:r>
              <a:rPr lang="el-GR" dirty="0"/>
              <a:t>Η επιδίωξη είναι να γνωρίζει ο/η εκπαιδευτικός  τα βασικά γνωστικά πεδία, τις έννοιες και τις ικανότητες που επιδιώκεται να αναπτυχθούν σε κάθε Θεματική Ενότητα.</a:t>
            </a:r>
          </a:p>
          <a:p>
            <a:r>
              <a:rPr lang="el-GR" dirty="0"/>
              <a:t>Το ΠΣ δεν είναι ύλη που πρέπει να καλυφθεί αλλά ένα πλαίσιο δράσης όπου οι δραστηριότητες που επιλέγει ο/η νηπιαγωγός ανταποκρίνονται στα χαρακτηριστικά των παιδιών και τις συνθήκες της τάξης. </a:t>
            </a:r>
          </a:p>
        </p:txBody>
      </p:sp>
      <p:sp>
        <p:nvSpPr>
          <p:cNvPr id="4" name="Slide Number Placeholder 3"/>
          <p:cNvSpPr>
            <a:spLocks noGrp="1"/>
          </p:cNvSpPr>
          <p:nvPr>
            <p:ph type="sldNum" sz="quarter" idx="12"/>
          </p:nvPr>
        </p:nvSpPr>
        <p:spPr/>
        <p:txBody>
          <a:bodyPr/>
          <a:lstStyle/>
          <a:p>
            <a:fld id="{A44C1B8C-41CD-4106-B556-A269D3E89A89}" type="slidenum">
              <a:rPr lang="el-GR" smtClean="0"/>
              <a:t>20</a:t>
            </a:fld>
            <a:endParaRPr lang="el-GR"/>
          </a:p>
        </p:txBody>
      </p:sp>
    </p:spTree>
    <p:extLst>
      <p:ext uri="{BB962C8B-B14F-4D97-AF65-F5344CB8AC3E}">
        <p14:creationId xmlns:p14="http://schemas.microsoft.com/office/powerpoint/2010/main" val="121920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Παιδί και επικοινωνία </a:t>
            </a:r>
            <a:br>
              <a:rPr lang="el-GR" dirty="0"/>
            </a:br>
            <a:endParaRPr lang="el-GR" dirty="0"/>
          </a:p>
        </p:txBody>
      </p:sp>
      <p:sp>
        <p:nvSpPr>
          <p:cNvPr id="3" name="Content Placeholder 2"/>
          <p:cNvSpPr>
            <a:spLocks noGrp="1"/>
          </p:cNvSpPr>
          <p:nvPr>
            <p:ph idx="1"/>
          </p:nvPr>
        </p:nvSpPr>
        <p:spPr>
          <a:xfrm>
            <a:off x="1295401" y="2416629"/>
            <a:ext cx="9601196" cy="3459239"/>
          </a:xfrm>
        </p:spPr>
        <p:txBody>
          <a:bodyPr>
            <a:noAutofit/>
          </a:bodyPr>
          <a:lstStyle/>
          <a:p>
            <a:pPr>
              <a:spcBef>
                <a:spcPts val="0"/>
              </a:spcBef>
              <a:spcAft>
                <a:spcPts val="0"/>
              </a:spcAft>
            </a:pPr>
            <a:r>
              <a:rPr lang="el-GR" sz="2000" dirty="0"/>
              <a:t>Γλώσσα </a:t>
            </a:r>
          </a:p>
          <a:p>
            <a:pPr>
              <a:spcBef>
                <a:spcPts val="0"/>
              </a:spcBef>
              <a:spcAft>
                <a:spcPts val="0"/>
              </a:spcAft>
            </a:pPr>
            <a:r>
              <a:rPr lang="el-GR" sz="2000" dirty="0"/>
              <a:t>Προφορική Επικοινωνία  Γραπτή επικοινωνία Πολυγλωσική Επικοινωνία </a:t>
            </a:r>
          </a:p>
          <a:p>
            <a:pPr>
              <a:spcBef>
                <a:spcPts val="0"/>
              </a:spcBef>
              <a:spcAft>
                <a:spcPts val="0"/>
              </a:spcAft>
            </a:pPr>
            <a:r>
              <a:rPr lang="el-GR" sz="2000" dirty="0"/>
              <a:t>ΤΠΕ</a:t>
            </a:r>
          </a:p>
          <a:p>
            <a:pPr>
              <a:spcBef>
                <a:spcPts val="0"/>
              </a:spcBef>
              <a:spcAft>
                <a:spcPts val="0"/>
              </a:spcAft>
            </a:pPr>
            <a:r>
              <a:rPr lang="el-GR" sz="2000" dirty="0"/>
              <a:t>Στην πράξη</a:t>
            </a:r>
          </a:p>
          <a:p>
            <a:pPr>
              <a:spcBef>
                <a:spcPts val="0"/>
              </a:spcBef>
              <a:spcAft>
                <a:spcPts val="0"/>
              </a:spcAft>
            </a:pPr>
            <a:r>
              <a:rPr lang="el-GR" sz="2000" dirty="0"/>
              <a:t>Κατανόηση και παραγωγή προφορικού λόγου με ελεύθερες ανακοινώσεις ,διάλογο, συζήτηση, παραμύθια </a:t>
            </a:r>
          </a:p>
          <a:p>
            <a:pPr>
              <a:spcBef>
                <a:spcPts val="0"/>
              </a:spcBef>
              <a:spcAft>
                <a:spcPts val="0"/>
              </a:spcAft>
            </a:pPr>
            <a:r>
              <a:rPr lang="el-GR" sz="2000" dirty="0"/>
              <a:t>Εμπλοκή σε πράξεις γραφής - Ασκήσεις φωνολογικής επίγνωσης -   ταυτήσεις λέξεων γραφή ονόματος </a:t>
            </a:r>
          </a:p>
          <a:p>
            <a:pPr>
              <a:spcBef>
                <a:spcPts val="0"/>
              </a:spcBef>
              <a:spcAft>
                <a:spcPts val="0"/>
              </a:spcAft>
            </a:pPr>
            <a:r>
              <a:rPr lang="el-GR" sz="2000" dirty="0"/>
              <a:t>Προγραμμα ΕΆΝ με ειδικά σχεδιασμένα εκπαιδευτικά σενάρια </a:t>
            </a:r>
          </a:p>
          <a:p>
            <a:pPr>
              <a:spcBef>
                <a:spcPts val="0"/>
              </a:spcBef>
              <a:spcAft>
                <a:spcPts val="0"/>
              </a:spcAft>
            </a:pPr>
            <a:r>
              <a:rPr lang="el-GR" sz="2000" dirty="0"/>
              <a:t>Χρήση </a:t>
            </a:r>
            <a:r>
              <a:rPr lang="en-US" sz="2000" dirty="0" err="1"/>
              <a:t>wordwall</a:t>
            </a:r>
            <a:endParaRPr lang="el-GR" sz="2000" dirty="0"/>
          </a:p>
        </p:txBody>
      </p:sp>
      <p:sp>
        <p:nvSpPr>
          <p:cNvPr id="4" name="Slide Number Placeholder 3"/>
          <p:cNvSpPr>
            <a:spLocks noGrp="1"/>
          </p:cNvSpPr>
          <p:nvPr>
            <p:ph type="sldNum" sz="quarter" idx="12"/>
          </p:nvPr>
        </p:nvSpPr>
        <p:spPr/>
        <p:txBody>
          <a:bodyPr/>
          <a:lstStyle/>
          <a:p>
            <a:fld id="{A44C1B8C-41CD-4106-B556-A269D3E89A89}" type="slidenum">
              <a:rPr lang="el-GR" smtClean="0"/>
              <a:t>21</a:t>
            </a:fld>
            <a:endParaRPr lang="el-G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2155" y="982132"/>
            <a:ext cx="2284442" cy="1292410"/>
          </a:xfrm>
          <a:prstGeom prst="rect">
            <a:avLst/>
          </a:prstGeom>
        </p:spPr>
      </p:pic>
    </p:spTree>
    <p:extLst>
      <p:ext uri="{BB962C8B-B14F-4D97-AF65-F5344CB8AC3E}">
        <p14:creationId xmlns:p14="http://schemas.microsoft.com/office/powerpoint/2010/main" val="14509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Παιδί εαυτός και κοινωνία</a:t>
            </a:r>
          </a:p>
        </p:txBody>
      </p:sp>
      <p:sp>
        <p:nvSpPr>
          <p:cNvPr id="3" name="Content Placeholder 2"/>
          <p:cNvSpPr>
            <a:spLocks noGrp="1"/>
          </p:cNvSpPr>
          <p:nvPr>
            <p:ph idx="1"/>
          </p:nvPr>
        </p:nvSpPr>
        <p:spPr/>
        <p:txBody>
          <a:bodyPr>
            <a:normAutofit/>
          </a:bodyPr>
          <a:lstStyle/>
          <a:p>
            <a:r>
              <a:rPr lang="el-GR" dirty="0"/>
              <a:t>Προσωπική και κοινωνική ανάπτυξη</a:t>
            </a:r>
            <a:endParaRPr lang="en-US" dirty="0"/>
          </a:p>
          <a:p>
            <a:r>
              <a:rPr lang="el-GR" dirty="0"/>
              <a:t>Διαρθρώνεται σε τρεις άρρηκτα συνδεδεμένες υποενότητες: </a:t>
            </a:r>
          </a:p>
          <a:p>
            <a:r>
              <a:rPr lang="el-GR" dirty="0"/>
              <a:t>α) Αίσθηση του Εαυτού. Στοχεύει: i. στη διαμόρφωση θετικής αυτοεικόνας, ii. στην αυτονομία και αλληλεξάρτηση, iii. στην ανάπτυξη θετικής στάσης και δεκτικότητας απέναντι στη μάθηση. </a:t>
            </a:r>
          </a:p>
          <a:p>
            <a:r>
              <a:rPr lang="el-GR" dirty="0"/>
              <a:t>Κανόνες της τάξης  -Σεβασμός προσωπικού χώρου   </a:t>
            </a:r>
          </a:p>
          <a:p>
            <a:endParaRPr lang="el-GR" dirty="0"/>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A44C1B8C-41CD-4106-B556-A269D3E89A89}" type="slidenum">
              <a:rPr lang="el-GR" smtClean="0"/>
              <a:t>22</a:t>
            </a:fld>
            <a:endParaRPr lang="el-G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7067" y="4711891"/>
            <a:ext cx="3213100" cy="807029"/>
          </a:xfrm>
          <a:prstGeom prst="rect">
            <a:avLst/>
          </a:prstGeom>
        </p:spPr>
      </p:pic>
    </p:spTree>
    <p:extLst>
      <p:ext uri="{BB962C8B-B14F-4D97-AF65-F5344CB8AC3E}">
        <p14:creationId xmlns:p14="http://schemas.microsoft.com/office/powerpoint/2010/main" val="442709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Παιδί εαυτός και κοινωνία (2)</a:t>
            </a:r>
          </a:p>
        </p:txBody>
      </p:sp>
      <p:sp>
        <p:nvSpPr>
          <p:cNvPr id="3" name="Content Placeholder 2"/>
          <p:cNvSpPr>
            <a:spLocks noGrp="1"/>
          </p:cNvSpPr>
          <p:nvPr>
            <p:ph idx="1"/>
          </p:nvPr>
        </p:nvSpPr>
        <p:spPr>
          <a:xfrm>
            <a:off x="838201" y="2537881"/>
            <a:ext cx="9601196" cy="3318936"/>
          </a:xfrm>
        </p:spPr>
        <p:txBody>
          <a:bodyPr>
            <a:normAutofit fontScale="92500" lnSpcReduction="10000"/>
          </a:bodyPr>
          <a:lstStyle/>
          <a:p>
            <a:r>
              <a:rPr lang="el-GR" dirty="0"/>
              <a:t>β) Συναισθηματική Επίγνωση. Στοχεύει: i. στην αντίληψη των συναισθημάτων, ii. στην έκφραση των συναισθημάτων, iii. στην ανάπτυξη ενσυναίσθησης, iv. στη διαχείριση των συναισθημάτων και της συμπεριφοράς. </a:t>
            </a:r>
          </a:p>
          <a:p>
            <a:r>
              <a:rPr lang="el-GR" dirty="0"/>
              <a:t>γ) Διαπροσωπικές Σχέσεις. Στοχεύει: i. στη θετική αλληλεπίδραση και επικοινωνία, ii. στην ανάπτυξη και διατήρηση σχέσεων-Συνειδητοποίηση των συναισθημάτων τους.</a:t>
            </a:r>
          </a:p>
          <a:p>
            <a:r>
              <a:rPr lang="el-GR" dirty="0"/>
              <a:t> Να μπορούν να αλληλεπιδρούν και να συνεργάζονται με τα άλλα παιδιά. </a:t>
            </a:r>
          </a:p>
          <a:p>
            <a:r>
              <a:rPr lang="el-GR" dirty="0"/>
              <a:t>Καλλιέργεια </a:t>
            </a:r>
            <a:r>
              <a:rPr lang="el-GR" dirty="0" err="1"/>
              <a:t>ενσυναισθητικής</a:t>
            </a:r>
            <a:r>
              <a:rPr lang="el-GR" dirty="0"/>
              <a:t> συμπεριφοράς.</a:t>
            </a:r>
          </a:p>
          <a:p>
            <a:r>
              <a:rPr lang="el-GR" dirty="0" err="1"/>
              <a:t>Αλληλλεγγύη</a:t>
            </a:r>
            <a:r>
              <a:rPr lang="el-GR" dirty="0"/>
              <a:t> και αλληλοϋποστήριξη .</a:t>
            </a:r>
          </a:p>
          <a:p>
            <a:endParaRPr lang="el-GR" dirty="0"/>
          </a:p>
        </p:txBody>
      </p:sp>
      <p:sp>
        <p:nvSpPr>
          <p:cNvPr id="4" name="Slide Number Placeholder 3"/>
          <p:cNvSpPr>
            <a:spLocks noGrp="1"/>
          </p:cNvSpPr>
          <p:nvPr>
            <p:ph type="sldNum" sz="quarter" idx="12"/>
          </p:nvPr>
        </p:nvSpPr>
        <p:spPr/>
        <p:txBody>
          <a:bodyPr/>
          <a:lstStyle/>
          <a:p>
            <a:fld id="{A44C1B8C-41CD-4106-B556-A269D3E89A89}" type="slidenum">
              <a:rPr lang="el-GR" smtClean="0"/>
              <a:t>23</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3209" y="4205815"/>
            <a:ext cx="1881191" cy="1975680"/>
          </a:xfrm>
          <a:prstGeom prst="rect">
            <a:avLst/>
          </a:prstGeom>
        </p:spPr>
      </p:pic>
    </p:spTree>
    <p:extLst>
      <p:ext uri="{BB962C8B-B14F-4D97-AF65-F5344CB8AC3E}">
        <p14:creationId xmlns:p14="http://schemas.microsoft.com/office/powerpoint/2010/main" val="3853675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Κοινωνικές επιστήμες </a:t>
            </a:r>
          </a:p>
        </p:txBody>
      </p:sp>
      <p:sp>
        <p:nvSpPr>
          <p:cNvPr id="3" name="Content Placeholder 2"/>
          <p:cNvSpPr>
            <a:spLocks noGrp="1"/>
          </p:cNvSpPr>
          <p:nvPr>
            <p:ph idx="1"/>
          </p:nvPr>
        </p:nvSpPr>
        <p:spPr>
          <a:xfrm>
            <a:off x="1295401" y="2556932"/>
            <a:ext cx="9601196" cy="3691468"/>
          </a:xfrm>
        </p:spPr>
        <p:txBody>
          <a:bodyPr>
            <a:normAutofit fontScale="32500" lnSpcReduction="20000"/>
          </a:bodyPr>
          <a:lstStyle/>
          <a:p>
            <a:r>
              <a:rPr lang="el-GR" sz="8000" dirty="0"/>
              <a:t>Ιστορία και πολιτισμός </a:t>
            </a:r>
          </a:p>
          <a:p>
            <a:r>
              <a:rPr lang="el-GR" sz="8000" dirty="0"/>
              <a:t>Κατανόηση της ανθρώπινης δράσης και εξοικείωσης με τον χρόνο</a:t>
            </a:r>
          </a:p>
          <a:p>
            <a:r>
              <a:rPr lang="el-GR" sz="8000" dirty="0"/>
              <a:t>Στην πράξη</a:t>
            </a:r>
          </a:p>
          <a:p>
            <a:r>
              <a:rPr lang="el-GR" sz="8000" dirty="0"/>
              <a:t>-28η Οκτωβρίου,  -25η Μαρτίου,  -επέτειος Πολυτεχνείου/Δημοκρατία-Δικτατορία (17 Νοέμβρη), -σημαίες,  -ελληνική σημαία,  -Εθνικός Ύμνος,</a:t>
            </a:r>
          </a:p>
          <a:p>
            <a:r>
              <a:rPr lang="el-GR" sz="8000" dirty="0"/>
              <a:t> Γνωριμία με τα ήθη τα έθιμα και τις παραδόσεις μας </a:t>
            </a:r>
          </a:p>
          <a:p>
            <a:pPr marL="0" indent="0">
              <a:buNone/>
            </a:pPr>
            <a:br>
              <a:rPr lang="el-GR" sz="4400" dirty="0"/>
            </a:br>
            <a:br>
              <a:rPr lang="el-GR" sz="4400" dirty="0"/>
            </a:br>
            <a:br>
              <a:rPr lang="el-GR" dirty="0"/>
            </a:br>
            <a:endParaRPr lang="el-GR" dirty="0"/>
          </a:p>
        </p:txBody>
      </p:sp>
      <p:sp>
        <p:nvSpPr>
          <p:cNvPr id="4" name="Slide Number Placeholder 3"/>
          <p:cNvSpPr>
            <a:spLocks noGrp="1"/>
          </p:cNvSpPr>
          <p:nvPr>
            <p:ph type="sldNum" sz="quarter" idx="12"/>
          </p:nvPr>
        </p:nvSpPr>
        <p:spPr/>
        <p:txBody>
          <a:bodyPr/>
          <a:lstStyle/>
          <a:p>
            <a:fld id="{A44C1B8C-41CD-4106-B556-A269D3E89A89}" type="slidenum">
              <a:rPr lang="el-GR" smtClean="0"/>
              <a:t>24</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86" y="4774266"/>
            <a:ext cx="2003763" cy="1181502"/>
          </a:xfrm>
          <a:prstGeom prst="rect">
            <a:avLst/>
          </a:prstGeom>
        </p:spPr>
      </p:pic>
    </p:spTree>
    <p:extLst>
      <p:ext uri="{BB962C8B-B14F-4D97-AF65-F5344CB8AC3E}">
        <p14:creationId xmlns:p14="http://schemas.microsoft.com/office/powerpoint/2010/main" val="145410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Κοινωνικές επιστήμες (2)</a:t>
            </a:r>
          </a:p>
        </p:txBody>
      </p:sp>
      <p:sp>
        <p:nvSpPr>
          <p:cNvPr id="3" name="Content Placeholder 2"/>
          <p:cNvSpPr>
            <a:spLocks noGrp="1"/>
          </p:cNvSpPr>
          <p:nvPr>
            <p:ph idx="1"/>
          </p:nvPr>
        </p:nvSpPr>
        <p:spPr>
          <a:xfrm>
            <a:off x="1295401" y="2556932"/>
            <a:ext cx="9601196" cy="3691468"/>
          </a:xfrm>
        </p:spPr>
        <p:txBody>
          <a:bodyPr>
            <a:normAutofit fontScale="85000" lnSpcReduction="20000"/>
          </a:bodyPr>
          <a:lstStyle/>
          <a:p>
            <a:r>
              <a:rPr lang="el-GR" sz="2600" dirty="0"/>
              <a:t>Σχέση με Φυσικό και Δομημένο Περιβάλλον </a:t>
            </a:r>
          </a:p>
          <a:p>
            <a:r>
              <a:rPr lang="el-GR" sz="2600" dirty="0"/>
              <a:t>Στην πράξη</a:t>
            </a:r>
          </a:p>
          <a:p>
            <a:r>
              <a:rPr lang="el-GR" sz="2600" dirty="0"/>
              <a:t>Η γειτονιά  μου -  οικολογική συνείδηση  </a:t>
            </a:r>
          </a:p>
          <a:p>
            <a:r>
              <a:rPr lang="el-GR" sz="2600" dirty="0"/>
              <a:t>(i) Σχέση του παιδιού με το φυσικό περιβάλλον</a:t>
            </a:r>
          </a:p>
          <a:p>
            <a:r>
              <a:rPr lang="el-GR" sz="2600" dirty="0"/>
              <a:t>Ζώα - φυτά του τόπου μου</a:t>
            </a:r>
          </a:p>
          <a:p>
            <a:r>
              <a:rPr lang="el-GR" sz="2600" dirty="0"/>
              <a:t>Σχέση παιδιού με δομημένο περιβάλλον</a:t>
            </a:r>
          </a:p>
          <a:p>
            <a:r>
              <a:rPr lang="el-GR" sz="2600" dirty="0"/>
              <a:t>-Κώδικας Οδικής Κυκλοφορίας,  -μέσα μεταφοράς,  -κυκλοφοριακή αγωγή,  -κίνδυνοι και ατυχήματα στο σπίτι</a:t>
            </a:r>
            <a:br>
              <a:rPr lang="el-GR" sz="2600" dirty="0"/>
            </a:br>
            <a:br>
              <a:rPr lang="el-GR" dirty="0"/>
            </a:br>
            <a:endParaRPr lang="el-GR" dirty="0"/>
          </a:p>
        </p:txBody>
      </p:sp>
      <p:sp>
        <p:nvSpPr>
          <p:cNvPr id="4" name="Slide Number Placeholder 3"/>
          <p:cNvSpPr>
            <a:spLocks noGrp="1"/>
          </p:cNvSpPr>
          <p:nvPr>
            <p:ph type="sldNum" sz="quarter" idx="12"/>
          </p:nvPr>
        </p:nvSpPr>
        <p:spPr/>
        <p:txBody>
          <a:bodyPr/>
          <a:lstStyle/>
          <a:p>
            <a:fld id="{A44C1B8C-41CD-4106-B556-A269D3E89A89}" type="slidenum">
              <a:rPr lang="el-GR" smtClean="0"/>
              <a:t>25</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8512" y="2556932"/>
            <a:ext cx="1758345" cy="1409700"/>
          </a:xfrm>
          <a:prstGeom prst="rect">
            <a:avLst/>
          </a:prstGeom>
        </p:spPr>
      </p:pic>
    </p:spTree>
    <p:extLst>
      <p:ext uri="{BB962C8B-B14F-4D97-AF65-F5344CB8AC3E}">
        <p14:creationId xmlns:p14="http://schemas.microsoft.com/office/powerpoint/2010/main" val="7386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Παιδί και θετικές επιστήμες </a:t>
            </a:r>
          </a:p>
        </p:txBody>
      </p:sp>
      <p:sp>
        <p:nvSpPr>
          <p:cNvPr id="3" name="Content Placeholder 2"/>
          <p:cNvSpPr>
            <a:spLocks noGrp="1"/>
          </p:cNvSpPr>
          <p:nvPr>
            <p:ph idx="1"/>
          </p:nvPr>
        </p:nvSpPr>
        <p:spPr/>
        <p:txBody>
          <a:bodyPr/>
          <a:lstStyle/>
          <a:p>
            <a:r>
              <a:rPr lang="el-GR" dirty="0"/>
              <a:t>Μαθηματικά Επεξεργασία πρωτομαθηματικών εννοιών, αναγνώριση αριθμητικών συμβόλων, μετρήσεις, συγκρίσεις, αντιστοιχίσεις, σειροθετήσεις, ταξινομήσεις, ομαδοποιήσεις, ταυτίσεις ,Αριθμοί 1-20 ,σχήματα</a:t>
            </a:r>
          </a:p>
          <a:p>
            <a:r>
              <a:rPr lang="el-GR" dirty="0"/>
              <a:t>Φυσικές επιστήμες </a:t>
            </a:r>
          </a:p>
          <a:p>
            <a:r>
              <a:rPr lang="el-GR" dirty="0"/>
              <a:t>Τεχνολογία κατασκευών</a:t>
            </a:r>
          </a:p>
        </p:txBody>
      </p:sp>
      <p:sp>
        <p:nvSpPr>
          <p:cNvPr id="4" name="Slide Number Placeholder 3"/>
          <p:cNvSpPr>
            <a:spLocks noGrp="1"/>
          </p:cNvSpPr>
          <p:nvPr>
            <p:ph type="sldNum" sz="quarter" idx="12"/>
          </p:nvPr>
        </p:nvSpPr>
        <p:spPr/>
        <p:txBody>
          <a:bodyPr/>
          <a:lstStyle/>
          <a:p>
            <a:fld id="{A44C1B8C-41CD-4106-B556-A269D3E89A89}" type="slidenum">
              <a:rPr lang="el-GR" smtClean="0"/>
              <a:t>26</a:t>
            </a:fld>
            <a:endParaRPr lang="el-G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5926" y="4029614"/>
            <a:ext cx="3249323" cy="1462195"/>
          </a:xfrm>
          <a:prstGeom prst="rect">
            <a:avLst/>
          </a:prstGeom>
        </p:spPr>
      </p:pic>
    </p:spTree>
    <p:extLst>
      <p:ext uri="{BB962C8B-B14F-4D97-AF65-F5344CB8AC3E}">
        <p14:creationId xmlns:p14="http://schemas.microsoft.com/office/powerpoint/2010/main" val="1687217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Φυσικές επιστήμες </a:t>
            </a:r>
          </a:p>
        </p:txBody>
      </p:sp>
      <p:sp>
        <p:nvSpPr>
          <p:cNvPr id="3" name="Content Placeholder 2"/>
          <p:cNvSpPr>
            <a:spLocks noGrp="1"/>
          </p:cNvSpPr>
          <p:nvPr>
            <p:ph idx="1"/>
          </p:nvPr>
        </p:nvSpPr>
        <p:spPr>
          <a:xfrm>
            <a:off x="1295401" y="2500604"/>
            <a:ext cx="9601196" cy="3375264"/>
          </a:xfrm>
        </p:spPr>
        <p:txBody>
          <a:bodyPr>
            <a:normAutofit fontScale="25000" lnSpcReduction="20000"/>
          </a:bodyPr>
          <a:lstStyle/>
          <a:p>
            <a:r>
              <a:rPr lang="el-GR" sz="8000" dirty="0"/>
              <a:t>α) Ζωντανοί Οργανισμοί. Στοχεύει: i. στην αναγνώριση των ζωντανών και μη ζωντανών οργανισμών, ii. στη διάκριση των χαρακτηριστικών των ζωντανών οργανισμών, iii. στον προσδιορισμό του ενδιαιτήματος και του ρόλου του στην προσαρμογή των ζωντανών οργανισμών. </a:t>
            </a:r>
          </a:p>
          <a:p>
            <a:r>
              <a:rPr lang="el-GR" sz="8000" dirty="0"/>
              <a:t>Χλωρίδα Πανίδα Κύκλος ζωής εντόμων</a:t>
            </a:r>
          </a:p>
          <a:p>
            <a:r>
              <a:rPr lang="el-GR" sz="8000" dirty="0"/>
              <a:t>Ζώα υπό εξαφάνιση - Ζωα στους πάγους  -Χειμερία νάρκη</a:t>
            </a:r>
          </a:p>
          <a:p>
            <a:r>
              <a:rPr lang="el-GR" sz="8000" dirty="0"/>
              <a:t>β) Ύλη και Φαινόμενα. Στοχεύει: i. στην αναγνώριση των μορφολογικών χαρακτηριστικών και των ιδιοτήτων των αντικειμένων.</a:t>
            </a:r>
          </a:p>
          <a:p>
            <a:r>
              <a:rPr lang="el-GR" sz="8000" dirty="0"/>
              <a:t>ii. στην κατανόηση του φυσικού κόσμου και των διαφόρων μεταβολών της ύλης, iii. στην κατανόηση των φυσικών φαινομένων και των τρόπων που επενεργούν οι δυνάμεις. </a:t>
            </a:r>
          </a:p>
          <a:p>
            <a:r>
              <a:rPr lang="el-GR" sz="8000" dirty="0"/>
              <a:t>Σεισμός -  Κύκλος νερού - Πειράματα επίπλευσης και βύθισης </a:t>
            </a:r>
          </a:p>
          <a:p>
            <a:endParaRPr lang="el-GR" dirty="0"/>
          </a:p>
        </p:txBody>
      </p:sp>
      <p:sp>
        <p:nvSpPr>
          <p:cNvPr id="4" name="Slide Number Placeholder 3"/>
          <p:cNvSpPr>
            <a:spLocks noGrp="1"/>
          </p:cNvSpPr>
          <p:nvPr>
            <p:ph type="sldNum" sz="quarter" idx="12"/>
          </p:nvPr>
        </p:nvSpPr>
        <p:spPr/>
        <p:txBody>
          <a:bodyPr/>
          <a:lstStyle/>
          <a:p>
            <a:fld id="{A44C1B8C-41CD-4106-B556-A269D3E89A89}" type="slidenum">
              <a:rPr lang="el-GR" smtClean="0"/>
              <a:t>27</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736" y="929215"/>
            <a:ext cx="1869870" cy="1409700"/>
          </a:xfrm>
          <a:prstGeom prst="rect">
            <a:avLst/>
          </a:prstGeom>
        </p:spPr>
      </p:pic>
    </p:spTree>
    <p:extLst>
      <p:ext uri="{BB962C8B-B14F-4D97-AF65-F5344CB8AC3E}">
        <p14:creationId xmlns:p14="http://schemas.microsoft.com/office/powerpoint/2010/main" val="3083851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Φυσικές επιστήμες (2)</a:t>
            </a:r>
          </a:p>
        </p:txBody>
      </p:sp>
      <p:sp>
        <p:nvSpPr>
          <p:cNvPr id="3" name="Content Placeholder 2"/>
          <p:cNvSpPr>
            <a:spLocks noGrp="1"/>
          </p:cNvSpPr>
          <p:nvPr>
            <p:ph idx="1"/>
          </p:nvPr>
        </p:nvSpPr>
        <p:spPr/>
        <p:txBody>
          <a:bodyPr>
            <a:normAutofit fontScale="77500" lnSpcReduction="20000"/>
          </a:bodyPr>
          <a:lstStyle/>
          <a:p>
            <a:r>
              <a:rPr lang="el-GR" dirty="0"/>
              <a:t>γ) Γη-Πλανητικό Σύστημα και Διάστημα. Στοχεύει: i. στο να αντιλαμβάνονται τα παιδιά τη θέση και την υπόσταση της Γης, ως μέρος του πλανητικού μας συστήματος, ii. στο να αντιλαμβάνονται τη θέση και την κίνηση της Γης στο πλανητικό μας σύστημα και να κάνουν τις απαραίτητες συνδέσεις με την εναλλαγή μέρας-νύχτας και την εναλλαγή εποχών, iii. στο να διακρίνουν τα καιρικά φαινόμενα και να αντιλαμβάνονται την επίδρασή τους στους οργανισμούς.</a:t>
            </a:r>
          </a:p>
          <a:p>
            <a:r>
              <a:rPr lang="el-GR" dirty="0"/>
              <a:t>Πλανήτες- Διάστημα </a:t>
            </a:r>
          </a:p>
          <a:p>
            <a:r>
              <a:rPr lang="el-GR" dirty="0"/>
              <a:t>Ήλιος - προστασία από ήλιο</a:t>
            </a:r>
          </a:p>
          <a:p>
            <a:r>
              <a:rPr lang="el-GR" dirty="0"/>
              <a:t>Μέρα - νύχτα </a:t>
            </a:r>
          </a:p>
          <a:p>
            <a:r>
              <a:rPr lang="el-GR" dirty="0"/>
              <a:t>Εποχές - κύκλος των εποχών</a:t>
            </a:r>
          </a:p>
          <a:p>
            <a:r>
              <a:rPr lang="el-GR" dirty="0"/>
              <a:t>12 μήνες του χρόνου</a:t>
            </a:r>
          </a:p>
          <a:p>
            <a:endParaRPr lang="el-GR" dirty="0"/>
          </a:p>
        </p:txBody>
      </p:sp>
      <p:sp>
        <p:nvSpPr>
          <p:cNvPr id="4" name="Slide Number Placeholder 3"/>
          <p:cNvSpPr>
            <a:spLocks noGrp="1"/>
          </p:cNvSpPr>
          <p:nvPr>
            <p:ph type="sldNum" sz="quarter" idx="12"/>
          </p:nvPr>
        </p:nvSpPr>
        <p:spPr/>
        <p:txBody>
          <a:bodyPr/>
          <a:lstStyle/>
          <a:p>
            <a:fld id="{A44C1B8C-41CD-4106-B556-A269D3E89A89}" type="slidenum">
              <a:rPr lang="el-GR" smtClean="0"/>
              <a:t>28</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983" y="3830820"/>
            <a:ext cx="2667000" cy="1714500"/>
          </a:xfrm>
          <a:prstGeom prst="rect">
            <a:avLst/>
          </a:prstGeom>
        </p:spPr>
      </p:pic>
    </p:spTree>
    <p:extLst>
      <p:ext uri="{BB962C8B-B14F-4D97-AF65-F5344CB8AC3E}">
        <p14:creationId xmlns:p14="http://schemas.microsoft.com/office/powerpoint/2010/main" val="3501954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Τεχνολογία κατασκευών</a:t>
            </a:r>
          </a:p>
        </p:txBody>
      </p:sp>
      <p:sp>
        <p:nvSpPr>
          <p:cNvPr id="3" name="Content Placeholder 2"/>
          <p:cNvSpPr>
            <a:spLocks noGrp="1"/>
          </p:cNvSpPr>
          <p:nvPr>
            <p:ph idx="1"/>
          </p:nvPr>
        </p:nvSpPr>
        <p:spPr/>
        <p:txBody>
          <a:bodyPr>
            <a:normAutofit fontScale="92500" lnSpcReduction="20000"/>
          </a:bodyPr>
          <a:lstStyle/>
          <a:p>
            <a:r>
              <a:rPr lang="el-GR" dirty="0"/>
              <a:t>Παραδοσιακά και σύγχρονα εργαλεία εξοπλισμός και συσκευές</a:t>
            </a:r>
          </a:p>
          <a:p>
            <a:r>
              <a:rPr lang="el-GR" dirty="0"/>
              <a:t>Πώς είναι ο υπολογιστής της τάξης</a:t>
            </a:r>
          </a:p>
          <a:p>
            <a:r>
              <a:rPr lang="el-GR" dirty="0"/>
              <a:t>Τεχνολογικά επιτεύγματα και εφευρέσεις </a:t>
            </a:r>
          </a:p>
          <a:p>
            <a:r>
              <a:rPr lang="el-GR" dirty="0"/>
              <a:t>Αεροπλάνα </a:t>
            </a:r>
          </a:p>
          <a:p>
            <a:r>
              <a:rPr lang="el-GR" dirty="0"/>
              <a:t>Δραστηριότητες </a:t>
            </a:r>
            <a:r>
              <a:rPr lang="en-US" dirty="0"/>
              <a:t>STEM</a:t>
            </a:r>
            <a:endParaRPr lang="el-GR" dirty="0"/>
          </a:p>
          <a:p>
            <a:r>
              <a:rPr lang="el-GR" dirty="0"/>
              <a:t>Τεχνολογία κατασκευών ως εργαλείο στη καθημερινή ζωή</a:t>
            </a:r>
          </a:p>
          <a:p>
            <a:r>
              <a:rPr lang="el-GR" dirty="0"/>
              <a:t>Μέσα μεταφοράς και ατμοσφαιρική ρύπανση</a:t>
            </a:r>
          </a:p>
          <a:p>
            <a:r>
              <a:rPr lang="el-GR" dirty="0"/>
              <a:t>Κίνδυνοι από το διαδίκτυο</a:t>
            </a:r>
          </a:p>
          <a:p>
            <a:endParaRPr lang="el-GR" dirty="0"/>
          </a:p>
        </p:txBody>
      </p:sp>
      <p:sp>
        <p:nvSpPr>
          <p:cNvPr id="4" name="Slide Number Placeholder 3"/>
          <p:cNvSpPr>
            <a:spLocks noGrp="1"/>
          </p:cNvSpPr>
          <p:nvPr>
            <p:ph type="sldNum" sz="quarter" idx="12"/>
          </p:nvPr>
        </p:nvSpPr>
        <p:spPr/>
        <p:txBody>
          <a:bodyPr/>
          <a:lstStyle/>
          <a:p>
            <a:fld id="{A44C1B8C-41CD-4106-B556-A269D3E89A89}" type="slidenum">
              <a:rPr lang="el-GR" smtClean="0"/>
              <a:t>29</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3074" y="3404658"/>
            <a:ext cx="2162175" cy="2114550"/>
          </a:xfrm>
          <a:prstGeom prst="rect">
            <a:avLst/>
          </a:prstGeom>
        </p:spPr>
      </p:pic>
    </p:spTree>
    <p:extLst>
      <p:ext uri="{BB962C8B-B14F-4D97-AF65-F5344CB8AC3E}">
        <p14:creationId xmlns:p14="http://schemas.microsoft.com/office/powerpoint/2010/main" val="197074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παιδί αποκτά την ταυτότητα του μαθητή</a:t>
            </a:r>
          </a:p>
        </p:txBody>
      </p:sp>
      <p:sp>
        <p:nvSpPr>
          <p:cNvPr id="3" name="Content Placeholder 2"/>
          <p:cNvSpPr>
            <a:spLocks noGrp="1"/>
          </p:cNvSpPr>
          <p:nvPr>
            <p:ph idx="1"/>
          </p:nvPr>
        </p:nvSpPr>
        <p:spPr/>
        <p:txBody>
          <a:bodyPr>
            <a:normAutofit/>
          </a:bodyPr>
          <a:lstStyle/>
          <a:p>
            <a:r>
              <a:rPr lang="el-GR" dirty="0"/>
              <a:t>Σεβασμός απέναντι στους κανόνες του σχολείου </a:t>
            </a:r>
          </a:p>
          <a:p>
            <a:r>
              <a:rPr lang="el-GR" dirty="0"/>
              <a:t>Τους συμμαθητές και τις εκπαιδευτικούς</a:t>
            </a:r>
          </a:p>
          <a:p>
            <a:r>
              <a:rPr lang="el-GR" dirty="0"/>
              <a:t>Τη σχολική περιουσία</a:t>
            </a:r>
          </a:p>
          <a:p>
            <a:r>
              <a:rPr lang="el-GR" dirty="0"/>
              <a:t>Μέσα από την τήρηση των κανόνων της τάξης τα παιδιά αντιλαμβάνονται τους όρους για ισότιμη συμμετοχή στην καθημερινότητα του σχολείου.</a:t>
            </a:r>
          </a:p>
          <a:p>
            <a:endParaRPr lang="el-GR" dirty="0"/>
          </a:p>
        </p:txBody>
      </p:sp>
      <p:sp>
        <p:nvSpPr>
          <p:cNvPr id="4" name="Slide Number Placeholder 3"/>
          <p:cNvSpPr>
            <a:spLocks noGrp="1"/>
          </p:cNvSpPr>
          <p:nvPr>
            <p:ph type="sldNum" sz="quarter" idx="12"/>
          </p:nvPr>
        </p:nvSpPr>
        <p:spPr/>
        <p:txBody>
          <a:bodyPr/>
          <a:lstStyle/>
          <a:p>
            <a:fld id="{A44C1B8C-41CD-4106-B556-A269D3E89A89}" type="slidenum">
              <a:rPr lang="el-GR" smtClean="0"/>
              <a:t>3</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111067" y="2710397"/>
            <a:ext cx="2057400" cy="1330319"/>
          </a:xfrm>
          <a:prstGeom prst="rect">
            <a:avLst/>
          </a:prstGeom>
        </p:spPr>
      </p:pic>
    </p:spTree>
    <p:extLst>
      <p:ext uri="{BB962C8B-B14F-4D97-AF65-F5344CB8AC3E}">
        <p14:creationId xmlns:p14="http://schemas.microsoft.com/office/powerpoint/2010/main" val="2188608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Παιδί σώμα δημιουργία και έκφραση</a:t>
            </a:r>
          </a:p>
        </p:txBody>
      </p:sp>
      <p:sp>
        <p:nvSpPr>
          <p:cNvPr id="3" name="Content Placeholder 2"/>
          <p:cNvSpPr>
            <a:spLocks noGrp="1"/>
          </p:cNvSpPr>
          <p:nvPr>
            <p:ph idx="1"/>
          </p:nvPr>
        </p:nvSpPr>
        <p:spPr>
          <a:xfrm>
            <a:off x="1370046" y="2379651"/>
            <a:ext cx="9601196" cy="4478349"/>
          </a:xfrm>
        </p:spPr>
        <p:txBody>
          <a:bodyPr>
            <a:noAutofit/>
          </a:bodyPr>
          <a:lstStyle/>
          <a:p>
            <a:pPr>
              <a:spcBef>
                <a:spcPts val="0"/>
              </a:spcBef>
              <a:spcAft>
                <a:spcPts val="0"/>
              </a:spcAft>
            </a:pPr>
            <a:r>
              <a:rPr lang="el-GR" sz="2000" dirty="0"/>
              <a:t>Κινητική αγωγή </a:t>
            </a:r>
          </a:p>
          <a:p>
            <a:pPr>
              <a:spcBef>
                <a:spcPts val="0"/>
              </a:spcBef>
              <a:spcAft>
                <a:spcPts val="0"/>
              </a:spcAft>
            </a:pPr>
            <a:r>
              <a:rPr lang="el-GR" sz="2000" dirty="0"/>
              <a:t>Σώμα και κίνηση </a:t>
            </a:r>
          </a:p>
          <a:p>
            <a:pPr>
              <a:spcBef>
                <a:spcPts val="0"/>
              </a:spcBef>
              <a:spcAft>
                <a:spcPts val="0"/>
              </a:spcAft>
            </a:pPr>
            <a:r>
              <a:rPr lang="el-GR" sz="2000" dirty="0"/>
              <a:t>Το σώμα μου- μιμίσεις</a:t>
            </a:r>
          </a:p>
          <a:p>
            <a:pPr>
              <a:spcBef>
                <a:spcPts val="0"/>
              </a:spcBef>
              <a:spcAft>
                <a:spcPts val="0"/>
              </a:spcAft>
            </a:pPr>
            <a:r>
              <a:rPr lang="el-GR" sz="2000" dirty="0"/>
              <a:t>Μουσικοκινητικά παιχνίδια για την κατανόηση του χώρου</a:t>
            </a:r>
          </a:p>
          <a:p>
            <a:pPr>
              <a:spcBef>
                <a:spcPts val="0"/>
              </a:spcBef>
              <a:spcAft>
                <a:spcPts val="0"/>
              </a:spcAft>
            </a:pPr>
            <a:r>
              <a:rPr lang="el-GR" sz="2000" dirty="0"/>
              <a:t>Ανάπτυξη βασικών κινητικών δεξιοτήτων</a:t>
            </a:r>
          </a:p>
          <a:p>
            <a:pPr>
              <a:spcBef>
                <a:spcPts val="0"/>
              </a:spcBef>
              <a:spcAft>
                <a:spcPts val="0"/>
              </a:spcAft>
            </a:pPr>
            <a:r>
              <a:rPr lang="el-GR" sz="2000" dirty="0"/>
              <a:t>Μουσικοκινητικά παιχνίδια με ρυθμικά μοτίβα </a:t>
            </a:r>
          </a:p>
          <a:p>
            <a:pPr>
              <a:spcBef>
                <a:spcPts val="0"/>
              </a:spcBef>
              <a:spcAft>
                <a:spcPts val="0"/>
              </a:spcAft>
            </a:pPr>
            <a:r>
              <a:rPr lang="el-GR" sz="2000" dirty="0"/>
              <a:t>Φυσικά δραστήρια ζωή φυσική κατάσταση και υγεία </a:t>
            </a:r>
          </a:p>
          <a:p>
            <a:pPr>
              <a:spcBef>
                <a:spcPts val="0"/>
              </a:spcBef>
              <a:spcAft>
                <a:spcPts val="0"/>
              </a:spcAft>
            </a:pPr>
            <a:r>
              <a:rPr lang="el-GR" sz="2000" dirty="0"/>
              <a:t>Βιταμίνες Πυραμίδα διατροφής </a:t>
            </a:r>
          </a:p>
          <a:p>
            <a:pPr>
              <a:spcBef>
                <a:spcPts val="0"/>
              </a:spcBef>
              <a:spcAft>
                <a:spcPts val="0"/>
              </a:spcAft>
            </a:pPr>
            <a:r>
              <a:rPr lang="el-GR" sz="2000" dirty="0"/>
              <a:t>Αθλητική παράδοση και δημιουργική κίνηση</a:t>
            </a:r>
          </a:p>
          <a:p>
            <a:pPr>
              <a:spcBef>
                <a:spcPts val="0"/>
              </a:spcBef>
              <a:spcAft>
                <a:spcPts val="0"/>
              </a:spcAft>
            </a:pPr>
            <a:r>
              <a:rPr lang="el-GR" sz="2000" dirty="0"/>
              <a:t>Ολυμπιακοί αγώνες  Παραδοσιακοί χοροί</a:t>
            </a:r>
          </a:p>
        </p:txBody>
      </p:sp>
      <p:sp>
        <p:nvSpPr>
          <p:cNvPr id="4" name="Slide Number Placeholder 3"/>
          <p:cNvSpPr>
            <a:spLocks noGrp="1"/>
          </p:cNvSpPr>
          <p:nvPr>
            <p:ph type="sldNum" sz="quarter" idx="12"/>
          </p:nvPr>
        </p:nvSpPr>
        <p:spPr/>
        <p:txBody>
          <a:bodyPr/>
          <a:lstStyle/>
          <a:p>
            <a:fld id="{A44C1B8C-41CD-4106-B556-A269D3E89A89}" type="slidenum">
              <a:rPr lang="el-GR" smtClean="0"/>
              <a:t>30</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9798" y="3102763"/>
            <a:ext cx="2612496" cy="2143125"/>
          </a:xfrm>
          <a:prstGeom prst="rect">
            <a:avLst/>
          </a:prstGeom>
        </p:spPr>
      </p:pic>
    </p:spTree>
    <p:extLst>
      <p:ext uri="{BB962C8B-B14F-4D97-AF65-F5344CB8AC3E}">
        <p14:creationId xmlns:p14="http://schemas.microsoft.com/office/powerpoint/2010/main" val="958086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Τέχνες </a:t>
            </a:r>
          </a:p>
        </p:txBody>
      </p:sp>
      <p:sp>
        <p:nvSpPr>
          <p:cNvPr id="3" name="Content Placeholder 2"/>
          <p:cNvSpPr>
            <a:spLocks noGrp="1"/>
          </p:cNvSpPr>
          <p:nvPr>
            <p:ph idx="1"/>
          </p:nvPr>
        </p:nvSpPr>
        <p:spPr/>
        <p:txBody>
          <a:bodyPr>
            <a:noAutofit/>
          </a:bodyPr>
          <a:lstStyle/>
          <a:p>
            <a:pPr>
              <a:spcBef>
                <a:spcPts val="0"/>
              </a:spcBef>
              <a:spcAft>
                <a:spcPts val="0"/>
              </a:spcAft>
            </a:pPr>
            <a:r>
              <a:rPr lang="el-GR" sz="2000" dirty="0"/>
              <a:t>Εικαστικές τέχνες </a:t>
            </a:r>
          </a:p>
          <a:p>
            <a:pPr>
              <a:spcBef>
                <a:spcPts val="0"/>
              </a:spcBef>
              <a:spcAft>
                <a:spcPts val="0"/>
              </a:spcAft>
            </a:pPr>
            <a:r>
              <a:rPr lang="el-GR" sz="2000" dirty="0"/>
              <a:t>Εικαστική μορφή και σύνθεση/Εικαστικό περιεχόμενο/Εικαστικός χώρος και παρουσίαση</a:t>
            </a:r>
          </a:p>
          <a:p>
            <a:pPr>
              <a:spcBef>
                <a:spcPts val="0"/>
              </a:spcBef>
              <a:spcAft>
                <a:spcPts val="0"/>
              </a:spcAft>
            </a:pPr>
            <a:r>
              <a:rPr lang="el-GR" sz="2000" dirty="0"/>
              <a:t>Χρώματα μείξεις χρωμάτων</a:t>
            </a:r>
          </a:p>
          <a:p>
            <a:pPr>
              <a:spcBef>
                <a:spcPts val="0"/>
              </a:spcBef>
              <a:spcAft>
                <a:spcPts val="0"/>
              </a:spcAft>
            </a:pPr>
            <a:r>
              <a:rPr lang="el-GR" sz="2000" dirty="0"/>
              <a:t>Κατασκευές από ανακυκλώσιμα υλικά </a:t>
            </a:r>
          </a:p>
          <a:p>
            <a:pPr>
              <a:spcBef>
                <a:spcPts val="0"/>
              </a:spcBef>
              <a:spcAft>
                <a:spcPts val="0"/>
              </a:spcAft>
            </a:pPr>
            <a:r>
              <a:rPr lang="el-GR" sz="2000" dirty="0"/>
              <a:t>Θεατρική τέχνη Θεατρική έκφραση και αλληλεπίδραση/Θεατρικά στοιχεία και δημιουργία/Είδη θεάτρου και κοινωνικο-πολιτισμικά πλαίσια</a:t>
            </a:r>
            <a:br>
              <a:rPr lang="el-GR" sz="2000" dirty="0"/>
            </a:br>
            <a:r>
              <a:rPr lang="el-GR" sz="2000" dirty="0"/>
              <a:t>Θεατρικό παιχνίδι </a:t>
            </a:r>
          </a:p>
          <a:p>
            <a:pPr>
              <a:spcBef>
                <a:spcPts val="0"/>
              </a:spcBef>
              <a:spcAft>
                <a:spcPts val="0"/>
              </a:spcAft>
            </a:pPr>
            <a:r>
              <a:rPr lang="el-GR" sz="2000" dirty="0"/>
              <a:t>Κουκλοθέατρο</a:t>
            </a:r>
          </a:p>
          <a:p>
            <a:pPr>
              <a:spcBef>
                <a:spcPts val="0"/>
              </a:spcBef>
              <a:spcAft>
                <a:spcPts val="0"/>
              </a:spcAft>
            </a:pPr>
            <a:r>
              <a:rPr lang="el-GR" sz="2000" dirty="0"/>
              <a:t>Μουσική (i. Ήχος και μουσική γραφή, ii. Μουσική παραγωγή και εκτέλεση iii. Συστήματα ρυθμού iv. Μουσική κουλτούρα)</a:t>
            </a:r>
            <a:br>
              <a:rPr lang="el-GR" sz="2000" dirty="0"/>
            </a:br>
            <a:r>
              <a:rPr lang="el-GR" sz="2000" dirty="0"/>
              <a:t>ρυθμικά μοτίβα μουσικές αξίες μέσα από παιγνιώδεις καθοδηγούμενες δράσεις</a:t>
            </a:r>
          </a:p>
        </p:txBody>
      </p:sp>
      <p:sp>
        <p:nvSpPr>
          <p:cNvPr id="4" name="Slide Number Placeholder 3"/>
          <p:cNvSpPr>
            <a:spLocks noGrp="1"/>
          </p:cNvSpPr>
          <p:nvPr>
            <p:ph type="sldNum" sz="quarter" idx="12"/>
          </p:nvPr>
        </p:nvSpPr>
        <p:spPr/>
        <p:txBody>
          <a:bodyPr/>
          <a:lstStyle/>
          <a:p>
            <a:fld id="{A44C1B8C-41CD-4106-B556-A269D3E89A89}" type="slidenum">
              <a:rPr lang="el-GR" smtClean="0"/>
              <a:t>31</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7807" y="755780"/>
            <a:ext cx="2232096" cy="1600371"/>
          </a:xfrm>
          <a:prstGeom prst="rect">
            <a:avLst/>
          </a:prstGeom>
        </p:spPr>
      </p:pic>
    </p:spTree>
    <p:extLst>
      <p:ext uri="{BB962C8B-B14F-4D97-AF65-F5344CB8AC3E}">
        <p14:creationId xmlns:p14="http://schemas.microsoft.com/office/powerpoint/2010/main" val="3807024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r>
              <a:rPr lang="el-GR" dirty="0"/>
              <a:t>ΕΥΧΑΡΙΣΤΟΥΜΕ ΓΙΑ ΤΗΝ ΠΡΟΣΟΧΗ ΣΑΣ </a:t>
            </a:r>
          </a:p>
        </p:txBody>
      </p:sp>
      <p:sp>
        <p:nvSpPr>
          <p:cNvPr id="4" name="Slide Number Placeholder 3"/>
          <p:cNvSpPr>
            <a:spLocks noGrp="1"/>
          </p:cNvSpPr>
          <p:nvPr>
            <p:ph type="sldNum" sz="quarter" idx="12"/>
          </p:nvPr>
        </p:nvSpPr>
        <p:spPr/>
        <p:txBody>
          <a:bodyPr/>
          <a:lstStyle/>
          <a:p>
            <a:fld id="{A44C1B8C-41CD-4106-B556-A269D3E89A89}" type="slidenum">
              <a:rPr lang="el-GR" smtClean="0"/>
              <a:t>32</a:t>
            </a:fld>
            <a:endParaRPr lang="el-G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7267" y="1075266"/>
            <a:ext cx="2576628" cy="3185648"/>
          </a:xfrm>
          <a:prstGeom prst="rect">
            <a:avLst/>
          </a:prstGeom>
        </p:spPr>
      </p:pic>
    </p:spTree>
    <p:extLst>
      <p:ext uri="{BB962C8B-B14F-4D97-AF65-F5344CB8AC3E}">
        <p14:creationId xmlns:p14="http://schemas.microsoft.com/office/powerpoint/2010/main" val="3849077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053" y="982548"/>
            <a:ext cx="9601196" cy="1303867"/>
          </a:xfrm>
        </p:spPr>
        <p:txBody>
          <a:bodyPr/>
          <a:lstStyle/>
          <a:p>
            <a:r>
              <a:rPr lang="el-GR" dirty="0"/>
              <a:t>Το κάθε παιδί είναι μοναδικό</a:t>
            </a:r>
          </a:p>
        </p:txBody>
      </p:sp>
      <p:sp>
        <p:nvSpPr>
          <p:cNvPr id="3" name="Content Placeholder 2"/>
          <p:cNvSpPr>
            <a:spLocks noGrp="1"/>
          </p:cNvSpPr>
          <p:nvPr>
            <p:ph idx="1"/>
          </p:nvPr>
        </p:nvSpPr>
        <p:spPr/>
        <p:txBody>
          <a:bodyPr>
            <a:normAutofit fontScale="85000" lnSpcReduction="10000"/>
          </a:bodyPr>
          <a:lstStyle/>
          <a:p>
            <a:r>
              <a:rPr lang="el-GR" dirty="0"/>
              <a:t>Όλα τα παιδιά προσφέρουν στη μαθησιακή διαδικασία</a:t>
            </a:r>
          </a:p>
          <a:p>
            <a:r>
              <a:rPr lang="el-GR" dirty="0"/>
              <a:t>Τα γνωστικά αποθέματα κάθε παιδιού, οι ικανότητες και τα ενδιαφέροντά του είναι σημείο εκκίνησης για τις επιλογές των νηπιαγωγών.</a:t>
            </a:r>
          </a:p>
          <a:p>
            <a:r>
              <a:rPr lang="el-GR" dirty="0"/>
              <a:t>Ακούμε τα παιδιά προσεκτικά και αυτό ενισχύει την αυτοπεποίθησή τους.</a:t>
            </a:r>
          </a:p>
          <a:p>
            <a:r>
              <a:rPr lang="el-GR" dirty="0"/>
              <a:t>Το νηπιαγωγείο θέτει τα θεμέλια για την ανάπτυξη των παιδιών, την κοινωνικοποίηση και την καλλιέργεια βασικών ικανοτήτων που καθορίζουν τη μετέπειτα σχολική πρόοδο. </a:t>
            </a:r>
          </a:p>
          <a:p>
            <a:r>
              <a:rPr lang="el-GR" dirty="0"/>
              <a:t>Μέσω του αντισταθμιστικού του ρόλου συμβάλλει στην αντιμετώπιση ζητημάτων ή περιορισμών που υφίστανται σε σχέση με τη γνωστική, κοινωνική και συναισθηματική ανάπτυξη των παιδιών.</a:t>
            </a:r>
          </a:p>
        </p:txBody>
      </p:sp>
      <p:sp>
        <p:nvSpPr>
          <p:cNvPr id="4" name="Slide Number Placeholder 3"/>
          <p:cNvSpPr>
            <a:spLocks noGrp="1"/>
          </p:cNvSpPr>
          <p:nvPr>
            <p:ph type="sldNum" sz="quarter" idx="12"/>
          </p:nvPr>
        </p:nvSpPr>
        <p:spPr/>
        <p:txBody>
          <a:bodyPr/>
          <a:lstStyle/>
          <a:p>
            <a:fld id="{A44C1B8C-41CD-4106-B556-A269D3E89A89}" type="slidenum">
              <a:rPr lang="el-GR" smtClean="0"/>
              <a:t>4</a:t>
            </a:fld>
            <a:endParaRPr lang="el-G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4667" y="1029738"/>
            <a:ext cx="2513353" cy="1256677"/>
          </a:xfrm>
          <a:prstGeom prst="rect">
            <a:avLst/>
          </a:prstGeom>
        </p:spPr>
      </p:pic>
    </p:spTree>
    <p:extLst>
      <p:ext uri="{BB962C8B-B14F-4D97-AF65-F5344CB8AC3E}">
        <p14:creationId xmlns:p14="http://schemas.microsoft.com/office/powerpoint/2010/main" val="341361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Μέσα από τις εμπειρίες και τις προκλήσεις της καθημερινότητας</a:t>
            </a:r>
            <a:br>
              <a:rPr lang="el-GR" dirty="0"/>
            </a:br>
            <a:endParaRPr lang="el-G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803" y="1527901"/>
            <a:ext cx="1516196" cy="1516196"/>
          </a:xfrm>
          <a:prstGeom prst="rect">
            <a:avLst/>
          </a:prstGeom>
        </p:spPr>
      </p:pic>
      <p:sp>
        <p:nvSpPr>
          <p:cNvPr id="3" name="Content Placeholder 2"/>
          <p:cNvSpPr>
            <a:spLocks noGrp="1"/>
          </p:cNvSpPr>
          <p:nvPr>
            <p:ph idx="1"/>
          </p:nvPr>
        </p:nvSpPr>
        <p:spPr>
          <a:xfrm>
            <a:off x="1295401" y="2797544"/>
            <a:ext cx="9601197" cy="3589869"/>
          </a:xfrm>
        </p:spPr>
        <p:txBody>
          <a:bodyPr/>
          <a:lstStyle/>
          <a:p>
            <a:r>
              <a:rPr lang="el-GR" dirty="0"/>
              <a:t>Το παιδί θα μάθει να αλληλλεπιδρά  αποτελεσματικά με</a:t>
            </a:r>
            <a:r>
              <a:rPr lang="he-IL" dirty="0"/>
              <a:t>׃</a:t>
            </a:r>
            <a:endParaRPr lang="el-GR" dirty="0"/>
          </a:p>
          <a:p>
            <a:r>
              <a:rPr lang="el-GR" dirty="0"/>
              <a:t>Το περιβάλλον, τις καταστάσεις και τους «σημαντικούς άλλους»  με τους οποίους θα έρθει σε επαφή.</a:t>
            </a:r>
          </a:p>
          <a:p>
            <a:r>
              <a:rPr lang="el-GR" dirty="0"/>
              <a:t>Μέσα από ευκαιρίες μάθησης το παιδί θα δείξει τις ικανότητές του.</a:t>
            </a:r>
          </a:p>
          <a:p>
            <a:r>
              <a:rPr lang="el-GR" dirty="0"/>
              <a:t>Το παιδί είναι η αφετηρία για το σχεδιασμό κατάλληλων πλαισίων που το κάνουν να αισθάνεται δημιουργικό και αποδεκτό στο χώρο του σχολείου.</a:t>
            </a:r>
          </a:p>
          <a:p>
            <a:endParaRPr lang="el-GR" dirty="0"/>
          </a:p>
        </p:txBody>
      </p:sp>
      <p:sp>
        <p:nvSpPr>
          <p:cNvPr id="4" name="Slide Number Placeholder 3"/>
          <p:cNvSpPr>
            <a:spLocks noGrp="1"/>
          </p:cNvSpPr>
          <p:nvPr>
            <p:ph type="sldNum" sz="quarter" idx="12"/>
          </p:nvPr>
        </p:nvSpPr>
        <p:spPr/>
        <p:txBody>
          <a:bodyPr/>
          <a:lstStyle/>
          <a:p>
            <a:fld id="{A44C1B8C-41CD-4106-B556-A269D3E89A89}" type="slidenum">
              <a:rPr lang="el-GR" smtClean="0"/>
              <a:t>5</a:t>
            </a:fld>
            <a:endParaRPr lang="el-GR"/>
          </a:p>
        </p:txBody>
      </p:sp>
    </p:spTree>
    <p:extLst>
      <p:ext uri="{BB962C8B-B14F-4D97-AF65-F5344CB8AC3E}">
        <p14:creationId xmlns:p14="http://schemas.microsoft.com/office/powerpoint/2010/main" val="12738621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Ολιστικός τρόπος μάθησης</a:t>
            </a:r>
          </a:p>
        </p:txBody>
      </p:sp>
      <p:sp>
        <p:nvSpPr>
          <p:cNvPr id="3" name="Content Placeholder 2"/>
          <p:cNvSpPr>
            <a:spLocks noGrp="1"/>
          </p:cNvSpPr>
          <p:nvPr>
            <p:ph idx="1"/>
          </p:nvPr>
        </p:nvSpPr>
        <p:spPr/>
        <p:txBody>
          <a:bodyPr/>
          <a:lstStyle/>
          <a:p>
            <a:r>
              <a:rPr lang="el-GR" dirty="0"/>
              <a:t>Αφετηρία τα αναπτυξιακά χαρακτηριστικά των παιδιών της προσχολικής ηλικίας. </a:t>
            </a:r>
          </a:p>
          <a:p>
            <a:r>
              <a:rPr lang="el-GR" dirty="0"/>
              <a:t>Σεβόμαστε την προσωπικότητα του παιδιού.</a:t>
            </a:r>
          </a:p>
          <a:p>
            <a:r>
              <a:rPr lang="el-GR" dirty="0"/>
              <a:t>Δεχόμαστε ότι μαθαίνει με πολλούς τρόπους.</a:t>
            </a:r>
          </a:p>
          <a:p>
            <a:r>
              <a:rPr lang="el-GR" dirty="0"/>
              <a:t>Η έμφυτη περιέργεια του παιδιού είναι εργαλείο για μάθηση.</a:t>
            </a:r>
          </a:p>
          <a:p>
            <a:r>
              <a:rPr lang="el-GR" dirty="0"/>
              <a:t>Το παιδί έχει ανάγκη να παίξει.</a:t>
            </a:r>
          </a:p>
          <a:p>
            <a:endParaRPr lang="el-GR" dirty="0"/>
          </a:p>
        </p:txBody>
      </p:sp>
      <p:sp>
        <p:nvSpPr>
          <p:cNvPr id="4" name="Slide Number Placeholder 3"/>
          <p:cNvSpPr>
            <a:spLocks noGrp="1"/>
          </p:cNvSpPr>
          <p:nvPr>
            <p:ph type="sldNum" sz="quarter" idx="12"/>
          </p:nvPr>
        </p:nvSpPr>
        <p:spPr/>
        <p:txBody>
          <a:bodyPr/>
          <a:lstStyle/>
          <a:p>
            <a:fld id="{A44C1B8C-41CD-4106-B556-A269D3E89A89}" type="slidenum">
              <a:rPr lang="el-GR" smtClean="0"/>
              <a:t>6</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4276" y="3072809"/>
            <a:ext cx="1619250" cy="2449623"/>
          </a:xfrm>
          <a:prstGeom prst="roundRect">
            <a:avLst>
              <a:gd name="adj" fmla="val 16667"/>
            </a:avLst>
          </a:prstGeom>
          <a:ln>
            <a:solidFill>
              <a:srgbClr val="FFFF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594548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Παιχνίδι και μαθησιακή διδαδικασία</a:t>
            </a:r>
          </a:p>
        </p:txBody>
      </p:sp>
      <p:sp>
        <p:nvSpPr>
          <p:cNvPr id="3" name="Content Placeholder 2"/>
          <p:cNvSpPr>
            <a:spLocks noGrp="1"/>
          </p:cNvSpPr>
          <p:nvPr>
            <p:ph idx="1"/>
          </p:nvPr>
        </p:nvSpPr>
        <p:spPr/>
        <p:txBody>
          <a:bodyPr>
            <a:normAutofit lnSpcReduction="10000"/>
          </a:bodyPr>
          <a:lstStyle/>
          <a:p>
            <a:r>
              <a:rPr lang="el-GR" dirty="0"/>
              <a:t>Εστίαση στη διαδικασία και όχι το αποτέλεσμα.</a:t>
            </a:r>
          </a:p>
          <a:p>
            <a:r>
              <a:rPr lang="el-GR" dirty="0"/>
              <a:t>Η χαρά και η ευχαρίστηση είναι κίνητρα για την συμμετοχή του παιδιού στη μαθησιακή διαδικασία.</a:t>
            </a:r>
          </a:p>
          <a:p>
            <a:r>
              <a:rPr lang="el-GR" dirty="0"/>
              <a:t>Πειραματισμός και εξερεύνηση -  βασικά στοιχεία του παιχνιδιού.</a:t>
            </a:r>
          </a:p>
          <a:p>
            <a:r>
              <a:rPr lang="el-GR" dirty="0"/>
              <a:t>Το παιδί δίνει διαφορετικές ιδιότητες στα αντικείμενα.</a:t>
            </a:r>
          </a:p>
          <a:p>
            <a:r>
              <a:rPr lang="el-GR" dirty="0"/>
              <a:t>Ο εκπαιδευτικός βοηθά την εξέλιξη της διαδικασίας του παιχνιδιού. </a:t>
            </a:r>
          </a:p>
          <a:p>
            <a:r>
              <a:rPr lang="el-GR" dirty="0"/>
              <a:t>Παρατηρεί τις αλληλεπιδράσεις των παιδιών  </a:t>
            </a:r>
          </a:p>
        </p:txBody>
      </p:sp>
      <p:sp>
        <p:nvSpPr>
          <p:cNvPr id="4" name="Slide Number Placeholder 3"/>
          <p:cNvSpPr>
            <a:spLocks noGrp="1"/>
          </p:cNvSpPr>
          <p:nvPr>
            <p:ph type="sldNum" sz="quarter" idx="12"/>
          </p:nvPr>
        </p:nvSpPr>
        <p:spPr/>
        <p:txBody>
          <a:bodyPr/>
          <a:lstStyle/>
          <a:p>
            <a:fld id="{A44C1B8C-41CD-4106-B556-A269D3E89A89}" type="slidenum">
              <a:rPr lang="el-GR" smtClean="0"/>
              <a:t>7</a:t>
            </a:fld>
            <a:endParaRPr lang="el-G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5306" y="4751613"/>
            <a:ext cx="1954274" cy="1303867"/>
          </a:xfrm>
          <a:prstGeom prst="rect">
            <a:avLst/>
          </a:prstGeom>
        </p:spPr>
      </p:pic>
    </p:spTree>
    <p:extLst>
      <p:ext uri="{BB962C8B-B14F-4D97-AF65-F5344CB8AC3E}">
        <p14:creationId xmlns:p14="http://schemas.microsoft.com/office/powerpoint/2010/main" val="189132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Το παιχνίδι ως μαθησιακό πλαίσιο</a:t>
            </a:r>
          </a:p>
        </p:txBody>
      </p:sp>
      <p:sp>
        <p:nvSpPr>
          <p:cNvPr id="3" name="Content Placeholder 2"/>
          <p:cNvSpPr>
            <a:spLocks noGrp="1"/>
          </p:cNvSpPr>
          <p:nvPr>
            <p:ph idx="1"/>
          </p:nvPr>
        </p:nvSpPr>
        <p:spPr/>
        <p:txBody>
          <a:bodyPr>
            <a:normAutofit lnSpcReduction="10000"/>
          </a:bodyPr>
          <a:lstStyle/>
          <a:p>
            <a:r>
              <a:rPr lang="el-GR" dirty="0"/>
              <a:t>Είτε σε ελεύθερη ή πιο δομημένη μορφή δίνει ευχαρίστηση στα παιδιά. </a:t>
            </a:r>
          </a:p>
          <a:p>
            <a:r>
              <a:rPr lang="el-GR" dirty="0"/>
              <a:t>Είναι μια επικοινωνιακή συνθήκη  στην οποία το αντικείμενο της μάθησης έχει σημασία και νόημα για τα παιδιά.</a:t>
            </a:r>
          </a:p>
          <a:p>
            <a:r>
              <a:rPr lang="el-GR" dirty="0"/>
              <a:t>Ο νηπιαγωγός παρατηρεί το περιεχόμενο της δράσης (κατασκευαστικό παιχνίδι) ή τον τρόπο συμμετοχής του παιδιού (ατομικό ή συντροφικό) και εμπλουτίζει με τις παρεμβάσεις του τη διαδικασία.</a:t>
            </a:r>
          </a:p>
          <a:p>
            <a:r>
              <a:rPr lang="el-GR" dirty="0"/>
              <a:t>Βοηθά τα παιδιά να διοχετεύσουν τη  φαντασία και την ενεργητικότητά τους για να διασφαλιστεί η ροή του παιχνιδιού.  </a:t>
            </a:r>
          </a:p>
        </p:txBody>
      </p:sp>
      <p:sp>
        <p:nvSpPr>
          <p:cNvPr id="4" name="Slide Number Placeholder 3"/>
          <p:cNvSpPr>
            <a:spLocks noGrp="1"/>
          </p:cNvSpPr>
          <p:nvPr>
            <p:ph type="sldNum" sz="quarter" idx="12"/>
          </p:nvPr>
        </p:nvSpPr>
        <p:spPr/>
        <p:txBody>
          <a:bodyPr/>
          <a:lstStyle/>
          <a:p>
            <a:fld id="{A44C1B8C-41CD-4106-B556-A269D3E89A89}" type="slidenum">
              <a:rPr lang="el-GR" smtClean="0"/>
              <a:t>8</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783" y="643464"/>
            <a:ext cx="1674895" cy="1718732"/>
          </a:xfrm>
          <a:prstGeom prst="rect">
            <a:avLst/>
          </a:prstGeom>
        </p:spPr>
      </p:pic>
    </p:spTree>
    <p:extLst>
      <p:ext uri="{BB962C8B-B14F-4D97-AF65-F5344CB8AC3E}">
        <p14:creationId xmlns:p14="http://schemas.microsoft.com/office/powerpoint/2010/main" val="2122873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διερεύνηση ως χαρακτηριστικό μάθησιακων πλαισίων  στο νηπιαγωγείο</a:t>
            </a:r>
          </a:p>
        </p:txBody>
      </p:sp>
      <p:sp>
        <p:nvSpPr>
          <p:cNvPr id="3" name="Content Placeholder 2"/>
          <p:cNvSpPr>
            <a:spLocks noGrp="1"/>
          </p:cNvSpPr>
          <p:nvPr>
            <p:ph idx="1"/>
          </p:nvPr>
        </p:nvSpPr>
        <p:spPr/>
        <p:txBody>
          <a:bodyPr/>
          <a:lstStyle/>
          <a:p>
            <a:r>
              <a:rPr lang="el-GR" dirty="0"/>
              <a:t>Μπορεί να ξεκινά από ένα πραγματικό πρόβλημα που προκύπτει από τις άμεσες εμπειρίες των παιδιών.</a:t>
            </a:r>
          </a:p>
          <a:p>
            <a:r>
              <a:rPr lang="el-GR" dirty="0"/>
              <a:t>Κομμάτι της θεματικής προσέγγισης.</a:t>
            </a:r>
          </a:p>
          <a:p>
            <a:r>
              <a:rPr lang="el-GR" dirty="0"/>
              <a:t>Μέρος των σχεδίων εργασίας.</a:t>
            </a:r>
          </a:p>
          <a:p>
            <a:r>
              <a:rPr lang="el-GR" dirty="0"/>
              <a:t>Σε κάθε μαθησιακό πλαίσιο η γνώση προσεγγίζεται διαθεματικά.</a:t>
            </a:r>
          </a:p>
        </p:txBody>
      </p:sp>
      <p:sp>
        <p:nvSpPr>
          <p:cNvPr id="4" name="Slide Number Placeholder 3"/>
          <p:cNvSpPr>
            <a:spLocks noGrp="1"/>
          </p:cNvSpPr>
          <p:nvPr>
            <p:ph type="sldNum" sz="quarter" idx="12"/>
          </p:nvPr>
        </p:nvSpPr>
        <p:spPr/>
        <p:txBody>
          <a:bodyPr/>
          <a:lstStyle/>
          <a:p>
            <a:fld id="{A44C1B8C-41CD-4106-B556-A269D3E89A89}" type="slidenum">
              <a:rPr lang="el-GR" smtClean="0"/>
              <a:t>9</a:t>
            </a:fld>
            <a:endParaRPr lang="el-G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2398" y="3107265"/>
            <a:ext cx="2184401" cy="1456267"/>
          </a:xfrm>
          <a:prstGeom prst="rect">
            <a:avLst/>
          </a:prstGeom>
        </p:spPr>
      </p:pic>
    </p:spTree>
    <p:extLst>
      <p:ext uri="{BB962C8B-B14F-4D97-AF65-F5344CB8AC3E}">
        <p14:creationId xmlns:p14="http://schemas.microsoft.com/office/powerpoint/2010/main" val="28739414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1657</TotalTime>
  <Words>2029</Words>
  <Application>Microsoft Office PowerPoint</Application>
  <PresentationFormat>Ευρεία οθόνη</PresentationFormat>
  <Paragraphs>230</Paragraphs>
  <Slides>32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32</vt:i4>
      </vt:variant>
    </vt:vector>
  </HeadingPairs>
  <TitlesOfParts>
    <vt:vector size="37" baseType="lpstr">
      <vt:lpstr>Arial</vt:lpstr>
      <vt:lpstr>Calibri</vt:lpstr>
      <vt:lpstr>Calibri Light</vt:lpstr>
      <vt:lpstr>Garamond</vt:lpstr>
      <vt:lpstr>Organic</vt:lpstr>
      <vt:lpstr>Με το ένα και το δύο πάω στο νηπιαγωγείο</vt:lpstr>
      <vt:lpstr>Καλώς ήρθατε</vt:lpstr>
      <vt:lpstr>Το παιδί αποκτά την ταυτότητα του μαθητή</vt:lpstr>
      <vt:lpstr>Το κάθε παιδί είναι μοναδικό</vt:lpstr>
      <vt:lpstr>Μέσα από τις εμπειρίες και τις προκλήσεις της καθημερινότητας </vt:lpstr>
      <vt:lpstr>Ολιστικός τρόπος μάθησης</vt:lpstr>
      <vt:lpstr>Παιχνίδι και μαθησιακή διδαδικασία</vt:lpstr>
      <vt:lpstr>Το παιχνίδι ως μαθησιακό πλαίσιο</vt:lpstr>
      <vt:lpstr>Η διερεύνηση ως χαρακτηριστικό μάθησιακων πλαισίων  στο νηπιαγωγείο</vt:lpstr>
      <vt:lpstr>Υποστηρικτικές δραστηριότητες που λειτουργούν ως πλαίσια μάθησης </vt:lpstr>
      <vt:lpstr>Υποστηρικτικές δραστηριότητες που λειτουργούν ως πλαίσια μάθησης (2)</vt:lpstr>
      <vt:lpstr>Προετοιμασία για το πρωϊνό</vt:lpstr>
      <vt:lpstr>Το περιβάλλον του σχολείου</vt:lpstr>
      <vt:lpstr>Το περιβάλλον του σχολείου (2)</vt:lpstr>
      <vt:lpstr>Σχέση γονέων εκπαιδευτικών</vt:lpstr>
      <vt:lpstr>Για το λόγο αυτό οι νηπιαγωγοί</vt:lpstr>
      <vt:lpstr>Σημασία της αξιολόγησης</vt:lpstr>
      <vt:lpstr>Ο ρόλος του Νηπιαγωγού</vt:lpstr>
      <vt:lpstr>Το Πρόγραμμα Σπουδών στο νηπιαγωγείο θέτει τα θεμέλια για ׃</vt:lpstr>
      <vt:lpstr>Αν η γνώση προσεγγίζεται διαθεματικά </vt:lpstr>
      <vt:lpstr>Παιδί και επικοινωνία  </vt:lpstr>
      <vt:lpstr>Παιδί εαυτός και κοινωνία</vt:lpstr>
      <vt:lpstr>Παιδί εαυτός και κοινωνία (2)</vt:lpstr>
      <vt:lpstr>Κοινωνικές επιστήμες </vt:lpstr>
      <vt:lpstr>Κοινωνικές επιστήμες (2)</vt:lpstr>
      <vt:lpstr>Παιδί και θετικές επιστήμες </vt:lpstr>
      <vt:lpstr>Φυσικές επιστήμες </vt:lpstr>
      <vt:lpstr>Φυσικές επιστήμες (2)</vt:lpstr>
      <vt:lpstr>Τεχνολογία κατασκευών</vt:lpstr>
      <vt:lpstr>Παιδί σώμα δημιουργία και έκφραση</vt:lpstr>
      <vt:lpstr>Τέχνες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 το ένα και το δύο πάω στο νηπιαγωγείο</dc:title>
  <dc:creator>nickv_000</dc:creator>
  <cp:lastModifiedBy>vicky kousoulakou</cp:lastModifiedBy>
  <cp:revision>116</cp:revision>
  <dcterms:created xsi:type="dcterms:W3CDTF">2025-10-04T09:02:41Z</dcterms:created>
  <dcterms:modified xsi:type="dcterms:W3CDTF">2026-04-18T18:08:46Z</dcterms:modified>
</cp:coreProperties>
</file>