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4" r:id="rId3"/>
    <p:sldId id="263" r:id="rId4"/>
    <p:sldId id="297" r:id="rId5"/>
    <p:sldId id="276" r:id="rId6"/>
    <p:sldId id="296" r:id="rId7"/>
    <p:sldId id="266" r:id="rId8"/>
    <p:sldId id="268" r:id="rId9"/>
    <p:sldId id="340" r:id="rId10"/>
    <p:sldId id="298" r:id="rId11"/>
    <p:sldId id="269" r:id="rId12"/>
    <p:sldId id="329" r:id="rId13"/>
    <p:sldId id="270" r:id="rId14"/>
    <p:sldId id="288" r:id="rId15"/>
    <p:sldId id="308" r:id="rId16"/>
    <p:sldId id="309" r:id="rId17"/>
    <p:sldId id="310" r:id="rId18"/>
    <p:sldId id="317" r:id="rId19"/>
    <p:sldId id="320" r:id="rId20"/>
    <p:sldId id="327" r:id="rId21"/>
    <p:sldId id="333" r:id="rId22"/>
    <p:sldId id="33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0" r:id="rId34"/>
    <p:sldId id="299" r:id="rId35"/>
    <p:sldId id="301" r:id="rId36"/>
    <p:sldId id="302" r:id="rId37"/>
    <p:sldId id="293" r:id="rId38"/>
    <p:sldId id="332" r:id="rId39"/>
    <p:sldId id="303" r:id="rId40"/>
    <p:sldId id="313" r:id="rId41"/>
    <p:sldId id="322" r:id="rId42"/>
    <p:sldId id="323" r:id="rId43"/>
    <p:sldId id="338" r:id="rId44"/>
    <p:sldId id="328" r:id="rId45"/>
    <p:sldId id="331" r:id="rId46"/>
    <p:sldId id="289" r:id="rId47"/>
    <p:sldId id="316" r:id="rId48"/>
    <p:sldId id="339" r:id="rId49"/>
    <p:sldId id="290" r:id="rId50"/>
    <p:sldId id="337" r:id="rId51"/>
    <p:sldId id="291" r:id="rId52"/>
    <p:sldId id="292" r:id="rId53"/>
    <p:sldId id="294" r:id="rId54"/>
    <p:sldId id="311" r:id="rId55"/>
    <p:sldId id="312" r:id="rId56"/>
    <p:sldId id="318" r:id="rId57"/>
    <p:sldId id="336" r:id="rId58"/>
    <p:sldId id="326" r:id="rId59"/>
    <p:sldId id="287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learningapps.org/watch?v=p2sfic7qa21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ΤΟ ΓΡΑΜΜΑ </a:t>
            </a:r>
            <a:r>
              <a:rPr lang="el-GR" sz="9600" b="1" dirty="0" err="1" smtClean="0"/>
              <a:t>Φφ</a:t>
            </a:r>
            <a:r>
              <a:rPr lang="el-GR" sz="9600" b="1" dirty="0" smtClean="0"/>
              <a:t/>
            </a:r>
            <a:br>
              <a:rPr lang="el-GR" sz="9600" b="1" dirty="0" smtClean="0"/>
            </a:br>
            <a:r>
              <a:rPr lang="el-GR" sz="2000" b="1" dirty="0" smtClean="0"/>
              <a:t>ΚΟΝΤΟΓΙΑΝΝΗ ΕΛΕΝΗ</a:t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4</a:t>
            </a:r>
            <a:r>
              <a:rPr lang="el-GR" sz="2000" b="1" baseline="30000" dirty="0" smtClean="0"/>
              <a:t>ο</a:t>
            </a:r>
            <a:r>
              <a:rPr lang="el-GR" sz="2000" b="1" dirty="0" smtClean="0"/>
              <a:t> ΝΗΠΙΑΓΩΓΕΙΟ ΚΟΡΔΕΛΙΟΥ ΑΠΡΙΛΙΟΣ 2021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1785950"/>
          </a:xfrm>
        </p:spPr>
        <p:txBody>
          <a:bodyPr>
            <a:normAutofit/>
          </a:bodyPr>
          <a:lstStyle/>
          <a:p>
            <a:pPr algn="ctr"/>
            <a:r>
              <a:rPr lang="el-GR" sz="7200" b="1" dirty="0" smtClean="0">
                <a:solidFill>
                  <a:srgbClr val="FFFF00"/>
                </a:solidFill>
              </a:rPr>
              <a:t>   </a:t>
            </a:r>
            <a:r>
              <a:rPr lang="el-GR" sz="7200" b="1" dirty="0" err="1" smtClean="0">
                <a:solidFill>
                  <a:srgbClr val="FFFF00"/>
                </a:solidFill>
              </a:rPr>
              <a:t>Φφ</a:t>
            </a:r>
            <a:endParaRPr lang="el-GR" sz="7200" b="1" dirty="0">
              <a:solidFill>
                <a:srgbClr val="FFFF00"/>
              </a:solidFill>
            </a:endParaRPr>
          </a:p>
        </p:txBody>
      </p:sp>
      <p:sp>
        <p:nvSpPr>
          <p:cNvPr id="1029" name="AutoShape 5" descr="C:\Users\konto\Desktop\422020000035-hu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1" name="AutoShape 7" descr="C:\Users\konto\Desktop\422020000035-hu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890" name="AutoShape 2" descr="Αποτέλεσμα εικόνας για αμυγδαλ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892" name="AutoShape 4" descr="Αποτέλεσμα εικόνας για αμυγδαλ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4" name="AutoShape 6" descr="home clipart� | Art drawings for kids, House drawing for kids, Fre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6" name="AutoShape 8" descr="home clipart� | Art drawings for kids, House drawing for kids, Fre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8370" name="Picture 2" descr="tree sprout clipart - Clip Art Libra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928934"/>
            <a:ext cx="3563552" cy="3476636"/>
          </a:xfrm>
          <a:prstGeom prst="rect">
            <a:avLst/>
          </a:prstGeom>
          <a:noFill/>
        </p:spPr>
      </p:pic>
      <p:pic>
        <p:nvPicPr>
          <p:cNvPr id="58372" name="Picture 4" descr="Pin by Konstantinos Nikolopoulos on cartoon | Strawberry png, Fruit  illustration, Strawberry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000504"/>
            <a:ext cx="1809696" cy="1809696"/>
          </a:xfrm>
          <a:prstGeom prst="rect">
            <a:avLst/>
          </a:prstGeom>
          <a:noFill/>
        </p:spPr>
      </p:pic>
      <p:pic>
        <p:nvPicPr>
          <p:cNvPr id="58374" name="Picture 6" descr="ΑΙΝΙΓΜΑΤΑ ΜΕ ΤΑ ΖΩΑ ΤΗΣ ΘΑΛΑΣΣΑΣ | 20 Νηπιαγωγείο Αθήνα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786190"/>
            <a:ext cx="3190831" cy="239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solidFill>
                  <a:schemeClr val="tx1"/>
                </a:solidFill>
              </a:rPr>
              <a:t>       ΦΑΡΑΣΙ</a:t>
            </a:r>
            <a:endParaRPr lang="el-GR" sz="6000" dirty="0">
              <a:solidFill>
                <a:schemeClr val="tx1"/>
              </a:solidFill>
            </a:endParaRPr>
          </a:p>
        </p:txBody>
      </p:sp>
      <p:sp>
        <p:nvSpPr>
          <p:cNvPr id="30722" name="AutoShape 2" descr="Αποτέλεσμα εικόνας για μΕΛ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0178" name="Picture 2" descr="Ícone Azul Dos Desenhos Animados Do Pá-de-lixo Ilustração do Vetor -  Ilustração de vida, vazio: 797534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642918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67494"/>
            <a:ext cx="8043890" cy="1399032"/>
          </a:xfrm>
        </p:spPr>
        <p:txBody>
          <a:bodyPr>
            <a:norm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    ΦΕΓΓΑΡΙ</a:t>
            </a:r>
            <a:endParaRPr lang="el-GR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4" name="AutoShape 2" descr="Δωρεάν στοκ φωτογραφιών με clipart δόντι, απεικόνιση, δόντ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Δωρεάν στοκ φωτογραφιών με clipart δόντι, απεικόνιση, δόντ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9154" name="Picture 2" descr="Η θέα του φεγγαριού Clipart | +1.566.198 clipar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857364"/>
            <a:ext cx="5897895" cy="457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67494"/>
            <a:ext cx="8043890" cy="1399032"/>
          </a:xfrm>
        </p:spPr>
        <p:txBody>
          <a:bodyPr>
            <a:norm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     ΦΕΣΙ</a:t>
            </a:r>
            <a:endParaRPr lang="el-GR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4" name="AutoShape 2" descr="Δωρεάν στοκ φωτογραφιών με clipart δόντι, απεικόνιση, δόντ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Δωρεάν στοκ φωτογραφιών με clipart δόντι, απεικόνιση, δόντ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8130" name="Picture 2" descr="φέσι 505/3,α - ΛΥΚΕΙΟ ΕΛΛΗΝΙΔΩ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500174"/>
            <a:ext cx="6429420" cy="550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   ΦΟΡΤΗΓΟ</a:t>
            </a:r>
            <a:endParaRPr lang="el-GR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0" name="AutoShape 2" descr="δαμάσκηνο Στοκ Εικονογραφήσεις, Vectors, &amp; Clipart – (324 Στοκ  Εικονογραφήσεις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2" name="AutoShape 4" descr="δαμάσκηνο Στοκ Εικονογραφήσεις, Vectors, &amp; Clipart – (324 Στοκ  Εικονογραφήσεις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06" name="Picture 2" descr="Skissad Bil, Lastbiluppsättning, Trans. Stock Illustrationer - Illustration  av autonom: 368395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85992"/>
            <a:ext cx="8461925" cy="4048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85728"/>
            <a:ext cx="7615262" cy="201849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/>
              <a:t>    </a:t>
            </a:r>
            <a:r>
              <a:rPr lang="el-GR" sz="9600" dirty="0" smtClean="0"/>
              <a:t>ΦΟΡΕΜΑ</a:t>
            </a:r>
            <a:r>
              <a:rPr lang="el-GR" sz="8000" dirty="0" smtClean="0"/>
              <a:t/>
            </a:r>
            <a:br>
              <a:rPr lang="el-GR" sz="8000" dirty="0" smtClean="0"/>
            </a:br>
            <a:endParaRPr lang="el-GR" sz="3600" dirty="0"/>
          </a:p>
        </p:txBody>
      </p:sp>
      <p:sp>
        <p:nvSpPr>
          <p:cNvPr id="3" name="AutoShape 2" descr="Clipart images vase, Clipart images vase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988" name="AutoShape 4" descr="Clipart images vase, Clipart images vase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82" name="Picture 2" descr="Φωνάζοντας μωρά κινούμενων σχεδίων με τα ανοικτά στόματα Διανυσματική  απεικόνιση - εικονογραφία από cartoon, childhood: 607811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720395"/>
            <a:ext cx="6215106" cy="513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7200" dirty="0" smtClean="0"/>
              <a:t>     ΦΟΥΣΤΑ</a:t>
            </a:r>
            <a:endParaRPr lang="el-GR" sz="7200" dirty="0"/>
          </a:p>
        </p:txBody>
      </p:sp>
      <p:pic>
        <p:nvPicPr>
          <p:cNvPr id="45060" name="Picture 4" descr="How To Draw A Skirt - Drawing Pictures Of Skirt , Free Transparent Clipart  - ClipartKe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500174"/>
            <a:ext cx="52149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       ΦΙΔΙ</a:t>
            </a:r>
            <a:endParaRPr lang="el-GR" sz="8000" dirty="0"/>
          </a:p>
        </p:txBody>
      </p:sp>
      <p:pic>
        <p:nvPicPr>
          <p:cNvPr id="44034" name="Picture 2" descr="snake-clipart-cool-snake-clipart-1 - 4ο Δημοτικό Σχολείο Καλυβίων &quot;Νίκος  Γκάτσος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71546"/>
            <a:ext cx="57150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  ΦΡΑΟΥΛΑ</a:t>
            </a:r>
            <a:endParaRPr lang="el-GR" sz="8000" dirty="0"/>
          </a:p>
        </p:txBody>
      </p:sp>
      <p:pic>
        <p:nvPicPr>
          <p:cNvPr id="43010" name="Picture 2" descr="Pin by Konstantinos Nikolopoulos on cartoon | Strawberry png, Fruit  illustration, Strawberry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404966"/>
            <a:ext cx="5453034" cy="545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r>
              <a:rPr lang="el-GR" sz="7200" dirty="0" smtClean="0"/>
              <a:t>      ΦΩΚΙΑ</a:t>
            </a:r>
            <a:endParaRPr lang="el-GR" sz="7200" dirty="0"/>
          </a:p>
        </p:txBody>
      </p:sp>
      <p:pic>
        <p:nvPicPr>
          <p:cNvPr id="41986" name="Picture 2" descr="Εκπαιδευτεί Διανύσματα Αρχείου, Royalty Free Εκπαιδευτεί Εικονογραφήσεις | 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354668"/>
            <a:ext cx="5857916" cy="550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   ΦΩΤΙΑ</a:t>
            </a:r>
            <a:endParaRPr lang="el-GR" sz="8000" dirty="0"/>
          </a:p>
        </p:txBody>
      </p:sp>
      <p:sp>
        <p:nvSpPr>
          <p:cNvPr id="36866" name="AutoShape 2" descr="Streamers Ribbons Decoration - Free image on Pixaba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2" name="Picture 2" descr="Καίγοντας φωτιά με το ξύλο, διανυσματική απεικόνιση πυρκαγιάς  στρατοπέδευσης σε ένα άσπρο υπόβαθρο Διανυσματική απεικόνιση - εικονογραφία  από bongos, campsite: 123957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480"/>
            <a:ext cx="728667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Τι μαθαίνουν τα πρωτάκια; : Χωρίς φως (Φ φ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824903" cy="644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       </a:t>
            </a:r>
            <a:r>
              <a:rPr lang="el-GR" sz="8800" dirty="0" smtClean="0"/>
              <a:t>ΦΡΟΥΤΑ</a:t>
            </a:r>
            <a:endParaRPr lang="el-GR" sz="6000" b="1" dirty="0"/>
          </a:p>
        </p:txBody>
      </p:sp>
      <p:sp>
        <p:nvSpPr>
          <p:cNvPr id="36866" name="AutoShape 2" descr="Streamers Ribbons Decoration - Free image on Pixaba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9938" name="Picture 2" descr="Fruit Salad Cartoon Vector Clipart - Friendly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357298"/>
            <a:ext cx="6024570" cy="4669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Autofit/>
          </a:bodyPr>
          <a:lstStyle/>
          <a:p>
            <a:r>
              <a:rPr lang="el-GR" sz="8800" dirty="0" smtClean="0"/>
              <a:t>   ΦΟΥΡΝΑΡΗΣ</a:t>
            </a:r>
            <a:endParaRPr lang="el-GR" sz="8800" dirty="0"/>
          </a:p>
        </p:txBody>
      </p:sp>
      <p:pic>
        <p:nvPicPr>
          <p:cNvPr id="38918" name="Picture 6" descr="φούρναρης καρτούν πωλώντας ψωμί και ψωμάκια στο αρτοποιείο Διανυσματική  απεικόνιση - εικονογραφία από breadboard, assuage: 1729304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785926"/>
            <a:ext cx="7620000" cy="488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8800" dirty="0" smtClean="0"/>
              <a:t>  ΦΑΡΜΑΚΕΙΟ</a:t>
            </a:r>
            <a:endParaRPr lang="el-GR" sz="8800" dirty="0"/>
          </a:p>
        </p:txBody>
      </p:sp>
      <p:pic>
        <p:nvPicPr>
          <p:cNvPr id="37890" name="Picture 2" descr="SIMPLE MEDICAL QUESTIONS - Baambooz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357298"/>
            <a:ext cx="7786742" cy="526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92909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ΤΙ ΕΧΕΙ ΠΑΝΩ Ο ΜΙΣΧΟΣ ΕΝΌΣ ΦΥΤΟΥ;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l-GR" sz="8000" dirty="0" smtClean="0"/>
              <a:t>ΦΥΛΛΑ</a:t>
            </a:r>
            <a:br>
              <a:rPr lang="el-GR" sz="8000" dirty="0" smtClean="0"/>
            </a:br>
            <a:r>
              <a:rPr lang="el-GR" sz="8000" dirty="0" smtClean="0"/>
              <a:t>ΡΙΖΑ</a:t>
            </a:r>
            <a:br>
              <a:rPr lang="el-GR" sz="8000" dirty="0" smtClean="0"/>
            </a:br>
            <a:r>
              <a:rPr lang="el-GR" sz="8000" dirty="0" smtClean="0"/>
              <a:t>ΓΥΡΗ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l-GR" sz="8000" dirty="0" smtClean="0"/>
              <a:t> </a:t>
            </a:r>
            <a:endParaRPr lang="el-G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   ΦΥΛΛΑ</a:t>
            </a:r>
            <a:endParaRPr lang="el-GR" sz="8000" dirty="0"/>
          </a:p>
        </p:txBody>
      </p:sp>
      <p:pic>
        <p:nvPicPr>
          <p:cNvPr id="35842" name="Picture 2" descr="Φύλλα έτοιμες εικόνες clip art εικόνες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643050"/>
            <a:ext cx="7786742" cy="4381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736"/>
            <a:ext cx="9144064" cy="38576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ΠΟΎ ΑΓΟΡΑΣΕ Η ΑΠΟΣΤΟΛΙΑ ΈΝΑ ΨΩΜΙ;</a:t>
            </a:r>
            <a:br>
              <a:rPr lang="el-GR" dirty="0" smtClean="0"/>
            </a:br>
            <a:r>
              <a:rPr lang="el-GR" sz="8000" dirty="0" smtClean="0"/>
              <a:t>ΖΑΧΑΡΟΠΛΑΣΤΕΙΟ</a:t>
            </a:r>
            <a:r>
              <a:rPr lang="el-GR" sz="8900" dirty="0" smtClean="0"/>
              <a:t/>
            </a:r>
            <a:br>
              <a:rPr lang="el-GR" sz="8900" dirty="0" smtClean="0"/>
            </a:br>
            <a:r>
              <a:rPr lang="el-GR" sz="8900" dirty="0" smtClean="0"/>
              <a:t>ΜΑΝΑΒΗ</a:t>
            </a:r>
            <a:br>
              <a:rPr lang="el-GR" sz="8900" dirty="0" smtClean="0"/>
            </a:br>
            <a:r>
              <a:rPr lang="el-GR" sz="8900" dirty="0" smtClean="0"/>
              <a:t>ΦΟΥΡΝΟ</a:t>
            </a:r>
            <a:br>
              <a:rPr lang="el-GR" sz="89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-428652"/>
            <a:ext cx="7715304" cy="2095178"/>
          </a:xfrm>
        </p:spPr>
        <p:txBody>
          <a:bodyPr>
            <a:normAutofit/>
          </a:bodyPr>
          <a:lstStyle/>
          <a:p>
            <a:r>
              <a:rPr lang="el-GR" sz="8000" dirty="0" smtClean="0"/>
              <a:t>  ΦΟΥΡΝΟ</a:t>
            </a:r>
            <a:endParaRPr lang="el-GR" sz="8000" dirty="0"/>
          </a:p>
        </p:txBody>
      </p:sp>
      <p:pic>
        <p:nvPicPr>
          <p:cNvPr id="5" name="Picture 6" descr="φούρναρης καρτούν πωλώντας ψωμί και ψωμάκια στο αρτοποιείο Διανυσματική  απεικόνιση - εικονογραφία από breadboard, assuage: 1729304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785926"/>
            <a:ext cx="7620000" cy="4886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72098"/>
          </a:xfrm>
        </p:spPr>
        <p:txBody>
          <a:bodyPr>
            <a:normAutofit/>
          </a:bodyPr>
          <a:lstStyle/>
          <a:p>
            <a:r>
              <a:rPr lang="el-GR" dirty="0" smtClean="0"/>
              <a:t>ΠΟΙΟΣ ΚΑΤΑΠΙΕ ΤΟΝ ΠΙΝΟΚΙΟ;</a:t>
            </a:r>
            <a:br>
              <a:rPr lang="el-GR" dirty="0" smtClean="0"/>
            </a:br>
            <a:r>
              <a:rPr lang="el-GR" sz="8000" dirty="0" smtClean="0"/>
              <a:t>ΠΑΠΑΓΑΛΟΣ</a:t>
            </a:r>
            <a:br>
              <a:rPr lang="el-GR" sz="8000" dirty="0" smtClean="0"/>
            </a:br>
            <a:r>
              <a:rPr lang="el-GR" sz="8000" dirty="0" smtClean="0"/>
              <a:t>ΑΡΚΟΥΔΑ</a:t>
            </a:r>
            <a:br>
              <a:rPr lang="el-GR" sz="8000" dirty="0" smtClean="0"/>
            </a:br>
            <a:r>
              <a:rPr lang="el-GR" sz="8000" dirty="0" smtClean="0"/>
              <a:t>ΦΑΛΑΙΝΑ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ΦΑΛΑΙΝΑ</a:t>
            </a:r>
            <a:endParaRPr lang="el-GR" sz="8000" dirty="0"/>
          </a:p>
        </p:txBody>
      </p:sp>
      <p:pic>
        <p:nvPicPr>
          <p:cNvPr id="5" name="Picture 6" descr="ΑΙΝΙΓΜΑΤΑ ΜΕ ΤΑ ΖΩΑ ΤΗΣ ΘΑΛΑΣΣΑΣ | 20 Νηπιαγωγείο Αθήν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71612"/>
            <a:ext cx="6572296" cy="4934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90464"/>
          </a:xfrm>
        </p:spPr>
        <p:txBody>
          <a:bodyPr/>
          <a:lstStyle/>
          <a:p>
            <a:r>
              <a:rPr lang="el-GR" dirty="0" smtClean="0"/>
              <a:t>ΤΙ ΚΡΑΤΟΥΣΕ ΣΤΟ ΧΕΡΙ ΤΗΣ Η ΓΙΑΓΙΑ;</a:t>
            </a:r>
            <a:br>
              <a:rPr lang="el-GR" dirty="0" smtClean="0"/>
            </a:br>
            <a:r>
              <a:rPr lang="el-GR" sz="7200" dirty="0" smtClean="0"/>
              <a:t>ΦΟΡΕΜΑ</a:t>
            </a:r>
            <a:br>
              <a:rPr lang="el-GR" sz="7200" dirty="0" smtClean="0"/>
            </a:br>
            <a:r>
              <a:rPr lang="el-GR" sz="7200" dirty="0" smtClean="0"/>
              <a:t>ΛΟΥΛΟΥΔΙ </a:t>
            </a:r>
            <a:br>
              <a:rPr lang="el-GR" sz="7200" dirty="0" smtClean="0"/>
            </a:br>
            <a:r>
              <a:rPr lang="el-GR" sz="7200" dirty="0" smtClean="0"/>
              <a:t>ΓΛΥΚΟ</a:t>
            </a:r>
            <a:endParaRPr lang="el-G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l-GR" sz="3600" b="1" dirty="0" smtClean="0">
              <a:solidFill>
                <a:srgbClr val="FF0000"/>
              </a:solidFill>
            </a:endParaRPr>
          </a:p>
          <a:p>
            <a:pPr algn="ctr"/>
            <a:endParaRPr lang="el-GR" sz="3600" b="1" dirty="0" smtClean="0">
              <a:solidFill>
                <a:srgbClr val="FF0000"/>
              </a:solidFill>
            </a:endParaRPr>
          </a:p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1"/>
          </p:nvPr>
        </p:nvSpPr>
        <p:spPr>
          <a:xfrm>
            <a:off x="1071538" y="320040"/>
            <a:ext cx="6929486" cy="2680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ΦΥΛΛΟ</a:t>
            </a:r>
            <a:endParaRPr lang="el-GR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6322" name="Picture 2" descr="Δραστηριότητες, παιδαγωγικό και εποπτικό υλικό για το Νηπιαγωγείο: ΓΛΩΣΣΙΚΗ  ΑΝΑΠΤΥΞΗ | Paper lamp, Flower lights, Saucer chai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857364"/>
            <a:ext cx="6050750" cy="43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67494"/>
            <a:ext cx="7972452" cy="1399032"/>
          </a:xfrm>
        </p:spPr>
        <p:txBody>
          <a:bodyPr>
            <a:normAutofit/>
          </a:bodyPr>
          <a:lstStyle/>
          <a:p>
            <a:r>
              <a:rPr lang="el-GR" sz="8000" dirty="0" smtClean="0"/>
              <a:t>  ΦΟΡΕΜΑ</a:t>
            </a:r>
            <a:endParaRPr lang="el-GR" sz="8000" dirty="0"/>
          </a:p>
        </p:txBody>
      </p:sp>
      <p:pic>
        <p:nvPicPr>
          <p:cNvPr id="4" name="Picture 2" descr="Φωνάζοντας μωρά κινούμενων σχεδίων με τα ανοικτά στόματα Διανυσματική  απεικόνιση - εικονογραφία από cartoon, childhood: 607811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720395"/>
            <a:ext cx="6215106" cy="51376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76084"/>
          </a:xfrm>
        </p:spPr>
        <p:txBody>
          <a:bodyPr/>
          <a:lstStyle/>
          <a:p>
            <a:r>
              <a:rPr lang="el-GR" dirty="0" smtClean="0"/>
              <a:t>ΤΙ ΦΟΡΕΣΕ Η ΧΡΥΣΑ;</a:t>
            </a:r>
            <a:br>
              <a:rPr lang="el-GR" dirty="0" smtClean="0"/>
            </a:br>
            <a:r>
              <a:rPr lang="el-GR" sz="7200" dirty="0" smtClean="0"/>
              <a:t>ΖΑΚΕΤΑ</a:t>
            </a: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ΦΟΥΣΤΑ</a:t>
            </a:r>
            <a:br>
              <a:rPr lang="el-GR" sz="8000" dirty="0" smtClean="0"/>
            </a:br>
            <a:r>
              <a:rPr lang="el-GR" sz="8000" dirty="0" smtClean="0"/>
              <a:t>ΠΑΝΤΕΛΟΝΙ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   ΦΟΥΣΤΑ</a:t>
            </a:r>
            <a:endParaRPr lang="el-GR" sz="8000" dirty="0"/>
          </a:p>
        </p:txBody>
      </p:sp>
      <p:pic>
        <p:nvPicPr>
          <p:cNvPr id="4" name="Picture 4" descr="How To Draw A Skirt - Drawing Pictures Of Skirt , Free Transparent Clipart  - ClipartKe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500174"/>
            <a:ext cx="521497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76084"/>
          </a:xfrm>
        </p:spPr>
        <p:txBody>
          <a:bodyPr/>
          <a:lstStyle/>
          <a:p>
            <a:r>
              <a:rPr lang="el-GR" dirty="0" smtClean="0"/>
              <a:t>ΜΕ ΤΙ ΤΑΞΙΔΕΨΕ Ο ΕΥΑΓΓΕΛΟΣ;</a:t>
            </a:r>
            <a:br>
              <a:rPr lang="el-GR" dirty="0" smtClean="0"/>
            </a:br>
            <a:r>
              <a:rPr lang="el-GR" sz="7200" dirty="0" smtClean="0"/>
              <a:t>ΑΥΤΟΚΙΝΗΤΟ</a:t>
            </a: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ΤΡΕΝΟ</a:t>
            </a:r>
            <a:br>
              <a:rPr lang="el-GR" sz="8000" dirty="0" smtClean="0"/>
            </a:br>
            <a:r>
              <a:rPr lang="el-GR" sz="8000" dirty="0" smtClean="0"/>
              <a:t>ΦΟΡΤΗΓΟ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/>
              <a:t>     ΦΟΡΤΗΓΟ</a:t>
            </a:r>
            <a:endParaRPr lang="el-GR" sz="8000" dirty="0"/>
          </a:p>
        </p:txBody>
      </p:sp>
      <p:pic>
        <p:nvPicPr>
          <p:cNvPr id="5" name="Picture 2" descr="Skissad Bil, Lastbiluppsättning, Trans. Stock Illustrationer - Illustration  av autonom: 368395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85992"/>
            <a:ext cx="8461925" cy="40481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76084"/>
          </a:xfrm>
        </p:spPr>
        <p:txBody>
          <a:bodyPr>
            <a:normAutofit/>
          </a:bodyPr>
          <a:lstStyle/>
          <a:p>
            <a:r>
              <a:rPr lang="el-GR" dirty="0" smtClean="0"/>
              <a:t>ΤΙ ΜΑΓΕΙΡΕΨΕ Η ΜΑΜΑ ;</a:t>
            </a:r>
            <a:br>
              <a:rPr lang="el-GR" dirty="0" smtClean="0"/>
            </a:br>
            <a:r>
              <a:rPr lang="el-GR" sz="7200" dirty="0" smtClean="0"/>
              <a:t>ΦΑΣΟΛΑΚΙΑ</a:t>
            </a: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ΜΑΚΑΡΟΝΙΑ</a:t>
            </a:r>
            <a:br>
              <a:rPr lang="el-GR" sz="8000" dirty="0" smtClean="0"/>
            </a:br>
            <a:r>
              <a:rPr lang="el-GR" sz="8000" dirty="0" smtClean="0"/>
              <a:t>ΠΑΣΤΙΤΣΙΟ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99032"/>
          </a:xfrm>
        </p:spPr>
        <p:txBody>
          <a:bodyPr>
            <a:normAutofit/>
          </a:bodyPr>
          <a:lstStyle/>
          <a:p>
            <a:r>
              <a:rPr lang="el-GR" sz="8000" dirty="0" smtClean="0"/>
              <a:t>  ΦΑΣΟΛΑΚΙΑ</a:t>
            </a:r>
            <a:endParaRPr lang="el-GR" sz="8000" dirty="0"/>
          </a:p>
        </p:txBody>
      </p:sp>
      <p:sp>
        <p:nvSpPr>
          <p:cNvPr id="47106" name="AutoShape 2" descr="Χελωνολαγομαχίες (available in greek only) - The Portal of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08" name="AutoShape 4" descr="Χελωνολαγομαχίες (available in greek only) - The Portal of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Picture 2" descr="42,999 Haricot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000240"/>
            <a:ext cx="5829300" cy="46577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72098"/>
          </a:xfrm>
        </p:spPr>
        <p:txBody>
          <a:bodyPr>
            <a:normAutofit/>
          </a:bodyPr>
          <a:lstStyle/>
          <a:p>
            <a:r>
              <a:rPr lang="el-GR" dirty="0" smtClean="0"/>
              <a:t>Ποιο όνομα  αρχίζει από Φ;</a:t>
            </a:r>
            <a:br>
              <a:rPr lang="el-GR" dirty="0" smtClean="0"/>
            </a:br>
            <a:r>
              <a:rPr lang="el-GR" sz="8000" dirty="0" smtClean="0"/>
              <a:t>ΖΗΣΗΣ</a:t>
            </a:r>
            <a:br>
              <a:rPr lang="el-GR" sz="8000" dirty="0" smtClean="0"/>
            </a:br>
            <a:r>
              <a:rPr lang="el-GR" sz="8000" dirty="0" smtClean="0"/>
              <a:t>ΓΙΩΡΓΟΣ</a:t>
            </a:r>
            <a:br>
              <a:rPr lang="el-GR" sz="8000" dirty="0" smtClean="0"/>
            </a:br>
            <a:r>
              <a:rPr lang="el-GR" sz="8000" dirty="0" smtClean="0"/>
              <a:t>ΦΩΤΗΣ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72098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</a:t>
            </a:r>
            <a:r>
              <a:rPr lang="el-GR" sz="9600" b="1" dirty="0" smtClean="0"/>
              <a:t>ΦΩΤΗΣ</a:t>
            </a:r>
            <a:r>
              <a:rPr lang="el-GR" sz="8000" dirty="0" smtClean="0"/>
              <a:t/>
            </a:r>
            <a:br>
              <a:rPr lang="el-GR" sz="8000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61836"/>
          </a:xfrm>
        </p:spPr>
        <p:txBody>
          <a:bodyPr>
            <a:normAutofit/>
          </a:bodyPr>
          <a:lstStyle/>
          <a:p>
            <a:r>
              <a:rPr lang="el-GR" dirty="0" smtClean="0"/>
              <a:t>ΤΙ ΦΡΟΥΤΟ ΕΦΑΓΕ Η ΕΛΕΝΗ;</a:t>
            </a:r>
            <a:br>
              <a:rPr lang="el-GR" dirty="0" smtClean="0"/>
            </a:br>
            <a:r>
              <a:rPr lang="el-GR" sz="8800" dirty="0" smtClean="0"/>
              <a:t>ΜΗΛΟ</a:t>
            </a:r>
            <a:br>
              <a:rPr lang="el-GR" sz="8800" dirty="0" smtClean="0"/>
            </a:br>
            <a:r>
              <a:rPr lang="el-GR" sz="8800" dirty="0" smtClean="0"/>
              <a:t>ΚΕΡΑΣΙ</a:t>
            </a:r>
            <a:br>
              <a:rPr lang="el-GR" sz="8800" dirty="0" smtClean="0"/>
            </a:br>
            <a:r>
              <a:rPr lang="el-GR" sz="7300" dirty="0" smtClean="0"/>
              <a:t>ΦΡΑΟΥΛΑ</a:t>
            </a:r>
            <a:endParaRPr lang="el-GR" sz="7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         ΦΥΤΟ</a:t>
            </a:r>
            <a:endParaRPr lang="el-GR" sz="8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62" name="AutoShape 2" descr="Lemon clip art free free clipart images 2 clipartbold clipartcow 3 -  Clipart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4" name="AutoShape 4" descr="Lemon clip art free free clipart images 2 clipartbold clipartcow 3 -  Clipart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Picture 2" descr="tree sprout clipart - Clip Art Libra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571612"/>
            <a:ext cx="6357982" cy="4762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6600" dirty="0" smtClean="0"/>
              <a:t>      ΦΡΑΟΥΛΑ</a:t>
            </a:r>
            <a:endParaRPr lang="el-GR" sz="6600" dirty="0"/>
          </a:p>
        </p:txBody>
      </p:sp>
      <p:pic>
        <p:nvPicPr>
          <p:cNvPr id="5" name="Picture 2" descr="Pin by Konstantinos Nikolopoulos on cartoon | Strawberry png, Fruit  illustration, Strawberry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404966"/>
            <a:ext cx="5453034" cy="545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61836"/>
          </a:xfrm>
        </p:spPr>
        <p:txBody>
          <a:bodyPr>
            <a:normAutofit/>
          </a:bodyPr>
          <a:lstStyle/>
          <a:p>
            <a:r>
              <a:rPr lang="el-GR" dirty="0" smtClean="0"/>
              <a:t>ΤΙ ΕΙΔΕ ΤΟ ΠΛΟΙΟ ΤΗ ΝΥΧΤΑ;</a:t>
            </a:r>
            <a:br>
              <a:rPr lang="el-GR" dirty="0" smtClean="0"/>
            </a:br>
            <a:r>
              <a:rPr lang="el-GR" sz="8800" dirty="0" smtClean="0"/>
              <a:t>ΚΑΡΧΑΡΙΑ</a:t>
            </a:r>
            <a:br>
              <a:rPr lang="el-GR" sz="8800" dirty="0" smtClean="0"/>
            </a:br>
            <a:r>
              <a:rPr lang="el-GR" sz="8800" dirty="0" smtClean="0"/>
              <a:t>ΔΕΛΦΙΝΙ</a:t>
            </a:r>
            <a:br>
              <a:rPr lang="el-GR" sz="8800" dirty="0" smtClean="0"/>
            </a:br>
            <a:r>
              <a:rPr lang="el-GR" sz="7300" dirty="0" smtClean="0"/>
              <a:t>ΦΑΡΟ</a:t>
            </a:r>
            <a:endParaRPr lang="el-GR" sz="7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6600" dirty="0" smtClean="0"/>
              <a:t>       ΦΑΡΟ</a:t>
            </a:r>
            <a:endParaRPr lang="el-GR" sz="6600" dirty="0"/>
          </a:p>
        </p:txBody>
      </p:sp>
      <p:pic>
        <p:nvPicPr>
          <p:cNvPr id="5" name="Picture 2" descr="Index of /external/asranet/Resources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03" y="1500175"/>
            <a:ext cx="6953669" cy="530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ΤΙ ΚΑΝΟΥΜΕ ΓΙΑ ΝΑ ΣΒΗΣΟΥΜΕ ΤΑ ΚΕΡΑΚΙΑ;</a:t>
            </a:r>
            <a:endParaRPr lang="el-GR" sz="4000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 rot="20032370">
            <a:off x="-755387" y="1883389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ΦΟΥΥΥΥΥΥΥΥΥ!!!</a:t>
            </a:r>
            <a:endParaRPr kumimoji="0" lang="el-GR" sz="6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82" name="Picture 2" descr="Birthday-cake-clip-art-Balloons.jpg (480×589) | Birthday freebies, Free  birthday stuff, Happy birthday ballo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5842" y="1571612"/>
            <a:ext cx="4808158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6600" dirty="0" smtClean="0"/>
              <a:t>    ΒΡΕΣ ΤΑ Φ φ</a:t>
            </a:r>
            <a:endParaRPr lang="el-GR" sz="6600" dirty="0"/>
          </a:p>
        </p:txBody>
      </p:sp>
      <p:pic>
        <p:nvPicPr>
          <p:cNvPr id="1038" name="Picture 14" descr="γράμμα ζ αγοριών διανυσματική απεικόνιση. εικονογραφία από kindergarten -  3999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643182"/>
            <a:ext cx="1352550" cy="1524001"/>
          </a:xfrm>
          <a:prstGeom prst="rect">
            <a:avLst/>
          </a:prstGeom>
          <a:noFill/>
        </p:spPr>
      </p:pic>
      <p:pic>
        <p:nvPicPr>
          <p:cNvPr id="1046" name="Picture 22" descr="Καπέλο Κορδέλλα Κορδέλα - Δωρεάν διανυσματικά γραφικά στο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00240"/>
            <a:ext cx="1079872" cy="737350"/>
          </a:xfrm>
          <a:prstGeom prst="rect">
            <a:avLst/>
          </a:prstGeom>
          <a:noFill/>
        </p:spPr>
      </p:pic>
      <p:pic>
        <p:nvPicPr>
          <p:cNvPr id="14342" name="Picture 6" descr="Ξύλινο Γράμμα Π - TATIR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785926"/>
            <a:ext cx="2333608" cy="2333608"/>
          </a:xfrm>
          <a:prstGeom prst="rect">
            <a:avLst/>
          </a:prstGeom>
          <a:noFill/>
        </p:spPr>
      </p:pic>
      <p:pic>
        <p:nvPicPr>
          <p:cNvPr id="1044" name="Picture 20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643050"/>
            <a:ext cx="1000092" cy="683396"/>
          </a:xfrm>
          <a:prstGeom prst="rect">
            <a:avLst/>
          </a:prstGeom>
          <a:noFill/>
        </p:spPr>
      </p:pic>
      <p:pic>
        <p:nvPicPr>
          <p:cNvPr id="6" name="Picture 8" descr="Β, β |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452941"/>
            <a:ext cx="2405058" cy="2405059"/>
          </a:xfrm>
          <a:prstGeom prst="rect">
            <a:avLst/>
          </a:prstGeom>
          <a:noFill/>
        </p:spPr>
      </p:pic>
      <p:pic>
        <p:nvPicPr>
          <p:cNvPr id="16386" name="Picture 2" descr="TATIRI - Ξύλινο γράμμα &quot;Φ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071678"/>
            <a:ext cx="1857388" cy="1857388"/>
          </a:xfrm>
          <a:prstGeom prst="rect">
            <a:avLst/>
          </a:prstGeom>
          <a:noFill/>
        </p:spPr>
      </p:pic>
      <p:pic>
        <p:nvPicPr>
          <p:cNvPr id="1040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246">
            <a:off x="605478" y="1694923"/>
            <a:ext cx="1071562" cy="732234"/>
          </a:xfrm>
          <a:prstGeom prst="rect">
            <a:avLst/>
          </a:prstGeom>
          <a:noFill/>
        </p:spPr>
      </p:pic>
      <p:pic>
        <p:nvPicPr>
          <p:cNvPr id="27" name="Picture 2" descr="TATIRI - Ξύλινο γράμμα &quot;Φ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286124"/>
            <a:ext cx="1857388" cy="1857388"/>
          </a:xfrm>
          <a:prstGeom prst="rect">
            <a:avLst/>
          </a:prstGeom>
          <a:noFill/>
        </p:spPr>
      </p:pic>
      <p:pic>
        <p:nvPicPr>
          <p:cNvPr id="16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4702">
            <a:off x="7572396" y="2857496"/>
            <a:ext cx="1143000" cy="781050"/>
          </a:xfrm>
          <a:prstGeom prst="rect">
            <a:avLst/>
          </a:prstGeom>
          <a:noFill/>
        </p:spPr>
      </p:pic>
      <p:pic>
        <p:nvPicPr>
          <p:cNvPr id="16388" name="Picture 4" descr="Γράμμα &quot;φ&quot; μικρό ελληνικό MDF 3,5 εκ 2-04-3535-021S - ilin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571612"/>
            <a:ext cx="1142948" cy="1292801"/>
          </a:xfrm>
          <a:prstGeom prst="rect">
            <a:avLst/>
          </a:prstGeom>
          <a:noFill/>
        </p:spPr>
      </p:pic>
      <p:pic>
        <p:nvPicPr>
          <p:cNvPr id="15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23921">
            <a:off x="7948078" y="1485024"/>
            <a:ext cx="857248" cy="585786"/>
          </a:xfrm>
          <a:prstGeom prst="rect">
            <a:avLst/>
          </a:prstGeom>
          <a:noFill/>
        </p:spPr>
      </p:pic>
      <p:pic>
        <p:nvPicPr>
          <p:cNvPr id="28" name="Picture 4" descr="Γράμμα &quot;φ&quot; μικρό ελληνικό MDF 3,5 εκ 2-04-3535-021S - ilin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71942"/>
            <a:ext cx="1142948" cy="1292801"/>
          </a:xfrm>
          <a:prstGeom prst="rect">
            <a:avLst/>
          </a:prstGeom>
          <a:noFill/>
        </p:spPr>
      </p:pic>
      <p:pic>
        <p:nvPicPr>
          <p:cNvPr id="25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913">
            <a:off x="6018924" y="3964919"/>
            <a:ext cx="857248" cy="585786"/>
          </a:xfrm>
          <a:prstGeom prst="rect">
            <a:avLst/>
          </a:prstGeom>
          <a:noFill/>
        </p:spPr>
      </p:pic>
      <p:pic>
        <p:nvPicPr>
          <p:cNvPr id="16390" name="Picture 6" descr="Ξύλινο διακοσμητικό γράμμα Φ | balloon.g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857760"/>
            <a:ext cx="1743042" cy="1894723"/>
          </a:xfrm>
          <a:prstGeom prst="rect">
            <a:avLst/>
          </a:prstGeom>
          <a:noFill/>
        </p:spPr>
      </p:pic>
      <p:pic>
        <p:nvPicPr>
          <p:cNvPr id="13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92061">
            <a:off x="380862" y="4321802"/>
            <a:ext cx="1200885" cy="820605"/>
          </a:xfrm>
          <a:prstGeom prst="rect">
            <a:avLst/>
          </a:prstGeom>
          <a:noFill/>
        </p:spPr>
      </p:pic>
      <p:pic>
        <p:nvPicPr>
          <p:cNvPr id="30" name="Picture 6" descr="Ξύλινο διακοσμητικό γράμμα Φ | balloon.g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963277"/>
            <a:ext cx="1743042" cy="1894723"/>
          </a:xfrm>
          <a:prstGeom prst="rect">
            <a:avLst/>
          </a:prstGeom>
          <a:noFill/>
        </p:spPr>
      </p:pic>
      <p:pic>
        <p:nvPicPr>
          <p:cNvPr id="17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09327">
            <a:off x="6673135" y="4674728"/>
            <a:ext cx="1000124" cy="683418"/>
          </a:xfrm>
          <a:prstGeom prst="rect">
            <a:avLst/>
          </a:prstGeom>
          <a:noFill/>
        </p:spPr>
      </p:pic>
      <p:pic>
        <p:nvPicPr>
          <p:cNvPr id="1042" name="Picture 18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88124">
            <a:off x="4009537" y="4344629"/>
            <a:ext cx="1038425" cy="709590"/>
          </a:xfrm>
          <a:prstGeom prst="rect">
            <a:avLst/>
          </a:prstGeom>
          <a:noFill/>
        </p:spPr>
      </p:pic>
      <p:pic>
        <p:nvPicPr>
          <p:cNvPr id="31" name="Picture 2" descr="TATIRI - Ξύλινο γράμμα &quot;Φ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786322"/>
            <a:ext cx="1857388" cy="1857388"/>
          </a:xfrm>
          <a:prstGeom prst="rect">
            <a:avLst/>
          </a:prstGeom>
          <a:noFill/>
        </p:spPr>
      </p:pic>
      <p:pic>
        <p:nvPicPr>
          <p:cNvPr id="14" name="Picture 16" descr="Όλγα Νηπιαγωγός: Τα 6 καπέλα της σκέψης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6613">
            <a:off x="2639122" y="4394849"/>
            <a:ext cx="1089056" cy="74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ΒΡΕΣ ΤΗΝ ΠΑΡΕΑ ΤΟΥΣ</a:t>
            </a:r>
            <a:endParaRPr lang="el-GR" sz="4000" dirty="0"/>
          </a:p>
        </p:txBody>
      </p:sp>
      <p:pic>
        <p:nvPicPr>
          <p:cNvPr id="14342" name="Picture 6" descr="Ξύλινο Γράμμα Π - TATIR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92" y="1142984"/>
            <a:ext cx="2333608" cy="2333608"/>
          </a:xfrm>
          <a:prstGeom prst="rect">
            <a:avLst/>
          </a:prstGeom>
          <a:noFill/>
        </p:spPr>
      </p:pic>
      <p:pic>
        <p:nvPicPr>
          <p:cNvPr id="14344" name="Picture 8" descr="σ |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142984"/>
            <a:ext cx="2333606" cy="2333606"/>
          </a:xfrm>
          <a:prstGeom prst="rect">
            <a:avLst/>
          </a:prstGeom>
          <a:noFill/>
        </p:spPr>
      </p:pic>
      <p:pic>
        <p:nvPicPr>
          <p:cNvPr id="24" name="Picture 2" descr="Yellow and Purple Snail | Clip art, Snail image, Snail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500702"/>
            <a:ext cx="1857388" cy="1127914"/>
          </a:xfrm>
          <a:prstGeom prst="rect">
            <a:avLst/>
          </a:prstGeom>
          <a:noFill/>
        </p:spPr>
      </p:pic>
      <p:pic>
        <p:nvPicPr>
          <p:cNvPr id="1030" name="Picture 6" descr="Clipart: yellow ducks | Yellow Rubber Duck Icon Vector Illustration — Stock  Vector © doddis #12141608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500306"/>
            <a:ext cx="1979589" cy="1979589"/>
          </a:xfrm>
          <a:prstGeom prst="rect">
            <a:avLst/>
          </a:prstGeom>
          <a:noFill/>
        </p:spPr>
      </p:pic>
      <p:pic>
        <p:nvPicPr>
          <p:cNvPr id="12" name="Picture 4" descr="Χαριτωμένα πράσινα κινούμενα σχέδια βατράχων Απεικόνιση αποθεμάτων -  εικονογραφία από babylonia, tropics: 1150363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571612"/>
            <a:ext cx="1666887" cy="1263903"/>
          </a:xfrm>
          <a:prstGeom prst="rect">
            <a:avLst/>
          </a:prstGeom>
          <a:noFill/>
        </p:spPr>
      </p:pic>
      <p:pic>
        <p:nvPicPr>
          <p:cNvPr id="13" name="Picture 8" descr="Β, β |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452941"/>
            <a:ext cx="2405058" cy="2405059"/>
          </a:xfrm>
          <a:prstGeom prst="rect">
            <a:avLst/>
          </a:prstGeom>
          <a:noFill/>
        </p:spPr>
      </p:pic>
      <p:pic>
        <p:nvPicPr>
          <p:cNvPr id="11" name="Picture 2" descr="TATIRI - Ξύλινο γράμμα &quot;Φ&quot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84" y="4357694"/>
            <a:ext cx="2286016" cy="2143140"/>
          </a:xfrm>
          <a:prstGeom prst="rect">
            <a:avLst/>
          </a:prstGeom>
          <a:noFill/>
        </p:spPr>
      </p:pic>
      <p:pic>
        <p:nvPicPr>
          <p:cNvPr id="14" name="Picture 6" descr="ΑΙΝΙΓΜΑΤΑ ΜΕ ΤΑ ΖΩΑ ΤΗΣ ΘΑΛΑΣΣΑΣ | 20 Νηπιαγωγείο Αθήνας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4752"/>
            <a:ext cx="2047823" cy="153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ΔΙΑΒΑΖΟΥΜΕ</a:t>
            </a:r>
            <a:r>
              <a:rPr lang="el-GR" sz="8000" dirty="0" smtClean="0"/>
              <a:t>   </a:t>
            </a:r>
            <a:br>
              <a:rPr lang="el-GR" sz="8000" dirty="0" smtClean="0"/>
            </a:br>
            <a:r>
              <a:rPr lang="el-GR" sz="8000" dirty="0" smtClean="0"/>
              <a:t>Φ+Α             </a:t>
            </a:r>
            <a:r>
              <a:rPr lang="el-GR" sz="8000" b="1" dirty="0" smtClean="0">
                <a:solidFill>
                  <a:srgbClr val="FF0000"/>
                </a:solidFill>
              </a:rPr>
              <a:t>ΦΑ</a:t>
            </a: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Φ+Ε              </a:t>
            </a:r>
            <a:r>
              <a:rPr lang="el-GR" sz="8000" b="1" dirty="0" smtClean="0">
                <a:solidFill>
                  <a:srgbClr val="FFFF00"/>
                </a:solidFill>
              </a:rPr>
              <a:t>ΦΕ</a:t>
            </a: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Φ+Ι               </a:t>
            </a:r>
            <a:r>
              <a:rPr lang="el-GR" sz="8000" b="1" dirty="0" smtClean="0">
                <a:solidFill>
                  <a:schemeClr val="tx1"/>
                </a:solidFill>
              </a:rPr>
              <a:t>ΦΙ</a:t>
            </a: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Φ+Ο            </a:t>
            </a:r>
            <a:r>
              <a:rPr lang="el-GR" sz="8000" b="1" dirty="0" smtClean="0">
                <a:solidFill>
                  <a:srgbClr val="00B050"/>
                </a:solidFill>
              </a:rPr>
              <a:t> ΦΟ</a:t>
            </a:r>
            <a:r>
              <a:rPr lang="el-GR" sz="8000" dirty="0" smtClean="0"/>
              <a:t/>
            </a:r>
            <a:br>
              <a:rPr lang="el-GR" sz="8000" dirty="0" smtClean="0"/>
            </a:br>
            <a:endParaRPr lang="el-GR" sz="8000" dirty="0"/>
          </a:p>
        </p:txBody>
      </p:sp>
      <p:sp>
        <p:nvSpPr>
          <p:cNvPr id="4" name="3 - Ραβδωτό δεξιό βέλος"/>
          <p:cNvSpPr/>
          <p:nvPr/>
        </p:nvSpPr>
        <p:spPr>
          <a:xfrm>
            <a:off x="3071802" y="1928802"/>
            <a:ext cx="2857520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Ραβδωτό δεξιό βέλος"/>
          <p:cNvSpPr/>
          <p:nvPr/>
        </p:nvSpPr>
        <p:spPr>
          <a:xfrm>
            <a:off x="3071802" y="3000372"/>
            <a:ext cx="2786082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3143240" y="4214818"/>
            <a:ext cx="2786082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Ραβδωτό δεξιό βέλος"/>
          <p:cNvSpPr/>
          <p:nvPr/>
        </p:nvSpPr>
        <p:spPr>
          <a:xfrm>
            <a:off x="3357554" y="5143512"/>
            <a:ext cx="2786082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ΒΡΕΣ ΤΟ ΣΩΣΤΟ ΣΠΙΤΑΚΙ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l-GR" sz="4400" b="1" dirty="0" smtClean="0"/>
              <a:t>        </a:t>
            </a:r>
            <a:r>
              <a:rPr lang="en-US" sz="4400" b="1" dirty="0" smtClean="0"/>
              <a:t>   </a:t>
            </a:r>
            <a:r>
              <a:rPr lang="el-GR" sz="4400" b="1" dirty="0" smtClean="0"/>
              <a:t>       </a:t>
            </a:r>
            <a:r>
              <a:rPr lang="en-US" sz="4400" b="1" dirty="0" smtClean="0"/>
              <a:t>     </a:t>
            </a:r>
            <a:r>
              <a:rPr lang="el-GR" sz="4400" b="1" dirty="0" smtClean="0"/>
              <a:t>           </a:t>
            </a:r>
            <a:endParaRPr lang="el-GR" sz="4400" b="1" dirty="0"/>
          </a:p>
        </p:txBody>
      </p:sp>
      <p:pic>
        <p:nvPicPr>
          <p:cNvPr id="10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928670"/>
            <a:ext cx="2500330" cy="1969957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642910" y="285728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ΦΑ</a:t>
            </a:r>
            <a:endParaRPr lang="el-GR" sz="4800" dirty="0">
              <a:solidFill>
                <a:srgbClr val="FF0000"/>
              </a:solidFill>
            </a:endParaRPr>
          </a:p>
        </p:txBody>
      </p:sp>
      <p:pic>
        <p:nvPicPr>
          <p:cNvPr id="12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2500330" cy="196995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000364" y="214290"/>
            <a:ext cx="1140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FFFF00"/>
                </a:solidFill>
              </a:rPr>
              <a:t>ΦΕ</a:t>
            </a:r>
            <a:endParaRPr lang="el-GR" sz="5400" dirty="0">
              <a:solidFill>
                <a:srgbClr val="FFFF00"/>
              </a:solidFill>
            </a:endParaRPr>
          </a:p>
        </p:txBody>
      </p:sp>
      <p:pic>
        <p:nvPicPr>
          <p:cNvPr id="15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2500330" cy="1969957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5072066" y="142852"/>
            <a:ext cx="973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/>
              <a:t>ΦΙ</a:t>
            </a:r>
            <a:endParaRPr lang="el-GR" sz="54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7215206" y="1357298"/>
            <a:ext cx="1114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ΣΟ</a:t>
            </a:r>
            <a:endParaRPr lang="el-GR" sz="5400" dirty="0">
              <a:solidFill>
                <a:srgbClr val="00B050"/>
              </a:solidFill>
            </a:endParaRPr>
          </a:p>
        </p:txBody>
      </p:sp>
      <p:pic>
        <p:nvPicPr>
          <p:cNvPr id="18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785794"/>
            <a:ext cx="2500330" cy="1969957"/>
          </a:xfrm>
          <a:prstGeom prst="rect">
            <a:avLst/>
          </a:prstGeom>
          <a:noFill/>
        </p:spPr>
      </p:pic>
      <p:sp>
        <p:nvSpPr>
          <p:cNvPr id="21" name="20 - Ορθογώνιο"/>
          <p:cNvSpPr/>
          <p:nvPr/>
        </p:nvSpPr>
        <p:spPr>
          <a:xfrm>
            <a:off x="7000892" y="142852"/>
            <a:ext cx="1361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ΦΟ</a:t>
            </a:r>
            <a:endParaRPr lang="el-GR" sz="5400" dirty="0">
              <a:solidFill>
                <a:srgbClr val="00B050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2428860" y="5934670"/>
            <a:ext cx="271464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Φ</a:t>
            </a:r>
            <a:r>
              <a:rPr lang="el-GR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Α</a:t>
            </a:r>
            <a:r>
              <a:rPr lang="el-GR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ΛΑΙΝΑ</a:t>
            </a:r>
            <a:endParaRPr lang="el-GR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0" y="6027003"/>
            <a:ext cx="23574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Φ</a:t>
            </a:r>
            <a:r>
              <a:rPr lang="el-GR" sz="4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Ε</a:t>
            </a:r>
            <a:r>
              <a:rPr lang="el-GR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ΓΓΑΡΙ</a:t>
            </a:r>
            <a:endParaRPr lang="el-GR" sz="32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5214942" y="6027003"/>
            <a:ext cx="2571768" cy="830997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Φ</a:t>
            </a:r>
            <a:r>
              <a:rPr lang="el-GR" sz="4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Ο</a:t>
            </a:r>
            <a:r>
              <a:rPr lang="el-GR" sz="36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ΡΤΗΓΟ</a:t>
            </a:r>
            <a:endParaRPr lang="el-GR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7786710" y="5934670"/>
            <a:ext cx="135729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Φ</a:t>
            </a:r>
            <a:r>
              <a:rPr lang="el-GR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Ι</a:t>
            </a:r>
            <a:r>
              <a:rPr lang="el-GR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ΔΙ</a:t>
            </a:r>
            <a:endParaRPr lang="el-GR" sz="36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3314" name="Picture 2" descr="Επίτευξη του φεγγαριού και των αστεριών Διανυσματική απεικόνιση -  εικονογραφία από reflectance, luna: 505107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643446"/>
            <a:ext cx="2476464" cy="1600415"/>
          </a:xfrm>
          <a:prstGeom prst="rect">
            <a:avLst/>
          </a:prstGeom>
          <a:noFill/>
        </p:spPr>
      </p:pic>
      <p:pic>
        <p:nvPicPr>
          <p:cNvPr id="29" name="Picture 6" descr="ΑΙΝΙΓΜΑΤΑ ΜΕ ΤΑ ΖΩΑ ΤΗΣ ΘΑΛΑΣΣΑΣ | 20 Νηπιαγωγείο Αθήνα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643446"/>
            <a:ext cx="2047823" cy="1537411"/>
          </a:xfrm>
          <a:prstGeom prst="rect">
            <a:avLst/>
          </a:prstGeom>
          <a:noFill/>
        </p:spPr>
      </p:pic>
      <p:pic>
        <p:nvPicPr>
          <p:cNvPr id="30" name="Picture 2" descr="Skissad Bil, Lastbiluppsättning, Trans. Stock Illustrationer - Illustration  av autonom: 3683956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072074"/>
            <a:ext cx="2488786" cy="1190623"/>
          </a:xfrm>
          <a:prstGeom prst="rect">
            <a:avLst/>
          </a:prstGeom>
          <a:noFill/>
        </p:spPr>
      </p:pic>
      <p:pic>
        <p:nvPicPr>
          <p:cNvPr id="31" name="Picture 2" descr="snake-clipart-cool-snake-clipart-1 - 4ο Δημοτικό Σχολείο Καλυβίων &quot;Νίκος  Γκάτσος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785910" cy="170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ΒΡΕΣ ΤΟ ΣΩΣΤΟ ΣΠΙΤΑΚΙ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l-GR" sz="4400" b="1" dirty="0" smtClean="0"/>
              <a:t>        </a:t>
            </a:r>
            <a:r>
              <a:rPr lang="en-US" sz="4400" b="1" dirty="0" smtClean="0"/>
              <a:t>   </a:t>
            </a:r>
            <a:r>
              <a:rPr lang="el-GR" sz="4400" b="1" dirty="0" smtClean="0"/>
              <a:t>       </a:t>
            </a:r>
            <a:r>
              <a:rPr lang="en-US" sz="4400" b="1" dirty="0" smtClean="0"/>
              <a:t>     </a:t>
            </a:r>
            <a:r>
              <a:rPr lang="el-GR" sz="4400" b="1" dirty="0" smtClean="0"/>
              <a:t>           </a:t>
            </a:r>
            <a:endParaRPr lang="el-GR" sz="4400" b="1" dirty="0"/>
          </a:p>
        </p:txBody>
      </p:sp>
      <p:pic>
        <p:nvPicPr>
          <p:cNvPr id="10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928670"/>
            <a:ext cx="2500330" cy="1969957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642910" y="285728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ΦΑ</a:t>
            </a:r>
            <a:endParaRPr lang="el-GR" sz="4800" dirty="0">
              <a:solidFill>
                <a:srgbClr val="FF0000"/>
              </a:solidFill>
            </a:endParaRPr>
          </a:p>
        </p:txBody>
      </p:sp>
      <p:pic>
        <p:nvPicPr>
          <p:cNvPr id="12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2500330" cy="196995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000364" y="214290"/>
            <a:ext cx="1140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FFFF00"/>
                </a:solidFill>
              </a:rPr>
              <a:t>ΦΕ</a:t>
            </a:r>
            <a:endParaRPr lang="el-GR" sz="5400" dirty="0">
              <a:solidFill>
                <a:srgbClr val="FFFF00"/>
              </a:solidFill>
            </a:endParaRPr>
          </a:p>
        </p:txBody>
      </p:sp>
      <p:pic>
        <p:nvPicPr>
          <p:cNvPr id="15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2500330" cy="1969957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5072066" y="142852"/>
            <a:ext cx="973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/>
              <a:t>ΦΙ</a:t>
            </a:r>
            <a:endParaRPr lang="el-GR" sz="54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7215206" y="1357298"/>
            <a:ext cx="1114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ΣΟ</a:t>
            </a:r>
            <a:endParaRPr lang="el-GR" sz="5400" dirty="0">
              <a:solidFill>
                <a:srgbClr val="00B050"/>
              </a:solidFill>
            </a:endParaRPr>
          </a:p>
        </p:txBody>
      </p:sp>
      <p:pic>
        <p:nvPicPr>
          <p:cNvPr id="18" name="Picture 10" descr="Free Home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785794"/>
            <a:ext cx="2500330" cy="1969957"/>
          </a:xfrm>
          <a:prstGeom prst="rect">
            <a:avLst/>
          </a:prstGeom>
          <a:noFill/>
        </p:spPr>
      </p:pic>
      <p:sp>
        <p:nvSpPr>
          <p:cNvPr id="21" name="20 - Ορθογώνιο"/>
          <p:cNvSpPr/>
          <p:nvPr/>
        </p:nvSpPr>
        <p:spPr>
          <a:xfrm>
            <a:off x="7000892" y="142852"/>
            <a:ext cx="1361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ΦΟ</a:t>
            </a:r>
            <a:endParaRPr lang="el-GR" sz="5400" dirty="0">
              <a:solidFill>
                <a:srgbClr val="00B050"/>
              </a:solidFill>
            </a:endParaRPr>
          </a:p>
        </p:txBody>
      </p:sp>
      <p:pic>
        <p:nvPicPr>
          <p:cNvPr id="13314" name="Picture 2" descr="Επίτευξη του φεγγαριού και των αστεριών Διανυσματική απεικόνιση -  εικονογραφία από reflectance, luna: 505107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5000636"/>
            <a:ext cx="2476464" cy="1600415"/>
          </a:xfrm>
          <a:prstGeom prst="rect">
            <a:avLst/>
          </a:prstGeom>
          <a:noFill/>
        </p:spPr>
      </p:pic>
      <p:pic>
        <p:nvPicPr>
          <p:cNvPr id="29" name="Picture 6" descr="ΑΙΝΙΓΜΑΤΑ ΜΕ ΤΑ ΖΩΑ ΤΗΣ ΘΑΛΑΣΣΑΣ | 20 Νηπιαγωγείο Αθήνα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2047823" cy="1537411"/>
          </a:xfrm>
          <a:prstGeom prst="rect">
            <a:avLst/>
          </a:prstGeom>
          <a:noFill/>
        </p:spPr>
      </p:pic>
      <p:pic>
        <p:nvPicPr>
          <p:cNvPr id="30" name="Picture 2" descr="Skissad Bil, Lastbiluppsättning, Trans. Stock Illustrationer - Illustration  av autonom: 3683956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500702"/>
            <a:ext cx="2488786" cy="1190623"/>
          </a:xfrm>
          <a:prstGeom prst="rect">
            <a:avLst/>
          </a:prstGeom>
          <a:noFill/>
        </p:spPr>
      </p:pic>
      <p:pic>
        <p:nvPicPr>
          <p:cNvPr id="31" name="Picture 2" descr="snake-clipart-cool-snake-clipart-1 - 4ο Δημοτικό Σχολείο Καλυβίων &quot;Νίκος  Γκάτσος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90" y="4857760"/>
            <a:ext cx="1785910" cy="170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75622"/>
          </a:xfrm>
        </p:spPr>
        <p:txBody>
          <a:bodyPr>
            <a:normAutofit fontScale="90000"/>
          </a:bodyPr>
          <a:lstStyle/>
          <a:p>
            <a:r>
              <a:rPr lang="el-GR" sz="8000" dirty="0" smtClean="0"/>
              <a:t>ΑΣ ΓΡΑΨΟΥΜΕ</a:t>
            </a:r>
            <a:br>
              <a:rPr lang="el-GR" sz="8000" dirty="0" smtClean="0"/>
            </a:br>
            <a:endParaRPr lang="el-GR" sz="8000" dirty="0"/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0" y="3000372"/>
            <a:ext cx="92869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V="1">
            <a:off x="0" y="5286388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320040"/>
            <a:ext cx="8572560" cy="1394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7200" dirty="0" smtClean="0"/>
              <a:t>      ΦΑΛΑΙΝΑ</a:t>
            </a:r>
            <a:endParaRPr lang="el-GR" sz="7200" dirty="0"/>
          </a:p>
        </p:txBody>
      </p:sp>
      <p:pic>
        <p:nvPicPr>
          <p:cNvPr id="4" name="Picture 6" descr="ΑΙΝΙΓΜΑΤΑ ΜΕ ΤΑ ΖΩΑ ΤΗΣ ΘΑΛΑΣΣΑΣ | 20 Νηπιαγωγείο Αθήν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71612"/>
            <a:ext cx="6572296" cy="493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85728"/>
            <a:ext cx="7000924" cy="31432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l-GR" sz="19600" b="1" dirty="0" smtClean="0">
                <a:solidFill>
                  <a:srgbClr val="FF0000"/>
                </a:solidFill>
              </a:rPr>
              <a:t>ΦΙΔΙ</a:t>
            </a:r>
            <a:endParaRPr lang="el-GR" sz="19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snake-clipart-cool-snake-clipart-1 - 4ο Δημοτικό Σχολείο Καλυβίων &quot;Νίκος  Γκάτσος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242204"/>
            <a:ext cx="3786174" cy="361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ΘΥΜΟΜΑΣΤΕ ΤΑ ΓΡΑΜΜΑΤΑ ΠΟΥ ΚΑΝΑΜΕ ΜΕΧΡΙ ΤΩΡΑ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714348" y="1928802"/>
            <a:ext cx="1357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Ττ</a:t>
            </a:r>
            <a:endParaRPr lang="el-G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AutoShape 2" descr="ένα ένα ένα ένα παπί παπί παπί παπί πίτα πίτα πίτα πίτα τόπι τόπι τόπ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Παραλία Μπάλα - Δωρεάν εικόνα στο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062129" cy="206499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 flipH="1">
            <a:off x="3357554" y="2000240"/>
            <a:ext cx="1728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Ε ε</a:t>
            </a:r>
            <a:endParaRPr lang="el-GR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Δημιουργία Του Θεού Ελέφαντας - Δωρεάν εικόνα στο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857628"/>
            <a:ext cx="2782595" cy="2434771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7286644" y="1928802"/>
            <a:ext cx="11689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 </a:t>
            </a:r>
            <a:r>
              <a:rPr lang="el-GR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ι</a:t>
            </a:r>
            <a:endParaRPr lang="el-GR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34" name="Picture 10" descr="Μεγαθήριο Ιπποπόταμος Στόμα - Δωρεάν διανυσματικά γραφικά στο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447" y="4000504"/>
            <a:ext cx="2827553" cy="209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57158" y="571480"/>
            <a:ext cx="22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600" b="1" dirty="0" smtClean="0">
                <a:solidFill>
                  <a:srgbClr val="C00000"/>
                </a:solidFill>
              </a:rPr>
              <a:t>Ππ    </a:t>
            </a:r>
            <a:endParaRPr lang="el-GR" sz="9600" b="1" dirty="0">
              <a:solidFill>
                <a:srgbClr val="C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071934" y="642918"/>
            <a:ext cx="1714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Οο</a:t>
            </a:r>
            <a:r>
              <a:rPr lang="el-G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Ομπρέλα Καταιγίδα Οθόνη - Δωρεάν εικόνα στο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14620"/>
            <a:ext cx="3154741" cy="2743146"/>
          </a:xfrm>
          <a:prstGeom prst="rect">
            <a:avLst/>
          </a:prstGeom>
          <a:noFill/>
        </p:spPr>
      </p:pic>
      <p:pic>
        <p:nvPicPr>
          <p:cNvPr id="2052" name="Picture 4" descr="Πάπια Παπάκι Τόξο - Δωρεάν εικόνα στο Pixa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3414683" cy="306937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7143768" y="642918"/>
            <a:ext cx="17145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Δδ</a:t>
            </a:r>
            <a:endParaRPr lang="el-GR" sz="8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4" descr="JPsummer_tree_DK008.png | Masha e o urso, Pássaros fofos, Ideias boni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85992"/>
            <a:ext cx="2268201" cy="31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00034" y="500042"/>
            <a:ext cx="25971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Α α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αστέρι Εικόνες Clipart Δωρεάν τέχνες 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116314" cy="242889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857752" y="500042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600" b="1" dirty="0" smtClean="0"/>
              <a:t>Χ χ</a:t>
            </a:r>
            <a:endParaRPr lang="el-GR" sz="9600" b="1" dirty="0"/>
          </a:p>
        </p:txBody>
      </p:sp>
      <p:pic>
        <p:nvPicPr>
          <p:cNvPr id="4098" name="Picture 2" descr="Carly's PE Games: Snow Day Tag - Fun Winter Tag Game for Elementary  Physical Edu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4251279" cy="425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785786" y="714356"/>
            <a:ext cx="1677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Ρρ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4274" name="Picture 2" descr="Αποτέλεσμα εικόνας για ροδ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2928958" cy="329184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857620" y="714356"/>
            <a:ext cx="17844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Νν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4276" name="Picture 4" descr="Αποτέλεσμα εικόνας για νερο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5F9"/>
              </a:clrFrom>
              <a:clrTo>
                <a:srgbClr val="F4F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857496"/>
            <a:ext cx="2690798" cy="316230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6786578" y="785794"/>
            <a:ext cx="1444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Γγ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54278" name="Picture 6" descr="Αποτέλεσμα εικόνας για γουρουν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928934"/>
            <a:ext cx="22145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500042"/>
            <a:ext cx="2007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Κκ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43240" y="500042"/>
            <a:ext cx="2449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Η η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215074" y="428604"/>
            <a:ext cx="23759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96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Μμ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5298" name="Picture 2" descr="Αποτέλεσμα εικόνας για καροτο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71744"/>
            <a:ext cx="2500330" cy="3500462"/>
          </a:xfrm>
          <a:prstGeom prst="rect">
            <a:avLst/>
          </a:prstGeom>
          <a:noFill/>
        </p:spPr>
      </p:pic>
      <p:pic>
        <p:nvPicPr>
          <p:cNvPr id="55300" name="Picture 4" descr="Αποτέλεσμα εικόνας για ηλιο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643182"/>
            <a:ext cx="2928958" cy="3357586"/>
          </a:xfrm>
          <a:prstGeom prst="rect">
            <a:avLst/>
          </a:prstGeom>
          <a:noFill/>
        </p:spPr>
      </p:pic>
      <p:pic>
        <p:nvPicPr>
          <p:cNvPr id="55302" name="Picture 6" descr="Αποτέλεσμα εικόνας για μυγδαλι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684BF"/>
              </a:clrFrom>
              <a:clrTo>
                <a:srgbClr val="5684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643182"/>
            <a:ext cx="257176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28596" y="500042"/>
            <a:ext cx="20986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9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Λλ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8370" name="Picture 2" descr="κόκκινο λουλούδι Εικόνες Clipart Δωρεάν τέχνες 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2500330" cy="450059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286116" y="500042"/>
            <a:ext cx="20746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Ζ ζ</a:t>
            </a:r>
            <a:endParaRPr lang="el-GR" sz="9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Dice Photos - ClipArt Be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571720"/>
            <a:ext cx="4481111" cy="428628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6715140" y="500042"/>
            <a:ext cx="24064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Σσς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Το έθιμο της Κυρά Σαρακοστής: Η συνταγή για να τη φτιάξετε με τα παιδιά  σας! (βίντεο - φωτογραφίες) - JuniorsClub.g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586B2"/>
              </a:clrFrom>
              <a:clrTo>
                <a:srgbClr val="7586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285992"/>
            <a:ext cx="471490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4282" y="1071546"/>
            <a:ext cx="24288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9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Ββ</a:t>
            </a:r>
            <a:endParaRPr lang="el-G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Book clip art Clipart images | Free clip ar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43248"/>
            <a:ext cx="2999509" cy="292893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428992" y="1142984"/>
            <a:ext cx="2857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Φφ</a:t>
            </a:r>
            <a:endParaRPr lang="el-GR" sz="96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Δραστηριότητες, παιδαγωγικό και εποπτικό υλικό για το Νηπιαγωγείο: ΓΛΩΣΣΙΚΗ  ΑΝΑΠΤΥΞΗ | Paper lamp, Flower lights, Saucer chai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071810"/>
            <a:ext cx="3121792" cy="224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</a:t>
            </a:r>
            <a:r>
              <a:rPr lang="el-GR" smtClean="0"/>
              <a:t>ΠΑΙΞΟΥΜΕ  Φ-Λ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71472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58" y="550070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928662" y="578645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learningapps.org/watch?v=p2sfic7qa21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073" name="Picture 1" descr="C:\Users\konto\Desktop\Χωρίς τίτλ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48" y="1285860"/>
            <a:ext cx="787405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61770"/>
          </a:xfrm>
        </p:spPr>
        <p:txBody>
          <a:bodyPr>
            <a:noAutofit/>
          </a:bodyPr>
          <a:lstStyle/>
          <a:p>
            <a:r>
              <a:rPr lang="el-GR" sz="9600" dirty="0" smtClean="0"/>
              <a:t>ΜΠΡΑΒΟ</a:t>
            </a:r>
            <a:br>
              <a:rPr lang="el-GR" sz="9600" dirty="0" smtClean="0"/>
            </a:br>
            <a:r>
              <a:rPr lang="el-GR" sz="9600" dirty="0" smtClean="0"/>
              <a:t>ΠΑΙΔΙΑ!!!</a:t>
            </a:r>
            <a:br>
              <a:rPr lang="el-GR" sz="9600" dirty="0" smtClean="0"/>
            </a:br>
            <a:endParaRPr lang="el-GR" sz="9600" dirty="0"/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42910" y="320040"/>
            <a:ext cx="8001056" cy="1394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9600" dirty="0" smtClean="0">
                <a:solidFill>
                  <a:srgbClr val="C00000"/>
                </a:solidFill>
                <a:latin typeface="Comic Sans MS" pitchFamily="66" charset="0"/>
              </a:rPr>
              <a:t>       </a:t>
            </a:r>
            <a:r>
              <a:rPr lang="el-GR" sz="5400" dirty="0" smtClean="0">
                <a:solidFill>
                  <a:srgbClr val="C00000"/>
                </a:solidFill>
                <a:latin typeface="Comic Sans MS" pitchFamily="66" charset="0"/>
              </a:rPr>
              <a:t>ΦΑΡΟΣ</a:t>
            </a:r>
            <a:endParaRPr lang="el-GR" sz="5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3794" name="AutoShape 2" descr="Αποτέλεσμα εικόνας για ΜΗΛ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3250" name="Picture 2" descr="Index of /external/asranet/Resources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03" y="1500175"/>
            <a:ext cx="6953669" cy="530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44" y="428605"/>
            <a:ext cx="8786874" cy="1643073"/>
          </a:xfrm>
        </p:spPr>
        <p:txBody>
          <a:bodyPr>
            <a:normAutofit/>
          </a:bodyPr>
          <a:lstStyle/>
          <a:p>
            <a:pPr algn="ctr"/>
            <a:r>
              <a:rPr lang="el-GR" sz="7200" dirty="0" smtClean="0">
                <a:solidFill>
                  <a:schemeClr val="tx1"/>
                </a:solidFill>
                <a:latin typeface="Comic Sans MS" pitchFamily="66" charset="0"/>
              </a:rPr>
              <a:t>ΦΑΣΟΛΑΚΙΑ</a:t>
            </a:r>
            <a:endParaRPr lang="el-GR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2226" name="Picture 2" descr="42,999 Haricot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000240"/>
            <a:ext cx="58293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>
            <a:no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     ΦΑΚΟΣ</a:t>
            </a:r>
            <a:endParaRPr lang="el-GR" sz="6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02" name="Picture 2" descr="torch – Seething and Mundham Primary Scho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214422"/>
            <a:ext cx="5684709" cy="552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>
            <a:no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     </a:t>
            </a:r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ΦΑΚ</a:t>
            </a:r>
            <a:r>
              <a:rPr lang="el-GR" sz="8000" dirty="0" smtClean="0">
                <a:solidFill>
                  <a:srgbClr val="C00000"/>
                </a:solidFill>
                <a:latin typeface="Comic Sans MS" pitchFamily="66" charset="0"/>
              </a:rPr>
              <a:t>ΕΣ</a:t>
            </a:r>
            <a:endParaRPr lang="el-GR" sz="6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Lentil Red Split Stock Illustrations – 23 Lentil Red Split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28604"/>
            <a:ext cx="5762612" cy="669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1843</TotalTime>
  <Words>217</Words>
  <PresentationFormat>Προβολή στην οθόνη (4:3)</PresentationFormat>
  <Paragraphs>89</Paragraphs>
  <Slides>59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Ζωντάνια</vt:lpstr>
      <vt:lpstr>ΤΟ ΓΡΑΜΜΑ Φφ ΚΟΝΤΟΓΙΑΝΝΗ ΕΛΕΝΗ  4ο ΝΗΠΙΑΓΩΓΕΙΟ ΚΟΡΔΕΛΙΟΥ ΑΠΡΙΛΙΟΣ 2021</vt:lpstr>
      <vt:lpstr>Διαφάνεια 2</vt:lpstr>
      <vt:lpstr>Διαφάνεια 3</vt:lpstr>
      <vt:lpstr>         ΦΥΤΟ</vt:lpstr>
      <vt:lpstr>Διαφάνεια 5</vt:lpstr>
      <vt:lpstr>Διαφάνεια 6</vt:lpstr>
      <vt:lpstr>ΦΑΣΟΛΑΚΙΑ</vt:lpstr>
      <vt:lpstr>     ΦΑΚΟΣ</vt:lpstr>
      <vt:lpstr>     ΦΑΚΕΣ</vt:lpstr>
      <vt:lpstr>       ΦΑΡΑΣΙ</vt:lpstr>
      <vt:lpstr>    ΦΕΓΓΑΡΙ</vt:lpstr>
      <vt:lpstr>     ΦΕΣΙ</vt:lpstr>
      <vt:lpstr>   ΦΟΡΤΗΓΟ</vt:lpstr>
      <vt:lpstr>    ΦΟΡΕΜΑ </vt:lpstr>
      <vt:lpstr>     ΦΟΥΣΤΑ</vt:lpstr>
      <vt:lpstr>         ΦΙΔΙ</vt:lpstr>
      <vt:lpstr>    ΦΡΑΟΥΛΑ</vt:lpstr>
      <vt:lpstr>      ΦΩΚΙΑ</vt:lpstr>
      <vt:lpstr>     ΦΩΤΙΑ</vt:lpstr>
      <vt:lpstr>        ΦΡΟΥΤΑ</vt:lpstr>
      <vt:lpstr>   ΦΟΥΡΝΑΡΗΣ</vt:lpstr>
      <vt:lpstr>  ΦΑΡΜΑΚΕΙΟ</vt:lpstr>
      <vt:lpstr>ΤΙ ΕΧΕΙ ΠΑΝΩ Ο ΜΙΣΧΟΣ ΕΝΌΣ ΦΥΤΟΥ; ΦΥΛΛΑ ΡΙΖΑ ΓΥΡΗ  </vt:lpstr>
      <vt:lpstr>     ΦΥΛΛΑ</vt:lpstr>
      <vt:lpstr>ΑΠΌ ΠΟΎ ΑΓΟΡΑΣΕ Η ΑΠΟΣΤΟΛΙΑ ΈΝΑ ΨΩΜΙ; ΖΑΧΑΡΟΠΛΑΣΤΕΙΟ ΜΑΝΑΒΗ ΦΟΥΡΝΟ   </vt:lpstr>
      <vt:lpstr>  ΦΟΥΡΝΟ</vt:lpstr>
      <vt:lpstr>ΠΟΙΟΣ ΚΑΤΑΠΙΕ ΤΟΝ ΠΙΝΟΚΙΟ; ΠΑΠΑΓΑΛΟΣ ΑΡΚΟΥΔΑ ΦΑΛΑΙΝΑ</vt:lpstr>
      <vt:lpstr>  ΦΑΛΑΙΝΑ</vt:lpstr>
      <vt:lpstr>ΤΙ ΚΡΑΤΟΥΣΕ ΣΤΟ ΧΕΡΙ ΤΗΣ Η ΓΙΑΓΙΑ; ΦΟΡΕΜΑ ΛΟΥΛΟΥΔΙ  ΓΛΥΚΟ</vt:lpstr>
      <vt:lpstr>  ΦΟΡΕΜΑ</vt:lpstr>
      <vt:lpstr>ΤΙ ΦΟΡΕΣΕ Η ΧΡΥΣΑ; ΖΑΚΕΤΑ ΦΟΥΣΤΑ ΠΑΝΤΕΛΟΝΙ</vt:lpstr>
      <vt:lpstr>     ΦΟΥΣΤΑ</vt:lpstr>
      <vt:lpstr>ΜΕ ΤΙ ΤΑΞΙΔΕΨΕ Ο ΕΥΑΓΓΕΛΟΣ; ΑΥΤΟΚΙΝΗΤΟ ΤΡΕΝΟ ΦΟΡΤΗΓΟ</vt:lpstr>
      <vt:lpstr>     ΦΟΡΤΗΓΟ</vt:lpstr>
      <vt:lpstr>ΤΙ ΜΑΓΕΙΡΕΨΕ Η ΜΑΜΑ ; ΦΑΣΟΛΑΚΙΑ ΜΑΚΑΡΟΝΙΑ ΠΑΣΤΙΤΣΙΟ</vt:lpstr>
      <vt:lpstr>  ΦΑΣΟΛΑΚΙΑ</vt:lpstr>
      <vt:lpstr>Ποιο όνομα  αρχίζει από Φ; ΖΗΣΗΣ ΓΙΩΡΓΟΣ ΦΩΤΗΣ</vt:lpstr>
      <vt:lpstr>      ΦΩΤΗΣ </vt:lpstr>
      <vt:lpstr>ΤΙ ΦΡΟΥΤΟ ΕΦΑΓΕ Η ΕΛΕΝΗ; ΜΗΛΟ ΚΕΡΑΣΙ ΦΡΑΟΥΛΑ</vt:lpstr>
      <vt:lpstr>      ΦΡΑΟΥΛΑ</vt:lpstr>
      <vt:lpstr>ΤΙ ΕΙΔΕ ΤΟ ΠΛΟΙΟ ΤΗ ΝΥΧΤΑ; ΚΑΡΧΑΡΙΑ ΔΕΛΦΙΝΙ ΦΑΡΟ</vt:lpstr>
      <vt:lpstr>       ΦΑΡΟ</vt:lpstr>
      <vt:lpstr>ΤΙ ΚΑΝΟΥΜΕ ΓΙΑ ΝΑ ΣΒΗΣΟΥΜΕ ΤΑ ΚΕΡΑΚΙΑ;</vt:lpstr>
      <vt:lpstr>    ΒΡΕΣ ΤΑ Φ φ</vt:lpstr>
      <vt:lpstr>ΒΡΕΣ ΤΗΝ ΠΑΡΕΑ ΤΟΥΣ</vt:lpstr>
      <vt:lpstr>ΔΙΑΒΑΖΟΥΜΕ    Φ+Α             ΦΑ Φ+Ε              ΦΕ Φ+Ι               ΦΙ Φ+Ο             ΦΟ </vt:lpstr>
      <vt:lpstr>ΒΡΕΣ ΤΟ ΣΩΣΤΟ ΣΠΙΤΑΚΙ                                   </vt:lpstr>
      <vt:lpstr>ΒΡΕΣ ΤΟ ΣΩΣΤΟ ΣΠΙΤΑΚΙ                                   </vt:lpstr>
      <vt:lpstr>ΑΣ ΓΡΑΨΟΥΜΕ </vt:lpstr>
      <vt:lpstr>ΦΙΔΙ</vt:lpstr>
      <vt:lpstr>ΘΥΜΟΜΑΣΤΕ ΤΑ ΓΡΑΜΜΑΤΑ ΠΟΥ ΚΑΝΑΜΕ ΜΕΧΡΙ ΤΩΡΑ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ΑΣ ΠΑΙΞΟΥΜΕ  Φ-Λ</vt:lpstr>
      <vt:lpstr>ΜΠΡΑΒΟ ΠΑΙΔΙΑ!!!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ΝΙΚΟΛΑΟΣ</dc:creator>
  <cp:lastModifiedBy>kontogianni.elena@yahoo.gr</cp:lastModifiedBy>
  <cp:revision>210</cp:revision>
  <dcterms:created xsi:type="dcterms:W3CDTF">2020-05-06T12:55:56Z</dcterms:created>
  <dcterms:modified xsi:type="dcterms:W3CDTF">2021-04-05T16:13:17Z</dcterms:modified>
</cp:coreProperties>
</file>