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60" r:id="rId6"/>
    <p:sldId id="264" r:id="rId7"/>
    <p:sldId id="259" r:id="rId8"/>
    <p:sldId id="262" r:id="rId9"/>
    <p:sldId id="265" r:id="rId10"/>
    <p:sldId id="269" r:id="rId11"/>
    <p:sldId id="267" r:id="rId12"/>
    <p:sldId id="270" r:id="rId13"/>
    <p:sldId id="271" r:id="rId14"/>
    <p:sldId id="27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97943-0751-4F7B-BB7B-1FD88255D3D1}" type="datetimeFigureOut">
              <a:rPr lang="el-GR" smtClean="0"/>
              <a:pPr/>
              <a:t>17/6/2024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4CEBD-A6AB-4728-8E2C-CC4DA4AF9B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2912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6CB2-EF9A-4599-B0A9-83F2BF938E2E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378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3DBA9-B76A-43A9-9603-306E8A6AEDD2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81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882F-9B78-4AE1-AD01-96E6119DF62E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6698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A655-9B56-4A91-BDEA-3600D807965F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935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656-331C-49D3-A8D3-63730D5B8DA8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8693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0BCC-DA8A-435F-8BE0-2AF7F923AA99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6933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F2C0-E61B-4D3C-8678-CEC5E176D77C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546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CB0B-8E3A-4AB7-8F57-961C68A2024A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8868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BE7E5-7D2B-44CD-B258-0AE8CEC8E5FA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2076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1FC7FD-1E72-4016-9AB4-B9A3F9BE5008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016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AE5C5-06E5-4E96-8837-18A96F1E322A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2660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391CBB-6D80-4469-8DA1-98932A57908E}" type="datetime1">
              <a:rPr lang="el-GR" smtClean="0"/>
              <a:pPr/>
              <a:t>17/6/2024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D4FA484-66E1-4B66-AB31-08335A8897C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69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15FCD83-EC18-A390-D372-C6B9A1529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0565"/>
            <a:ext cx="10058400" cy="278185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spc="100" dirty="0"/>
              <a:t>ΜΕΤΑΒΑΣΗ ΑΠΟ ΤΟΝ ΠΑΙΔΙΚΟ ΣΤΑΘΜΟ ΣΤΟ </a:t>
            </a:r>
            <a:r>
              <a:rPr lang="el-GR" sz="4000" b="1" spc="100" dirty="0" smtClean="0"/>
              <a:t>ΝΗΠΙΑΓΩΓΕΙΟ</a:t>
            </a:r>
            <a:br>
              <a:rPr lang="el-GR" sz="4000" b="1" spc="100" dirty="0" smtClean="0"/>
            </a:br>
            <a:r>
              <a:rPr lang="el-GR" sz="4000" b="1" spc="100" dirty="0" smtClean="0"/>
              <a:t>4</a:t>
            </a:r>
            <a:r>
              <a:rPr lang="el-GR" sz="4000" b="1" spc="100" baseline="30000" dirty="0" smtClean="0"/>
              <a:t>ο</a:t>
            </a:r>
            <a:r>
              <a:rPr lang="el-GR" sz="4000" b="1" spc="100" dirty="0" smtClean="0"/>
              <a:t> ΝΗΠΙΑΓΩΓΕΙΟ ΧΙΟΥ</a:t>
            </a:r>
            <a:r>
              <a:rPr lang="el-GR" sz="4000" b="1" spc="100" dirty="0"/>
              <a:t/>
            </a:r>
            <a:br>
              <a:rPr lang="el-GR" sz="4000" b="1" spc="100" dirty="0"/>
            </a:br>
            <a:r>
              <a:rPr lang="el-GR" sz="4000" b="1" spc="100" dirty="0"/>
              <a:t/>
            </a:r>
            <a:br>
              <a:rPr lang="el-GR" sz="4000" b="1" spc="100" dirty="0"/>
            </a:br>
            <a:r>
              <a:rPr lang="el-GR" sz="2700" b="1" spc="100" dirty="0"/>
              <a:t>Χρύσα Πολυζωγοπούλου</a:t>
            </a:r>
            <a:br>
              <a:rPr lang="el-GR" sz="2700" b="1" spc="100" dirty="0"/>
            </a:br>
            <a:r>
              <a:rPr lang="el-GR" sz="2700" b="1" spc="100" dirty="0"/>
              <a:t>Σύμβουλος Εκπαίδευσης Νηπιαγωγών Ν. Χίου &amp; Ν. Σάμου</a:t>
            </a:r>
          </a:p>
        </p:txBody>
      </p:sp>
    </p:spTree>
    <p:extLst>
      <p:ext uri="{BB962C8B-B14F-4D97-AF65-F5344CB8AC3E}">
        <p14:creationId xmlns:p14="http://schemas.microsoft.com/office/powerpoint/2010/main" xmlns="" val="804438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93953F-326F-B9C9-0824-DCB2530B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452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i="1" spc="100" dirty="0"/>
              <a:t>Πρακτικές συμβουλές σε σχέση με το παιδί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11C5DD3-4A7E-246F-FA2B-39360BB1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41177"/>
            <a:ext cx="10058400" cy="3612776"/>
          </a:xfrm>
        </p:spPr>
        <p:txBody>
          <a:bodyPr>
            <a:normAutofit lnSpcReduction="10000"/>
          </a:bodyPr>
          <a:lstStyle/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Επίσκεψη στο νηπιαγωγείο να δει τους χώρους (κατόπιν συνεννόησης με τους εκπαιδευτικούς)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Ενθάρρυνση του παιδιού για το νέο περιβάλλον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Τα προσωπικά αντικείμενα (τσάντα, παγούρι κλπ.) να τα έχει επιλέξει το παιδί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Αντικαταστήστε τη λέξη ‘’δασκάλα’’ με το πραγματικό όνομα (πχ. κ. Μαρία)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Η τσάντα να περιέχει μόνο τα απαραίτητα που θα υποδείξει το νηπιαγωγείο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Να κοιμάται νωρίς και να έχει πάρει πρωινό στο σπίτι</a:t>
            </a:r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34010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93953F-326F-B9C9-0824-DCB2530B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4522"/>
          </a:xfrm>
        </p:spPr>
        <p:txBody>
          <a:bodyPr/>
          <a:lstStyle/>
          <a:p>
            <a:pPr algn="ctr"/>
            <a:r>
              <a:rPr lang="el-GR" sz="4400" b="1" i="1" spc="100" dirty="0"/>
              <a:t>Οι γονείς…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11C5DD3-4A7E-246F-FA2B-39360BB1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31627"/>
            <a:ext cx="10058400" cy="4286250"/>
          </a:xfrm>
        </p:spPr>
        <p:txBody>
          <a:bodyPr>
            <a:normAutofit/>
          </a:bodyPr>
          <a:lstStyle/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Επικοινωνία με το σχολείο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Συνεργασία με τους εκπαιδευτικούς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Τήρηση των κανόνων και του πλαισίου λειτουργίας του σχολείου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Ποιοτικός χρόνος μαζί με το παιδί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Υποστήριξη από φορείς (εάν απαιτείται)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Αποφυγή σύγκρισης (παιδιών, σχολείων, εκπαιδευτικών)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Εστίαση στο νέο ρόλο του γονέα και όχι του παιδιού</a:t>
            </a:r>
          </a:p>
          <a:p>
            <a:pPr marL="522000" indent="-342000">
              <a:buFont typeface="Wingdings" panose="05000000000000000000" pitchFamily="2" charset="2"/>
              <a:buChar char="v"/>
            </a:pPr>
            <a:r>
              <a:rPr lang="el-GR" sz="2400" dirty="0"/>
              <a:t>Αντιμετώπιση και αποβολή του άγχους</a:t>
            </a:r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90677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93953F-326F-B9C9-0824-DCB2530B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4522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Πρακτικές συμβουλές για τους γονείς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11C5DD3-4A7E-246F-FA2B-39360BB1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3" y="2250141"/>
            <a:ext cx="11187953" cy="3693459"/>
          </a:xfrm>
        </p:spPr>
        <p:txBody>
          <a:bodyPr>
            <a:normAutofit/>
          </a:bodyPr>
          <a:lstStyle/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Εκφράστε όλες τις απορίες σας στην πρώτη συνάντηση με τους εκπαιδευτικούς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Δώστε χρόνο στον εκπαιδευτικό να γνωρίσει το παιδί σας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Διατηρείτε συχνή επικοινωνία με το σχολείο και τους εκπαιδευτικούς στο χρόνο και στο πλαίσιο που θα ορίσει κάθε σχολείο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Δεκτικότητα σε αυτά που θα επισημάνουν οι εκπαιδευτικοί για την καλύτερη προσαρμογή και πορεία του παιδιού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Διατήρηση κοινής στάσης σε βασικά ζητήματα με το Νηπιαγωγείο (κανόνες, συμπεριφορά σε φίλους </a:t>
            </a:r>
            <a:r>
              <a:rPr lang="el-GR" sz="2400" dirty="0" err="1"/>
              <a:t>κ.λπ</a:t>
            </a:r>
            <a:r>
              <a:rPr lang="el-GR" sz="2400" dirty="0"/>
              <a:t>)</a:t>
            </a:r>
          </a:p>
          <a:p>
            <a:pPr marL="180000" indent="0" algn="just">
              <a:buNone/>
            </a:pPr>
            <a:endParaRPr lang="el-GR" sz="2400" dirty="0"/>
          </a:p>
          <a:p>
            <a:pPr marL="522000" indent="-342000">
              <a:buFont typeface="Wingdings" panose="05000000000000000000" pitchFamily="2" charset="2"/>
              <a:buChar char="v"/>
            </a:pPr>
            <a:endParaRPr lang="el-GR" sz="2400" dirty="0"/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94719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93953F-326F-B9C9-0824-DCB2530B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286604"/>
            <a:ext cx="11268635" cy="1094522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Τι θα πρέπει να αναμένετε το πρώτο διάστημα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11C5DD3-4A7E-246F-FA2B-39360BB1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1" y="2133600"/>
            <a:ext cx="11268635" cy="3765178"/>
          </a:xfrm>
        </p:spPr>
        <p:txBody>
          <a:bodyPr>
            <a:normAutofit/>
          </a:bodyPr>
          <a:lstStyle/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Ομαδική ενημερωτική συνάντηση για θέματα λειτουργίας-πριν τον αγιασμό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Προσαρμογή τις </a:t>
            </a:r>
            <a:r>
              <a:rPr lang="el-GR" sz="2400" dirty="0" smtClean="0"/>
              <a:t> </a:t>
            </a:r>
            <a:r>
              <a:rPr lang="el-GR" sz="2400" dirty="0"/>
              <a:t>πρώτες </a:t>
            </a:r>
            <a:r>
              <a:rPr lang="el-GR" sz="2400" dirty="0" smtClean="0"/>
              <a:t>μέρες</a:t>
            </a:r>
            <a:endParaRPr lang="el-GR" sz="2400" dirty="0"/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Παιδαγωγική συνάντηση αρχές Οκτωβρίου (θέματα διδασκαλίας, Πρόγραμμα Σπουδών </a:t>
            </a:r>
            <a:r>
              <a:rPr lang="el-GR" sz="2400" dirty="0" err="1"/>
              <a:t>κλπ</a:t>
            </a:r>
            <a:r>
              <a:rPr lang="el-GR" sz="2400" dirty="0"/>
              <a:t>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Σεπτέμβριος: ευέλικτο πρόγραμμα δραστηριοτήτων-έμφαση στις κοινωνικές και επικοινωνιακές δεξιότητες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Οκτώβριος: εφαρμογή εκπαιδευτικού προγράμματος (προσαρμογή στις μαθησιακές/αναπτυξιακές ανάγκες)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pPr marL="522000" indent="-342000"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pPr marL="180000" indent="0">
              <a:buNone/>
            </a:pPr>
            <a:endParaRPr lang="el-GR" sz="2400" dirty="0"/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24984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93953F-326F-B9C9-0824-DCB2530B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286604"/>
            <a:ext cx="11268635" cy="1094522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Βασικές πληροφορίες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11C5DD3-4A7E-246F-FA2B-39360BB1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2361371"/>
            <a:ext cx="11161058" cy="3200401"/>
          </a:xfrm>
        </p:spPr>
        <p:txBody>
          <a:bodyPr>
            <a:normAutofit/>
          </a:bodyPr>
          <a:lstStyle/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Τα τμήματα είναι μεικτά (νήπια-</a:t>
            </a:r>
            <a:r>
              <a:rPr lang="el-GR" sz="2400" dirty="0" err="1"/>
              <a:t>προνήπια</a:t>
            </a:r>
            <a:r>
              <a:rPr lang="el-GR" sz="2400" dirty="0"/>
              <a:t>)- η κατανομή γίνεται με συγκεκριμένα κριτήρια που καθορίζονται από τη νομοθεσία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Το Πρόγραμμα Σπουδών περιλαμβάνει δραστηριότητες από διάφορες Θεματικές Ενότητες (Γλώσσα, Μαθηματικά, Φυσικές Επιστήμες, ΤΠΕ, Τέχνες </a:t>
            </a:r>
            <a:r>
              <a:rPr lang="el-GR" sz="2400" dirty="0" err="1"/>
              <a:t>κλπ</a:t>
            </a:r>
            <a:r>
              <a:rPr lang="el-GR" sz="2400" dirty="0"/>
              <a:t>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Αγγλικά : 2 διδακτικές ώρες/ εβδομάδα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r>
              <a:rPr lang="el-GR" sz="2400" dirty="0"/>
              <a:t>Εργαστήρια Δεξιοτήτων (κύκλοι θεμάτων)</a:t>
            </a:r>
          </a:p>
          <a:p>
            <a:pPr marL="522000" indent="-342000"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pPr marL="522000" indent="-342000"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pPr marL="180000" indent="0" algn="just">
              <a:buNone/>
            </a:pPr>
            <a:endParaRPr lang="el-GR" sz="2400" dirty="0"/>
          </a:p>
          <a:p>
            <a:pPr marL="522000" indent="-342000"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pPr marL="180000" indent="0">
              <a:buNone/>
            </a:pPr>
            <a:endParaRPr lang="el-GR" sz="2400" dirty="0"/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636626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EC4B76B-4E10-4651-78B0-5D2F5E2F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i="1" spc="100" dirty="0"/>
              <a:t>Ευχαριστώ για την προσοχή σας!</a:t>
            </a:r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xmlns="" id="{FF2BFE1C-E837-FE80-2BB7-5002BB755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4989" y="1846263"/>
            <a:ext cx="3882348" cy="4022725"/>
          </a:xfrm>
        </p:spPr>
      </p:pic>
    </p:spTree>
    <p:extLst>
      <p:ext uri="{BB962C8B-B14F-4D97-AF65-F5344CB8AC3E}">
        <p14:creationId xmlns:p14="http://schemas.microsoft.com/office/powerpoint/2010/main" xmlns="" val="52132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xmlns="" id="{F1994C73-2334-5642-9EE3-DD4A8F7C9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Μεταβάσεις….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BFC5F4B-B273-949B-6597-F6F6F7AE7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17058"/>
            <a:ext cx="10058400" cy="3852035"/>
          </a:xfrm>
        </p:spPr>
        <p:txBody>
          <a:bodyPr>
            <a:normAutofit/>
          </a:bodyPr>
          <a:lstStyle/>
          <a:p>
            <a:pPr marL="522900" indent="-342900" algn="just">
              <a:buFont typeface="Wingdings" panose="05000000000000000000" pitchFamily="2" charset="2"/>
              <a:buChar char="Ø"/>
            </a:pPr>
            <a:r>
              <a:rPr lang="el-GR" sz="2400" dirty="0"/>
              <a:t>Έως τη στιγμή που θα φτάσει ένα παιδί στο Νηπιαγωγείο έχει βιώσει πολλές διαφορετικές μεταβάσεις</a:t>
            </a:r>
          </a:p>
          <a:p>
            <a:pPr marL="522900" indent="-342900" algn="just">
              <a:buFont typeface="Wingdings" panose="05000000000000000000" pitchFamily="2" charset="2"/>
              <a:buChar char="Ø"/>
            </a:pPr>
            <a:endParaRPr lang="el-GR" sz="2200" dirty="0"/>
          </a:p>
          <a:p>
            <a:pPr marL="522900" indent="-342900" algn="just">
              <a:buFont typeface="Wingdings" panose="05000000000000000000" pitchFamily="2" charset="2"/>
              <a:buChar char="Ø"/>
            </a:pPr>
            <a:r>
              <a:rPr lang="el-GR" sz="2400" dirty="0"/>
              <a:t>Πρόκειται για διαδικασίες που ξεκινούν από τη γέννηση και συνεχίζουν δια βίου</a:t>
            </a:r>
          </a:p>
          <a:p>
            <a:pPr marL="522900" indent="-342900" algn="just">
              <a:buFont typeface="Wingdings" panose="05000000000000000000" pitchFamily="2" charset="2"/>
              <a:buChar char="Ø"/>
            </a:pPr>
            <a:endParaRPr lang="el-GR" sz="2200" dirty="0"/>
          </a:p>
          <a:p>
            <a:pPr marL="522900" indent="-342900" algn="just">
              <a:buFont typeface="Wingdings" panose="05000000000000000000" pitchFamily="2" charset="2"/>
              <a:buChar char="Ø"/>
            </a:pPr>
            <a:r>
              <a:rPr lang="el-GR" sz="2400" dirty="0"/>
              <a:t>Η μετάβαση στο Νηπιαγωγείο περιλαμβάνει πολλούς παράγοντες οι οποίοι αλληλοεπιδρούν μεταξύ τους</a:t>
            </a:r>
          </a:p>
        </p:txBody>
      </p:sp>
    </p:spTree>
    <p:extLst>
      <p:ext uri="{BB962C8B-B14F-4D97-AF65-F5344CB8AC3E}">
        <p14:creationId xmlns:p14="http://schemas.microsoft.com/office/powerpoint/2010/main" xmlns="" val="308392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xmlns="" id="{5E650232-93A6-886C-66C6-363C3D63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286603"/>
            <a:ext cx="11268074" cy="1065947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Τι σημαίνει μετάβαση στο Νηπιαγωγείο?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7F1202EB-7349-1100-38DE-E9D3D97EE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72234"/>
            <a:ext cx="10058400" cy="43030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600" dirty="0"/>
              <a:t>Προσαρμογή σε μια νέα κατάσταση με :</a:t>
            </a:r>
          </a:p>
          <a:p>
            <a:pPr algn="just"/>
            <a:endParaRPr lang="el-GR" sz="2400" dirty="0"/>
          </a:p>
          <a:p>
            <a:pPr marL="522000" indent="-342000" algn="just">
              <a:buFont typeface="Wingdings" panose="05000000000000000000" pitchFamily="2" charset="2"/>
              <a:buChar char="Ø"/>
            </a:pPr>
            <a:r>
              <a:rPr lang="el-GR" sz="2600" dirty="0"/>
              <a:t>διαφορετικές απαιτήσεις/ευθύνες</a:t>
            </a:r>
          </a:p>
          <a:p>
            <a:pPr marL="522000" indent="-342000" algn="just">
              <a:buNone/>
            </a:pPr>
            <a:endParaRPr lang="el-GR" sz="2600" dirty="0"/>
          </a:p>
          <a:p>
            <a:pPr marL="522000" indent="-342000" algn="just">
              <a:buFont typeface="Wingdings" panose="05000000000000000000" pitchFamily="2" charset="2"/>
              <a:buChar char="Ø"/>
            </a:pPr>
            <a:r>
              <a:rPr lang="el-GR" sz="2600" dirty="0"/>
              <a:t>διαφορετικές υποχρεώσεις</a:t>
            </a:r>
          </a:p>
          <a:p>
            <a:pPr marL="522000" indent="-342000" algn="just">
              <a:buNone/>
            </a:pPr>
            <a:endParaRPr lang="el-GR" sz="2600" dirty="0"/>
          </a:p>
          <a:p>
            <a:pPr marL="522000" indent="-342000" algn="just">
              <a:buFont typeface="Wingdings" panose="05000000000000000000" pitchFamily="2" charset="2"/>
              <a:buChar char="Ø"/>
            </a:pPr>
            <a:r>
              <a:rPr lang="el-GR" sz="2600" dirty="0"/>
              <a:t>διαφορετικούς ρόλους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600" dirty="0"/>
              <a:t>για το παιδί </a:t>
            </a:r>
            <a:r>
              <a:rPr lang="el-GR" sz="2600" b="1" u="sng" dirty="0"/>
              <a:t>και</a:t>
            </a:r>
            <a:r>
              <a:rPr lang="el-GR" sz="2600" dirty="0"/>
              <a:t> για τους γονείς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989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99EA862-2759-274F-E5AD-CEC77DCB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4047"/>
          </a:xfrm>
        </p:spPr>
        <p:txBody>
          <a:bodyPr/>
          <a:lstStyle/>
          <a:p>
            <a:pPr algn="ctr"/>
            <a:r>
              <a:rPr lang="el-GR" sz="4400" b="1" i="1" spc="100" dirty="0"/>
              <a:t>Γιατί είναι σημαντικό να γίνει ομαλά?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A6FF0E2-D4F8-4845-3AAE-CACEB6924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1743075"/>
            <a:ext cx="11134165" cy="4514850"/>
          </a:xfrm>
        </p:spPr>
        <p:txBody>
          <a:bodyPr>
            <a:normAutofit lnSpcReduction="10000"/>
          </a:bodyPr>
          <a:lstStyle/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σχολική εξέλιξη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κοινωνικοποίηση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ακαδημαϊκή πορεία</a:t>
            </a:r>
          </a:p>
          <a:p>
            <a:pPr marL="522000" indent="-3420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Η διαδικασία ολοκληρώνεται συνήθως τις πρώτες εβδομάδες φοίτησης και πάντοτε εξαρτάται από τον </a:t>
            </a:r>
            <a:r>
              <a:rPr lang="el-GR" sz="2400" b="1" dirty="0"/>
              <a:t>προσωπικό ρυθμό ανάπτυξης </a:t>
            </a:r>
            <a:r>
              <a:rPr lang="el-GR" sz="2400" dirty="0"/>
              <a:t>του παιδιού και το οικογενειακό/κοινωνικό περιβάλλον</a:t>
            </a:r>
          </a:p>
          <a:p>
            <a:pPr marL="522000" indent="-3420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/>
              <a:t>Γονείς και εκπαιδευτικοί προετοιμάζουμε το παιδί να </a:t>
            </a:r>
            <a:r>
              <a:rPr lang="el-GR" sz="2400" u="sng" dirty="0"/>
              <a:t>προβλέψει</a:t>
            </a:r>
            <a:r>
              <a:rPr lang="el-GR" sz="2400" dirty="0"/>
              <a:t>, να </a:t>
            </a:r>
            <a:r>
              <a:rPr lang="el-GR" sz="2400" u="sng" dirty="0"/>
              <a:t>ελέγξει</a:t>
            </a:r>
            <a:r>
              <a:rPr lang="el-GR" sz="2400" dirty="0"/>
              <a:t> και να </a:t>
            </a:r>
            <a:r>
              <a:rPr lang="el-GR" sz="2400" u="sng" dirty="0"/>
              <a:t>διαχειριστεί</a:t>
            </a:r>
            <a:r>
              <a:rPr lang="el-GR" sz="2400" dirty="0"/>
              <a:t> τις αλλαγές</a:t>
            </a:r>
          </a:p>
        </p:txBody>
      </p:sp>
    </p:spTree>
    <p:extLst>
      <p:ext uri="{BB962C8B-B14F-4D97-AF65-F5344CB8AC3E}">
        <p14:creationId xmlns:p14="http://schemas.microsoft.com/office/powerpoint/2010/main" xmlns="" val="7226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3EC784-A3BB-4DE4-3FFE-C87E9C18B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8797"/>
          </a:xfrm>
        </p:spPr>
        <p:txBody>
          <a:bodyPr/>
          <a:lstStyle/>
          <a:p>
            <a:pPr algn="ctr"/>
            <a:r>
              <a:rPr lang="el-GR" sz="4400" b="1" i="1" spc="100" dirty="0"/>
              <a:t>Τι αλλάζει για το παιδί?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269EC42-D1C9-6410-24B9-3CFE32D42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34988"/>
            <a:ext cx="10058400" cy="4096870"/>
          </a:xfrm>
        </p:spPr>
        <p:txBody>
          <a:bodyPr>
            <a:normAutofit/>
          </a:bodyPr>
          <a:lstStyle/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η ομάδα συμμαθητών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ο σχολικός χώρος και η διαρρύθμιση της τάξης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οι εκπαιδευτικοί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οι σχολικοί κανόνες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ο τρόπος εργασίας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το ωρολόγιο πρόγραμμα και το Πρόγραμμα Σπουδών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το ελεύθερο παιχνίδι/κίνηση μέσα στην αίθουσα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η αξιολόγηση της σχολικής επίδοσης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170416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834F078-A2E2-4456-A276-270F07D2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286603"/>
            <a:ext cx="12068175" cy="1084997"/>
          </a:xfrm>
        </p:spPr>
        <p:txBody>
          <a:bodyPr>
            <a:normAutofit/>
          </a:bodyPr>
          <a:lstStyle/>
          <a:p>
            <a:pPr algn="ctr"/>
            <a:r>
              <a:rPr lang="el-GR" sz="4400" b="1" i="1" spc="100" dirty="0"/>
              <a:t>Ποια συναισθήματα προκαλούν αυτές οι αλλαγές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xmlns="" id="{678D2880-A80F-CF10-4AFF-A27F58F0B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9037" y="1866900"/>
            <a:ext cx="8473925" cy="4305300"/>
          </a:xfrm>
        </p:spPr>
      </p:pic>
    </p:spTree>
    <p:extLst>
      <p:ext uri="{BB962C8B-B14F-4D97-AF65-F5344CB8AC3E}">
        <p14:creationId xmlns:p14="http://schemas.microsoft.com/office/powerpoint/2010/main" xmlns="" val="56844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3E1E0C-0566-9E2F-F0E2-E796ED418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65972"/>
          </a:xfrm>
        </p:spPr>
        <p:txBody>
          <a:bodyPr/>
          <a:lstStyle/>
          <a:p>
            <a:pPr algn="ctr"/>
            <a:r>
              <a:rPr lang="el-GR" sz="4400" b="1" i="1" spc="100" dirty="0"/>
              <a:t>Πώς μπορεί να αντιδράσει το παιδί σε αυτές τις αλλαγές?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455BDDD-79B3-DCC6-42A9-0049C678E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3551"/>
            <a:ext cx="10058400" cy="4600574"/>
          </a:xfrm>
        </p:spPr>
        <p:txBody>
          <a:bodyPr>
            <a:normAutofit/>
          </a:bodyPr>
          <a:lstStyle/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Δεν πηγαίνει ευχάριστα στο σχολείο ή αρνείται να πάει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Διεκδικεί έντονα τον εκπαιδευτικό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Δεν κατανοεί τις οδηγίες του εκπαιδευτικού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Προσπαθεί να είναι το επίκεντρο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Κουράζεται εύκολα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Αλλάζει συμπεριφορά (πχ επιθετικότητα, δεν τρώει </a:t>
            </a:r>
            <a:r>
              <a:rPr lang="el-GR" sz="2400" dirty="0" err="1"/>
              <a:t>δεκατιανό</a:t>
            </a:r>
            <a:r>
              <a:rPr lang="el-GR" sz="2400" dirty="0"/>
              <a:t>)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Αρνείται να κάνει φίλους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Αδιαφορία-παθητική στάση</a:t>
            </a:r>
          </a:p>
          <a:p>
            <a:pPr marL="522900" indent="-342900">
              <a:buFont typeface="Wingdings" panose="05000000000000000000" pitchFamily="2" charset="2"/>
              <a:buChar char="v"/>
            </a:pPr>
            <a:r>
              <a:rPr lang="el-GR" sz="2400" dirty="0"/>
              <a:t>Δεν μοιράζεται τις εμπειρίες του από το σχολείο</a:t>
            </a:r>
          </a:p>
        </p:txBody>
      </p:sp>
    </p:spTree>
    <p:extLst>
      <p:ext uri="{BB962C8B-B14F-4D97-AF65-F5344CB8AC3E}">
        <p14:creationId xmlns:p14="http://schemas.microsoft.com/office/powerpoint/2010/main" xmlns="" val="292696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7B3BB66-4CA0-14F4-6752-F288443C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404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i="1" spc="100" dirty="0"/>
              <a:t>Τι θα πρέπει να έχει κατακτήσει ένα παιδί πριν την είσοδό του στο Νηπιαγωγείο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CAB69AD-0660-5E1C-FD92-C6A408D4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21858"/>
            <a:ext cx="10058400" cy="3567953"/>
          </a:xfrm>
        </p:spPr>
        <p:txBody>
          <a:bodyPr>
            <a:normAutofit/>
          </a:bodyPr>
          <a:lstStyle/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πηγαίνει μόνο του στην τουαλέτα και να μπορεί να πλένει τα χέρια του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ντύνεται και να ξεντύνεται μόνο του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αναγνωρίζει και να φροντίζει τα πράγματά του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μπορεί ν’ ανοίγει και να κλείνει την τσάντα του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τρώει μόνο του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400" dirty="0"/>
              <a:t>Να απαντά όταν το καλούν με τ’ όνομά του</a:t>
            </a:r>
          </a:p>
          <a:p>
            <a:pPr marL="522000" indent="-342000">
              <a:buFont typeface="Wingdings" panose="05000000000000000000" pitchFamily="2" charset="2"/>
              <a:buChar char="§"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8598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>
            <a:extLst>
              <a:ext uri="{FF2B5EF4-FFF2-40B4-BE49-F238E27FC236}">
                <a16:creationId xmlns:a16="http://schemas.microsoft.com/office/drawing/2014/main" xmlns="" id="{C4EB702D-AAC8-0326-7195-12C5C8271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0222"/>
          </a:xfrm>
        </p:spPr>
        <p:txBody>
          <a:bodyPr/>
          <a:lstStyle/>
          <a:p>
            <a:pPr algn="ctr"/>
            <a:r>
              <a:rPr lang="el-GR" sz="4400" b="1" i="1" spc="100" dirty="0"/>
              <a:t>Συζήτηση με το παιδί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15E6D68-66BD-2323-4303-F94C170B1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126532" cy="4023360"/>
          </a:xfrm>
        </p:spPr>
        <p:txBody>
          <a:bodyPr/>
          <a:lstStyle/>
          <a:p>
            <a:endParaRPr lang="el-GR" sz="2400" dirty="0"/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l-GR" sz="2400" dirty="0"/>
              <a:t>Να παίζει με τα άλλα παιδιά</a:t>
            </a:r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l-GR" sz="2400" dirty="0"/>
              <a:t>Να μοιράζεται τα πράγματα του Νηπιαγωγείου με τα άλλα παιδιά</a:t>
            </a:r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685800" algn="l"/>
                <a:tab pos="914400" algn="l"/>
              </a:tabLst>
            </a:pPr>
            <a:r>
              <a:rPr lang="el-GR" sz="2400" dirty="0"/>
              <a:t>Να ακούει και να παρακολουθεί τις οδηγίες της/του νηπιαγωγού</a:t>
            </a:r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685800" algn="l"/>
                <a:tab pos="914400" algn="l"/>
              </a:tabLst>
            </a:pPr>
            <a:r>
              <a:rPr lang="el-GR" sz="2400" dirty="0"/>
              <a:t>Να ρωτάει όταν δεν γνωρίζει κάτι</a:t>
            </a:r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685800" algn="l"/>
                <a:tab pos="914400" algn="l"/>
              </a:tabLst>
            </a:pPr>
            <a:r>
              <a:rPr lang="el-GR" sz="2400" dirty="0"/>
              <a:t>Να ζητάει κάτι που χρειάζεται</a:t>
            </a:r>
          </a:p>
          <a:p>
            <a:pPr marL="522000" lvl="0" indent="-342000">
              <a:buFont typeface="Wingdings" panose="05000000000000000000" pitchFamily="2" charset="2"/>
              <a:buChar char="v"/>
              <a:tabLst>
                <a:tab pos="685800" algn="l"/>
                <a:tab pos="914400" algn="l"/>
              </a:tabLst>
            </a:pPr>
            <a:r>
              <a:rPr lang="el-GR" sz="2400" dirty="0"/>
              <a:t>Να εκφράζει αυτό που το ευχαριστεί ή το δυσαρεστεί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320733819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Μπλε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Ανασκόπηση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595</TotalTime>
  <Words>681</Words>
  <Application>Microsoft Office PowerPoint</Application>
  <PresentationFormat>Προσαρμογή</PresentationFormat>
  <Paragraphs>103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Ανασκόπηση</vt:lpstr>
      <vt:lpstr>ΜΕΤΑΒΑΣΗ ΑΠΟ ΤΟΝ ΠΑΙΔΙΚΟ ΣΤΑΘΜΟ ΣΤΟ ΝΗΠΙΑΓΩΓΕΙΟ 4ο ΝΗΠΙΑΓΩΓΕΙΟ ΧΙΟΥ  Χρύσα Πολυζωγοπούλου Σύμβουλος Εκπαίδευσης Νηπιαγωγών Ν. Χίου &amp; Ν. Σάμου</vt:lpstr>
      <vt:lpstr>Μεταβάσεις….</vt:lpstr>
      <vt:lpstr>Τι σημαίνει μετάβαση στο Νηπιαγωγείο?</vt:lpstr>
      <vt:lpstr>Γιατί είναι σημαντικό να γίνει ομαλά?</vt:lpstr>
      <vt:lpstr>Τι αλλάζει για το παιδί?</vt:lpstr>
      <vt:lpstr>Ποια συναισθήματα προκαλούν αυτές οι αλλαγές</vt:lpstr>
      <vt:lpstr>Πώς μπορεί να αντιδράσει το παιδί σε αυτές τις αλλαγές?</vt:lpstr>
      <vt:lpstr>Τι θα πρέπει να έχει κατακτήσει ένα παιδί πριν την είσοδό του στο Νηπιαγωγείο</vt:lpstr>
      <vt:lpstr>Συζήτηση με το παιδί</vt:lpstr>
      <vt:lpstr>Πρακτικές συμβουλές σε σχέση με το παιδί</vt:lpstr>
      <vt:lpstr>Οι γονείς…</vt:lpstr>
      <vt:lpstr>Πρακτικές συμβουλές για τους γονείς</vt:lpstr>
      <vt:lpstr>Τι θα πρέπει να αναμένετε το πρώτο διάστημα</vt:lpstr>
      <vt:lpstr>Βασικές πληροφορίες</vt:lpstr>
      <vt:lpstr>Ευχαριστώ για την προσοχή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xrysa polyzogopoulou</dc:creator>
  <cp:lastModifiedBy>User</cp:lastModifiedBy>
  <cp:revision>36</cp:revision>
  <dcterms:created xsi:type="dcterms:W3CDTF">2023-04-08T14:28:24Z</dcterms:created>
  <dcterms:modified xsi:type="dcterms:W3CDTF">2024-06-17T07:42:58Z</dcterms:modified>
</cp:coreProperties>
</file>