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24"/>
  </p:notesMasterIdLst>
  <p:sldIdLst>
    <p:sldId id="256" r:id="rId2"/>
    <p:sldId id="259" r:id="rId3"/>
    <p:sldId id="264" r:id="rId4"/>
    <p:sldId id="341" r:id="rId5"/>
    <p:sldId id="286" r:id="rId6"/>
    <p:sldId id="287" r:id="rId7"/>
    <p:sldId id="267" r:id="rId8"/>
    <p:sldId id="274" r:id="rId9"/>
    <p:sldId id="275" r:id="rId10"/>
    <p:sldId id="276" r:id="rId11"/>
    <p:sldId id="279" r:id="rId12"/>
    <p:sldId id="290" r:id="rId13"/>
    <p:sldId id="331" r:id="rId14"/>
    <p:sldId id="301" r:id="rId15"/>
    <p:sldId id="302" r:id="rId16"/>
    <p:sldId id="303" r:id="rId17"/>
    <p:sldId id="304" r:id="rId18"/>
    <p:sldId id="339" r:id="rId19"/>
    <p:sldId id="340" r:id="rId20"/>
    <p:sldId id="306" r:id="rId21"/>
    <p:sldId id="307" r:id="rId22"/>
    <p:sldId id="308" r:id="rId23"/>
  </p:sldIdLst>
  <p:sldSz cx="12192000" cy="6858000"/>
  <p:notesSz cx="6886575" cy="10018713"/>
  <p:embeddedFontLst>
    <p:embeddedFont>
      <p:font typeface="Arial Narrow" panose="020B0606020202030204" pitchFamily="34" charset="0"/>
      <p:regular r:id="rId25"/>
      <p:bold r:id="rId26"/>
      <p:italic r:id="rId27"/>
      <p:boldItalic r:id="rId2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70" roundtripDataSignature="AMtx7mijAdtQWXaIEg9s4U1cJR7eEVbyN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7D698E7-329D-48C5-AA1E-767D3DDBD6FA}" v="163" dt="2024-06-10T15:49:36.91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61" autoAdjust="0"/>
    <p:restoredTop sz="94660"/>
  </p:normalViewPr>
  <p:slideViewPr>
    <p:cSldViewPr snapToGrid="0">
      <p:cViewPr varScale="1">
        <p:scale>
          <a:sx n="59" d="100"/>
          <a:sy n="59" d="100"/>
        </p:scale>
        <p:origin x="948"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2.fntdata"/><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1.fntdata"/><Relationship Id="rId71"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70" Type="http://customschemas.google.com/relationships/presentationmetadata" Target="metadata"/><Relationship Id="rId75"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7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font" Target="fonts/font4.fntdata"/><Relationship Id="rId10" Type="http://schemas.openxmlformats.org/officeDocument/2006/relationships/slide" Target="slides/slide9.xml"/><Relationship Id="rId19" Type="http://schemas.openxmlformats.org/officeDocument/2006/relationships/slide" Target="slides/slide18.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3.fntdata"/><Relationship Id="rId8" Type="http://schemas.openxmlformats.org/officeDocument/2006/relationships/slide" Target="slides/slide7.xml"/><Relationship Id="rId7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03188" y="750888"/>
            <a:ext cx="6680200" cy="3757612"/>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8658" y="4758889"/>
            <a:ext cx="5509260" cy="4508421"/>
          </a:xfrm>
          <a:prstGeom prst="rect">
            <a:avLst/>
          </a:prstGeom>
          <a:noFill/>
          <a:ln>
            <a:noFill/>
          </a:ln>
        </p:spPr>
        <p:txBody>
          <a:bodyPr spcFirstLastPara="1" wrap="square" lIns="96581" tIns="96581" rIns="96581" bIns="96581"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p1:notes"/>
          <p:cNvSpPr txBox="1">
            <a:spLocks noGrp="1"/>
          </p:cNvSpPr>
          <p:nvPr>
            <p:ph type="body" idx="1"/>
          </p:nvPr>
        </p:nvSpPr>
        <p:spPr>
          <a:xfrm>
            <a:off x="688658" y="4758889"/>
            <a:ext cx="5509260" cy="4508421"/>
          </a:xfrm>
          <a:prstGeom prst="rect">
            <a:avLst/>
          </a:prstGeom>
        </p:spPr>
        <p:txBody>
          <a:bodyPr spcFirstLastPara="1" wrap="square" lIns="96581" tIns="96581" rIns="96581" bIns="96581" anchor="t" anchorCtr="0">
            <a:noAutofit/>
          </a:bodyPr>
          <a:lstStyle/>
          <a:p>
            <a:pPr marL="0" indent="0">
              <a:buNone/>
            </a:pPr>
            <a:endParaRPr/>
          </a:p>
        </p:txBody>
      </p:sp>
      <p:sp>
        <p:nvSpPr>
          <p:cNvPr id="77" name="Google Shape;77;p1:notes"/>
          <p:cNvSpPr>
            <a:spLocks noGrp="1" noRot="1" noChangeAspect="1"/>
          </p:cNvSpPr>
          <p:nvPr>
            <p:ph type="sldImg" idx="2"/>
          </p:nvPr>
        </p:nvSpPr>
        <p:spPr>
          <a:xfrm>
            <a:off x="103188" y="750888"/>
            <a:ext cx="6680200" cy="375761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a:xfrm>
            <a:off x="103188" y="750888"/>
            <a:ext cx="6680200" cy="3757612"/>
          </a:xfrm>
        </p:spPr>
      </p:sp>
      <p:sp>
        <p:nvSpPr>
          <p:cNvPr id="3" name="Marcador de Posição de Notas 2"/>
          <p:cNvSpPr>
            <a:spLocks noGrp="1"/>
          </p:cNvSpPr>
          <p:nvPr>
            <p:ph type="body" idx="1"/>
          </p:nvPr>
        </p:nvSpPr>
        <p:spPr/>
        <p:txBody>
          <a:bodyPr/>
          <a:lstStyle/>
          <a:p>
            <a:endParaRPr lang="pt-PT" dirty="0"/>
          </a:p>
        </p:txBody>
      </p:sp>
    </p:spTree>
    <p:extLst>
      <p:ext uri="{BB962C8B-B14F-4D97-AF65-F5344CB8AC3E}">
        <p14:creationId xmlns:p14="http://schemas.microsoft.com/office/powerpoint/2010/main" val="22253804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a:xfrm>
            <a:off x="103188" y="750888"/>
            <a:ext cx="6680200" cy="3757612"/>
          </a:xfrm>
        </p:spPr>
      </p:sp>
      <p:sp>
        <p:nvSpPr>
          <p:cNvPr id="3" name="Marcador de Posição de Notas 2"/>
          <p:cNvSpPr>
            <a:spLocks noGrp="1"/>
          </p:cNvSpPr>
          <p:nvPr>
            <p:ph type="body" idx="1"/>
          </p:nvPr>
        </p:nvSpPr>
        <p:spPr/>
        <p:txBody>
          <a:bodyPr/>
          <a:lstStyle/>
          <a:p>
            <a:endParaRPr lang="pt-PT" dirty="0"/>
          </a:p>
        </p:txBody>
      </p:sp>
    </p:spTree>
    <p:extLst>
      <p:ext uri="{BB962C8B-B14F-4D97-AF65-F5344CB8AC3E}">
        <p14:creationId xmlns:p14="http://schemas.microsoft.com/office/powerpoint/2010/main" val="20170309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a:xfrm>
            <a:off x="103188" y="750888"/>
            <a:ext cx="6680200" cy="3757612"/>
          </a:xfrm>
        </p:spPr>
      </p:sp>
      <p:sp>
        <p:nvSpPr>
          <p:cNvPr id="3" name="Marcador de Posição de Notas 2"/>
          <p:cNvSpPr>
            <a:spLocks noGrp="1"/>
          </p:cNvSpPr>
          <p:nvPr>
            <p:ph type="body" idx="1"/>
          </p:nvPr>
        </p:nvSpPr>
        <p:spPr/>
        <p:txBody>
          <a:bodyPr/>
          <a:lstStyle/>
          <a:p>
            <a:endParaRPr lang="pt-PT" dirty="0"/>
          </a:p>
        </p:txBody>
      </p:sp>
    </p:spTree>
    <p:extLst>
      <p:ext uri="{BB962C8B-B14F-4D97-AF65-F5344CB8AC3E}">
        <p14:creationId xmlns:p14="http://schemas.microsoft.com/office/powerpoint/2010/main" val="22651346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Cabeçalho da Secção" type="secHead">
  <p:cSld name="SECTION_HEADER">
    <p:spTree>
      <p:nvGrpSpPr>
        <p:cNvPr id="1" name="Shape 11"/>
        <p:cNvGrpSpPr/>
        <p:nvPr/>
      </p:nvGrpSpPr>
      <p:grpSpPr>
        <a:xfrm>
          <a:off x="0" y="0"/>
          <a:ext cx="0" cy="0"/>
          <a:chOff x="0" y="0"/>
          <a:chExt cx="0" cy="0"/>
        </a:xfrm>
      </p:grpSpPr>
      <p:sp>
        <p:nvSpPr>
          <p:cNvPr id="12" name="Google Shape;12;p4"/>
          <p:cNvSpPr txBox="1">
            <a:spLocks noGrp="1"/>
          </p:cNvSpPr>
          <p:nvPr>
            <p:ph type="title"/>
          </p:nvPr>
        </p:nvSpPr>
        <p:spPr>
          <a:xfrm>
            <a:off x="831850" y="1709739"/>
            <a:ext cx="10515600" cy="1379826"/>
          </a:xfrm>
          <a:prstGeom prst="rect">
            <a:avLst/>
          </a:prstGeom>
          <a:noFill/>
          <a:ln>
            <a:noFill/>
          </a:ln>
        </p:spPr>
        <p:txBody>
          <a:bodyPr spcFirstLastPara="1" wrap="square" lIns="91425" tIns="45700" rIns="91425" bIns="45700" anchor="b" anchorCtr="0">
            <a:noAutofit/>
          </a:bodyPr>
          <a:lstStyle>
            <a:lvl1pPr marR="0" lvl="0" algn="ctr" rtl="0">
              <a:lnSpc>
                <a:spcPct val="90000"/>
              </a:lnSpc>
              <a:spcBef>
                <a:spcPts val="0"/>
              </a:spcBef>
              <a:spcAft>
                <a:spcPts val="0"/>
              </a:spcAft>
              <a:buClr>
                <a:srgbClr val="7030A0"/>
              </a:buClr>
              <a:buSzPts val="6000"/>
              <a:buFont typeface="Arial Narrow"/>
              <a:buNone/>
              <a:defRPr sz="6000" b="1" i="0" u="none" strike="noStrike" cap="none">
                <a:solidFill>
                  <a:srgbClr val="7030A0"/>
                </a:solidFill>
                <a:latin typeface="Arial Narrow"/>
                <a:ea typeface="Arial Narrow"/>
                <a:cs typeface="Arial Narrow"/>
                <a:sym typeface="Arial Narrow"/>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3" name="Google Shape;13;p4"/>
          <p:cNvSpPr txBox="1">
            <a:spLocks noGrp="1"/>
          </p:cNvSpPr>
          <p:nvPr>
            <p:ph type="body" idx="1"/>
          </p:nvPr>
        </p:nvSpPr>
        <p:spPr>
          <a:xfrm>
            <a:off x="831850" y="3648074"/>
            <a:ext cx="10515600" cy="1500187"/>
          </a:xfrm>
          <a:prstGeom prst="rect">
            <a:avLst/>
          </a:prstGeom>
          <a:noFill/>
          <a:ln>
            <a:noFill/>
          </a:ln>
        </p:spPr>
        <p:txBody>
          <a:bodyPr spcFirstLastPara="1" wrap="square" lIns="91425" tIns="45700" rIns="91425" bIns="45700" anchor="t" anchorCtr="0">
            <a:normAutofit/>
          </a:bodyPr>
          <a:lstStyle>
            <a:lvl1pPr marL="457200" lvl="0" indent="-228600" algn="ctr">
              <a:lnSpc>
                <a:spcPct val="90000"/>
              </a:lnSpc>
              <a:spcBef>
                <a:spcPts val="1000"/>
              </a:spcBef>
              <a:spcAft>
                <a:spcPts val="0"/>
              </a:spcAft>
              <a:buClr>
                <a:srgbClr val="3A3838"/>
              </a:buClr>
              <a:buSzPts val="3200"/>
              <a:buNone/>
              <a:defRPr sz="3200" b="0" i="0">
                <a:solidFill>
                  <a:srgbClr val="3A3838"/>
                </a:solidFill>
                <a:latin typeface="Arial Narrow"/>
                <a:ea typeface="Arial Narrow"/>
                <a:cs typeface="Arial Narrow"/>
                <a:sym typeface="Arial Narrow"/>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14" name="Google Shape;14;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Vertical e Texto" type="vertTitleAndTx">
  <p:cSld name="VERTICAL_TITLE_AND_VERTICAL_TEXT">
    <p:spTree>
      <p:nvGrpSpPr>
        <p:cNvPr id="1" name="Shape 69"/>
        <p:cNvGrpSpPr/>
        <p:nvPr/>
      </p:nvGrpSpPr>
      <p:grpSpPr>
        <a:xfrm>
          <a:off x="0" y="0"/>
          <a:ext cx="0" cy="0"/>
          <a:chOff x="0" y="0"/>
          <a:chExt cx="0" cy="0"/>
        </a:xfrm>
      </p:grpSpPr>
      <p:sp>
        <p:nvSpPr>
          <p:cNvPr id="70" name="Google Shape;70;p13"/>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1" name="Google Shape;71;p13"/>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228600" algn="ctr">
              <a:lnSpc>
                <a:spcPct val="90000"/>
              </a:lnSpc>
              <a:spcBef>
                <a:spcPts val="1000"/>
              </a:spcBef>
              <a:spcAft>
                <a:spcPts val="0"/>
              </a:spcAft>
              <a:buClr>
                <a:srgbClr val="7030A0"/>
              </a:buClr>
              <a:buSzPts val="1800"/>
              <a:buNone/>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2" name="Google Shape;72;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Diapositivo de Título" type="title">
  <p:cSld name="TITLE">
    <p:spTree>
      <p:nvGrpSpPr>
        <p:cNvPr id="1" name="Shape 17"/>
        <p:cNvGrpSpPr/>
        <p:nvPr/>
      </p:nvGrpSpPr>
      <p:grpSpPr>
        <a:xfrm>
          <a:off x="0" y="0"/>
          <a:ext cx="0" cy="0"/>
          <a:chOff x="0" y="0"/>
          <a:chExt cx="0" cy="0"/>
        </a:xfrm>
      </p:grpSpPr>
      <p:pic>
        <p:nvPicPr>
          <p:cNvPr id="18" name="Google Shape;18;p5"/>
          <p:cNvPicPr preferRelativeResize="0"/>
          <p:nvPr/>
        </p:nvPicPr>
        <p:blipFill rotWithShape="1">
          <a:blip r:embed="rId2">
            <a:alphaModFix/>
          </a:blip>
          <a:srcRect/>
          <a:stretch/>
        </p:blipFill>
        <p:spPr>
          <a:xfrm>
            <a:off x="0" y="10841"/>
            <a:ext cx="12192000" cy="6858000"/>
          </a:xfrm>
          <a:prstGeom prst="rect">
            <a:avLst/>
          </a:prstGeom>
          <a:noFill/>
          <a:ln>
            <a:noFill/>
          </a:ln>
        </p:spPr>
      </p:pic>
      <p:sp>
        <p:nvSpPr>
          <p:cNvPr id="19" name="Google Shape;19;p5"/>
          <p:cNvSpPr txBox="1">
            <a:spLocks noGrp="1"/>
          </p:cNvSpPr>
          <p:nvPr>
            <p:ph type="ctrTitle"/>
          </p:nvPr>
        </p:nvSpPr>
        <p:spPr>
          <a:xfrm>
            <a:off x="1524000" y="887957"/>
            <a:ext cx="9144000" cy="1129529"/>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7030A0"/>
              </a:buClr>
              <a:buSzPts val="4000"/>
              <a:buFont typeface="Arial Narrow"/>
              <a:buNone/>
              <a:defRPr sz="4000" b="1" i="0" u="none" strike="noStrike" cap="none">
                <a:solidFill>
                  <a:srgbClr val="7030A0"/>
                </a:solidFill>
                <a:latin typeface="Arial Narrow"/>
                <a:ea typeface="Arial Narrow"/>
                <a:cs typeface="Arial Narrow"/>
                <a:sym typeface="Arial Narrow"/>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0" name="Google Shape;20;p5"/>
          <p:cNvSpPr txBox="1">
            <a:spLocks noGrp="1"/>
          </p:cNvSpPr>
          <p:nvPr>
            <p:ph type="subTitle" idx="1"/>
          </p:nvPr>
        </p:nvSpPr>
        <p:spPr>
          <a:xfrm>
            <a:off x="1524000" y="2380343"/>
            <a:ext cx="9144000" cy="3608977"/>
          </a:xfrm>
          <a:prstGeom prst="rect">
            <a:avLst/>
          </a:prstGeom>
          <a:noFill/>
          <a:ln>
            <a:noFill/>
          </a:ln>
        </p:spPr>
        <p:txBody>
          <a:bodyPr spcFirstLastPara="1" wrap="square" lIns="91425" tIns="45700" rIns="91425" bIns="45700" anchor="t" anchorCtr="0">
            <a:normAutofit/>
          </a:bodyPr>
          <a:lstStyle>
            <a:lvl1pPr lvl="0" algn="just">
              <a:lnSpc>
                <a:spcPct val="90000"/>
              </a:lnSpc>
              <a:spcBef>
                <a:spcPts val="1000"/>
              </a:spcBef>
              <a:spcAft>
                <a:spcPts val="0"/>
              </a:spcAft>
              <a:buClr>
                <a:srgbClr val="262626"/>
              </a:buClr>
              <a:buSzPts val="2400"/>
              <a:buNone/>
              <a:defRPr sz="2400">
                <a:solidFill>
                  <a:srgbClr val="262626"/>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1" name="Google Shape;21;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 name="Google Shape;23;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onteúdo Duplo" type="twoObj">
  <p:cSld name="TWO_OBJECTS">
    <p:spTree>
      <p:nvGrpSpPr>
        <p:cNvPr id="1" name="Shape 24"/>
        <p:cNvGrpSpPr/>
        <p:nvPr/>
      </p:nvGrpSpPr>
      <p:grpSpPr>
        <a:xfrm>
          <a:off x="0" y="0"/>
          <a:ext cx="0" cy="0"/>
          <a:chOff x="0" y="0"/>
          <a:chExt cx="0" cy="0"/>
        </a:xfrm>
      </p:grpSpPr>
      <p:sp>
        <p:nvSpPr>
          <p:cNvPr id="25" name="Google Shape;25;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6" name="Google Shape;26;p6"/>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228600" algn="ctr">
              <a:lnSpc>
                <a:spcPct val="90000"/>
              </a:lnSpc>
              <a:spcBef>
                <a:spcPts val="1000"/>
              </a:spcBef>
              <a:spcAft>
                <a:spcPts val="0"/>
              </a:spcAft>
              <a:buClr>
                <a:srgbClr val="7030A0"/>
              </a:buClr>
              <a:buSzPts val="1800"/>
              <a:buNone/>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7" name="Google Shape;27;p6"/>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228600" algn="ctr">
              <a:lnSpc>
                <a:spcPct val="90000"/>
              </a:lnSpc>
              <a:spcBef>
                <a:spcPts val="1000"/>
              </a:spcBef>
              <a:spcAft>
                <a:spcPts val="0"/>
              </a:spcAft>
              <a:buClr>
                <a:srgbClr val="7030A0"/>
              </a:buClr>
              <a:buSzPts val="1800"/>
              <a:buNone/>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ação" type="twoTxTwoObj">
  <p:cSld name="TWO_OBJECTS_WITH_TEXT">
    <p:spTree>
      <p:nvGrpSpPr>
        <p:cNvPr id="1" name="Shape 31"/>
        <p:cNvGrpSpPr/>
        <p:nvPr/>
      </p:nvGrpSpPr>
      <p:grpSpPr>
        <a:xfrm>
          <a:off x="0" y="0"/>
          <a:ext cx="0" cy="0"/>
          <a:chOff x="0" y="0"/>
          <a:chExt cx="0" cy="0"/>
        </a:xfrm>
      </p:grpSpPr>
      <p:sp>
        <p:nvSpPr>
          <p:cNvPr id="32" name="Google Shape;32;p7"/>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3" name="Google Shape;33;p7"/>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ctr">
              <a:lnSpc>
                <a:spcPct val="90000"/>
              </a:lnSpc>
              <a:spcBef>
                <a:spcPts val="1000"/>
              </a:spcBef>
              <a:spcAft>
                <a:spcPts val="0"/>
              </a:spcAft>
              <a:buClr>
                <a:srgbClr val="7030A0"/>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4" name="Google Shape;34;p7"/>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228600" algn="ctr">
              <a:lnSpc>
                <a:spcPct val="90000"/>
              </a:lnSpc>
              <a:spcBef>
                <a:spcPts val="1000"/>
              </a:spcBef>
              <a:spcAft>
                <a:spcPts val="0"/>
              </a:spcAft>
              <a:buClr>
                <a:srgbClr val="7030A0"/>
              </a:buClr>
              <a:buSzPts val="1800"/>
              <a:buNone/>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5" name="Google Shape;35;p7"/>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ctr">
              <a:lnSpc>
                <a:spcPct val="90000"/>
              </a:lnSpc>
              <a:spcBef>
                <a:spcPts val="1000"/>
              </a:spcBef>
              <a:spcAft>
                <a:spcPts val="0"/>
              </a:spcAft>
              <a:buClr>
                <a:srgbClr val="7030A0"/>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6" name="Google Shape;36;p7"/>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228600" algn="ctr">
              <a:lnSpc>
                <a:spcPct val="90000"/>
              </a:lnSpc>
              <a:spcBef>
                <a:spcPts val="1000"/>
              </a:spcBef>
              <a:spcAft>
                <a:spcPts val="0"/>
              </a:spcAft>
              <a:buClr>
                <a:srgbClr val="7030A0"/>
              </a:buClr>
              <a:buSzPts val="1800"/>
              <a:buNone/>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ó Título" type="titleOnly">
  <p:cSld name="TITLE_ONLY">
    <p:spTree>
      <p:nvGrpSpPr>
        <p:cNvPr id="1" name="Shape 40"/>
        <p:cNvGrpSpPr/>
        <p:nvPr/>
      </p:nvGrpSpPr>
      <p:grpSpPr>
        <a:xfrm>
          <a:off x="0" y="0"/>
          <a:ext cx="0" cy="0"/>
          <a:chOff x="0" y="0"/>
          <a:chExt cx="0" cy="0"/>
        </a:xfrm>
      </p:grpSpPr>
      <p:sp>
        <p:nvSpPr>
          <p:cNvPr id="41" name="Google Shape;41;p8"/>
          <p:cNvSpPr txBox="1">
            <a:spLocks noGrp="1"/>
          </p:cNvSpPr>
          <p:nvPr>
            <p:ph type="title"/>
          </p:nvPr>
        </p:nvSpPr>
        <p:spPr>
          <a:xfrm>
            <a:off x="1676400" y="1519309"/>
            <a:ext cx="8659091" cy="1325563"/>
          </a:xfrm>
          <a:prstGeom prst="rect">
            <a:avLst/>
          </a:prstGeom>
          <a:noFill/>
          <a:ln>
            <a:noFill/>
          </a:ln>
        </p:spPr>
        <p:txBody>
          <a:bodyPr spcFirstLastPara="1" wrap="square" lIns="91425" tIns="45700" rIns="91425" bIns="45700" anchor="t" anchorCtr="0">
            <a:noAutofit/>
          </a:bodyPr>
          <a:lstStyle>
            <a:lvl1pPr marR="0" lvl="0" algn="ctr" rtl="0">
              <a:lnSpc>
                <a:spcPct val="90000"/>
              </a:lnSpc>
              <a:spcBef>
                <a:spcPts val="0"/>
              </a:spcBef>
              <a:spcAft>
                <a:spcPts val="0"/>
              </a:spcAft>
              <a:buClr>
                <a:srgbClr val="7030A0"/>
              </a:buClr>
              <a:buSzPts val="5000"/>
              <a:buFont typeface="Arial Narrow"/>
              <a:buNone/>
              <a:defRPr sz="5000" b="1" i="0" u="none" strike="noStrike" cap="none">
                <a:solidFill>
                  <a:srgbClr val="7030A0"/>
                </a:solidFill>
                <a:latin typeface="Arial Narrow"/>
                <a:ea typeface="Arial Narrow"/>
                <a:cs typeface="Arial Narrow"/>
                <a:sym typeface="Arial Narrow"/>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42" name="Google Shape;42;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Em branco" type="blank">
  <p:cSld name="BLANK">
    <p:spTree>
      <p:nvGrpSpPr>
        <p:cNvPr id="1" name="Shape 45"/>
        <p:cNvGrpSpPr/>
        <p:nvPr/>
      </p:nvGrpSpPr>
      <p:grpSpPr>
        <a:xfrm>
          <a:off x="0" y="0"/>
          <a:ext cx="0" cy="0"/>
          <a:chOff x="0" y="0"/>
          <a:chExt cx="0" cy="0"/>
        </a:xfrm>
      </p:grpSpPr>
      <p:sp>
        <p:nvSpPr>
          <p:cNvPr id="46" name="Google Shape;46;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údo com Legenda" type="objTx">
  <p:cSld name="OBJECT_WITH_CAPTION_TEXT">
    <p:spTree>
      <p:nvGrpSpPr>
        <p:cNvPr id="1" name="Shape 49"/>
        <p:cNvGrpSpPr/>
        <p:nvPr/>
      </p:nvGrpSpPr>
      <p:grpSpPr>
        <a:xfrm>
          <a:off x="0" y="0"/>
          <a:ext cx="0" cy="0"/>
          <a:chOff x="0" y="0"/>
          <a:chExt cx="0" cy="0"/>
        </a:xfrm>
      </p:grpSpPr>
      <p:sp>
        <p:nvSpPr>
          <p:cNvPr id="50" name="Google Shape;50;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chemeClr val="dk1"/>
              </a:buClr>
              <a:buSzPts val="3200"/>
              <a:buFont typeface="Calibri"/>
              <a:buNone/>
              <a:defRPr sz="32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51" name="Google Shape;51;p10"/>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228600" algn="ctr">
              <a:lnSpc>
                <a:spcPct val="90000"/>
              </a:lnSpc>
              <a:spcBef>
                <a:spcPts val="1000"/>
              </a:spcBef>
              <a:spcAft>
                <a:spcPts val="0"/>
              </a:spcAft>
              <a:buClr>
                <a:srgbClr val="7030A0"/>
              </a:buClr>
              <a:buSzPts val="3200"/>
              <a:buNone/>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2" name="Google Shape;52;p10"/>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ctr">
              <a:lnSpc>
                <a:spcPct val="90000"/>
              </a:lnSpc>
              <a:spcBef>
                <a:spcPts val="1000"/>
              </a:spcBef>
              <a:spcAft>
                <a:spcPts val="0"/>
              </a:spcAft>
              <a:buClr>
                <a:srgbClr val="7030A0"/>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3" name="Google Shape;53;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4" name="Google Shape;54;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5" name="Google Shape;55;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Imagem com Legenda" type="picTx">
  <p:cSld name="PICTURE_WITH_CAPTION_TEXT">
    <p:spTree>
      <p:nvGrpSpPr>
        <p:cNvPr id="1" name="Shape 56"/>
        <p:cNvGrpSpPr/>
        <p:nvPr/>
      </p:nvGrpSpPr>
      <p:grpSpPr>
        <a:xfrm>
          <a:off x="0" y="0"/>
          <a:ext cx="0" cy="0"/>
          <a:chOff x="0" y="0"/>
          <a:chExt cx="0" cy="0"/>
        </a:xfrm>
      </p:grpSpPr>
      <p:sp>
        <p:nvSpPr>
          <p:cNvPr id="57" name="Google Shape;57;p11"/>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chemeClr val="dk1"/>
              </a:buClr>
              <a:buSzPts val="3200"/>
              <a:buFont typeface="Calibri"/>
              <a:buNone/>
              <a:defRPr sz="32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58" name="Google Shape;58;p11"/>
          <p:cNvSpPr>
            <a:spLocks noGrp="1"/>
          </p:cNvSpPr>
          <p:nvPr>
            <p:ph type="pic" idx="2"/>
          </p:nvPr>
        </p:nvSpPr>
        <p:spPr>
          <a:xfrm>
            <a:off x="5183188" y="987425"/>
            <a:ext cx="6172200" cy="4873625"/>
          </a:xfrm>
          <a:prstGeom prst="rect">
            <a:avLst/>
          </a:prstGeom>
          <a:noFill/>
          <a:ln>
            <a:noFill/>
          </a:ln>
        </p:spPr>
      </p:sp>
      <p:sp>
        <p:nvSpPr>
          <p:cNvPr id="59" name="Google Shape;59;p11"/>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ctr">
              <a:lnSpc>
                <a:spcPct val="90000"/>
              </a:lnSpc>
              <a:spcBef>
                <a:spcPts val="1000"/>
              </a:spcBef>
              <a:spcAft>
                <a:spcPts val="0"/>
              </a:spcAft>
              <a:buClr>
                <a:srgbClr val="7030A0"/>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0" name="Google Shape;60;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1" name="Google Shape;61;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 name="Google Shape;62;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ítulo e Texto Vertical" type="vertTx">
  <p:cSld name="VERTICAL_TEXT">
    <p:spTree>
      <p:nvGrpSpPr>
        <p:cNvPr id="1" name="Shape 63"/>
        <p:cNvGrpSpPr/>
        <p:nvPr/>
      </p:nvGrpSpPr>
      <p:grpSpPr>
        <a:xfrm>
          <a:off x="0" y="0"/>
          <a:ext cx="0" cy="0"/>
          <a:chOff x="0" y="0"/>
          <a:chExt cx="0" cy="0"/>
        </a:xfrm>
      </p:grpSpPr>
      <p:sp>
        <p:nvSpPr>
          <p:cNvPr id="64" name="Google Shape;64;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65" name="Google Shape;65;p12"/>
          <p:cNvSpPr txBox="1">
            <a:spLocks noGrp="1"/>
          </p:cNvSpPr>
          <p:nvPr>
            <p:ph type="body" idx="1"/>
          </p:nvPr>
        </p:nvSpPr>
        <p:spPr>
          <a:xfrm rot="5400000">
            <a:off x="5486460" y="-2916851"/>
            <a:ext cx="1219081" cy="10515600"/>
          </a:xfrm>
          <a:prstGeom prst="rect">
            <a:avLst/>
          </a:prstGeom>
          <a:noFill/>
          <a:ln>
            <a:noFill/>
          </a:ln>
        </p:spPr>
        <p:txBody>
          <a:bodyPr spcFirstLastPara="1" wrap="square" lIns="91425" tIns="45700" rIns="91425" bIns="45700" anchor="t" anchorCtr="0">
            <a:normAutofit/>
          </a:bodyPr>
          <a:lstStyle>
            <a:lvl1pPr marL="457200" lvl="0" indent="-228600" algn="ctr">
              <a:lnSpc>
                <a:spcPct val="90000"/>
              </a:lnSpc>
              <a:spcBef>
                <a:spcPts val="1000"/>
              </a:spcBef>
              <a:spcAft>
                <a:spcPts val="0"/>
              </a:spcAft>
              <a:buClr>
                <a:srgbClr val="7030A0"/>
              </a:buClr>
              <a:buSzPts val="1800"/>
              <a:buNone/>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6" name="Google Shape;66;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8" name="Google Shape;68;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pic>
        <p:nvPicPr>
          <p:cNvPr id="6" name="Google Shape;6;p3"/>
          <p:cNvPicPr preferRelativeResize="0"/>
          <p:nvPr/>
        </p:nvPicPr>
        <p:blipFill rotWithShape="1">
          <a:blip r:embed="rId12">
            <a:alphaModFix/>
          </a:blip>
          <a:srcRect/>
          <a:stretch/>
        </p:blipFill>
        <p:spPr>
          <a:xfrm>
            <a:off x="0" y="14486"/>
            <a:ext cx="12192000" cy="6829028"/>
          </a:xfrm>
          <a:prstGeom prst="rect">
            <a:avLst/>
          </a:prstGeom>
          <a:noFill/>
          <a:ln>
            <a:noFill/>
          </a:ln>
        </p:spPr>
      </p:pic>
      <p:sp>
        <p:nvSpPr>
          <p:cNvPr id="7" name="Google Shape;7;p3"/>
          <p:cNvSpPr txBox="1">
            <a:spLocks noGrp="1"/>
          </p:cNvSpPr>
          <p:nvPr>
            <p:ph type="body" idx="1"/>
          </p:nvPr>
        </p:nvSpPr>
        <p:spPr>
          <a:xfrm>
            <a:off x="838200" y="1731408"/>
            <a:ext cx="10515600" cy="1219081"/>
          </a:xfrm>
          <a:prstGeom prst="rect">
            <a:avLst/>
          </a:prstGeom>
          <a:noFill/>
          <a:ln>
            <a:noFill/>
          </a:ln>
        </p:spPr>
        <p:txBody>
          <a:bodyPr spcFirstLastPara="1" wrap="square" lIns="91425" tIns="45700" rIns="91425" bIns="45700" anchor="t" anchorCtr="0">
            <a:normAutofit/>
          </a:bodyPr>
          <a:lstStyle>
            <a:lvl1pPr marL="457200" marR="0" lvl="0" indent="-228600" algn="ctr" rtl="0">
              <a:lnSpc>
                <a:spcPct val="90000"/>
              </a:lnSpc>
              <a:spcBef>
                <a:spcPts val="1000"/>
              </a:spcBef>
              <a:spcAft>
                <a:spcPts val="0"/>
              </a:spcAft>
              <a:buClr>
                <a:srgbClr val="7030A0"/>
              </a:buClr>
              <a:buSzPts val="8000"/>
              <a:buFont typeface="Arial"/>
              <a:buNone/>
              <a:defRPr sz="8000" b="0" i="0" u="none" strike="noStrike" cap="none">
                <a:solidFill>
                  <a:srgbClr val="7030A0"/>
                </a:solidFill>
                <a:latin typeface="Arial Narrow"/>
                <a:ea typeface="Arial Narrow"/>
                <a:cs typeface="Arial Narrow"/>
                <a:sym typeface="Arial Narrow"/>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400" b="1" i="0" u="none" strike="noStrike" cap="none">
                <a:solidFill>
                  <a:srgbClr val="7030A0"/>
                </a:solidFill>
                <a:latin typeface="Arial Narrow"/>
                <a:ea typeface="Arial Narrow"/>
                <a:cs typeface="Arial Narrow"/>
                <a:sym typeface="Arial Narrow"/>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youtube.com/watch?v=maHkX2vZ8Xc"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www.youtube.com/watch?v=SSQKURX6d_o&amp;t=37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1"/>
          <p:cNvSpPr txBox="1">
            <a:spLocks noGrp="1"/>
          </p:cNvSpPr>
          <p:nvPr>
            <p:ph type="title"/>
          </p:nvPr>
        </p:nvSpPr>
        <p:spPr>
          <a:xfrm>
            <a:off x="951771" y="1589816"/>
            <a:ext cx="10515600" cy="1623415"/>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rgbClr val="7030A0"/>
              </a:buClr>
              <a:buSzPts val="6000"/>
              <a:buFont typeface="Arial Narrow"/>
              <a:buNone/>
            </a:pPr>
            <a:br>
              <a:rPr lang="pt-PT" sz="4400" dirty="0"/>
            </a:br>
            <a:br>
              <a:rPr lang="pt-PT" sz="4400" dirty="0"/>
            </a:br>
            <a:br>
              <a:rPr lang="pt-PT" sz="4400" dirty="0"/>
            </a:br>
            <a:br>
              <a:rPr lang="pt-PT" sz="4400" dirty="0"/>
            </a:br>
            <a:br>
              <a:rPr lang="pt-PT" sz="4400" dirty="0"/>
            </a:br>
            <a:r>
              <a:rPr lang="el-GR" sz="4400" dirty="0"/>
              <a:t>Επιμόρφωση για την Ψυχική Ευημερία και ΑΙ</a:t>
            </a:r>
            <a:br>
              <a:rPr lang="pt-PT" sz="4400" dirty="0"/>
            </a:br>
            <a:endParaRPr sz="4200" dirty="0"/>
          </a:p>
        </p:txBody>
      </p:sp>
      <p:sp>
        <p:nvSpPr>
          <p:cNvPr id="80" name="Google Shape;80;p1"/>
          <p:cNvSpPr txBox="1">
            <a:spLocks noGrp="1"/>
          </p:cNvSpPr>
          <p:nvPr>
            <p:ph type="body" idx="1"/>
          </p:nvPr>
        </p:nvSpPr>
        <p:spPr>
          <a:xfrm>
            <a:off x="838200" y="3534789"/>
            <a:ext cx="10515600" cy="1733395"/>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rgbClr val="3A3838"/>
              </a:buClr>
              <a:buSzPts val="3200"/>
              <a:buNone/>
            </a:pPr>
            <a:endParaRPr lang="pt-PT" sz="2400" b="1" dirty="0"/>
          </a:p>
          <a:p>
            <a:pPr marL="0" lvl="0" indent="0" algn="ctr" rtl="0">
              <a:lnSpc>
                <a:spcPct val="90000"/>
              </a:lnSpc>
              <a:spcBef>
                <a:spcPts val="0"/>
              </a:spcBef>
              <a:spcAft>
                <a:spcPts val="0"/>
              </a:spcAft>
              <a:buClr>
                <a:srgbClr val="3A3838"/>
              </a:buClr>
              <a:buSzPts val="3200"/>
              <a:buNone/>
            </a:pPr>
            <a:r>
              <a:rPr lang="pt-PT" sz="2400" b="1" dirty="0"/>
              <a:t>Wellbeing@Artificial Intelligence Project Training activity</a:t>
            </a:r>
          </a:p>
          <a:p>
            <a:pPr marL="0" lvl="0" indent="0" algn="ctr" rtl="0">
              <a:lnSpc>
                <a:spcPct val="90000"/>
              </a:lnSpc>
              <a:spcBef>
                <a:spcPts val="0"/>
              </a:spcBef>
              <a:spcAft>
                <a:spcPts val="0"/>
              </a:spcAft>
              <a:buClr>
                <a:srgbClr val="3A3838"/>
              </a:buClr>
              <a:buSzPts val="3200"/>
              <a:buNone/>
            </a:pPr>
            <a:endParaRPr lang="pt-PT" sz="2400" b="1" dirty="0"/>
          </a:p>
          <a:p>
            <a:pPr marL="0" lvl="0" indent="0" algn="ctr" rtl="0">
              <a:lnSpc>
                <a:spcPct val="90000"/>
              </a:lnSpc>
              <a:spcBef>
                <a:spcPts val="0"/>
              </a:spcBef>
              <a:spcAft>
                <a:spcPts val="0"/>
              </a:spcAft>
              <a:buClr>
                <a:srgbClr val="3A3838"/>
              </a:buClr>
              <a:buSzPts val="3200"/>
              <a:buNone/>
            </a:pPr>
            <a:endParaRPr lang="pt-PT" sz="2400" b="1" dirty="0"/>
          </a:p>
          <a:p>
            <a:pPr marL="0" lvl="0" indent="0" algn="ctr" rtl="0">
              <a:lnSpc>
                <a:spcPct val="90000"/>
              </a:lnSpc>
              <a:spcBef>
                <a:spcPts val="0"/>
              </a:spcBef>
              <a:spcAft>
                <a:spcPts val="0"/>
              </a:spcAft>
              <a:buClr>
                <a:srgbClr val="3A3838"/>
              </a:buClr>
              <a:buSzPts val="3200"/>
              <a:buNone/>
            </a:pPr>
            <a:r>
              <a:rPr lang="pt-PT" sz="1800" b="1" dirty="0" err="1"/>
              <a:t>Athens</a:t>
            </a:r>
            <a:r>
              <a:rPr lang="pt-PT" sz="1800" b="1" dirty="0"/>
              <a:t>, </a:t>
            </a:r>
            <a:r>
              <a:rPr lang="pt-PT" sz="1800" b="1" dirty="0" err="1"/>
              <a:t>Greece</a:t>
            </a:r>
            <a:endParaRPr lang="pt-PT" sz="1800" b="1" dirty="0"/>
          </a:p>
          <a:p>
            <a:pPr marL="0" lvl="0" indent="0" algn="ctr" rtl="0">
              <a:lnSpc>
                <a:spcPct val="90000"/>
              </a:lnSpc>
              <a:spcBef>
                <a:spcPts val="0"/>
              </a:spcBef>
              <a:spcAft>
                <a:spcPts val="0"/>
              </a:spcAft>
              <a:buClr>
                <a:srgbClr val="3A3838"/>
              </a:buClr>
              <a:buSzPts val="3200"/>
              <a:buNone/>
            </a:pPr>
            <a:r>
              <a:rPr lang="pt-PT" sz="1800" b="1" dirty="0" err="1"/>
              <a:t>April</a:t>
            </a:r>
            <a:r>
              <a:rPr lang="pt-PT" sz="1800" b="1" dirty="0"/>
              <a:t>, 2024 </a:t>
            </a:r>
            <a:endParaRPr sz="18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3D96F0B-D496-1C0D-49E9-742D5D477FDA}"/>
              </a:ext>
            </a:extLst>
          </p:cNvPr>
          <p:cNvSpPr>
            <a:spLocks noGrp="1"/>
          </p:cNvSpPr>
          <p:nvPr>
            <p:ph type="ctrTitle"/>
          </p:nvPr>
        </p:nvSpPr>
        <p:spPr>
          <a:xfrm>
            <a:off x="1524000" y="887957"/>
            <a:ext cx="9144000" cy="903773"/>
          </a:xfrm>
        </p:spPr>
        <p:txBody>
          <a:bodyPr/>
          <a:lstStyle/>
          <a:p>
            <a:r>
              <a:rPr lang="pt-PT" sz="3600" dirty="0"/>
              <a:t>Case 3</a:t>
            </a:r>
          </a:p>
        </p:txBody>
      </p:sp>
      <p:sp>
        <p:nvSpPr>
          <p:cNvPr id="3" name="Subtítulo 2">
            <a:extLst>
              <a:ext uri="{FF2B5EF4-FFF2-40B4-BE49-F238E27FC236}">
                <a16:creationId xmlns:a16="http://schemas.microsoft.com/office/drawing/2014/main" id="{26DD4040-B9EA-5164-8888-3AFD02F1557E}"/>
              </a:ext>
            </a:extLst>
          </p:cNvPr>
          <p:cNvSpPr>
            <a:spLocks noGrp="1"/>
          </p:cNvSpPr>
          <p:nvPr>
            <p:ph type="subTitle" idx="1"/>
          </p:nvPr>
        </p:nvSpPr>
        <p:spPr>
          <a:xfrm>
            <a:off x="1524000" y="1791730"/>
            <a:ext cx="9144000" cy="4633783"/>
          </a:xfrm>
        </p:spPr>
        <p:txBody>
          <a:bodyPr>
            <a:normAutofit fontScale="85000" lnSpcReduction="10000"/>
          </a:bodyPr>
          <a:lstStyle/>
          <a:p>
            <a:pPr marL="0" lvl="0" indent="0">
              <a:buClrTx/>
              <a:buSzTx/>
              <a:defRPr/>
            </a:pPr>
            <a:r>
              <a:rPr lang="el-GR" sz="2000" dirty="0"/>
              <a:t>Ένας 46χρονος διευθυντής σχολείου με ιστορικό υπέρτασης ελεγχόμενης με φαρμακευτική αγωγή έρχεται στο γραφείο για έλεγχο ρουτίνας.</a:t>
            </a:r>
          </a:p>
          <a:p>
            <a:pPr marL="0" lvl="0" indent="0">
              <a:buClrTx/>
              <a:buSzTx/>
              <a:defRPr/>
            </a:pPr>
            <a:r>
              <a:rPr lang="el-GR" sz="2000" dirty="0"/>
              <a:t> Η αρτηριακή πίεση είναι φυσιολογική και τα ευρήματα της φυσικής εξέτασης είναι επίσης φυσιολογικά.</a:t>
            </a:r>
          </a:p>
          <a:p>
            <a:pPr marL="0" lvl="0" indent="0">
              <a:buClrTx/>
              <a:buSzTx/>
              <a:defRPr/>
            </a:pPr>
            <a:r>
              <a:rPr lang="el-GR" sz="2000" dirty="0"/>
              <a:t> Ο γιατρός σημειώνει ότι η διάθεση του ασθενούς φαίνεται χαμηλή. </a:t>
            </a:r>
          </a:p>
          <a:p>
            <a:pPr marL="0" lvl="0" indent="0">
              <a:buClrTx/>
              <a:buSzTx/>
              <a:defRPr/>
            </a:pPr>
            <a:r>
              <a:rPr lang="el-GR" sz="2000" dirty="0"/>
              <a:t>Ο ασθενής παραδέχεται ότι έχει «αγχωθεί» τους τελευταίους 2 μήνες, καθώς μερικοί άνθρωποι στη δουλειά παραιτήθηκαν πρόσφατα και έπρεπε να αναλάβει περισσότερες ευθύνες ενώ βρήκε αντικαταστάτες. </a:t>
            </a:r>
          </a:p>
          <a:p>
            <a:pPr marL="0" lvl="0" indent="0">
              <a:buClrTx/>
              <a:buSzTx/>
              <a:defRPr/>
            </a:pPr>
            <a:r>
              <a:rPr lang="el-GR" sz="2000" dirty="0"/>
              <a:t>Δεν ήταν σε θέση να ασκηθεί ή να φάει σωστά καθώς είναι τόσο απασχολημένος.</a:t>
            </a:r>
          </a:p>
          <a:p>
            <a:pPr marL="0" lvl="0" indent="0">
              <a:buClrTx/>
              <a:buSzTx/>
              <a:defRPr/>
            </a:pPr>
            <a:r>
              <a:rPr lang="el-GR" sz="2000" dirty="0"/>
              <a:t> Ο ασθενής αισθάνεται ευερέθιστος και τεταμένος στην εργασία και είχε πόνο στον αυχένα και τον ώμο. </a:t>
            </a:r>
          </a:p>
          <a:p>
            <a:pPr marL="0" lvl="0" indent="0">
              <a:buClrTx/>
              <a:buSzTx/>
              <a:defRPr/>
            </a:pPr>
            <a:r>
              <a:rPr lang="el-GR" sz="2000" dirty="0"/>
              <a:t>Ανησυχεί επίσης ότι δεν μπορεί να περάσει χρόνο με την οικογένειά του, η οποία παραπονιέται ότι εργάζεται πάρα πολύ</a:t>
            </a:r>
          </a:p>
          <a:p>
            <a:pPr marL="0" lvl="0" indent="0">
              <a:buClrTx/>
              <a:buSzTx/>
              <a:defRPr/>
            </a:pPr>
            <a:r>
              <a:rPr lang="el-GR" sz="2000" dirty="0"/>
              <a:t>. Ο ασθενής έχει περιστασιακή δυσκολία να κοιμηθεί τη νύχτα μετά από πολλές ώρες εργασίας και αισθάνεται κουρασμένος κατά τη διάρκεια της ημέρας. Αν και δεν απολαμβάνει τη δουλειά του, δεν έχει άλλη επιλογή από το να μείνει. </a:t>
            </a:r>
          </a:p>
          <a:p>
            <a:pPr marL="0" lvl="0" indent="0">
              <a:buClrTx/>
              <a:buSzTx/>
              <a:defRPr/>
            </a:pPr>
            <a:r>
              <a:rPr lang="el-GR" sz="2000" dirty="0"/>
              <a:t>Συνεχίζει να κάνει τη δουλειά του και απολαμβάνει κοινωνικές δραστηριότητες, συμπεριλαμβανομένου του γκολφ τα σαββατοκύριακα. Ο ασθενής πίνει 2-3 κουτιά μπύρας τα σαββατοκύριακα</a:t>
            </a:r>
            <a:r>
              <a:rPr lang="el-GR" sz="1600" dirty="0"/>
              <a:t>.</a:t>
            </a:r>
            <a:endParaRPr lang="pt-PT" sz="1800" dirty="0"/>
          </a:p>
        </p:txBody>
      </p:sp>
    </p:spTree>
    <p:extLst>
      <p:ext uri="{BB962C8B-B14F-4D97-AF65-F5344CB8AC3E}">
        <p14:creationId xmlns:p14="http://schemas.microsoft.com/office/powerpoint/2010/main" val="10584331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3D96F0B-D496-1C0D-49E9-742D5D477FDA}"/>
              </a:ext>
            </a:extLst>
          </p:cNvPr>
          <p:cNvSpPr>
            <a:spLocks noGrp="1"/>
          </p:cNvSpPr>
          <p:nvPr>
            <p:ph type="ctrTitle"/>
          </p:nvPr>
        </p:nvSpPr>
        <p:spPr>
          <a:xfrm>
            <a:off x="1524000" y="887957"/>
            <a:ext cx="9144000" cy="799329"/>
          </a:xfrm>
        </p:spPr>
        <p:txBody>
          <a:bodyPr/>
          <a:lstStyle/>
          <a:p>
            <a:r>
              <a:rPr lang="pt-PT" sz="3600" dirty="0"/>
              <a:t>Case 4</a:t>
            </a:r>
          </a:p>
        </p:txBody>
      </p:sp>
      <p:sp>
        <p:nvSpPr>
          <p:cNvPr id="3" name="Subtítulo 2">
            <a:extLst>
              <a:ext uri="{FF2B5EF4-FFF2-40B4-BE49-F238E27FC236}">
                <a16:creationId xmlns:a16="http://schemas.microsoft.com/office/drawing/2014/main" id="{26DD4040-B9EA-5164-8888-3AFD02F1557E}"/>
              </a:ext>
            </a:extLst>
          </p:cNvPr>
          <p:cNvSpPr>
            <a:spLocks noGrp="1"/>
          </p:cNvSpPr>
          <p:nvPr>
            <p:ph type="subTitle" idx="1"/>
          </p:nvPr>
        </p:nvSpPr>
        <p:spPr>
          <a:xfrm>
            <a:off x="1524000" y="1458686"/>
            <a:ext cx="9144000" cy="4713513"/>
          </a:xfrm>
        </p:spPr>
        <p:txBody>
          <a:bodyPr>
            <a:normAutofit/>
          </a:bodyPr>
          <a:lstStyle/>
          <a:p>
            <a:pPr marL="0" lvl="0" indent="0">
              <a:buClrTx/>
              <a:buSzTx/>
              <a:defRPr/>
            </a:pPr>
            <a:endParaRPr lang="el-GR" sz="1600" dirty="0"/>
          </a:p>
          <a:p>
            <a:pPr marL="0" lvl="0" indent="0">
              <a:buClrTx/>
              <a:buSzTx/>
              <a:defRPr/>
            </a:pPr>
            <a:r>
              <a:rPr lang="el-GR" sz="1600" dirty="0"/>
              <a:t>Μία  33χρονη Αμερικανίδα δασκάλα  έρχεται στο γραφείο για τη διαχείριση χρόνιων πονοκεφάλων. </a:t>
            </a:r>
          </a:p>
          <a:p>
            <a:pPr marL="0" lvl="0" indent="0">
              <a:buClrTx/>
              <a:buSzTx/>
              <a:defRPr/>
            </a:pPr>
            <a:r>
              <a:rPr lang="el-GR" sz="1600" dirty="0"/>
              <a:t>Οι πονοκέφαλοί της παραμένουν αμετάβλητοι, αν και τώρα έχει πόνο στους ώμους και τον αυχένα. </a:t>
            </a:r>
          </a:p>
          <a:p>
            <a:pPr marL="0" lvl="0" indent="0">
              <a:buClrTx/>
              <a:buSzTx/>
              <a:defRPr/>
            </a:pPr>
            <a:r>
              <a:rPr lang="el-GR" sz="1600" dirty="0"/>
              <a:t>Η ασθενής έχει υποστεί πολύ άγχος τον τελευταίο καιρό και περιγράφει δυσκολία στον ύπνο, κακή συγκέντρωση, κόπωση και αίσθημα πανικού. </a:t>
            </a:r>
          </a:p>
          <a:p>
            <a:pPr marL="0" lvl="0" indent="0">
              <a:buClrTx/>
              <a:buSzTx/>
              <a:defRPr/>
            </a:pPr>
            <a:r>
              <a:rPr lang="el-GR" sz="1600" dirty="0"/>
              <a:t>Αν και ήταν πάντα «ανήσυχη», αναφέρει επιδείνωση του άγχους και της ευερεθιστότητας από τότε που ξεκίνησε μια νέα δουλειά πριν από 8 μήνες. Προηγουμένως, ήταν μαμά που έμενε στο σπίτι, αλλά επέστρεψε στη δουλειά για να βοηθήσει με τα οικονομικά της οικογένειας. </a:t>
            </a:r>
          </a:p>
          <a:p>
            <a:pPr marL="0" lvl="0" indent="0">
              <a:buClrTx/>
              <a:buSzTx/>
              <a:defRPr/>
            </a:pPr>
            <a:r>
              <a:rPr lang="el-GR" sz="1600" dirty="0"/>
              <a:t>Η ασθενής λέει ότι το αφεντικό και οι συνάδελφοί της είναι υποστηρικτικοί, αλλά δυσκολεύεται καθώς είναι απασχολημένη με το πώς τα πάνε τα παιδιά της και ανησυχεί για την ασφάλειά τους στο σχολείο. Στις 3:00 μ.μ. κάνει πολλά τηλεφωνήματα για να ελέγξει ότι έχουν φτάσει στο σπίτι με ασφάλεια. </a:t>
            </a:r>
          </a:p>
          <a:p>
            <a:pPr marL="0" lvl="0" indent="0">
              <a:buClrTx/>
              <a:buSzTx/>
              <a:defRPr/>
            </a:pPr>
            <a:r>
              <a:rPr lang="el-GR" sz="1600" dirty="0"/>
              <a:t>Η ασθενής βρίσκει επίσης τον εαυτό της να κάνει νοητικές λίστες με όλα τα πράγματα που πρέπει να κάνει την επόμενη μέρα αντί να επικεντρώνεται στην εργασία της.</a:t>
            </a:r>
          </a:p>
          <a:p>
            <a:pPr marL="0" lvl="0" indent="0">
              <a:buClrTx/>
              <a:buSzTx/>
              <a:defRPr/>
            </a:pPr>
            <a:r>
              <a:rPr lang="el-GR" sz="1600" dirty="0"/>
              <a:t> Μέχρι να φτάσει στο σπίτι, αισθάνεται εξαντλημένη και συχνά ξεσπά στα παιδιά της. Το οικογενειακό ιστορικό είναι σημαντικό για μείζονα καταθλιπτική διαταραχή στη μητέρα της.</a:t>
            </a:r>
            <a:endParaRPr lang="pt-PT" sz="2000" dirty="0"/>
          </a:p>
        </p:txBody>
      </p:sp>
    </p:spTree>
    <p:extLst>
      <p:ext uri="{BB962C8B-B14F-4D97-AF65-F5344CB8AC3E}">
        <p14:creationId xmlns:p14="http://schemas.microsoft.com/office/powerpoint/2010/main" val="16977492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3D96F0B-D496-1C0D-49E9-742D5D477FDA}"/>
              </a:ext>
            </a:extLst>
          </p:cNvPr>
          <p:cNvSpPr>
            <a:spLocks noGrp="1"/>
          </p:cNvSpPr>
          <p:nvPr>
            <p:ph type="ctrTitle"/>
          </p:nvPr>
        </p:nvSpPr>
        <p:spPr/>
        <p:txBody>
          <a:bodyPr/>
          <a:lstStyle/>
          <a:p>
            <a:r>
              <a:rPr lang="el-GR" sz="3600" dirty="0"/>
              <a:t>Στρατηγικές </a:t>
            </a:r>
            <a:r>
              <a:rPr lang="el-GR" sz="3600" dirty="0" err="1"/>
              <a:t>αυτοφροντίδας</a:t>
            </a:r>
            <a:r>
              <a:rPr lang="el-GR" sz="3600" dirty="0"/>
              <a:t> – Φροντίστε τον εαυτό σας</a:t>
            </a:r>
            <a:endParaRPr lang="pt-PT" sz="3600" dirty="0"/>
          </a:p>
        </p:txBody>
      </p:sp>
      <p:sp>
        <p:nvSpPr>
          <p:cNvPr id="3" name="Subtítulo 2">
            <a:extLst>
              <a:ext uri="{FF2B5EF4-FFF2-40B4-BE49-F238E27FC236}">
                <a16:creationId xmlns:a16="http://schemas.microsoft.com/office/drawing/2014/main" id="{26DD4040-B9EA-5164-8888-3AFD02F1557E}"/>
              </a:ext>
            </a:extLst>
          </p:cNvPr>
          <p:cNvSpPr>
            <a:spLocks noGrp="1"/>
          </p:cNvSpPr>
          <p:nvPr>
            <p:ph type="subTitle" idx="1"/>
          </p:nvPr>
        </p:nvSpPr>
        <p:spPr>
          <a:xfrm>
            <a:off x="1524000" y="2261073"/>
            <a:ext cx="9144000" cy="3608977"/>
          </a:xfrm>
        </p:spPr>
        <p:txBody>
          <a:bodyPr>
            <a:normAutofit/>
          </a:bodyPr>
          <a:lstStyle/>
          <a:p>
            <a:pPr marL="0" indent="0" algn="ctr"/>
            <a:endParaRPr lang="en-US" sz="1600" dirty="0">
              <a:solidFill>
                <a:srgbClr val="7030A0"/>
              </a:solidFill>
            </a:endParaRPr>
          </a:p>
          <a:p>
            <a:pPr marL="0" indent="0" algn="ctr">
              <a:buNone/>
            </a:pPr>
            <a:endParaRPr lang="en-US" sz="1600" dirty="0"/>
          </a:p>
          <a:p>
            <a:endParaRPr lang="pt-PT" sz="1600" dirty="0"/>
          </a:p>
        </p:txBody>
      </p:sp>
      <p:sp>
        <p:nvSpPr>
          <p:cNvPr id="6" name="Subtítulo 2">
            <a:extLst>
              <a:ext uri="{FF2B5EF4-FFF2-40B4-BE49-F238E27FC236}">
                <a16:creationId xmlns:a16="http://schemas.microsoft.com/office/drawing/2014/main" id="{BC1A6C99-9A1C-7F74-5316-BF126468E68F}"/>
              </a:ext>
            </a:extLst>
          </p:cNvPr>
          <p:cNvSpPr txBox="1">
            <a:spLocks/>
          </p:cNvSpPr>
          <p:nvPr/>
        </p:nvSpPr>
        <p:spPr>
          <a:xfrm>
            <a:off x="1524000" y="2361066"/>
            <a:ext cx="9144000" cy="3608977"/>
          </a:xfrm>
          <a:prstGeom prst="rect">
            <a:avLst/>
          </a:prstGeom>
          <a:noFill/>
          <a:ln>
            <a:noFill/>
          </a:ln>
        </p:spPr>
        <p:txBody>
          <a:bodyPr spcFirstLastPara="1" wrap="square" lIns="91425" tIns="45700" rIns="91425" bIns="45700" anchor="t" anchorCtr="0">
            <a:normAutofit/>
          </a:bodyPr>
          <a:lstStyle>
            <a:defPPr marR="0" lvl="0" algn="l" rtl="0">
              <a:lnSpc>
                <a:spcPct val="100000"/>
              </a:lnSpc>
              <a:spcBef>
                <a:spcPts val="0"/>
              </a:spcBef>
              <a:spcAft>
                <a:spcPts val="0"/>
              </a:spcAft>
            </a:defPPr>
            <a:lvl1pPr marL="457200" marR="0" lvl="0" indent="-228600" algn="just" rtl="0">
              <a:lnSpc>
                <a:spcPct val="90000"/>
              </a:lnSpc>
              <a:spcBef>
                <a:spcPts val="1000"/>
              </a:spcBef>
              <a:spcAft>
                <a:spcPts val="0"/>
              </a:spcAft>
              <a:buClr>
                <a:srgbClr val="262626"/>
              </a:buClr>
              <a:buSzPts val="2400"/>
              <a:buFont typeface="Arial"/>
              <a:buNone/>
              <a:defRPr sz="2400" b="0" i="0" u="none" strike="noStrike" cap="none">
                <a:solidFill>
                  <a:srgbClr val="262626"/>
                </a:solidFill>
                <a:latin typeface="Arial Narrow"/>
                <a:ea typeface="Arial Narrow"/>
                <a:cs typeface="Arial Narrow"/>
                <a:sym typeface="Arial Narrow"/>
              </a:defRPr>
            </a:lvl1pPr>
            <a:lvl2pPr marL="914400" marR="0" lvl="1" indent="-381000" algn="ctr"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2pPr>
            <a:lvl3pPr marL="1371600" marR="0" lvl="2" indent="-355600" algn="ctr" rtl="0">
              <a:lnSpc>
                <a:spcPct val="90000"/>
              </a:lnSpc>
              <a:spcBef>
                <a:spcPts val="500"/>
              </a:spcBef>
              <a:spcAft>
                <a:spcPts val="0"/>
              </a:spcAft>
              <a:buClr>
                <a:schemeClr val="dk1"/>
              </a:buClr>
              <a:buSzPts val="1800"/>
              <a:buFont typeface="Arial"/>
              <a:buNone/>
              <a:defRPr sz="1800" b="0" i="0" u="none" strike="noStrike" cap="none">
                <a:solidFill>
                  <a:schemeClr val="dk1"/>
                </a:solidFill>
                <a:latin typeface="Calibri"/>
                <a:ea typeface="Calibri"/>
                <a:cs typeface="Calibri"/>
                <a:sym typeface="Calibri"/>
              </a:defRPr>
            </a:lvl3pPr>
            <a:lvl4pPr marL="1828800" marR="0" lvl="3"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4pPr>
            <a:lvl5pPr marL="2286000" marR="0" lvl="4"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5pPr>
            <a:lvl6pPr marL="2743200" marR="0" lvl="5"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6pPr>
            <a:lvl7pPr marL="3200400" marR="0" lvl="6"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7pPr>
            <a:lvl8pPr marL="3657600" marR="0" lvl="7"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8pPr>
            <a:lvl9pPr marL="4114800" marR="0" lvl="8"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9pPr>
          </a:lstStyle>
          <a:p>
            <a:pPr marL="0" indent="0">
              <a:buClrTx/>
              <a:buSzTx/>
              <a:defRPr/>
            </a:pPr>
            <a:endParaRPr lang="el-GR" sz="1600" kern="1200" dirty="0">
              <a:solidFill>
                <a:prstClr val="black"/>
              </a:solidFill>
              <a:latin typeface="Arial Narrow" panose="020B0606020202030204" pitchFamily="34" charset="0"/>
              <a:ea typeface="+mn-ea"/>
              <a:cs typeface="+mn-cs"/>
            </a:endParaRPr>
          </a:p>
          <a:p>
            <a:pPr marL="0" indent="0">
              <a:buClrTx/>
              <a:buSzTx/>
              <a:defRPr/>
            </a:pPr>
            <a:r>
              <a:rPr lang="el-GR" sz="1800" kern="1200" dirty="0">
                <a:solidFill>
                  <a:prstClr val="black"/>
                </a:solidFill>
                <a:latin typeface="Arial Narrow" panose="020B0606020202030204" pitchFamily="34" charset="0"/>
                <a:ea typeface="+mn-ea"/>
                <a:cs typeface="+mn-cs"/>
              </a:rPr>
              <a:t>Αφιερώστε χρόνο για να κάνετε πράγματα που σας βοηθούν να ζήσετε καλά και να βελτιώσετε τόσο τη σωματική όσο και την ψυχική σας υγεία. </a:t>
            </a:r>
          </a:p>
          <a:p>
            <a:pPr marL="0" indent="0">
              <a:buClrTx/>
              <a:buSzTx/>
              <a:defRPr/>
            </a:pPr>
            <a:r>
              <a:rPr lang="el-GR" sz="1800" kern="1200" dirty="0">
                <a:solidFill>
                  <a:prstClr val="black"/>
                </a:solidFill>
                <a:latin typeface="Arial Narrow" panose="020B0606020202030204" pitchFamily="34" charset="0"/>
                <a:ea typeface="+mn-ea"/>
                <a:cs typeface="+mn-cs"/>
              </a:rPr>
              <a:t>
Αυτό μπορεί να σας βοηθήσει να διαχειριστείτε το άγχος, να μειώσετε τον κίνδυνο ασθένειας και να αυξήσετε την ενέργειά σας. </a:t>
            </a:r>
          </a:p>
          <a:p>
            <a:pPr marL="0" indent="0">
              <a:buClrTx/>
              <a:buSzTx/>
              <a:defRPr/>
            </a:pPr>
            <a:r>
              <a:rPr lang="el-GR" sz="1800" kern="1200" dirty="0">
                <a:solidFill>
                  <a:prstClr val="black"/>
                </a:solidFill>
                <a:latin typeface="Arial Narrow" panose="020B0606020202030204" pitchFamily="34" charset="0"/>
                <a:ea typeface="+mn-ea"/>
                <a:cs typeface="+mn-cs"/>
              </a:rPr>
              <a:t>
Ακόμη και μικρές πράξεις </a:t>
            </a:r>
            <a:r>
              <a:rPr lang="el-GR" sz="1800" kern="1200" dirty="0" err="1">
                <a:solidFill>
                  <a:prstClr val="black"/>
                </a:solidFill>
                <a:latin typeface="Arial Narrow" panose="020B0606020202030204" pitchFamily="34" charset="0"/>
                <a:ea typeface="+mn-ea"/>
                <a:cs typeface="+mn-cs"/>
              </a:rPr>
              <a:t>αυτοφροντίδας</a:t>
            </a:r>
            <a:r>
              <a:rPr lang="el-GR" sz="1800" kern="1200" dirty="0">
                <a:solidFill>
                  <a:prstClr val="black"/>
                </a:solidFill>
                <a:latin typeface="Arial Narrow" panose="020B0606020202030204" pitchFamily="34" charset="0"/>
                <a:ea typeface="+mn-ea"/>
                <a:cs typeface="+mn-cs"/>
              </a:rPr>
              <a:t> στην καθημερινή σας ζωή μπορούν να έχουν μεγάλο αντίκτυπο</a:t>
            </a:r>
            <a:r>
              <a:rPr lang="el-GR" sz="1600" kern="1200" dirty="0">
                <a:solidFill>
                  <a:prstClr val="black"/>
                </a:solidFill>
                <a:latin typeface="Arial Narrow" panose="020B0606020202030204" pitchFamily="34" charset="0"/>
                <a:ea typeface="+mn-ea"/>
                <a:cs typeface="+mn-cs"/>
              </a:rPr>
              <a:t>.</a:t>
            </a:r>
            <a:endParaRPr lang="pt-PT" sz="2000" dirty="0"/>
          </a:p>
        </p:txBody>
      </p:sp>
    </p:spTree>
    <p:extLst>
      <p:ext uri="{BB962C8B-B14F-4D97-AF65-F5344CB8AC3E}">
        <p14:creationId xmlns:p14="http://schemas.microsoft.com/office/powerpoint/2010/main" val="3633501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fade">
                                      <p:cBhvr>
                                        <p:cTn id="7" dur="1000"/>
                                        <p:tgtEl>
                                          <p:spTgt spid="6">
                                            <p:txEl>
                                              <p:pRg st="1" end="1"/>
                                            </p:txEl>
                                          </p:spTgt>
                                        </p:tgtEl>
                                      </p:cBhvr>
                                    </p:animEffect>
                                    <p:anim calcmode="lin" valueType="num">
                                      <p:cBhvr>
                                        <p:cTn id="8"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xEl>
                                              <p:pRg st="2" end="2"/>
                                            </p:txEl>
                                          </p:spTgt>
                                        </p:tgtEl>
                                        <p:attrNameLst>
                                          <p:attrName>style.visibility</p:attrName>
                                        </p:attrNameLst>
                                      </p:cBhvr>
                                      <p:to>
                                        <p:strVal val="visible"/>
                                      </p:to>
                                    </p:set>
                                    <p:animEffect transition="in" filter="fade">
                                      <p:cBhvr>
                                        <p:cTn id="14" dur="1000"/>
                                        <p:tgtEl>
                                          <p:spTgt spid="6">
                                            <p:txEl>
                                              <p:pRg st="2" end="2"/>
                                            </p:txEl>
                                          </p:spTgt>
                                        </p:tgtEl>
                                      </p:cBhvr>
                                    </p:animEffect>
                                    <p:anim calcmode="lin" valueType="num">
                                      <p:cBhvr>
                                        <p:cTn id="15"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xEl>
                                              <p:pRg st="3" end="3"/>
                                            </p:txEl>
                                          </p:spTgt>
                                        </p:tgtEl>
                                        <p:attrNameLst>
                                          <p:attrName>style.visibility</p:attrName>
                                        </p:attrNameLst>
                                      </p:cBhvr>
                                      <p:to>
                                        <p:strVal val="visible"/>
                                      </p:to>
                                    </p:set>
                                    <p:animEffect transition="in" filter="fade">
                                      <p:cBhvr>
                                        <p:cTn id="21" dur="1000"/>
                                        <p:tgtEl>
                                          <p:spTgt spid="6">
                                            <p:txEl>
                                              <p:pRg st="3" end="3"/>
                                            </p:txEl>
                                          </p:spTgt>
                                        </p:tgtEl>
                                      </p:cBhvr>
                                    </p:animEffect>
                                    <p:anim calcmode="lin" valueType="num">
                                      <p:cBhvr>
                                        <p:cTn id="22"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3D96F0B-D496-1C0D-49E9-742D5D477FDA}"/>
              </a:ext>
            </a:extLst>
          </p:cNvPr>
          <p:cNvSpPr>
            <a:spLocks noGrp="1"/>
          </p:cNvSpPr>
          <p:nvPr>
            <p:ph type="ctrTitle"/>
          </p:nvPr>
        </p:nvSpPr>
        <p:spPr>
          <a:xfrm>
            <a:off x="1524000" y="887958"/>
            <a:ext cx="9144000" cy="744900"/>
          </a:xfrm>
        </p:spPr>
        <p:txBody>
          <a:bodyPr/>
          <a:lstStyle/>
          <a:p>
            <a:r>
              <a:rPr lang="el-GR" sz="3200" dirty="0"/>
              <a:t>Στρατηγικές </a:t>
            </a:r>
            <a:r>
              <a:rPr lang="el-GR" sz="3200" dirty="0" err="1"/>
              <a:t>αυτοφροντίδας</a:t>
            </a:r>
            <a:r>
              <a:rPr lang="el-GR" sz="3200" dirty="0"/>
              <a:t> – Φροντίστε τον εαυτό σας</a:t>
            </a:r>
            <a:endParaRPr lang="pt-PT" sz="3200" dirty="0"/>
          </a:p>
        </p:txBody>
      </p:sp>
      <p:sp>
        <p:nvSpPr>
          <p:cNvPr id="3" name="Subtítulo 2">
            <a:extLst>
              <a:ext uri="{FF2B5EF4-FFF2-40B4-BE49-F238E27FC236}">
                <a16:creationId xmlns:a16="http://schemas.microsoft.com/office/drawing/2014/main" id="{26DD4040-B9EA-5164-8888-3AFD02F1557E}"/>
              </a:ext>
            </a:extLst>
          </p:cNvPr>
          <p:cNvSpPr>
            <a:spLocks noGrp="1"/>
          </p:cNvSpPr>
          <p:nvPr>
            <p:ph type="subTitle" idx="1"/>
          </p:nvPr>
        </p:nvSpPr>
        <p:spPr/>
        <p:txBody>
          <a:bodyPr>
            <a:normAutofit/>
          </a:bodyPr>
          <a:lstStyle/>
          <a:p>
            <a:pPr marL="0" indent="0" algn="ctr">
              <a:buNone/>
            </a:pPr>
            <a:endParaRPr lang="en-US" sz="1600" b="1" dirty="0"/>
          </a:p>
          <a:p>
            <a:pPr marL="0" indent="0" algn="ctr">
              <a:buNone/>
            </a:pPr>
            <a:endParaRPr lang="el-GR" sz="1600" b="1" dirty="0"/>
          </a:p>
          <a:p>
            <a:pPr marL="0" indent="0" algn="ctr">
              <a:buNone/>
            </a:pPr>
            <a:endParaRPr lang="el-GR" sz="1600" b="1" dirty="0"/>
          </a:p>
          <a:p>
            <a:pPr marL="0" indent="0" algn="ctr">
              <a:buNone/>
            </a:pPr>
            <a:endParaRPr lang="en-US" sz="1600" b="1" dirty="0"/>
          </a:p>
          <a:p>
            <a:pPr marL="0" indent="0" algn="ctr"/>
            <a:r>
              <a:rPr lang="el-GR" sz="1600" b="1" dirty="0">
                <a:solidFill>
                  <a:srgbClr val="7030A0"/>
                </a:solidFill>
              </a:rPr>
              <a:t>Η αργή, βαθιά, ελεγχόμενη αναπνοή είναι ένας απλός αλλά ισχυρός τρόπος για να σταματήσετε την αντίδραση στο στρες και να σας βοηθήσει να ανακτήσετε την εστίαση και την ενέργειά σας. </a:t>
            </a:r>
          </a:p>
          <a:p>
            <a:pPr marL="0" indent="0" algn="ctr"/>
            <a:r>
              <a:rPr lang="el-GR" sz="1600" b="1" dirty="0">
                <a:solidFill>
                  <a:srgbClr val="7030A0"/>
                </a:solidFill>
              </a:rPr>
              <a:t>
</a:t>
            </a:r>
            <a:endParaRPr lang="en-US" sz="1600" dirty="0"/>
          </a:p>
          <a:p>
            <a:pPr marL="0" indent="0" algn="ctr">
              <a:buNone/>
            </a:pPr>
            <a:r>
              <a:rPr lang="pt-PT" sz="1600" dirty="0">
                <a:hlinkClick r:id="rId2"/>
              </a:rPr>
              <a:t>https://www.youtube.com/watch?v=maHkX2vZ8Xc</a:t>
            </a:r>
            <a:r>
              <a:rPr lang="pt-PT" sz="1600" dirty="0"/>
              <a:t> </a:t>
            </a:r>
          </a:p>
          <a:p>
            <a:endParaRPr lang="pt-PT" sz="1600" dirty="0"/>
          </a:p>
        </p:txBody>
      </p:sp>
      <p:sp>
        <p:nvSpPr>
          <p:cNvPr id="4" name="Marcador de Posição de Conteúdo 2">
            <a:extLst>
              <a:ext uri="{FF2B5EF4-FFF2-40B4-BE49-F238E27FC236}">
                <a16:creationId xmlns:a16="http://schemas.microsoft.com/office/drawing/2014/main" id="{44D70138-BB98-91F1-0B56-542C8B01F240}"/>
              </a:ext>
            </a:extLst>
          </p:cNvPr>
          <p:cNvSpPr txBox="1">
            <a:spLocks/>
          </p:cNvSpPr>
          <p:nvPr/>
        </p:nvSpPr>
        <p:spPr>
          <a:xfrm>
            <a:off x="838200" y="6105839"/>
            <a:ext cx="10515600" cy="315912"/>
          </a:xfrm>
          <a:prstGeom prst="rect">
            <a:avLst/>
          </a:prstGeom>
        </p:spPr>
        <p:txBody>
          <a:bodyPr vert="horz" lIns="91440" tIns="45720" rIns="91440" bIns="45720" rtlCol="0">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buNone/>
            </a:pPr>
            <a:r>
              <a:rPr lang="en-US" sz="1100" dirty="0">
                <a:latin typeface="Arial Narrow" panose="020B0606020202030204" pitchFamily="34" charset="0"/>
              </a:rPr>
              <a:t>Adapted from:</a:t>
            </a:r>
            <a:r>
              <a:rPr lang="pt-PT" sz="1100" dirty="0">
                <a:latin typeface="Arial Narrow" panose="020B0606020202030204" pitchFamily="34" charset="0"/>
              </a:rPr>
              <a:t> https://www.unicef.org/uzbekistan/en/how-take-care-yourself-during-stressful-times#takingcareofyourself  </a:t>
            </a:r>
            <a:r>
              <a:rPr lang="pt-PT" sz="1100" dirty="0" err="1">
                <a:latin typeface="Arial Narrow" panose="020B0606020202030204" pitchFamily="34" charset="0"/>
              </a:rPr>
              <a:t>and</a:t>
            </a:r>
            <a:r>
              <a:rPr lang="pt-PT" sz="1100" dirty="0">
                <a:latin typeface="Arial Narrow" panose="020B0606020202030204" pitchFamily="34" charset="0"/>
              </a:rPr>
              <a:t> https://hr.umich.edu/benefits-wellness/health-well-being/mental-emotional-health/learn-more-about-mental-emotional-health/thrive-stress-management-program/stress-management-tools-resources (</a:t>
            </a:r>
            <a:r>
              <a:rPr lang="pt-PT" sz="1100" dirty="0" err="1">
                <a:latin typeface="Arial Narrow" panose="020B0606020202030204" pitchFamily="34" charset="0"/>
              </a:rPr>
              <a:t>last</a:t>
            </a:r>
            <a:r>
              <a:rPr lang="pt-PT" sz="1100" dirty="0">
                <a:latin typeface="Arial Narrow" panose="020B0606020202030204" pitchFamily="34" charset="0"/>
              </a:rPr>
              <a:t> </a:t>
            </a:r>
            <a:r>
              <a:rPr lang="pt-PT" sz="1100" dirty="0" err="1">
                <a:latin typeface="Arial Narrow" panose="020B0606020202030204" pitchFamily="34" charset="0"/>
              </a:rPr>
              <a:t>acceded</a:t>
            </a:r>
            <a:r>
              <a:rPr lang="pt-PT" sz="1100" dirty="0">
                <a:latin typeface="Arial Narrow" panose="020B0606020202030204" pitchFamily="34" charset="0"/>
              </a:rPr>
              <a:t> </a:t>
            </a:r>
            <a:r>
              <a:rPr lang="pt-PT" sz="1100" dirty="0" err="1">
                <a:latin typeface="Arial Narrow" panose="020B0606020202030204" pitchFamily="34" charset="0"/>
              </a:rPr>
              <a:t>on</a:t>
            </a:r>
            <a:r>
              <a:rPr lang="pt-PT" sz="1100" dirty="0">
                <a:latin typeface="Arial Narrow" panose="020B0606020202030204" pitchFamily="34" charset="0"/>
              </a:rPr>
              <a:t> </a:t>
            </a:r>
            <a:r>
              <a:rPr lang="pt-PT" sz="1100" dirty="0" err="1">
                <a:latin typeface="Arial Narrow" panose="020B0606020202030204" pitchFamily="34" charset="0"/>
              </a:rPr>
              <a:t>march</a:t>
            </a:r>
            <a:r>
              <a:rPr lang="pt-PT" sz="1100" dirty="0">
                <a:latin typeface="Arial Narrow" panose="020B0606020202030204" pitchFamily="34" charset="0"/>
              </a:rPr>
              <a:t>, 2024)</a:t>
            </a:r>
          </a:p>
          <a:p>
            <a:pPr marL="0" indent="0" algn="r">
              <a:buNone/>
            </a:pPr>
            <a:r>
              <a:rPr lang="pt-PT" sz="600" dirty="0">
                <a:latin typeface="Arial Narrow" panose="020B0606020202030204" pitchFamily="34" charset="0"/>
              </a:rPr>
              <a:t> </a:t>
            </a:r>
            <a:endParaRPr lang="pt-PT" sz="700" dirty="0"/>
          </a:p>
        </p:txBody>
      </p:sp>
      <p:sp>
        <p:nvSpPr>
          <p:cNvPr id="5" name="Oval 4">
            <a:extLst>
              <a:ext uri="{FF2B5EF4-FFF2-40B4-BE49-F238E27FC236}">
                <a16:creationId xmlns:a16="http://schemas.microsoft.com/office/drawing/2014/main" id="{CE2821DC-F792-29C8-43BB-B63E37228564}"/>
              </a:ext>
            </a:extLst>
          </p:cNvPr>
          <p:cNvSpPr/>
          <p:nvPr/>
        </p:nvSpPr>
        <p:spPr>
          <a:xfrm>
            <a:off x="5211594" y="2389941"/>
            <a:ext cx="2125377" cy="986272"/>
          </a:xfrm>
          <a:prstGeom prst="ellipse">
            <a:avLst/>
          </a:prstGeom>
          <a:solidFill>
            <a:schemeClr val="bg1"/>
          </a:solidFill>
          <a:ln>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sz="2400" dirty="0">
                <a:solidFill>
                  <a:sysClr val="windowText" lastClr="000000"/>
                </a:solidFill>
                <a:latin typeface="Arial Narrow" panose="020B0606020202030204" pitchFamily="34" charset="0"/>
              </a:rPr>
              <a:t>Αναπνέω</a:t>
            </a:r>
            <a:endParaRPr lang="pt-PT" sz="3200" dirty="0">
              <a:solidFill>
                <a:sysClr val="windowText" lastClr="000000"/>
              </a:solidFill>
              <a:latin typeface="Arial Narrow" panose="020B0606020202030204" pitchFamily="34" charset="0"/>
            </a:endParaRPr>
          </a:p>
        </p:txBody>
      </p:sp>
    </p:spTree>
    <p:extLst>
      <p:ext uri="{BB962C8B-B14F-4D97-AF65-F5344CB8AC3E}">
        <p14:creationId xmlns:p14="http://schemas.microsoft.com/office/powerpoint/2010/main" val="9277562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3D96F0B-D496-1C0D-49E9-742D5D477FDA}"/>
              </a:ext>
            </a:extLst>
          </p:cNvPr>
          <p:cNvSpPr>
            <a:spLocks noGrp="1"/>
          </p:cNvSpPr>
          <p:nvPr>
            <p:ph type="ctrTitle"/>
          </p:nvPr>
        </p:nvSpPr>
        <p:spPr>
          <a:xfrm>
            <a:off x="1524000" y="887957"/>
            <a:ext cx="9144000" cy="570729"/>
          </a:xfrm>
        </p:spPr>
        <p:txBody>
          <a:bodyPr/>
          <a:lstStyle/>
          <a:p>
            <a:r>
              <a:rPr lang="el-GR" sz="3200" dirty="0"/>
              <a:t>Στρατηγικές </a:t>
            </a:r>
            <a:r>
              <a:rPr lang="el-GR" sz="3200" dirty="0" err="1"/>
              <a:t>αυτοφροντίδας</a:t>
            </a:r>
            <a:r>
              <a:rPr lang="el-GR" sz="3200" dirty="0"/>
              <a:t> – Φροντίστε τον εαυτό σας</a:t>
            </a:r>
            <a:endParaRPr lang="pt-PT" sz="3200" dirty="0"/>
          </a:p>
        </p:txBody>
      </p:sp>
      <p:sp>
        <p:nvSpPr>
          <p:cNvPr id="3" name="Subtítulo 2">
            <a:extLst>
              <a:ext uri="{FF2B5EF4-FFF2-40B4-BE49-F238E27FC236}">
                <a16:creationId xmlns:a16="http://schemas.microsoft.com/office/drawing/2014/main" id="{26DD4040-B9EA-5164-8888-3AFD02F1557E}"/>
              </a:ext>
            </a:extLst>
          </p:cNvPr>
          <p:cNvSpPr>
            <a:spLocks noGrp="1"/>
          </p:cNvSpPr>
          <p:nvPr>
            <p:ph type="subTitle" idx="1"/>
          </p:nvPr>
        </p:nvSpPr>
        <p:spPr/>
        <p:txBody>
          <a:bodyPr>
            <a:normAutofit fontScale="70000" lnSpcReduction="20000"/>
          </a:bodyPr>
          <a:lstStyle/>
          <a:p>
            <a:pPr marL="0" indent="0" algn="ctr">
              <a:buNone/>
            </a:pPr>
            <a:endParaRPr lang="en-US" sz="1600" b="1" dirty="0"/>
          </a:p>
          <a:p>
            <a:pPr marL="0" indent="0" algn="ctr"/>
            <a:r>
              <a:rPr lang="el-GR" sz="1600" dirty="0">
                <a:solidFill>
                  <a:schemeClr val="tx1"/>
                </a:solidFill>
              </a:rPr>
              <a:t>Το γέλιο μπορεί να είναι μια εξαιρετική προπόνηση για </a:t>
            </a:r>
          </a:p>
          <a:p>
            <a:pPr marL="0" indent="0" algn="ctr"/>
            <a:r>
              <a:rPr lang="el-GR" sz="1600" dirty="0">
                <a:solidFill>
                  <a:schemeClr val="tx1"/>
                </a:solidFill>
              </a:rPr>
              <a:t>το διάφραγμα,</a:t>
            </a:r>
          </a:p>
          <a:p>
            <a:pPr marL="0" indent="0" algn="ctr"/>
            <a:r>
              <a:rPr lang="el-GR" sz="1600" dirty="0">
                <a:solidFill>
                  <a:schemeClr val="tx1"/>
                </a:solidFill>
              </a:rPr>
              <a:t> τους κοιλιακούς, </a:t>
            </a:r>
          </a:p>
          <a:p>
            <a:pPr marL="0" indent="0" algn="ctr"/>
            <a:r>
              <a:rPr lang="el-GR" sz="1600" dirty="0">
                <a:solidFill>
                  <a:schemeClr val="tx1"/>
                </a:solidFill>
              </a:rPr>
              <a:t>τους αναπνευστικούς,</a:t>
            </a:r>
          </a:p>
          <a:p>
            <a:pPr marL="0" indent="0" algn="ctr"/>
            <a:r>
              <a:rPr lang="el-GR" sz="1600" dirty="0">
                <a:solidFill>
                  <a:schemeClr val="tx1"/>
                </a:solidFill>
              </a:rPr>
              <a:t> τους μυς του προσώπου, </a:t>
            </a:r>
          </a:p>
          <a:p>
            <a:pPr marL="0" indent="0" algn="ctr"/>
            <a:r>
              <a:rPr lang="el-GR" sz="1600" dirty="0">
                <a:solidFill>
                  <a:schemeClr val="tx1"/>
                </a:solidFill>
              </a:rPr>
              <a:t>των ποδιών και της πλάτης. </a:t>
            </a:r>
          </a:p>
          <a:p>
            <a:pPr marL="0" indent="0" algn="ctr"/>
            <a:r>
              <a:rPr lang="el-GR" sz="1600" dirty="0">
                <a:solidFill>
                  <a:schemeClr val="tx1"/>
                </a:solidFill>
              </a:rPr>
              <a:t>Κάνει μασάζ στα κοιλιακά όργανα, </a:t>
            </a:r>
          </a:p>
          <a:p>
            <a:pPr marL="0" indent="0" algn="ctr"/>
            <a:r>
              <a:rPr lang="el-GR" sz="1600" dirty="0">
                <a:solidFill>
                  <a:schemeClr val="tx1"/>
                </a:solidFill>
              </a:rPr>
              <a:t>τονώνει την εντερική λειτουργία </a:t>
            </a:r>
          </a:p>
          <a:p>
            <a:pPr marL="0" indent="0" algn="ctr"/>
            <a:r>
              <a:rPr lang="el-GR" sz="1600" dirty="0">
                <a:solidFill>
                  <a:schemeClr val="tx1"/>
                </a:solidFill>
              </a:rPr>
              <a:t>και ενισχύει τους μύες που συγκρατούν τα κοιλιακά όργανα στη θέση τους. </a:t>
            </a:r>
          </a:p>
          <a:p>
            <a:pPr marL="0" indent="0" algn="ctr"/>
            <a:r>
              <a:rPr lang="el-GR" sz="1600" dirty="0">
                <a:solidFill>
                  <a:schemeClr val="tx1"/>
                </a:solidFill>
              </a:rPr>
              <a:t> Μπορεί να κάψει θερμίδες,</a:t>
            </a:r>
          </a:p>
          <a:p>
            <a:pPr marL="0" indent="0" algn="ctr"/>
            <a:r>
              <a:rPr lang="el-GR" sz="1600" dirty="0">
                <a:solidFill>
                  <a:schemeClr val="tx1"/>
                </a:solidFill>
              </a:rPr>
              <a:t> διεγείρει και τις δύο πλευρές του εγκεφάλου για να ενισχύσει τη μάθηση</a:t>
            </a:r>
          </a:p>
          <a:p>
            <a:pPr marL="0" indent="0" algn="ctr"/>
            <a:r>
              <a:rPr lang="el-GR" sz="1600" dirty="0">
                <a:solidFill>
                  <a:schemeClr val="tx1"/>
                </a:solidFill>
              </a:rPr>
              <a:t>, διευκολύνει την ένταση των μυών και το ψυχολογικό στρες. 
</a:t>
            </a:r>
            <a:endParaRPr lang="pt-PT" sz="1600" dirty="0"/>
          </a:p>
        </p:txBody>
      </p:sp>
      <p:sp>
        <p:nvSpPr>
          <p:cNvPr id="4" name="Marcador de Posição de Conteúdo 2">
            <a:extLst>
              <a:ext uri="{FF2B5EF4-FFF2-40B4-BE49-F238E27FC236}">
                <a16:creationId xmlns:a16="http://schemas.microsoft.com/office/drawing/2014/main" id="{44D70138-BB98-91F1-0B56-542C8B01F240}"/>
              </a:ext>
            </a:extLst>
          </p:cNvPr>
          <p:cNvSpPr txBox="1">
            <a:spLocks/>
          </p:cNvSpPr>
          <p:nvPr/>
        </p:nvSpPr>
        <p:spPr>
          <a:xfrm>
            <a:off x="838200" y="6105839"/>
            <a:ext cx="10515600" cy="315912"/>
          </a:xfrm>
          <a:prstGeom prst="rect">
            <a:avLst/>
          </a:prstGeom>
        </p:spPr>
        <p:txBody>
          <a:bodyPr vert="horz" lIns="91440" tIns="45720" rIns="91440" bIns="45720" rtlCol="0">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buNone/>
            </a:pPr>
            <a:r>
              <a:rPr lang="en-US" sz="1100" dirty="0">
                <a:latin typeface="Arial Narrow" panose="020B0606020202030204" pitchFamily="34" charset="0"/>
              </a:rPr>
              <a:t>Adapted from:</a:t>
            </a:r>
            <a:r>
              <a:rPr lang="pt-PT" sz="1100" dirty="0">
                <a:latin typeface="Arial Narrow" panose="020B0606020202030204" pitchFamily="34" charset="0"/>
              </a:rPr>
              <a:t> https://www.unicef.org/uzbekistan/en/how-take-care-yourself-during-stressful-times#takingcareofyourself  </a:t>
            </a:r>
            <a:r>
              <a:rPr lang="pt-PT" sz="1100" dirty="0" err="1">
                <a:latin typeface="Arial Narrow" panose="020B0606020202030204" pitchFamily="34" charset="0"/>
              </a:rPr>
              <a:t>and</a:t>
            </a:r>
            <a:r>
              <a:rPr lang="pt-PT" sz="1100" dirty="0">
                <a:latin typeface="Arial Narrow" panose="020B0606020202030204" pitchFamily="34" charset="0"/>
              </a:rPr>
              <a:t> https://hr.umich.edu/benefits-wellness/health-well-being/mental-emotional-health/learn-more-about-mental-emotional-health/thrive-stress-management-program/stress-management-tools-resources (</a:t>
            </a:r>
            <a:r>
              <a:rPr lang="pt-PT" sz="1100" dirty="0" err="1">
                <a:latin typeface="Arial Narrow" panose="020B0606020202030204" pitchFamily="34" charset="0"/>
              </a:rPr>
              <a:t>last</a:t>
            </a:r>
            <a:r>
              <a:rPr lang="pt-PT" sz="1100" dirty="0">
                <a:latin typeface="Arial Narrow" panose="020B0606020202030204" pitchFamily="34" charset="0"/>
              </a:rPr>
              <a:t> </a:t>
            </a:r>
            <a:r>
              <a:rPr lang="pt-PT" sz="1100" dirty="0" err="1">
                <a:latin typeface="Arial Narrow" panose="020B0606020202030204" pitchFamily="34" charset="0"/>
              </a:rPr>
              <a:t>acceded</a:t>
            </a:r>
            <a:r>
              <a:rPr lang="pt-PT" sz="1100" dirty="0">
                <a:latin typeface="Arial Narrow" panose="020B0606020202030204" pitchFamily="34" charset="0"/>
              </a:rPr>
              <a:t> </a:t>
            </a:r>
            <a:r>
              <a:rPr lang="pt-PT" sz="1100" dirty="0" err="1">
                <a:latin typeface="Arial Narrow" panose="020B0606020202030204" pitchFamily="34" charset="0"/>
              </a:rPr>
              <a:t>on</a:t>
            </a:r>
            <a:r>
              <a:rPr lang="pt-PT" sz="1100" dirty="0">
                <a:latin typeface="Arial Narrow" panose="020B0606020202030204" pitchFamily="34" charset="0"/>
              </a:rPr>
              <a:t> </a:t>
            </a:r>
            <a:r>
              <a:rPr lang="pt-PT" sz="1100" dirty="0" err="1">
                <a:latin typeface="Arial Narrow" panose="020B0606020202030204" pitchFamily="34" charset="0"/>
              </a:rPr>
              <a:t>march</a:t>
            </a:r>
            <a:r>
              <a:rPr lang="pt-PT" sz="1100" dirty="0">
                <a:latin typeface="Arial Narrow" panose="020B0606020202030204" pitchFamily="34" charset="0"/>
              </a:rPr>
              <a:t>, 2024)</a:t>
            </a:r>
          </a:p>
          <a:p>
            <a:pPr marL="0" indent="0" algn="r">
              <a:buNone/>
            </a:pPr>
            <a:r>
              <a:rPr lang="pt-PT" sz="600" dirty="0">
                <a:latin typeface="Arial Narrow" panose="020B0606020202030204" pitchFamily="34" charset="0"/>
              </a:rPr>
              <a:t> </a:t>
            </a:r>
            <a:endParaRPr lang="pt-PT" sz="700" dirty="0"/>
          </a:p>
        </p:txBody>
      </p:sp>
      <p:sp>
        <p:nvSpPr>
          <p:cNvPr id="6" name="Oval 5">
            <a:extLst>
              <a:ext uri="{FF2B5EF4-FFF2-40B4-BE49-F238E27FC236}">
                <a16:creationId xmlns:a16="http://schemas.microsoft.com/office/drawing/2014/main" id="{C4AFD79F-0E5C-7892-E8E7-F3C898D0B622}"/>
              </a:ext>
            </a:extLst>
          </p:cNvPr>
          <p:cNvSpPr/>
          <p:nvPr/>
        </p:nvSpPr>
        <p:spPr>
          <a:xfrm>
            <a:off x="5255137" y="1528384"/>
            <a:ext cx="1681725" cy="986272"/>
          </a:xfrm>
          <a:prstGeom prst="ellipse">
            <a:avLst/>
          </a:prstGeom>
          <a:solidFill>
            <a:schemeClr val="bg1"/>
          </a:solidFill>
          <a:ln>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sz="2400" dirty="0">
                <a:solidFill>
                  <a:sysClr val="windowText" lastClr="000000"/>
                </a:solidFill>
                <a:latin typeface="Arial Narrow" panose="020B0606020202030204" pitchFamily="34" charset="0"/>
              </a:rPr>
              <a:t>Γέλιο</a:t>
            </a:r>
            <a:endParaRPr lang="pt-PT" sz="3200" dirty="0">
              <a:solidFill>
                <a:sysClr val="windowText" lastClr="000000"/>
              </a:solidFill>
              <a:latin typeface="Arial Narrow" panose="020B0606020202030204" pitchFamily="34" charset="0"/>
            </a:endParaRPr>
          </a:p>
        </p:txBody>
      </p:sp>
    </p:spTree>
    <p:extLst>
      <p:ext uri="{BB962C8B-B14F-4D97-AF65-F5344CB8AC3E}">
        <p14:creationId xmlns:p14="http://schemas.microsoft.com/office/powerpoint/2010/main" val="34685528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3D96F0B-D496-1C0D-49E9-742D5D477FDA}"/>
              </a:ext>
            </a:extLst>
          </p:cNvPr>
          <p:cNvSpPr>
            <a:spLocks noGrp="1"/>
          </p:cNvSpPr>
          <p:nvPr>
            <p:ph type="ctrTitle"/>
          </p:nvPr>
        </p:nvSpPr>
        <p:spPr>
          <a:xfrm>
            <a:off x="1524000" y="982727"/>
            <a:ext cx="9144000" cy="744900"/>
          </a:xfrm>
        </p:spPr>
        <p:txBody>
          <a:bodyPr/>
          <a:lstStyle/>
          <a:p>
            <a:r>
              <a:rPr lang="el-GR" sz="3200" dirty="0"/>
              <a:t>Στρατηγικές </a:t>
            </a:r>
            <a:r>
              <a:rPr lang="el-GR" sz="3200" dirty="0" err="1"/>
              <a:t>αυτοφροντίδας</a:t>
            </a:r>
            <a:r>
              <a:rPr lang="el-GR" sz="3200" dirty="0"/>
              <a:t> – Φροντίστε τον εαυτό σας</a:t>
            </a:r>
            <a:endParaRPr lang="pt-PT" sz="3200" dirty="0"/>
          </a:p>
        </p:txBody>
      </p:sp>
      <p:sp>
        <p:nvSpPr>
          <p:cNvPr id="3" name="Subtítulo 2">
            <a:extLst>
              <a:ext uri="{FF2B5EF4-FFF2-40B4-BE49-F238E27FC236}">
                <a16:creationId xmlns:a16="http://schemas.microsoft.com/office/drawing/2014/main" id="{26DD4040-B9EA-5164-8888-3AFD02F1557E}"/>
              </a:ext>
            </a:extLst>
          </p:cNvPr>
          <p:cNvSpPr>
            <a:spLocks noGrp="1"/>
          </p:cNvSpPr>
          <p:nvPr>
            <p:ph type="subTitle" idx="1"/>
          </p:nvPr>
        </p:nvSpPr>
        <p:spPr/>
        <p:txBody>
          <a:bodyPr>
            <a:normAutofit/>
          </a:bodyPr>
          <a:lstStyle/>
          <a:p>
            <a:pPr marL="0" indent="0" algn="ctr">
              <a:buNone/>
            </a:pPr>
            <a:endParaRPr lang="en-US" sz="1600" b="1" dirty="0"/>
          </a:p>
          <a:p>
            <a:pPr marL="0" indent="0" algn="ctr">
              <a:buNone/>
            </a:pPr>
            <a:endParaRPr lang="en-US" sz="1600" b="1" dirty="0"/>
          </a:p>
          <a:p>
            <a:pPr marL="0" indent="0" algn="ctr">
              <a:buNone/>
            </a:pPr>
            <a:endParaRPr lang="en-US" sz="1600" b="1" dirty="0"/>
          </a:p>
          <a:p>
            <a:pPr marL="0" indent="0" algn="ctr">
              <a:buNone/>
            </a:pPr>
            <a:endParaRPr lang="en-US" sz="1600" b="1" dirty="0"/>
          </a:p>
          <a:p>
            <a:pPr marL="0" indent="0" algn="ctr">
              <a:buNone/>
            </a:pPr>
            <a:endParaRPr lang="en-US" sz="1600" b="1" dirty="0"/>
          </a:p>
          <a:p>
            <a:pPr marL="0" indent="0" algn="ctr"/>
            <a:r>
              <a:rPr lang="el-GR" sz="1600" dirty="0">
                <a:solidFill>
                  <a:schemeClr val="tx1"/>
                </a:solidFill>
              </a:rPr>
              <a:t>"Να είσαι ευγενικός πρώτα με τον εαυτό σου, αν θέλεις να είσαι ευγενικός με τους άλλους." -Λάμα </a:t>
            </a:r>
            <a:r>
              <a:rPr lang="el-GR" sz="1600" dirty="0" err="1">
                <a:solidFill>
                  <a:schemeClr val="tx1"/>
                </a:solidFill>
              </a:rPr>
              <a:t>Γιέσε</a:t>
            </a:r>
            <a:endParaRPr lang="pt-PT" sz="1600" dirty="0"/>
          </a:p>
        </p:txBody>
      </p:sp>
      <p:sp>
        <p:nvSpPr>
          <p:cNvPr id="4" name="Marcador de Posição de Conteúdo 2">
            <a:extLst>
              <a:ext uri="{FF2B5EF4-FFF2-40B4-BE49-F238E27FC236}">
                <a16:creationId xmlns:a16="http://schemas.microsoft.com/office/drawing/2014/main" id="{44D70138-BB98-91F1-0B56-542C8B01F240}"/>
              </a:ext>
            </a:extLst>
          </p:cNvPr>
          <p:cNvSpPr txBox="1">
            <a:spLocks/>
          </p:cNvSpPr>
          <p:nvPr/>
        </p:nvSpPr>
        <p:spPr>
          <a:xfrm>
            <a:off x="838200" y="6105839"/>
            <a:ext cx="10515600" cy="315912"/>
          </a:xfrm>
          <a:prstGeom prst="rect">
            <a:avLst/>
          </a:prstGeom>
        </p:spPr>
        <p:txBody>
          <a:bodyPr vert="horz" lIns="91440" tIns="45720" rIns="91440" bIns="45720" rtlCol="0">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buNone/>
            </a:pPr>
            <a:r>
              <a:rPr lang="en-US" sz="1100" dirty="0">
                <a:latin typeface="Arial Narrow" panose="020B0606020202030204" pitchFamily="34" charset="0"/>
              </a:rPr>
              <a:t>Adapted from:</a:t>
            </a:r>
            <a:r>
              <a:rPr lang="pt-PT" sz="1100" dirty="0">
                <a:latin typeface="Arial Narrow" panose="020B0606020202030204" pitchFamily="34" charset="0"/>
              </a:rPr>
              <a:t> https://www.unicef.org/uzbekistan/en/how-take-care-yourself-during-stressful-times#takingcareofyourself  </a:t>
            </a:r>
            <a:r>
              <a:rPr lang="pt-PT" sz="1100" dirty="0" err="1">
                <a:latin typeface="Arial Narrow" panose="020B0606020202030204" pitchFamily="34" charset="0"/>
              </a:rPr>
              <a:t>and</a:t>
            </a:r>
            <a:r>
              <a:rPr lang="pt-PT" sz="1100" dirty="0">
                <a:latin typeface="Arial Narrow" panose="020B0606020202030204" pitchFamily="34" charset="0"/>
              </a:rPr>
              <a:t> https://hr.umich.edu/benefits-wellness/health-well-being/mental-emotional-health/learn-more-about-mental-emotional-health/thrive-stress-management-program/stress-management-tools-resources (</a:t>
            </a:r>
            <a:r>
              <a:rPr lang="pt-PT" sz="1100" dirty="0" err="1">
                <a:latin typeface="Arial Narrow" panose="020B0606020202030204" pitchFamily="34" charset="0"/>
              </a:rPr>
              <a:t>last</a:t>
            </a:r>
            <a:r>
              <a:rPr lang="pt-PT" sz="1100" dirty="0">
                <a:latin typeface="Arial Narrow" panose="020B0606020202030204" pitchFamily="34" charset="0"/>
              </a:rPr>
              <a:t> </a:t>
            </a:r>
            <a:r>
              <a:rPr lang="pt-PT" sz="1100" dirty="0" err="1">
                <a:latin typeface="Arial Narrow" panose="020B0606020202030204" pitchFamily="34" charset="0"/>
              </a:rPr>
              <a:t>acceded</a:t>
            </a:r>
            <a:r>
              <a:rPr lang="pt-PT" sz="1100" dirty="0">
                <a:latin typeface="Arial Narrow" panose="020B0606020202030204" pitchFamily="34" charset="0"/>
              </a:rPr>
              <a:t> </a:t>
            </a:r>
            <a:r>
              <a:rPr lang="pt-PT" sz="1100" dirty="0" err="1">
                <a:latin typeface="Arial Narrow" panose="020B0606020202030204" pitchFamily="34" charset="0"/>
              </a:rPr>
              <a:t>on</a:t>
            </a:r>
            <a:r>
              <a:rPr lang="pt-PT" sz="1100" dirty="0">
                <a:latin typeface="Arial Narrow" panose="020B0606020202030204" pitchFamily="34" charset="0"/>
              </a:rPr>
              <a:t> </a:t>
            </a:r>
            <a:r>
              <a:rPr lang="pt-PT" sz="1100" dirty="0" err="1">
                <a:latin typeface="Arial Narrow" panose="020B0606020202030204" pitchFamily="34" charset="0"/>
              </a:rPr>
              <a:t>march</a:t>
            </a:r>
            <a:r>
              <a:rPr lang="pt-PT" sz="1100" dirty="0">
                <a:latin typeface="Arial Narrow" panose="020B0606020202030204" pitchFamily="34" charset="0"/>
              </a:rPr>
              <a:t>, 2024)</a:t>
            </a:r>
          </a:p>
          <a:p>
            <a:pPr marL="0" indent="0" algn="r">
              <a:buNone/>
            </a:pPr>
            <a:r>
              <a:rPr lang="pt-PT" sz="600" dirty="0">
                <a:latin typeface="Arial Narrow" panose="020B0606020202030204" pitchFamily="34" charset="0"/>
              </a:rPr>
              <a:t> </a:t>
            </a:r>
            <a:endParaRPr lang="pt-PT" sz="700" dirty="0"/>
          </a:p>
        </p:txBody>
      </p:sp>
      <p:sp>
        <p:nvSpPr>
          <p:cNvPr id="6" name="Oval 5">
            <a:extLst>
              <a:ext uri="{FF2B5EF4-FFF2-40B4-BE49-F238E27FC236}">
                <a16:creationId xmlns:a16="http://schemas.microsoft.com/office/drawing/2014/main" id="{37A49CC2-AF28-EE1B-4840-934D905B6621}"/>
              </a:ext>
            </a:extLst>
          </p:cNvPr>
          <p:cNvSpPr/>
          <p:nvPr/>
        </p:nvSpPr>
        <p:spPr>
          <a:xfrm>
            <a:off x="4483494" y="2380343"/>
            <a:ext cx="3001617" cy="859814"/>
          </a:xfrm>
          <a:prstGeom prst="ellipse">
            <a:avLst/>
          </a:prstGeom>
          <a:solidFill>
            <a:schemeClr val="bg1"/>
          </a:solidFill>
          <a:ln>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sz="2000" dirty="0">
                <a:solidFill>
                  <a:sysClr val="windowText" lastClr="000000"/>
                </a:solidFill>
                <a:latin typeface="Arial Narrow" panose="020B0606020202030204" pitchFamily="34" charset="0"/>
              </a:rPr>
              <a:t>Θετική Σκέψη</a:t>
            </a:r>
          </a:p>
          <a:p>
            <a:pPr algn="ctr"/>
            <a:r>
              <a:rPr lang="el-GR" sz="2000" dirty="0">
                <a:solidFill>
                  <a:sysClr val="windowText" lastClr="000000"/>
                </a:solidFill>
                <a:latin typeface="Arial Narrow" panose="020B0606020202030204" pitchFamily="34" charset="0"/>
              </a:rPr>
              <a:t>Αυτό-ευγένεια </a:t>
            </a:r>
            <a:endParaRPr lang="pt-PT" sz="2000" dirty="0">
              <a:solidFill>
                <a:sysClr val="windowText" lastClr="000000"/>
              </a:solidFill>
              <a:latin typeface="Arial Narrow" panose="020B0606020202030204" pitchFamily="34" charset="0"/>
            </a:endParaRPr>
          </a:p>
        </p:txBody>
      </p:sp>
    </p:spTree>
    <p:extLst>
      <p:ext uri="{BB962C8B-B14F-4D97-AF65-F5344CB8AC3E}">
        <p14:creationId xmlns:p14="http://schemas.microsoft.com/office/powerpoint/2010/main" val="12509150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3D96F0B-D496-1C0D-49E9-742D5D477FDA}"/>
              </a:ext>
            </a:extLst>
          </p:cNvPr>
          <p:cNvSpPr>
            <a:spLocks noGrp="1"/>
          </p:cNvSpPr>
          <p:nvPr>
            <p:ph type="ctrTitle"/>
          </p:nvPr>
        </p:nvSpPr>
        <p:spPr/>
        <p:txBody>
          <a:bodyPr/>
          <a:lstStyle/>
          <a:p>
            <a:r>
              <a:rPr lang="en-US" sz="3600" dirty="0"/>
              <a:t>Self-care strategies – Take care of yourself</a:t>
            </a:r>
            <a:endParaRPr lang="pt-PT" sz="3600" dirty="0"/>
          </a:p>
        </p:txBody>
      </p:sp>
      <p:sp>
        <p:nvSpPr>
          <p:cNvPr id="4" name="Marcador de Posição de Conteúdo 2">
            <a:extLst>
              <a:ext uri="{FF2B5EF4-FFF2-40B4-BE49-F238E27FC236}">
                <a16:creationId xmlns:a16="http://schemas.microsoft.com/office/drawing/2014/main" id="{44D70138-BB98-91F1-0B56-542C8B01F240}"/>
              </a:ext>
            </a:extLst>
          </p:cNvPr>
          <p:cNvSpPr txBox="1">
            <a:spLocks/>
          </p:cNvSpPr>
          <p:nvPr/>
        </p:nvSpPr>
        <p:spPr>
          <a:xfrm>
            <a:off x="838200" y="6105839"/>
            <a:ext cx="10515600" cy="315912"/>
          </a:xfrm>
          <a:prstGeom prst="rect">
            <a:avLst/>
          </a:prstGeom>
        </p:spPr>
        <p:txBody>
          <a:bodyPr vert="horz" lIns="91440" tIns="45720" rIns="91440" bIns="45720" rtlCol="0">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buNone/>
            </a:pPr>
            <a:r>
              <a:rPr lang="en-US" sz="1100" dirty="0">
                <a:latin typeface="Arial Narrow" panose="020B0606020202030204" pitchFamily="34" charset="0"/>
              </a:rPr>
              <a:t>Adapted from:</a:t>
            </a:r>
            <a:r>
              <a:rPr lang="pt-PT" sz="1100" dirty="0">
                <a:latin typeface="Arial Narrow" panose="020B0606020202030204" pitchFamily="34" charset="0"/>
              </a:rPr>
              <a:t> https://www.unicef.org/uzbekistan/en/how-take-care-yourself-during-stressful-times#takingcareofyourself  </a:t>
            </a:r>
            <a:r>
              <a:rPr lang="pt-PT" sz="1100" dirty="0" err="1">
                <a:latin typeface="Arial Narrow" panose="020B0606020202030204" pitchFamily="34" charset="0"/>
              </a:rPr>
              <a:t>and</a:t>
            </a:r>
            <a:r>
              <a:rPr lang="pt-PT" sz="1100" dirty="0">
                <a:latin typeface="Arial Narrow" panose="020B0606020202030204" pitchFamily="34" charset="0"/>
              </a:rPr>
              <a:t> https://hr.umich.edu/benefits-wellness/health-well-being/mental-emotional-health/learn-more-about-mental-emotional-health/thrive-stress-management-program/stress-management-tools-resources (</a:t>
            </a:r>
            <a:r>
              <a:rPr lang="pt-PT" sz="1100" dirty="0" err="1">
                <a:latin typeface="Arial Narrow" panose="020B0606020202030204" pitchFamily="34" charset="0"/>
              </a:rPr>
              <a:t>last</a:t>
            </a:r>
            <a:r>
              <a:rPr lang="pt-PT" sz="1100" dirty="0">
                <a:latin typeface="Arial Narrow" panose="020B0606020202030204" pitchFamily="34" charset="0"/>
              </a:rPr>
              <a:t> </a:t>
            </a:r>
            <a:r>
              <a:rPr lang="pt-PT" sz="1100" dirty="0" err="1">
                <a:latin typeface="Arial Narrow" panose="020B0606020202030204" pitchFamily="34" charset="0"/>
              </a:rPr>
              <a:t>acceded</a:t>
            </a:r>
            <a:r>
              <a:rPr lang="pt-PT" sz="1100" dirty="0">
                <a:latin typeface="Arial Narrow" panose="020B0606020202030204" pitchFamily="34" charset="0"/>
              </a:rPr>
              <a:t> </a:t>
            </a:r>
            <a:r>
              <a:rPr lang="pt-PT" sz="1100" dirty="0" err="1">
                <a:latin typeface="Arial Narrow" panose="020B0606020202030204" pitchFamily="34" charset="0"/>
              </a:rPr>
              <a:t>on</a:t>
            </a:r>
            <a:r>
              <a:rPr lang="pt-PT" sz="1100" dirty="0">
                <a:latin typeface="Arial Narrow" panose="020B0606020202030204" pitchFamily="34" charset="0"/>
              </a:rPr>
              <a:t> </a:t>
            </a:r>
            <a:r>
              <a:rPr lang="pt-PT" sz="1100" dirty="0" err="1">
                <a:latin typeface="Arial Narrow" panose="020B0606020202030204" pitchFamily="34" charset="0"/>
              </a:rPr>
              <a:t>march</a:t>
            </a:r>
            <a:r>
              <a:rPr lang="pt-PT" sz="1100" dirty="0">
                <a:latin typeface="Arial Narrow" panose="020B0606020202030204" pitchFamily="34" charset="0"/>
              </a:rPr>
              <a:t>, 2024)</a:t>
            </a:r>
          </a:p>
          <a:p>
            <a:pPr marL="0" indent="0" algn="r">
              <a:buNone/>
            </a:pPr>
            <a:r>
              <a:rPr lang="pt-PT" sz="600" dirty="0">
                <a:latin typeface="Arial Narrow" panose="020B0606020202030204" pitchFamily="34" charset="0"/>
              </a:rPr>
              <a:t> </a:t>
            </a:r>
            <a:endParaRPr lang="pt-PT" sz="700" dirty="0"/>
          </a:p>
        </p:txBody>
      </p:sp>
      <p:pic>
        <p:nvPicPr>
          <p:cNvPr id="8" name="Imagem 7">
            <a:extLst>
              <a:ext uri="{FF2B5EF4-FFF2-40B4-BE49-F238E27FC236}">
                <a16:creationId xmlns:a16="http://schemas.microsoft.com/office/drawing/2014/main" id="{5271D797-E7CC-108C-B9D1-A30C55C7BFC3}"/>
              </a:ext>
            </a:extLst>
          </p:cNvPr>
          <p:cNvPicPr>
            <a:picLocks noChangeAspect="1"/>
          </p:cNvPicPr>
          <p:nvPr/>
        </p:nvPicPr>
        <p:blipFill>
          <a:blip r:embed="rId2"/>
          <a:stretch>
            <a:fillRect/>
          </a:stretch>
        </p:blipFill>
        <p:spPr>
          <a:xfrm>
            <a:off x="3698516" y="2345783"/>
            <a:ext cx="4794967" cy="3431758"/>
          </a:xfrm>
          <a:prstGeom prst="rect">
            <a:avLst/>
          </a:prstGeom>
        </p:spPr>
      </p:pic>
    </p:spTree>
    <p:extLst>
      <p:ext uri="{BB962C8B-B14F-4D97-AF65-F5344CB8AC3E}">
        <p14:creationId xmlns:p14="http://schemas.microsoft.com/office/powerpoint/2010/main" val="10839802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3D96F0B-D496-1C0D-49E9-742D5D477FDA}"/>
              </a:ext>
            </a:extLst>
          </p:cNvPr>
          <p:cNvSpPr>
            <a:spLocks noGrp="1"/>
          </p:cNvSpPr>
          <p:nvPr>
            <p:ph type="ctrTitle"/>
          </p:nvPr>
        </p:nvSpPr>
        <p:spPr/>
        <p:txBody>
          <a:bodyPr/>
          <a:lstStyle/>
          <a:p>
            <a:r>
              <a:rPr lang="el-GR" sz="3200" dirty="0"/>
              <a:t>Στρατηγικές </a:t>
            </a:r>
            <a:r>
              <a:rPr lang="el-GR" sz="3200" dirty="0" err="1"/>
              <a:t>αυτοφροντίδας</a:t>
            </a:r>
            <a:r>
              <a:rPr lang="el-GR" sz="3200" dirty="0"/>
              <a:t> – Φροντίστε τον εαυτό σας</a:t>
            </a:r>
            <a:endParaRPr lang="pt-PT" sz="3200" dirty="0"/>
          </a:p>
        </p:txBody>
      </p:sp>
      <p:sp>
        <p:nvSpPr>
          <p:cNvPr id="3" name="Subtítulo 2">
            <a:extLst>
              <a:ext uri="{FF2B5EF4-FFF2-40B4-BE49-F238E27FC236}">
                <a16:creationId xmlns:a16="http://schemas.microsoft.com/office/drawing/2014/main" id="{26DD4040-B9EA-5164-8888-3AFD02F1557E}"/>
              </a:ext>
            </a:extLst>
          </p:cNvPr>
          <p:cNvSpPr>
            <a:spLocks noGrp="1"/>
          </p:cNvSpPr>
          <p:nvPr>
            <p:ph type="subTitle" idx="1"/>
          </p:nvPr>
        </p:nvSpPr>
        <p:spPr/>
        <p:txBody>
          <a:bodyPr>
            <a:normAutofit/>
          </a:bodyPr>
          <a:lstStyle/>
          <a:p>
            <a:pPr marL="0" indent="0" algn="ctr">
              <a:buNone/>
            </a:pPr>
            <a:endParaRPr lang="en-US" sz="1600" b="1" dirty="0"/>
          </a:p>
          <a:p>
            <a:pPr marL="0" indent="0" algn="ctr">
              <a:buNone/>
            </a:pPr>
            <a:endParaRPr lang="en-US" sz="1600" b="1" dirty="0"/>
          </a:p>
          <a:p>
            <a:pPr marL="0" indent="0" algn="ctr">
              <a:buNone/>
            </a:pPr>
            <a:endParaRPr lang="en-US" sz="1600" b="1" dirty="0"/>
          </a:p>
          <a:p>
            <a:pPr marL="0" indent="0" algn="ctr">
              <a:buNone/>
            </a:pPr>
            <a:endParaRPr lang="en-US" sz="1600" b="1" dirty="0"/>
          </a:p>
          <a:p>
            <a:pPr marL="0" indent="0" algn="ctr"/>
            <a:r>
              <a:rPr lang="el-GR" sz="1600" dirty="0"/>
              <a:t>Όσο περισσότερο εστιάζουμε και εκτιμούμε τι είναι καλό στη ζωή μας, τόσο καλύτερα θα νιώθουμε. 
́ ́Η ευγνωμοσύνη ξεκλειδώνει την πληρότητα της ζωής. Μετατρέπει αυτό που έχουμε σε αρκετά, και πολλά άλλα. Μετατρέπει την άρνηση σε αποδοχή, το χάος σε τάξη, τη σύγχυση σε σαφήνεια. Μπορεί να μετατρέψει ένα γεύμα σε γιορτή, ένα σπίτι σε σπίτι, έναν ξένο σε φίλο. Η ευγνωμοσύνη βγάζει νόημα από το παρελθόν μας, φέρνει ειρήνη για το σήμερα και δημιουργεί ένα όραμα για το αύριο ».</a:t>
            </a:r>
            <a:endParaRPr lang="pt-PT" sz="1600" dirty="0"/>
          </a:p>
        </p:txBody>
      </p:sp>
      <p:sp>
        <p:nvSpPr>
          <p:cNvPr id="4" name="Marcador de Posição de Conteúdo 2">
            <a:extLst>
              <a:ext uri="{FF2B5EF4-FFF2-40B4-BE49-F238E27FC236}">
                <a16:creationId xmlns:a16="http://schemas.microsoft.com/office/drawing/2014/main" id="{44D70138-BB98-91F1-0B56-542C8B01F240}"/>
              </a:ext>
            </a:extLst>
          </p:cNvPr>
          <p:cNvSpPr txBox="1">
            <a:spLocks/>
          </p:cNvSpPr>
          <p:nvPr/>
        </p:nvSpPr>
        <p:spPr>
          <a:xfrm>
            <a:off x="838200" y="6105839"/>
            <a:ext cx="10515600" cy="315912"/>
          </a:xfrm>
          <a:prstGeom prst="rect">
            <a:avLst/>
          </a:prstGeom>
        </p:spPr>
        <p:txBody>
          <a:bodyPr vert="horz" lIns="91440" tIns="45720" rIns="91440" bIns="45720" rtlCol="0">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buNone/>
            </a:pPr>
            <a:r>
              <a:rPr lang="en-US" sz="1100" dirty="0">
                <a:latin typeface="Arial Narrow" panose="020B0606020202030204" pitchFamily="34" charset="0"/>
              </a:rPr>
              <a:t>Adapted from:</a:t>
            </a:r>
            <a:r>
              <a:rPr lang="pt-PT" sz="1100" dirty="0">
                <a:latin typeface="Arial Narrow" panose="020B0606020202030204" pitchFamily="34" charset="0"/>
              </a:rPr>
              <a:t> https://www.unicef.org/uzbekistan/en/how-take-care-yourself-during-stressful-times#takingcareofyourself  </a:t>
            </a:r>
            <a:r>
              <a:rPr lang="pt-PT" sz="1100" dirty="0" err="1">
                <a:latin typeface="Arial Narrow" panose="020B0606020202030204" pitchFamily="34" charset="0"/>
              </a:rPr>
              <a:t>and</a:t>
            </a:r>
            <a:r>
              <a:rPr lang="pt-PT" sz="1100" dirty="0">
                <a:latin typeface="Arial Narrow" panose="020B0606020202030204" pitchFamily="34" charset="0"/>
              </a:rPr>
              <a:t> https://hr.umich.edu/benefits-wellness/health-well-being/mental-emotional-health/learn-more-about-mental-emotional-health/thrive-stress-management-program/stress-management-tools-resources (</a:t>
            </a:r>
            <a:r>
              <a:rPr lang="pt-PT" sz="1100" dirty="0" err="1">
                <a:latin typeface="Arial Narrow" panose="020B0606020202030204" pitchFamily="34" charset="0"/>
              </a:rPr>
              <a:t>last</a:t>
            </a:r>
            <a:r>
              <a:rPr lang="pt-PT" sz="1100" dirty="0">
                <a:latin typeface="Arial Narrow" panose="020B0606020202030204" pitchFamily="34" charset="0"/>
              </a:rPr>
              <a:t> </a:t>
            </a:r>
            <a:r>
              <a:rPr lang="pt-PT" sz="1100" dirty="0" err="1">
                <a:latin typeface="Arial Narrow" panose="020B0606020202030204" pitchFamily="34" charset="0"/>
              </a:rPr>
              <a:t>acceded</a:t>
            </a:r>
            <a:r>
              <a:rPr lang="pt-PT" sz="1100" dirty="0">
                <a:latin typeface="Arial Narrow" panose="020B0606020202030204" pitchFamily="34" charset="0"/>
              </a:rPr>
              <a:t> </a:t>
            </a:r>
            <a:r>
              <a:rPr lang="pt-PT" sz="1100" dirty="0" err="1">
                <a:latin typeface="Arial Narrow" panose="020B0606020202030204" pitchFamily="34" charset="0"/>
              </a:rPr>
              <a:t>on</a:t>
            </a:r>
            <a:r>
              <a:rPr lang="pt-PT" sz="1100" dirty="0">
                <a:latin typeface="Arial Narrow" panose="020B0606020202030204" pitchFamily="34" charset="0"/>
              </a:rPr>
              <a:t> </a:t>
            </a:r>
            <a:r>
              <a:rPr lang="pt-PT" sz="1100" dirty="0" err="1">
                <a:latin typeface="Arial Narrow" panose="020B0606020202030204" pitchFamily="34" charset="0"/>
              </a:rPr>
              <a:t>march</a:t>
            </a:r>
            <a:r>
              <a:rPr lang="pt-PT" sz="1100" dirty="0">
                <a:latin typeface="Arial Narrow" panose="020B0606020202030204" pitchFamily="34" charset="0"/>
              </a:rPr>
              <a:t>, 2024)</a:t>
            </a:r>
          </a:p>
          <a:p>
            <a:pPr marL="0" indent="0" algn="r">
              <a:buNone/>
            </a:pPr>
            <a:r>
              <a:rPr lang="pt-PT" sz="600" dirty="0">
                <a:latin typeface="Arial Narrow" panose="020B0606020202030204" pitchFamily="34" charset="0"/>
              </a:rPr>
              <a:t> </a:t>
            </a:r>
            <a:endParaRPr lang="pt-PT" sz="700" dirty="0"/>
          </a:p>
        </p:txBody>
      </p:sp>
      <p:sp>
        <p:nvSpPr>
          <p:cNvPr id="5" name="Oval 4">
            <a:extLst>
              <a:ext uri="{FF2B5EF4-FFF2-40B4-BE49-F238E27FC236}">
                <a16:creationId xmlns:a16="http://schemas.microsoft.com/office/drawing/2014/main" id="{8FC47E78-A375-0611-0EB3-0162A21991D9}"/>
              </a:ext>
            </a:extLst>
          </p:cNvPr>
          <p:cNvSpPr/>
          <p:nvPr/>
        </p:nvSpPr>
        <p:spPr>
          <a:xfrm>
            <a:off x="3940629" y="2442728"/>
            <a:ext cx="4125685" cy="986272"/>
          </a:xfrm>
          <a:prstGeom prst="ellipse">
            <a:avLst/>
          </a:prstGeom>
          <a:solidFill>
            <a:schemeClr val="bg1"/>
          </a:solidFill>
          <a:ln>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sz="2400" dirty="0">
                <a:solidFill>
                  <a:sysClr val="windowText" lastClr="000000"/>
                </a:solidFill>
                <a:latin typeface="Arial Narrow" panose="020B0606020202030204" pitchFamily="34" charset="0"/>
              </a:rPr>
              <a:t>Να είστε ευγνώμονες</a:t>
            </a:r>
            <a:endParaRPr lang="pt-PT" sz="3200" dirty="0">
              <a:solidFill>
                <a:sysClr val="windowText" lastClr="000000"/>
              </a:solidFill>
              <a:latin typeface="Arial Narrow" panose="020B0606020202030204" pitchFamily="34" charset="0"/>
            </a:endParaRPr>
          </a:p>
        </p:txBody>
      </p:sp>
    </p:spTree>
    <p:extLst>
      <p:ext uri="{BB962C8B-B14F-4D97-AF65-F5344CB8AC3E}">
        <p14:creationId xmlns:p14="http://schemas.microsoft.com/office/powerpoint/2010/main" val="33105970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3D96F0B-D496-1C0D-49E9-742D5D477FDA}"/>
              </a:ext>
            </a:extLst>
          </p:cNvPr>
          <p:cNvSpPr>
            <a:spLocks noGrp="1"/>
          </p:cNvSpPr>
          <p:nvPr>
            <p:ph type="ctrTitle"/>
          </p:nvPr>
        </p:nvSpPr>
        <p:spPr>
          <a:xfrm>
            <a:off x="1524000" y="887957"/>
            <a:ext cx="9144000" cy="801533"/>
          </a:xfrm>
        </p:spPr>
        <p:txBody>
          <a:bodyPr/>
          <a:lstStyle/>
          <a:p>
            <a:r>
              <a:rPr lang="el-GR" sz="3200" dirty="0"/>
              <a:t>Στρατηγικές </a:t>
            </a:r>
            <a:r>
              <a:rPr lang="el-GR" sz="3200" dirty="0" err="1"/>
              <a:t>αυτοφροντίδας</a:t>
            </a:r>
            <a:r>
              <a:rPr lang="el-GR" sz="3200" dirty="0"/>
              <a:t> – Φροντίστε τον εαυτό σας</a:t>
            </a:r>
            <a:endParaRPr lang="pt-PT" sz="3200" dirty="0"/>
          </a:p>
        </p:txBody>
      </p:sp>
      <p:sp>
        <p:nvSpPr>
          <p:cNvPr id="14" name="CaixaDeTexto 13">
            <a:extLst>
              <a:ext uri="{FF2B5EF4-FFF2-40B4-BE49-F238E27FC236}">
                <a16:creationId xmlns:a16="http://schemas.microsoft.com/office/drawing/2014/main" id="{B5EE1B69-C159-DD2B-745D-86D6E7E56CB7}"/>
              </a:ext>
            </a:extLst>
          </p:cNvPr>
          <p:cNvSpPr txBox="1"/>
          <p:nvPr/>
        </p:nvSpPr>
        <p:spPr>
          <a:xfrm>
            <a:off x="978631" y="2571896"/>
            <a:ext cx="4952837" cy="3420161"/>
          </a:xfrm>
          <a:prstGeom prst="rect">
            <a:avLst/>
          </a:prstGeom>
          <a:noFill/>
          <a:ln w="28575">
            <a:solidFill>
              <a:srgbClr val="7030A0"/>
            </a:solidFill>
          </a:ln>
        </p:spPr>
        <p:txBody>
          <a:bodyPr wrap="square" rtlCol="0">
            <a:spAutoFit/>
          </a:bodyPr>
          <a:lstStyle/>
          <a:p>
            <a:endParaRPr lang="pt-PT" dirty="0"/>
          </a:p>
        </p:txBody>
      </p:sp>
      <p:sp>
        <p:nvSpPr>
          <p:cNvPr id="4" name="Marcador de Posição de Conteúdo 2">
            <a:extLst>
              <a:ext uri="{FF2B5EF4-FFF2-40B4-BE49-F238E27FC236}">
                <a16:creationId xmlns:a16="http://schemas.microsoft.com/office/drawing/2014/main" id="{20D4E9BC-780F-7AEC-A95A-39A0A3C89D5A}"/>
              </a:ext>
            </a:extLst>
          </p:cNvPr>
          <p:cNvSpPr txBox="1">
            <a:spLocks/>
          </p:cNvSpPr>
          <p:nvPr/>
        </p:nvSpPr>
        <p:spPr>
          <a:xfrm>
            <a:off x="838200" y="6117328"/>
            <a:ext cx="10515600" cy="31591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buNone/>
            </a:pPr>
            <a:r>
              <a:rPr lang="en-US" sz="600" dirty="0">
                <a:latin typeface="Arial Narrow" panose="020B0606020202030204" pitchFamily="34" charset="0"/>
              </a:rPr>
              <a:t>Ask H, </a:t>
            </a:r>
            <a:r>
              <a:rPr lang="en-US" sz="600" dirty="0" err="1">
                <a:latin typeface="Arial Narrow" panose="020B0606020202030204" pitchFamily="34" charset="0"/>
              </a:rPr>
              <a:t>Cheesman</a:t>
            </a:r>
            <a:r>
              <a:rPr lang="en-US" sz="600" dirty="0">
                <a:latin typeface="Arial Narrow" panose="020B0606020202030204" pitchFamily="34" charset="0"/>
              </a:rPr>
              <a:t> R, Jami ES, Levey DF, Purves KL, Weber H. Genetic contributions to anxiety disorders: where we are and where we are heading. Psychol Med. 2021 Oct;51(13):2231-2246. doi: 10.1017/S0033291720005486. </a:t>
            </a:r>
            <a:r>
              <a:rPr lang="en-US" sz="600" dirty="0" err="1">
                <a:latin typeface="Arial Narrow" panose="020B0606020202030204" pitchFamily="34" charset="0"/>
              </a:rPr>
              <a:t>Epub</a:t>
            </a:r>
            <a:r>
              <a:rPr lang="en-US" sz="600" dirty="0">
                <a:latin typeface="Arial Narrow" panose="020B0606020202030204" pitchFamily="34" charset="0"/>
              </a:rPr>
              <a:t> 2021 Feb 9. PMID: 33557968.</a:t>
            </a:r>
            <a:endParaRPr lang="pt-PT" sz="600" dirty="0">
              <a:latin typeface="Arial Narrow" panose="020B0606020202030204" pitchFamily="34" charset="0"/>
            </a:endParaRPr>
          </a:p>
        </p:txBody>
      </p:sp>
      <p:sp>
        <p:nvSpPr>
          <p:cNvPr id="5" name="Oval 4">
            <a:extLst>
              <a:ext uri="{FF2B5EF4-FFF2-40B4-BE49-F238E27FC236}">
                <a16:creationId xmlns:a16="http://schemas.microsoft.com/office/drawing/2014/main" id="{5DC66B4C-B29C-4917-8E94-FC1BEB2C48D4}"/>
              </a:ext>
            </a:extLst>
          </p:cNvPr>
          <p:cNvSpPr/>
          <p:nvPr/>
        </p:nvSpPr>
        <p:spPr>
          <a:xfrm>
            <a:off x="2073888" y="3184688"/>
            <a:ext cx="1273172" cy="615017"/>
          </a:xfrm>
          <a:prstGeom prst="ellipse">
            <a:avLst/>
          </a:prstGeom>
          <a:noFill/>
          <a:ln>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sz="1200" dirty="0">
                <a:solidFill>
                  <a:schemeClr val="tx1"/>
                </a:solidFill>
                <a:latin typeface="Arial Narrow" panose="020B0606020202030204" pitchFamily="34" charset="0"/>
              </a:rPr>
              <a:t>Καλό ύπνο</a:t>
            </a:r>
            <a:endParaRPr lang="pt-PT" sz="1200" dirty="0">
              <a:solidFill>
                <a:schemeClr val="tx1"/>
              </a:solidFill>
              <a:latin typeface="Arial Narrow" panose="020B0606020202030204" pitchFamily="34" charset="0"/>
            </a:endParaRPr>
          </a:p>
        </p:txBody>
      </p:sp>
      <p:sp>
        <p:nvSpPr>
          <p:cNvPr id="15" name="CaixaDeTexto 14">
            <a:extLst>
              <a:ext uri="{FF2B5EF4-FFF2-40B4-BE49-F238E27FC236}">
                <a16:creationId xmlns:a16="http://schemas.microsoft.com/office/drawing/2014/main" id="{5F32318A-DB8C-F8C8-4452-96895EF9C6A7}"/>
              </a:ext>
            </a:extLst>
          </p:cNvPr>
          <p:cNvSpPr txBox="1"/>
          <p:nvPr/>
        </p:nvSpPr>
        <p:spPr>
          <a:xfrm>
            <a:off x="2073888" y="2089589"/>
            <a:ext cx="3735756" cy="369332"/>
          </a:xfrm>
          <a:prstGeom prst="rect">
            <a:avLst/>
          </a:prstGeom>
          <a:noFill/>
        </p:spPr>
        <p:txBody>
          <a:bodyPr wrap="square" rtlCol="0">
            <a:spAutoFit/>
          </a:bodyPr>
          <a:lstStyle/>
          <a:p>
            <a:pPr algn="ctr"/>
            <a:r>
              <a:rPr lang="el-GR" sz="1800" dirty="0">
                <a:solidFill>
                  <a:srgbClr val="7030A0"/>
                </a:solidFill>
                <a:latin typeface="Arial Narrow" panose="020B0606020202030204" pitchFamily="34" charset="0"/>
              </a:rPr>
              <a:t>Σωματικός</a:t>
            </a:r>
            <a:endParaRPr lang="pt-PT" sz="1800" dirty="0">
              <a:solidFill>
                <a:srgbClr val="7030A0"/>
              </a:solidFill>
              <a:latin typeface="Arial Narrow" panose="020B0606020202030204" pitchFamily="34" charset="0"/>
            </a:endParaRPr>
          </a:p>
        </p:txBody>
      </p:sp>
      <p:sp>
        <p:nvSpPr>
          <p:cNvPr id="3" name="CaixaDeTexto 2">
            <a:extLst>
              <a:ext uri="{FF2B5EF4-FFF2-40B4-BE49-F238E27FC236}">
                <a16:creationId xmlns:a16="http://schemas.microsoft.com/office/drawing/2014/main" id="{81BF5B6A-C915-14D0-A154-504A2F9D06BE}"/>
              </a:ext>
            </a:extLst>
          </p:cNvPr>
          <p:cNvSpPr txBox="1"/>
          <p:nvPr/>
        </p:nvSpPr>
        <p:spPr>
          <a:xfrm>
            <a:off x="6185885" y="2030334"/>
            <a:ext cx="3757722" cy="369332"/>
          </a:xfrm>
          <a:prstGeom prst="rect">
            <a:avLst/>
          </a:prstGeom>
          <a:noFill/>
        </p:spPr>
        <p:txBody>
          <a:bodyPr wrap="square" rtlCol="0">
            <a:spAutoFit/>
          </a:bodyPr>
          <a:lstStyle/>
          <a:p>
            <a:pPr algn="ctr"/>
            <a:r>
              <a:rPr lang="el-GR" sz="1800" dirty="0">
                <a:solidFill>
                  <a:srgbClr val="7030A0"/>
                </a:solidFill>
                <a:latin typeface="Arial Narrow" panose="020B0606020202030204" pitchFamily="34" charset="0"/>
              </a:rPr>
              <a:t>Συναισθηματικός</a:t>
            </a:r>
            <a:endParaRPr lang="pt-PT" sz="1800" dirty="0">
              <a:solidFill>
                <a:srgbClr val="7030A0"/>
              </a:solidFill>
              <a:latin typeface="Arial Narrow" panose="020B0606020202030204" pitchFamily="34" charset="0"/>
            </a:endParaRPr>
          </a:p>
        </p:txBody>
      </p:sp>
      <p:sp>
        <p:nvSpPr>
          <p:cNvPr id="7" name="Oval 6">
            <a:extLst>
              <a:ext uri="{FF2B5EF4-FFF2-40B4-BE49-F238E27FC236}">
                <a16:creationId xmlns:a16="http://schemas.microsoft.com/office/drawing/2014/main" id="{471805B1-2539-2046-D14E-51563AD903F9}"/>
              </a:ext>
            </a:extLst>
          </p:cNvPr>
          <p:cNvSpPr/>
          <p:nvPr/>
        </p:nvSpPr>
        <p:spPr>
          <a:xfrm>
            <a:off x="4091887" y="3176820"/>
            <a:ext cx="1212241" cy="615017"/>
          </a:xfrm>
          <a:prstGeom prst="ellipse">
            <a:avLst/>
          </a:prstGeom>
          <a:noFill/>
          <a:ln>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sz="1200" dirty="0">
                <a:solidFill>
                  <a:schemeClr val="tx1"/>
                </a:solidFill>
                <a:latin typeface="Arial Narrow" panose="020B0606020202030204" pitchFamily="34" charset="0"/>
              </a:rPr>
              <a:t>ξεκούραση</a:t>
            </a:r>
            <a:endParaRPr lang="pt-PT" sz="1200" dirty="0">
              <a:solidFill>
                <a:schemeClr val="tx1"/>
              </a:solidFill>
              <a:latin typeface="Arial Narrow" panose="020B0606020202030204" pitchFamily="34" charset="0"/>
            </a:endParaRPr>
          </a:p>
        </p:txBody>
      </p:sp>
      <p:sp>
        <p:nvSpPr>
          <p:cNvPr id="8" name="Oval 7">
            <a:extLst>
              <a:ext uri="{FF2B5EF4-FFF2-40B4-BE49-F238E27FC236}">
                <a16:creationId xmlns:a16="http://schemas.microsoft.com/office/drawing/2014/main" id="{ACDFDBCA-15B8-C55E-583D-7B512D6E512F}"/>
              </a:ext>
            </a:extLst>
          </p:cNvPr>
          <p:cNvSpPr/>
          <p:nvPr/>
        </p:nvSpPr>
        <p:spPr>
          <a:xfrm>
            <a:off x="3065380" y="3875506"/>
            <a:ext cx="1248349" cy="615017"/>
          </a:xfrm>
          <a:prstGeom prst="ellipse">
            <a:avLst/>
          </a:prstGeom>
          <a:noFill/>
          <a:ln>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sz="1200" dirty="0">
                <a:solidFill>
                  <a:schemeClr val="tx1"/>
                </a:solidFill>
                <a:latin typeface="Arial Narrow" panose="020B0606020202030204" pitchFamily="34" charset="0"/>
              </a:rPr>
              <a:t>Τρώτε καλά</a:t>
            </a:r>
            <a:endParaRPr lang="pt-PT" sz="1200" dirty="0">
              <a:solidFill>
                <a:schemeClr val="tx1"/>
              </a:solidFill>
              <a:latin typeface="Arial Narrow" panose="020B0606020202030204" pitchFamily="34" charset="0"/>
            </a:endParaRPr>
          </a:p>
        </p:txBody>
      </p:sp>
      <p:sp>
        <p:nvSpPr>
          <p:cNvPr id="9" name="Oval 8">
            <a:extLst>
              <a:ext uri="{FF2B5EF4-FFF2-40B4-BE49-F238E27FC236}">
                <a16:creationId xmlns:a16="http://schemas.microsoft.com/office/drawing/2014/main" id="{F859F111-D636-8F64-661C-874028E28EEA}"/>
              </a:ext>
            </a:extLst>
          </p:cNvPr>
          <p:cNvSpPr/>
          <p:nvPr/>
        </p:nvSpPr>
        <p:spPr>
          <a:xfrm>
            <a:off x="2032872" y="4688908"/>
            <a:ext cx="1314188" cy="615017"/>
          </a:xfrm>
          <a:prstGeom prst="ellipse">
            <a:avLst/>
          </a:prstGeom>
          <a:noFill/>
          <a:ln>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sz="1200" dirty="0">
                <a:solidFill>
                  <a:schemeClr val="tx1"/>
                </a:solidFill>
                <a:latin typeface="Arial Narrow" panose="020B0606020202030204" pitchFamily="34" charset="0"/>
              </a:rPr>
              <a:t>Παραμείνετε δραστήριοι</a:t>
            </a:r>
            <a:endParaRPr lang="pt-PT" sz="1200" dirty="0">
              <a:solidFill>
                <a:schemeClr val="tx1"/>
              </a:solidFill>
              <a:latin typeface="Arial Narrow" panose="020B0606020202030204" pitchFamily="34" charset="0"/>
            </a:endParaRPr>
          </a:p>
        </p:txBody>
      </p:sp>
      <p:sp>
        <p:nvSpPr>
          <p:cNvPr id="10" name="Oval 9">
            <a:extLst>
              <a:ext uri="{FF2B5EF4-FFF2-40B4-BE49-F238E27FC236}">
                <a16:creationId xmlns:a16="http://schemas.microsoft.com/office/drawing/2014/main" id="{3D386772-CA89-5D0F-90EB-2816062FCAF0}"/>
              </a:ext>
            </a:extLst>
          </p:cNvPr>
          <p:cNvSpPr/>
          <p:nvPr/>
        </p:nvSpPr>
        <p:spPr>
          <a:xfrm>
            <a:off x="4097818" y="4554619"/>
            <a:ext cx="1327686" cy="615017"/>
          </a:xfrm>
          <a:prstGeom prst="ellipse">
            <a:avLst/>
          </a:prstGeom>
          <a:noFill/>
          <a:ln>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sz="1200" dirty="0">
                <a:solidFill>
                  <a:schemeClr val="tx1"/>
                </a:solidFill>
                <a:latin typeface="Arial Narrow" panose="020B0606020202030204" pitchFamily="34" charset="0"/>
              </a:rPr>
              <a:t>Περάστε χρόνο έξω</a:t>
            </a:r>
            <a:endParaRPr lang="pt-PT" sz="1200" dirty="0">
              <a:solidFill>
                <a:schemeClr val="tx1"/>
              </a:solidFill>
              <a:latin typeface="Arial Narrow" panose="020B0606020202030204" pitchFamily="34" charset="0"/>
            </a:endParaRPr>
          </a:p>
        </p:txBody>
      </p:sp>
      <p:sp>
        <p:nvSpPr>
          <p:cNvPr id="11" name="CaixaDeTexto 10">
            <a:extLst>
              <a:ext uri="{FF2B5EF4-FFF2-40B4-BE49-F238E27FC236}">
                <a16:creationId xmlns:a16="http://schemas.microsoft.com/office/drawing/2014/main" id="{DEC126B3-CF95-BE4C-18B6-B4B4FEDC984E}"/>
              </a:ext>
            </a:extLst>
          </p:cNvPr>
          <p:cNvSpPr txBox="1"/>
          <p:nvPr/>
        </p:nvSpPr>
        <p:spPr>
          <a:xfrm>
            <a:off x="5998116" y="2566812"/>
            <a:ext cx="5072655" cy="3420161"/>
          </a:xfrm>
          <a:prstGeom prst="rect">
            <a:avLst/>
          </a:prstGeom>
          <a:noFill/>
          <a:ln w="28575">
            <a:solidFill>
              <a:srgbClr val="7030A0"/>
            </a:solidFill>
          </a:ln>
        </p:spPr>
        <p:txBody>
          <a:bodyPr wrap="square" rtlCol="0">
            <a:spAutoFit/>
          </a:bodyPr>
          <a:lstStyle/>
          <a:p>
            <a:endParaRPr lang="pt-PT" dirty="0"/>
          </a:p>
        </p:txBody>
      </p:sp>
      <p:sp>
        <p:nvSpPr>
          <p:cNvPr id="12" name="Oval 11">
            <a:extLst>
              <a:ext uri="{FF2B5EF4-FFF2-40B4-BE49-F238E27FC236}">
                <a16:creationId xmlns:a16="http://schemas.microsoft.com/office/drawing/2014/main" id="{B3884D2C-C7D2-D4B0-B1C3-18597887EBEA}"/>
              </a:ext>
            </a:extLst>
          </p:cNvPr>
          <p:cNvSpPr/>
          <p:nvPr/>
        </p:nvSpPr>
        <p:spPr>
          <a:xfrm>
            <a:off x="8627160" y="2887697"/>
            <a:ext cx="1435669" cy="615017"/>
          </a:xfrm>
          <a:prstGeom prst="ellipse">
            <a:avLst/>
          </a:prstGeom>
          <a:noFill/>
          <a:ln>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sz="1200" dirty="0" err="1">
                <a:solidFill>
                  <a:schemeClr val="tx1"/>
                </a:solidFill>
                <a:latin typeface="Arial Narrow" panose="020B0606020202030204" pitchFamily="34" charset="0"/>
              </a:rPr>
              <a:t>Διαλογιστείται</a:t>
            </a:r>
            <a:endParaRPr lang="pt-PT" sz="1200" dirty="0">
              <a:solidFill>
                <a:schemeClr val="tx1"/>
              </a:solidFill>
              <a:latin typeface="Arial Narrow" panose="020B0606020202030204" pitchFamily="34" charset="0"/>
            </a:endParaRPr>
          </a:p>
        </p:txBody>
      </p:sp>
      <p:sp>
        <p:nvSpPr>
          <p:cNvPr id="13" name="Oval 12">
            <a:extLst>
              <a:ext uri="{FF2B5EF4-FFF2-40B4-BE49-F238E27FC236}">
                <a16:creationId xmlns:a16="http://schemas.microsoft.com/office/drawing/2014/main" id="{7EAFF4E7-916C-96BA-23A9-787B5470CB57}"/>
              </a:ext>
            </a:extLst>
          </p:cNvPr>
          <p:cNvSpPr/>
          <p:nvPr/>
        </p:nvSpPr>
        <p:spPr>
          <a:xfrm>
            <a:off x="6707212" y="2977550"/>
            <a:ext cx="1744892" cy="615017"/>
          </a:xfrm>
          <a:prstGeom prst="ellipse">
            <a:avLst/>
          </a:prstGeom>
          <a:noFill/>
          <a:ln>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sz="1200" dirty="0">
                <a:solidFill>
                  <a:schemeClr val="tx1"/>
                </a:solidFill>
                <a:latin typeface="Arial Narrow" panose="020B0606020202030204" pitchFamily="34" charset="0"/>
              </a:rPr>
              <a:t>Κάντε ασκήσεις συναισθηματικού ελέγχου</a:t>
            </a:r>
            <a:endParaRPr lang="pt-PT" sz="1200" dirty="0">
              <a:solidFill>
                <a:schemeClr val="tx1"/>
              </a:solidFill>
              <a:latin typeface="Arial Narrow" panose="020B0606020202030204" pitchFamily="34" charset="0"/>
            </a:endParaRPr>
          </a:p>
        </p:txBody>
      </p:sp>
      <p:sp>
        <p:nvSpPr>
          <p:cNvPr id="21" name="Oval 20">
            <a:extLst>
              <a:ext uri="{FF2B5EF4-FFF2-40B4-BE49-F238E27FC236}">
                <a16:creationId xmlns:a16="http://schemas.microsoft.com/office/drawing/2014/main" id="{3343726E-3CE3-6304-365E-2D87C932070E}"/>
              </a:ext>
            </a:extLst>
          </p:cNvPr>
          <p:cNvSpPr/>
          <p:nvPr/>
        </p:nvSpPr>
        <p:spPr>
          <a:xfrm>
            <a:off x="9303635" y="3974467"/>
            <a:ext cx="1173124" cy="615017"/>
          </a:xfrm>
          <a:prstGeom prst="ellipse">
            <a:avLst/>
          </a:prstGeom>
          <a:noFill/>
          <a:ln>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sz="1200" dirty="0">
                <a:solidFill>
                  <a:schemeClr val="tx1"/>
                </a:solidFill>
                <a:latin typeface="Arial Narrow" panose="020B0606020202030204" pitchFamily="34" charset="0"/>
              </a:rPr>
              <a:t>Θέστε όρια</a:t>
            </a:r>
            <a:endParaRPr lang="pt-PT" sz="1200" dirty="0">
              <a:solidFill>
                <a:schemeClr val="tx1"/>
              </a:solidFill>
              <a:latin typeface="Arial Narrow" panose="020B0606020202030204" pitchFamily="34" charset="0"/>
            </a:endParaRPr>
          </a:p>
        </p:txBody>
      </p:sp>
      <p:sp>
        <p:nvSpPr>
          <p:cNvPr id="22" name="Oval 21">
            <a:extLst>
              <a:ext uri="{FF2B5EF4-FFF2-40B4-BE49-F238E27FC236}">
                <a16:creationId xmlns:a16="http://schemas.microsoft.com/office/drawing/2014/main" id="{589B3AA0-D3CE-7E7C-E9C9-CC26590D649F}"/>
              </a:ext>
            </a:extLst>
          </p:cNvPr>
          <p:cNvSpPr/>
          <p:nvPr/>
        </p:nvSpPr>
        <p:spPr>
          <a:xfrm>
            <a:off x="8682442" y="4784016"/>
            <a:ext cx="1615443" cy="680804"/>
          </a:xfrm>
          <a:prstGeom prst="ellipse">
            <a:avLst/>
          </a:prstGeom>
          <a:noFill/>
          <a:ln>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sz="1200" dirty="0">
                <a:solidFill>
                  <a:schemeClr val="tx1"/>
                </a:solidFill>
                <a:latin typeface="Arial Narrow" panose="020B0606020202030204" pitchFamily="34" charset="0"/>
              </a:rPr>
              <a:t>Σεβαστείτε τα συναισθήματα</a:t>
            </a:r>
            <a:endParaRPr lang="pt-PT" sz="1200" dirty="0">
              <a:solidFill>
                <a:schemeClr val="tx1"/>
              </a:solidFill>
              <a:latin typeface="Arial Narrow" panose="020B0606020202030204" pitchFamily="34" charset="0"/>
            </a:endParaRPr>
          </a:p>
        </p:txBody>
      </p:sp>
      <p:sp>
        <p:nvSpPr>
          <p:cNvPr id="23" name="Oval 22">
            <a:extLst>
              <a:ext uri="{FF2B5EF4-FFF2-40B4-BE49-F238E27FC236}">
                <a16:creationId xmlns:a16="http://schemas.microsoft.com/office/drawing/2014/main" id="{5F172CBC-4FD3-008A-8127-2E78AEB6B350}"/>
              </a:ext>
            </a:extLst>
          </p:cNvPr>
          <p:cNvSpPr/>
          <p:nvPr/>
        </p:nvSpPr>
        <p:spPr>
          <a:xfrm>
            <a:off x="6176262" y="3974468"/>
            <a:ext cx="1286988" cy="694320"/>
          </a:xfrm>
          <a:prstGeom prst="ellipse">
            <a:avLst/>
          </a:prstGeom>
          <a:noFill/>
          <a:ln>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sz="1200" dirty="0">
                <a:solidFill>
                  <a:schemeClr val="tx1"/>
                </a:solidFill>
                <a:latin typeface="Arial Narrow" panose="020B0606020202030204" pitchFamily="34" charset="0"/>
              </a:rPr>
              <a:t>Μάθετε να είστε μόνοι</a:t>
            </a:r>
            <a:endParaRPr lang="pt-PT" sz="1200" dirty="0">
              <a:solidFill>
                <a:schemeClr val="tx1"/>
              </a:solidFill>
              <a:latin typeface="Arial Narrow" panose="020B0606020202030204" pitchFamily="34" charset="0"/>
            </a:endParaRPr>
          </a:p>
        </p:txBody>
      </p:sp>
      <p:sp>
        <p:nvSpPr>
          <p:cNvPr id="24" name="Oval 23">
            <a:extLst>
              <a:ext uri="{FF2B5EF4-FFF2-40B4-BE49-F238E27FC236}">
                <a16:creationId xmlns:a16="http://schemas.microsoft.com/office/drawing/2014/main" id="{08959A0F-C9F4-F5FE-C490-3A19FFDAF04F}"/>
              </a:ext>
            </a:extLst>
          </p:cNvPr>
          <p:cNvSpPr/>
          <p:nvPr/>
        </p:nvSpPr>
        <p:spPr>
          <a:xfrm>
            <a:off x="7821852" y="3932422"/>
            <a:ext cx="1173124" cy="615017"/>
          </a:xfrm>
          <a:prstGeom prst="ellipse">
            <a:avLst/>
          </a:prstGeom>
          <a:noFill/>
          <a:ln>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sz="1200" dirty="0">
                <a:solidFill>
                  <a:schemeClr val="tx1"/>
                </a:solidFill>
                <a:latin typeface="Arial Narrow" panose="020B0606020202030204" pitchFamily="34" charset="0"/>
              </a:rPr>
              <a:t>Βρείτε ένα χόμπι</a:t>
            </a:r>
            <a:endParaRPr lang="pt-PT" sz="1200" dirty="0">
              <a:solidFill>
                <a:schemeClr val="tx1"/>
              </a:solidFill>
              <a:latin typeface="Arial Narrow" panose="020B0606020202030204" pitchFamily="34" charset="0"/>
            </a:endParaRPr>
          </a:p>
        </p:txBody>
      </p:sp>
      <p:sp>
        <p:nvSpPr>
          <p:cNvPr id="25" name="Oval 24">
            <a:extLst>
              <a:ext uri="{FF2B5EF4-FFF2-40B4-BE49-F238E27FC236}">
                <a16:creationId xmlns:a16="http://schemas.microsoft.com/office/drawing/2014/main" id="{501CED0C-BF08-3A78-D5F3-722139FB8E79}"/>
              </a:ext>
            </a:extLst>
          </p:cNvPr>
          <p:cNvSpPr/>
          <p:nvPr/>
        </p:nvSpPr>
        <p:spPr>
          <a:xfrm>
            <a:off x="6682226" y="4812902"/>
            <a:ext cx="1400140" cy="615017"/>
          </a:xfrm>
          <a:prstGeom prst="ellipse">
            <a:avLst/>
          </a:prstGeom>
          <a:noFill/>
          <a:ln>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sz="1200" dirty="0">
                <a:solidFill>
                  <a:schemeClr val="tx1"/>
                </a:solidFill>
                <a:latin typeface="Arial Narrow" panose="020B0606020202030204" pitchFamily="34" charset="0"/>
              </a:rPr>
              <a:t>Ανάπτυξη αυτογνωσίας</a:t>
            </a:r>
            <a:endParaRPr lang="pt-PT" sz="1200" dirty="0">
              <a:solidFill>
                <a:schemeClr val="tx1"/>
              </a:solidFill>
              <a:latin typeface="Arial Narrow" panose="020B0606020202030204" pitchFamily="34" charset="0"/>
            </a:endParaRPr>
          </a:p>
        </p:txBody>
      </p:sp>
    </p:spTree>
    <p:extLst>
      <p:ext uri="{BB962C8B-B14F-4D97-AF65-F5344CB8AC3E}">
        <p14:creationId xmlns:p14="http://schemas.microsoft.com/office/powerpoint/2010/main" val="26395887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3D96F0B-D496-1C0D-49E9-742D5D477FDA}"/>
              </a:ext>
            </a:extLst>
          </p:cNvPr>
          <p:cNvSpPr>
            <a:spLocks noGrp="1"/>
          </p:cNvSpPr>
          <p:nvPr>
            <p:ph type="ctrTitle"/>
          </p:nvPr>
        </p:nvSpPr>
        <p:spPr>
          <a:xfrm>
            <a:off x="1524000" y="887957"/>
            <a:ext cx="9144000" cy="785691"/>
          </a:xfrm>
        </p:spPr>
        <p:txBody>
          <a:bodyPr/>
          <a:lstStyle/>
          <a:p>
            <a:r>
              <a:rPr lang="el-GR" sz="3200" dirty="0"/>
              <a:t>Στρατηγικές </a:t>
            </a:r>
            <a:r>
              <a:rPr lang="el-GR" sz="3200" dirty="0" err="1"/>
              <a:t>αυτοφροντίδας</a:t>
            </a:r>
            <a:r>
              <a:rPr lang="el-GR" sz="3200" dirty="0"/>
              <a:t> – Φροντίστε τον εαυτό σας</a:t>
            </a:r>
            <a:endParaRPr lang="pt-PT" sz="3200" dirty="0"/>
          </a:p>
        </p:txBody>
      </p:sp>
      <p:sp>
        <p:nvSpPr>
          <p:cNvPr id="14" name="CaixaDeTexto 13">
            <a:extLst>
              <a:ext uri="{FF2B5EF4-FFF2-40B4-BE49-F238E27FC236}">
                <a16:creationId xmlns:a16="http://schemas.microsoft.com/office/drawing/2014/main" id="{B5EE1B69-C159-DD2B-745D-86D6E7E56CB7}"/>
              </a:ext>
            </a:extLst>
          </p:cNvPr>
          <p:cNvSpPr txBox="1"/>
          <p:nvPr/>
        </p:nvSpPr>
        <p:spPr>
          <a:xfrm>
            <a:off x="1115086" y="2423883"/>
            <a:ext cx="4440043" cy="3270314"/>
          </a:xfrm>
          <a:prstGeom prst="rect">
            <a:avLst/>
          </a:prstGeom>
          <a:noFill/>
          <a:ln w="28575">
            <a:solidFill>
              <a:srgbClr val="7030A0"/>
            </a:solidFill>
          </a:ln>
        </p:spPr>
        <p:txBody>
          <a:bodyPr wrap="square" rtlCol="0">
            <a:spAutoFit/>
          </a:bodyPr>
          <a:lstStyle/>
          <a:p>
            <a:endParaRPr lang="pt-PT" dirty="0"/>
          </a:p>
        </p:txBody>
      </p:sp>
      <p:sp>
        <p:nvSpPr>
          <p:cNvPr id="4" name="Marcador de Posição de Conteúdo 2">
            <a:extLst>
              <a:ext uri="{FF2B5EF4-FFF2-40B4-BE49-F238E27FC236}">
                <a16:creationId xmlns:a16="http://schemas.microsoft.com/office/drawing/2014/main" id="{20D4E9BC-780F-7AEC-A95A-39A0A3C89D5A}"/>
              </a:ext>
            </a:extLst>
          </p:cNvPr>
          <p:cNvSpPr txBox="1">
            <a:spLocks/>
          </p:cNvSpPr>
          <p:nvPr/>
        </p:nvSpPr>
        <p:spPr>
          <a:xfrm>
            <a:off x="838200" y="6117328"/>
            <a:ext cx="10515600" cy="31591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buNone/>
            </a:pPr>
            <a:r>
              <a:rPr lang="en-US" sz="600" dirty="0">
                <a:latin typeface="Arial Narrow" panose="020B0606020202030204" pitchFamily="34" charset="0"/>
              </a:rPr>
              <a:t>Ask H, </a:t>
            </a:r>
            <a:r>
              <a:rPr lang="en-US" sz="600" dirty="0" err="1">
                <a:latin typeface="Arial Narrow" panose="020B0606020202030204" pitchFamily="34" charset="0"/>
              </a:rPr>
              <a:t>Cheesman</a:t>
            </a:r>
            <a:r>
              <a:rPr lang="en-US" sz="600" dirty="0">
                <a:latin typeface="Arial Narrow" panose="020B0606020202030204" pitchFamily="34" charset="0"/>
              </a:rPr>
              <a:t> R, Jami ES, Levey DF, Purves KL, Weber H. Genetic contributions to anxiety disorders: where we are and where we are heading. Psychol Med. 2021 Oct;51(13):2231-2246. doi: 10.1017/S0033291720005486. </a:t>
            </a:r>
            <a:r>
              <a:rPr lang="en-US" sz="600" dirty="0" err="1">
                <a:latin typeface="Arial Narrow" panose="020B0606020202030204" pitchFamily="34" charset="0"/>
              </a:rPr>
              <a:t>Epub</a:t>
            </a:r>
            <a:r>
              <a:rPr lang="en-US" sz="600" dirty="0">
                <a:latin typeface="Arial Narrow" panose="020B0606020202030204" pitchFamily="34" charset="0"/>
              </a:rPr>
              <a:t> 2021 Feb 9. PMID: 33557968.</a:t>
            </a:r>
            <a:endParaRPr lang="pt-PT" sz="600" dirty="0">
              <a:latin typeface="Arial Narrow" panose="020B0606020202030204" pitchFamily="34" charset="0"/>
            </a:endParaRPr>
          </a:p>
        </p:txBody>
      </p:sp>
      <p:sp>
        <p:nvSpPr>
          <p:cNvPr id="5" name="Oval 4">
            <a:extLst>
              <a:ext uri="{FF2B5EF4-FFF2-40B4-BE49-F238E27FC236}">
                <a16:creationId xmlns:a16="http://schemas.microsoft.com/office/drawing/2014/main" id="{5DC66B4C-B29C-4917-8E94-FC1BEB2C48D4}"/>
              </a:ext>
            </a:extLst>
          </p:cNvPr>
          <p:cNvSpPr/>
          <p:nvPr/>
        </p:nvSpPr>
        <p:spPr>
          <a:xfrm>
            <a:off x="1245664" y="3051529"/>
            <a:ext cx="1969650" cy="680407"/>
          </a:xfrm>
          <a:prstGeom prst="ellipse">
            <a:avLst/>
          </a:prstGeom>
          <a:noFill/>
          <a:ln>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sz="1200" dirty="0">
                <a:solidFill>
                  <a:schemeClr val="tx1"/>
                </a:solidFill>
                <a:latin typeface="Arial Narrow" panose="020B0606020202030204" pitchFamily="34" charset="0"/>
              </a:rPr>
              <a:t>Μιλήστε με κάποιον που εμπιστεύεστε</a:t>
            </a:r>
            <a:endParaRPr lang="pt-PT" sz="1200" dirty="0">
              <a:solidFill>
                <a:schemeClr val="tx1"/>
              </a:solidFill>
              <a:latin typeface="Arial Narrow" panose="020B0606020202030204" pitchFamily="34" charset="0"/>
            </a:endParaRPr>
          </a:p>
        </p:txBody>
      </p:sp>
      <p:sp>
        <p:nvSpPr>
          <p:cNvPr id="15" name="CaixaDeTexto 14">
            <a:extLst>
              <a:ext uri="{FF2B5EF4-FFF2-40B4-BE49-F238E27FC236}">
                <a16:creationId xmlns:a16="http://schemas.microsoft.com/office/drawing/2014/main" id="{5F32318A-DB8C-F8C8-4452-96895EF9C6A7}"/>
              </a:ext>
            </a:extLst>
          </p:cNvPr>
          <p:cNvSpPr txBox="1"/>
          <p:nvPr/>
        </p:nvSpPr>
        <p:spPr>
          <a:xfrm>
            <a:off x="1716450" y="1860310"/>
            <a:ext cx="3735756" cy="369332"/>
          </a:xfrm>
          <a:prstGeom prst="rect">
            <a:avLst/>
          </a:prstGeom>
          <a:noFill/>
        </p:spPr>
        <p:txBody>
          <a:bodyPr wrap="square" rtlCol="0">
            <a:spAutoFit/>
          </a:bodyPr>
          <a:lstStyle/>
          <a:p>
            <a:pPr algn="ctr"/>
            <a:r>
              <a:rPr lang="el-GR" sz="1800" dirty="0">
                <a:solidFill>
                  <a:srgbClr val="7030A0"/>
                </a:solidFill>
                <a:latin typeface="Arial Narrow" panose="020B0606020202030204" pitchFamily="34" charset="0"/>
              </a:rPr>
              <a:t>Κοινωνικός</a:t>
            </a:r>
            <a:endParaRPr lang="pt-PT" sz="1800" dirty="0">
              <a:solidFill>
                <a:srgbClr val="7030A0"/>
              </a:solidFill>
              <a:latin typeface="Arial Narrow" panose="020B0606020202030204" pitchFamily="34" charset="0"/>
            </a:endParaRPr>
          </a:p>
        </p:txBody>
      </p:sp>
      <p:sp>
        <p:nvSpPr>
          <p:cNvPr id="3" name="CaixaDeTexto 2">
            <a:extLst>
              <a:ext uri="{FF2B5EF4-FFF2-40B4-BE49-F238E27FC236}">
                <a16:creationId xmlns:a16="http://schemas.microsoft.com/office/drawing/2014/main" id="{81BF5B6A-C915-14D0-A154-504A2F9D06BE}"/>
              </a:ext>
            </a:extLst>
          </p:cNvPr>
          <p:cNvSpPr txBox="1"/>
          <p:nvPr/>
        </p:nvSpPr>
        <p:spPr>
          <a:xfrm>
            <a:off x="6249731" y="1777744"/>
            <a:ext cx="3757722" cy="369332"/>
          </a:xfrm>
          <a:prstGeom prst="rect">
            <a:avLst/>
          </a:prstGeom>
          <a:noFill/>
        </p:spPr>
        <p:txBody>
          <a:bodyPr wrap="square" rtlCol="0">
            <a:spAutoFit/>
          </a:bodyPr>
          <a:lstStyle/>
          <a:p>
            <a:pPr algn="ctr"/>
            <a:r>
              <a:rPr lang="el-GR" sz="1800" dirty="0">
                <a:solidFill>
                  <a:srgbClr val="7030A0"/>
                </a:solidFill>
                <a:latin typeface="Arial Narrow" panose="020B0606020202030204" pitchFamily="34" charset="0"/>
              </a:rPr>
              <a:t>Γνωστικός</a:t>
            </a:r>
            <a:endParaRPr lang="pt-PT" sz="1800" dirty="0">
              <a:solidFill>
                <a:srgbClr val="7030A0"/>
              </a:solidFill>
              <a:latin typeface="Arial Narrow" panose="020B0606020202030204" pitchFamily="34" charset="0"/>
            </a:endParaRPr>
          </a:p>
        </p:txBody>
      </p:sp>
      <p:sp>
        <p:nvSpPr>
          <p:cNvPr id="7" name="Oval 6">
            <a:extLst>
              <a:ext uri="{FF2B5EF4-FFF2-40B4-BE49-F238E27FC236}">
                <a16:creationId xmlns:a16="http://schemas.microsoft.com/office/drawing/2014/main" id="{471805B1-2539-2046-D14E-51563AD903F9}"/>
              </a:ext>
            </a:extLst>
          </p:cNvPr>
          <p:cNvSpPr/>
          <p:nvPr/>
        </p:nvSpPr>
        <p:spPr>
          <a:xfrm>
            <a:off x="3472543" y="2991815"/>
            <a:ext cx="1969649" cy="696674"/>
          </a:xfrm>
          <a:prstGeom prst="ellipse">
            <a:avLst/>
          </a:prstGeom>
          <a:noFill/>
          <a:ln>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sz="1200" dirty="0">
                <a:solidFill>
                  <a:schemeClr val="tx1"/>
                </a:solidFill>
                <a:latin typeface="Arial Narrow" panose="020B0606020202030204" pitchFamily="34" charset="0"/>
              </a:rPr>
              <a:t>Τόνωση των κοινωνικών επαφών</a:t>
            </a:r>
            <a:endParaRPr lang="pt-PT" sz="1200" dirty="0">
              <a:solidFill>
                <a:schemeClr val="tx1"/>
              </a:solidFill>
              <a:latin typeface="Arial Narrow" panose="020B0606020202030204" pitchFamily="34" charset="0"/>
            </a:endParaRPr>
          </a:p>
        </p:txBody>
      </p:sp>
      <p:sp>
        <p:nvSpPr>
          <p:cNvPr id="8" name="Oval 7">
            <a:extLst>
              <a:ext uri="{FF2B5EF4-FFF2-40B4-BE49-F238E27FC236}">
                <a16:creationId xmlns:a16="http://schemas.microsoft.com/office/drawing/2014/main" id="{ACDFDBCA-15B8-C55E-583D-7B512D6E512F}"/>
              </a:ext>
            </a:extLst>
          </p:cNvPr>
          <p:cNvSpPr/>
          <p:nvPr/>
        </p:nvSpPr>
        <p:spPr>
          <a:xfrm>
            <a:off x="2295070" y="3882946"/>
            <a:ext cx="1969650" cy="567878"/>
          </a:xfrm>
          <a:prstGeom prst="ellipse">
            <a:avLst/>
          </a:prstGeom>
          <a:noFill/>
          <a:ln>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sz="1200" dirty="0">
                <a:solidFill>
                  <a:schemeClr val="tx1"/>
                </a:solidFill>
                <a:latin typeface="Arial Narrow" panose="020B0606020202030204" pitchFamily="34" charset="0"/>
              </a:rPr>
              <a:t>Συναναστραφείτε με φίλους</a:t>
            </a:r>
            <a:endParaRPr lang="pt-PT" sz="1200" dirty="0">
              <a:solidFill>
                <a:schemeClr val="tx1"/>
              </a:solidFill>
              <a:latin typeface="Arial Narrow" panose="020B0606020202030204" pitchFamily="34" charset="0"/>
            </a:endParaRPr>
          </a:p>
        </p:txBody>
      </p:sp>
      <p:sp>
        <p:nvSpPr>
          <p:cNvPr id="9" name="Oval 8">
            <a:extLst>
              <a:ext uri="{FF2B5EF4-FFF2-40B4-BE49-F238E27FC236}">
                <a16:creationId xmlns:a16="http://schemas.microsoft.com/office/drawing/2014/main" id="{F859F111-D636-8F64-661C-874028E28EEA}"/>
              </a:ext>
            </a:extLst>
          </p:cNvPr>
          <p:cNvSpPr/>
          <p:nvPr/>
        </p:nvSpPr>
        <p:spPr>
          <a:xfrm>
            <a:off x="1247522" y="4438940"/>
            <a:ext cx="1757755" cy="845136"/>
          </a:xfrm>
          <a:prstGeom prst="ellipse">
            <a:avLst/>
          </a:prstGeom>
          <a:noFill/>
          <a:ln>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sz="1200" dirty="0">
                <a:solidFill>
                  <a:schemeClr val="tx1"/>
                </a:solidFill>
                <a:latin typeface="Arial Narrow" panose="020B0606020202030204" pitchFamily="34" charset="0"/>
              </a:rPr>
              <a:t>Συμμετοχή σε ομαδικές δραστηριότητες</a:t>
            </a:r>
            <a:endParaRPr lang="pt-PT" sz="1200" dirty="0">
              <a:solidFill>
                <a:schemeClr val="tx1"/>
              </a:solidFill>
              <a:latin typeface="Arial Narrow" panose="020B0606020202030204" pitchFamily="34" charset="0"/>
            </a:endParaRPr>
          </a:p>
        </p:txBody>
      </p:sp>
      <p:sp>
        <p:nvSpPr>
          <p:cNvPr id="10" name="Oval 9">
            <a:extLst>
              <a:ext uri="{FF2B5EF4-FFF2-40B4-BE49-F238E27FC236}">
                <a16:creationId xmlns:a16="http://schemas.microsoft.com/office/drawing/2014/main" id="{3D386772-CA89-5D0F-90EB-2816062FCAF0}"/>
              </a:ext>
            </a:extLst>
          </p:cNvPr>
          <p:cNvSpPr/>
          <p:nvPr/>
        </p:nvSpPr>
        <p:spPr>
          <a:xfrm>
            <a:off x="3825321" y="4498417"/>
            <a:ext cx="1523100" cy="687548"/>
          </a:xfrm>
          <a:prstGeom prst="ellipse">
            <a:avLst/>
          </a:prstGeom>
          <a:noFill/>
          <a:ln>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sz="1200" dirty="0">
                <a:solidFill>
                  <a:schemeClr val="tx1"/>
                </a:solidFill>
                <a:latin typeface="Arial Narrow" panose="020B0606020202030204" pitchFamily="34" charset="0"/>
              </a:rPr>
              <a:t>Ζητήστε βοήθεια</a:t>
            </a:r>
            <a:endParaRPr lang="pt-PT" sz="1200" dirty="0">
              <a:solidFill>
                <a:schemeClr val="tx1"/>
              </a:solidFill>
              <a:latin typeface="Arial Narrow" panose="020B0606020202030204" pitchFamily="34" charset="0"/>
            </a:endParaRPr>
          </a:p>
        </p:txBody>
      </p:sp>
      <p:sp>
        <p:nvSpPr>
          <p:cNvPr id="11" name="CaixaDeTexto 10">
            <a:extLst>
              <a:ext uri="{FF2B5EF4-FFF2-40B4-BE49-F238E27FC236}">
                <a16:creationId xmlns:a16="http://schemas.microsoft.com/office/drawing/2014/main" id="{DEC126B3-CF95-BE4C-18B6-B4B4FEDC984E}"/>
              </a:ext>
            </a:extLst>
          </p:cNvPr>
          <p:cNvSpPr txBox="1"/>
          <p:nvPr/>
        </p:nvSpPr>
        <p:spPr>
          <a:xfrm>
            <a:off x="5812358" y="2423883"/>
            <a:ext cx="4340330" cy="3270314"/>
          </a:xfrm>
          <a:prstGeom prst="rect">
            <a:avLst/>
          </a:prstGeom>
          <a:noFill/>
          <a:ln w="28575">
            <a:solidFill>
              <a:srgbClr val="7030A0"/>
            </a:solidFill>
          </a:ln>
        </p:spPr>
        <p:txBody>
          <a:bodyPr wrap="square" rtlCol="0">
            <a:spAutoFit/>
          </a:bodyPr>
          <a:lstStyle/>
          <a:p>
            <a:endParaRPr lang="pt-PT" dirty="0"/>
          </a:p>
        </p:txBody>
      </p:sp>
      <p:sp>
        <p:nvSpPr>
          <p:cNvPr id="12" name="Oval 11">
            <a:extLst>
              <a:ext uri="{FF2B5EF4-FFF2-40B4-BE49-F238E27FC236}">
                <a16:creationId xmlns:a16="http://schemas.microsoft.com/office/drawing/2014/main" id="{B3884D2C-C7D2-D4B0-B1C3-18597887EBEA}"/>
              </a:ext>
            </a:extLst>
          </p:cNvPr>
          <p:cNvSpPr/>
          <p:nvPr/>
        </p:nvSpPr>
        <p:spPr>
          <a:xfrm>
            <a:off x="8765022" y="3032643"/>
            <a:ext cx="1025156" cy="615017"/>
          </a:xfrm>
          <a:prstGeom prst="ellipse">
            <a:avLst/>
          </a:prstGeom>
          <a:noFill/>
          <a:ln>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sz="1200" dirty="0">
                <a:solidFill>
                  <a:schemeClr val="tx1"/>
                </a:solidFill>
                <a:latin typeface="Arial Narrow" panose="020B0606020202030204" pitchFamily="34" charset="0"/>
              </a:rPr>
              <a:t>Μαθαίνω</a:t>
            </a:r>
            <a:endParaRPr lang="pt-PT" sz="1200" dirty="0">
              <a:solidFill>
                <a:schemeClr val="tx1"/>
              </a:solidFill>
              <a:latin typeface="Arial Narrow" panose="020B0606020202030204" pitchFamily="34" charset="0"/>
            </a:endParaRPr>
          </a:p>
        </p:txBody>
      </p:sp>
      <p:sp>
        <p:nvSpPr>
          <p:cNvPr id="21" name="Oval 20">
            <a:extLst>
              <a:ext uri="{FF2B5EF4-FFF2-40B4-BE49-F238E27FC236}">
                <a16:creationId xmlns:a16="http://schemas.microsoft.com/office/drawing/2014/main" id="{3343726E-3CE3-6304-365E-2D87C932070E}"/>
              </a:ext>
            </a:extLst>
          </p:cNvPr>
          <p:cNvSpPr/>
          <p:nvPr/>
        </p:nvSpPr>
        <p:spPr>
          <a:xfrm>
            <a:off x="6765023" y="4428466"/>
            <a:ext cx="1173124" cy="615017"/>
          </a:xfrm>
          <a:prstGeom prst="ellipse">
            <a:avLst/>
          </a:prstGeom>
          <a:noFill/>
          <a:ln>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sz="1200" dirty="0">
                <a:solidFill>
                  <a:schemeClr val="tx1"/>
                </a:solidFill>
                <a:latin typeface="Arial Narrow" panose="020B0606020202030204" pitchFamily="34" charset="0"/>
              </a:rPr>
              <a:t>Διαβάζω</a:t>
            </a:r>
            <a:endParaRPr lang="pt-PT" sz="1200" dirty="0">
              <a:solidFill>
                <a:schemeClr val="tx1"/>
              </a:solidFill>
              <a:latin typeface="Arial Narrow" panose="020B0606020202030204" pitchFamily="34" charset="0"/>
            </a:endParaRPr>
          </a:p>
        </p:txBody>
      </p:sp>
      <p:sp>
        <p:nvSpPr>
          <p:cNvPr id="22" name="Oval 21">
            <a:extLst>
              <a:ext uri="{FF2B5EF4-FFF2-40B4-BE49-F238E27FC236}">
                <a16:creationId xmlns:a16="http://schemas.microsoft.com/office/drawing/2014/main" id="{589B3AA0-D3CE-7E7C-E9C9-CC26590D649F}"/>
              </a:ext>
            </a:extLst>
          </p:cNvPr>
          <p:cNvSpPr/>
          <p:nvPr/>
        </p:nvSpPr>
        <p:spPr>
          <a:xfrm>
            <a:off x="8302878" y="4438940"/>
            <a:ext cx="1690325" cy="524591"/>
          </a:xfrm>
          <a:prstGeom prst="ellipse">
            <a:avLst/>
          </a:prstGeom>
          <a:noFill/>
          <a:ln>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sz="1200" dirty="0">
                <a:solidFill>
                  <a:schemeClr val="tx1"/>
                </a:solidFill>
                <a:latin typeface="Arial Narrow" panose="020B0606020202030204" pitchFamily="34" charset="0"/>
              </a:rPr>
              <a:t>Ακούστε μουσική</a:t>
            </a:r>
            <a:endParaRPr lang="pt-PT" sz="1200" dirty="0">
              <a:solidFill>
                <a:schemeClr val="tx1"/>
              </a:solidFill>
              <a:latin typeface="Arial Narrow" panose="020B0606020202030204" pitchFamily="34" charset="0"/>
            </a:endParaRPr>
          </a:p>
        </p:txBody>
      </p:sp>
      <p:sp>
        <p:nvSpPr>
          <p:cNvPr id="24" name="Oval 23">
            <a:extLst>
              <a:ext uri="{FF2B5EF4-FFF2-40B4-BE49-F238E27FC236}">
                <a16:creationId xmlns:a16="http://schemas.microsoft.com/office/drawing/2014/main" id="{08959A0F-C9F4-F5FE-C490-3A19FFDAF04F}"/>
              </a:ext>
            </a:extLst>
          </p:cNvPr>
          <p:cNvSpPr/>
          <p:nvPr/>
        </p:nvSpPr>
        <p:spPr>
          <a:xfrm>
            <a:off x="6846866" y="3073472"/>
            <a:ext cx="1173124" cy="615017"/>
          </a:xfrm>
          <a:prstGeom prst="ellipse">
            <a:avLst/>
          </a:prstGeom>
          <a:noFill/>
          <a:ln>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sz="1200" dirty="0">
                <a:solidFill>
                  <a:schemeClr val="tx1"/>
                </a:solidFill>
                <a:latin typeface="Arial Narrow" panose="020B0606020202030204" pitchFamily="34" charset="0"/>
              </a:rPr>
              <a:t>Χαλαρώνω</a:t>
            </a:r>
            <a:endParaRPr lang="pt-PT" sz="1200" dirty="0">
              <a:solidFill>
                <a:schemeClr val="tx1"/>
              </a:solidFill>
              <a:latin typeface="Arial Narrow" panose="020B0606020202030204" pitchFamily="34" charset="0"/>
            </a:endParaRPr>
          </a:p>
        </p:txBody>
      </p:sp>
    </p:spTree>
    <p:extLst>
      <p:ext uri="{BB962C8B-B14F-4D97-AF65-F5344CB8AC3E}">
        <p14:creationId xmlns:p14="http://schemas.microsoft.com/office/powerpoint/2010/main" val="31920791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a:extLst>
              <a:ext uri="{FF2B5EF4-FFF2-40B4-BE49-F238E27FC236}">
                <a16:creationId xmlns:a16="http://schemas.microsoft.com/office/drawing/2014/main" id="{26DD4040-B9EA-5164-8888-3AFD02F1557E}"/>
              </a:ext>
            </a:extLst>
          </p:cNvPr>
          <p:cNvSpPr>
            <a:spLocks noGrp="1"/>
          </p:cNvSpPr>
          <p:nvPr>
            <p:ph type="subTitle" idx="1"/>
          </p:nvPr>
        </p:nvSpPr>
        <p:spPr>
          <a:xfrm>
            <a:off x="1524000" y="1393372"/>
            <a:ext cx="9144000" cy="5083628"/>
          </a:xfrm>
        </p:spPr>
        <p:txBody>
          <a:bodyPr>
            <a:normAutofit fontScale="92500" lnSpcReduction="20000"/>
          </a:bodyPr>
          <a:lstStyle/>
          <a:p>
            <a:pPr marR="0" lvl="0" indent="-457200" algn="l" defTabSz="914400" rtl="0" eaLnBrk="0" fontAlgn="base" latinLnBrk="0" hangingPunct="0">
              <a:lnSpc>
                <a:spcPct val="100000"/>
              </a:lnSpc>
              <a:spcBef>
                <a:spcPct val="0"/>
              </a:spcBef>
              <a:spcAft>
                <a:spcPct val="0"/>
              </a:spcAft>
              <a:buClrTx/>
              <a:buSzTx/>
              <a:buFont typeface="+mj-lt"/>
              <a:buAutoNum type="arabicPeriod"/>
              <a:tabLst/>
            </a:pPr>
            <a:r>
              <a:rPr kumimoji="0" lang="el-GR" altLang="el-GR" sz="1900" b="1" i="0" u="none" strike="noStrike" cap="none" normalizeH="0" baseline="0" dirty="0">
                <a:ln>
                  <a:noFill/>
                </a:ln>
                <a:solidFill>
                  <a:srgbClr val="7030A0"/>
                </a:solidFill>
                <a:effectLst/>
                <a:latin typeface="Arial" panose="020B0604020202020204" pitchFamily="34" charset="0"/>
              </a:rPr>
              <a:t>Βελτίωση των Βασικών Ικανοτήτων των Εταίρων Οργανισμών</a:t>
            </a:r>
            <a:r>
              <a:rPr kumimoji="0" lang="el-GR" altLang="el-GR" sz="900" b="1" i="0" u="none" strike="noStrike" cap="none" normalizeH="0" baseline="0" dirty="0">
                <a:ln>
                  <a:noFill/>
                </a:ln>
                <a:solidFill>
                  <a:srgbClr val="7030A0"/>
                </a:solidFill>
                <a:effectLst/>
                <a:latin typeface="Arial" panose="020B0604020202020204" pitchFamily="34" charset="0"/>
              </a:rPr>
              <a:t>:</a:t>
            </a:r>
            <a:r>
              <a:rPr kumimoji="0" lang="el-GR" altLang="el-GR" sz="2000" b="0" i="0" u="none" strike="noStrike" cap="none" normalizeH="0" baseline="0" dirty="0">
                <a:ln>
                  <a:noFill/>
                </a:ln>
                <a:solidFill>
                  <a:srgbClr val="7030A0"/>
                </a:solidFill>
                <a:effectLst/>
                <a:latin typeface="Arial" panose="020B0604020202020204" pitchFamily="34" charset="0"/>
              </a:rPr>
              <a:t> μ</a:t>
            </a:r>
            <a:r>
              <a:rPr kumimoji="0" lang="el-GR" altLang="el-GR" sz="2000" b="0" i="0" u="none" strike="noStrike" cap="none" normalizeH="0" baseline="0" dirty="0">
                <a:ln>
                  <a:noFill/>
                </a:ln>
                <a:solidFill>
                  <a:schemeClr val="tx1"/>
                </a:solidFill>
                <a:effectLst/>
                <a:latin typeface="Arial" panose="020B0604020202020204" pitchFamily="34" charset="0"/>
              </a:rPr>
              <a:t>έσω της εμβάθυνσης της γνώσης για το άγχος και την Τεχνητή Νοημοσύνη (AI) στο πεδίο της εκπαίδευσης.</a:t>
            </a:r>
          </a:p>
          <a:p>
            <a:pPr marR="0" lvl="0" indent="-457200" algn="l" defTabSz="914400" rtl="0" eaLnBrk="0" fontAlgn="base" latinLnBrk="0" hangingPunct="0">
              <a:lnSpc>
                <a:spcPct val="100000"/>
              </a:lnSpc>
              <a:spcBef>
                <a:spcPct val="0"/>
              </a:spcBef>
              <a:spcAft>
                <a:spcPct val="0"/>
              </a:spcAft>
              <a:buClrTx/>
              <a:buSzTx/>
              <a:buFont typeface="+mj-lt"/>
              <a:buAutoNum type="arabicPeriod"/>
              <a:tabLst/>
            </a:pPr>
            <a:endParaRPr kumimoji="0" lang="el-GR" altLang="el-GR" sz="2000" b="0" i="0" u="none" strike="noStrike" cap="none" normalizeH="0" baseline="0" dirty="0">
              <a:ln>
                <a:noFill/>
              </a:ln>
              <a:solidFill>
                <a:schemeClr val="tx1"/>
              </a:solidFill>
              <a:effectLst/>
              <a:latin typeface="Arial" panose="020B0604020202020204" pitchFamily="34" charset="0"/>
            </a:endParaRPr>
          </a:p>
          <a:p>
            <a:pPr marR="0" lvl="0" indent="-457200" algn="l" defTabSz="914400" rtl="0" eaLnBrk="0" fontAlgn="base" latinLnBrk="0" hangingPunct="0">
              <a:lnSpc>
                <a:spcPct val="100000"/>
              </a:lnSpc>
              <a:spcBef>
                <a:spcPct val="0"/>
              </a:spcBef>
              <a:spcAft>
                <a:spcPct val="0"/>
              </a:spcAft>
              <a:buClrTx/>
              <a:buSzTx/>
              <a:buFont typeface="+mj-lt"/>
              <a:buAutoNum type="arabicPeriod"/>
              <a:tabLst/>
            </a:pPr>
            <a:r>
              <a:rPr kumimoji="0" lang="el-GR" altLang="el-GR" sz="2000" b="1" i="0" u="none" strike="noStrike" cap="none" normalizeH="0" baseline="0" dirty="0">
                <a:ln>
                  <a:noFill/>
                </a:ln>
                <a:solidFill>
                  <a:srgbClr val="7030A0"/>
                </a:solidFill>
                <a:effectLst/>
                <a:latin typeface="Arial" panose="020B0604020202020204" pitchFamily="34" charset="0"/>
              </a:rPr>
              <a:t>Ευαισθητοποίηση</a:t>
            </a:r>
            <a:r>
              <a:rPr lang="el-GR" altLang="el-GR" sz="2000" b="1" dirty="0">
                <a:solidFill>
                  <a:srgbClr val="7030A0"/>
                </a:solidFill>
                <a:latin typeface="Arial" panose="020B0604020202020204" pitchFamily="34" charset="0"/>
              </a:rPr>
              <a:t> </a:t>
            </a:r>
            <a:r>
              <a:rPr lang="el-GR" altLang="el-GR" sz="2000" dirty="0">
                <a:solidFill>
                  <a:schemeClr val="tx1"/>
                </a:solidFill>
                <a:latin typeface="Arial" panose="020B0604020202020204" pitchFamily="34" charset="0"/>
              </a:rPr>
              <a:t>των</a:t>
            </a:r>
            <a:r>
              <a:rPr kumimoji="0" lang="el-GR" altLang="el-GR" sz="2000" b="0" i="0" u="none" strike="noStrike" cap="none" normalizeH="0" baseline="0" dirty="0">
                <a:ln>
                  <a:noFill/>
                </a:ln>
                <a:solidFill>
                  <a:schemeClr val="tx1"/>
                </a:solidFill>
                <a:effectLst/>
                <a:latin typeface="Arial" panose="020B0604020202020204" pitchFamily="34" charset="0"/>
              </a:rPr>
              <a:t> διευθυντών, εκπαιδευτικών, γονέων και μαθητών σχετικά με τα οφέλη της χρήσης της τεχνητής νοημοσύνης για τη μείωση του άγχους.</a:t>
            </a:r>
          </a:p>
          <a:p>
            <a:pPr marR="0" lvl="0" indent="-457200" algn="l" defTabSz="914400" rtl="0" eaLnBrk="0" fontAlgn="base" latinLnBrk="0" hangingPunct="0">
              <a:lnSpc>
                <a:spcPct val="100000"/>
              </a:lnSpc>
              <a:spcBef>
                <a:spcPct val="0"/>
              </a:spcBef>
              <a:spcAft>
                <a:spcPct val="0"/>
              </a:spcAft>
              <a:buClrTx/>
              <a:buSzTx/>
              <a:buFont typeface="+mj-lt"/>
              <a:buAutoNum type="arabicPeriod"/>
              <a:tabLst/>
            </a:pPr>
            <a:endParaRPr kumimoji="0" lang="el-GR" altLang="el-GR" sz="2000" b="0" i="0" u="none" strike="noStrike" cap="none" normalizeH="0" baseline="0" dirty="0">
              <a:ln>
                <a:noFill/>
              </a:ln>
              <a:solidFill>
                <a:schemeClr val="tx1"/>
              </a:solidFill>
              <a:effectLst/>
              <a:latin typeface="Arial" panose="020B0604020202020204" pitchFamily="34" charset="0"/>
            </a:endParaRPr>
          </a:p>
          <a:p>
            <a:pPr marR="0" lvl="0" indent="-457200" algn="l" defTabSz="914400" rtl="0" eaLnBrk="0" fontAlgn="base" latinLnBrk="0" hangingPunct="0">
              <a:lnSpc>
                <a:spcPct val="100000"/>
              </a:lnSpc>
              <a:spcBef>
                <a:spcPct val="0"/>
              </a:spcBef>
              <a:spcAft>
                <a:spcPct val="0"/>
              </a:spcAft>
              <a:buClrTx/>
              <a:buSzTx/>
              <a:buFont typeface="+mj-lt"/>
              <a:buAutoNum type="arabicPeriod"/>
              <a:tabLst/>
            </a:pPr>
            <a:r>
              <a:rPr kumimoji="0" lang="el-GR" altLang="el-GR" sz="2000" b="1" i="0" u="none" strike="noStrike" cap="none" normalizeH="0" baseline="0" dirty="0">
                <a:ln>
                  <a:noFill/>
                </a:ln>
                <a:solidFill>
                  <a:srgbClr val="7030A0"/>
                </a:solidFill>
                <a:effectLst/>
                <a:latin typeface="Arial" panose="020B0604020202020204" pitchFamily="34" charset="0"/>
              </a:rPr>
              <a:t>Εφαρμογή Πιλοτικής Δοκιμής</a:t>
            </a:r>
            <a:r>
              <a:rPr lang="el-GR" altLang="el-GR" sz="2000" b="1" dirty="0">
                <a:solidFill>
                  <a:srgbClr val="7030A0"/>
                </a:solidFill>
                <a:latin typeface="Arial" panose="020B0604020202020204" pitchFamily="34" charset="0"/>
              </a:rPr>
              <a:t> </a:t>
            </a:r>
            <a:r>
              <a:rPr kumimoji="0" lang="el-GR" altLang="el-GR" sz="2000" b="0" i="0" u="none" strike="noStrike" cap="none" normalizeH="0" baseline="0" dirty="0">
                <a:ln>
                  <a:noFill/>
                </a:ln>
                <a:solidFill>
                  <a:schemeClr val="tx1"/>
                </a:solidFill>
                <a:effectLst/>
                <a:latin typeface="Arial" panose="020B0604020202020204" pitchFamily="34" charset="0"/>
              </a:rPr>
              <a:t>της τεχνητής νοημοσύνης στα σχολεία των εταίρων για τον εντοπισμό βέλτιστων πρακτικών και πιθανών προκλήσεων.</a:t>
            </a:r>
          </a:p>
          <a:p>
            <a:pPr marR="0" lvl="0" indent="-457200" algn="l" defTabSz="914400" rtl="0" eaLnBrk="0" fontAlgn="base" latinLnBrk="0" hangingPunct="0">
              <a:lnSpc>
                <a:spcPct val="100000"/>
              </a:lnSpc>
              <a:spcBef>
                <a:spcPct val="0"/>
              </a:spcBef>
              <a:spcAft>
                <a:spcPct val="0"/>
              </a:spcAft>
              <a:buClrTx/>
              <a:buSzTx/>
              <a:buFont typeface="+mj-lt"/>
              <a:buAutoNum type="arabicPeriod"/>
              <a:tabLst/>
            </a:pPr>
            <a:endParaRPr kumimoji="0" lang="el-GR" altLang="el-GR" sz="2000" b="0" i="0" u="none" strike="noStrike" cap="none" normalizeH="0" baseline="0" dirty="0">
              <a:ln>
                <a:noFill/>
              </a:ln>
              <a:solidFill>
                <a:schemeClr val="tx1"/>
              </a:solidFill>
              <a:effectLst/>
              <a:latin typeface="Arial" panose="020B0604020202020204" pitchFamily="34" charset="0"/>
            </a:endParaRPr>
          </a:p>
          <a:p>
            <a:pPr marR="0" lvl="0" indent="-457200" algn="l" defTabSz="914400" rtl="0" eaLnBrk="0" fontAlgn="base" latinLnBrk="0" hangingPunct="0">
              <a:lnSpc>
                <a:spcPct val="100000"/>
              </a:lnSpc>
              <a:spcBef>
                <a:spcPct val="0"/>
              </a:spcBef>
              <a:spcAft>
                <a:spcPct val="0"/>
              </a:spcAft>
              <a:buClrTx/>
              <a:buSzTx/>
              <a:buFont typeface="+mj-lt"/>
              <a:buAutoNum type="arabicPeriod"/>
              <a:tabLst/>
            </a:pPr>
            <a:r>
              <a:rPr kumimoji="0" lang="el-GR" altLang="el-GR" sz="2000" b="1" i="0" u="none" strike="noStrike" cap="none" normalizeH="0" baseline="0" dirty="0">
                <a:ln>
                  <a:noFill/>
                </a:ln>
                <a:solidFill>
                  <a:srgbClr val="7030A0"/>
                </a:solidFill>
                <a:effectLst/>
                <a:latin typeface="Arial" panose="020B0604020202020204" pitchFamily="34" charset="0"/>
              </a:rPr>
              <a:t>Δημιουργία Κοινότητας Πρακτικής </a:t>
            </a:r>
            <a:r>
              <a:rPr kumimoji="0" lang="el-GR" altLang="el-GR" sz="2000" b="0" i="0" u="none" strike="noStrike" cap="none" normalizeH="0" baseline="0" dirty="0">
                <a:ln>
                  <a:noFill/>
                </a:ln>
                <a:solidFill>
                  <a:schemeClr val="tx1"/>
                </a:solidFill>
                <a:effectLst/>
                <a:latin typeface="Arial" panose="020B0604020202020204" pitchFamily="34" charset="0"/>
              </a:rPr>
              <a:t> Σχολείων και ειδικών που μπορούν να μοιράζονται βέλτιστες πρακτικές, να παρέχουν καθοδήγηση και να υποστηρίζουν την εφαρμογή της τεχνητής νοημοσύνης.</a:t>
            </a:r>
          </a:p>
          <a:p>
            <a:pPr marR="0" lvl="0" indent="-457200" algn="l" defTabSz="914400" rtl="0" eaLnBrk="0" fontAlgn="base" latinLnBrk="0" hangingPunct="0">
              <a:lnSpc>
                <a:spcPct val="100000"/>
              </a:lnSpc>
              <a:spcBef>
                <a:spcPct val="0"/>
              </a:spcBef>
              <a:spcAft>
                <a:spcPct val="0"/>
              </a:spcAft>
              <a:buClrTx/>
              <a:buSzTx/>
              <a:buFont typeface="+mj-lt"/>
              <a:buAutoNum type="arabicPeriod"/>
              <a:tabLst/>
            </a:pPr>
            <a:endParaRPr kumimoji="0" lang="el-GR" altLang="el-GR" sz="2000" b="0" i="0" u="none" strike="noStrike" cap="none" normalizeH="0" baseline="0" dirty="0">
              <a:ln>
                <a:noFill/>
              </a:ln>
              <a:solidFill>
                <a:schemeClr val="tx1"/>
              </a:solidFill>
              <a:effectLst/>
              <a:latin typeface="Arial" panose="020B0604020202020204" pitchFamily="34" charset="0"/>
            </a:endParaRPr>
          </a:p>
          <a:p>
            <a:pPr marR="0" lvl="0" indent="-457200" algn="l" defTabSz="914400" rtl="0" eaLnBrk="0" fontAlgn="base" latinLnBrk="0" hangingPunct="0">
              <a:lnSpc>
                <a:spcPct val="100000"/>
              </a:lnSpc>
              <a:spcBef>
                <a:spcPct val="0"/>
              </a:spcBef>
              <a:spcAft>
                <a:spcPct val="0"/>
              </a:spcAft>
              <a:buClrTx/>
              <a:buSzTx/>
              <a:buFont typeface="+mj-lt"/>
              <a:buAutoNum type="arabicPeriod"/>
              <a:tabLst/>
            </a:pPr>
            <a:r>
              <a:rPr kumimoji="0" lang="el-GR" altLang="el-GR" sz="2000" b="1" i="0" u="none" strike="noStrike" cap="none" normalizeH="0" baseline="0" dirty="0">
                <a:ln>
                  <a:noFill/>
                </a:ln>
                <a:solidFill>
                  <a:srgbClr val="7030A0"/>
                </a:solidFill>
                <a:effectLst/>
                <a:latin typeface="Arial" panose="020B0604020202020204" pitchFamily="34" charset="0"/>
              </a:rPr>
              <a:t>Μείωση της Επικράτησης του Άγχους μ</a:t>
            </a:r>
            <a:r>
              <a:rPr kumimoji="0" lang="el-GR" altLang="el-GR" sz="2000" b="0" i="0" u="none" strike="noStrike" cap="none" normalizeH="0" baseline="0" dirty="0">
                <a:ln>
                  <a:noFill/>
                </a:ln>
                <a:solidFill>
                  <a:schemeClr val="tx1"/>
                </a:solidFill>
                <a:effectLst/>
                <a:latin typeface="Arial" panose="020B0604020202020204" pitchFamily="34" charset="0"/>
              </a:rPr>
              <a:t>εταξύ των μαθητών στα σχολεία μέσω της εφαρμογής πιλοτικής δοκιμής της τεχνητής νοημοσύνης.</a:t>
            </a:r>
          </a:p>
          <a:p>
            <a:pPr marR="0" lvl="0" indent="-457200" algn="l" defTabSz="914400" rtl="0" eaLnBrk="0" fontAlgn="base" latinLnBrk="0" hangingPunct="0">
              <a:lnSpc>
                <a:spcPct val="100000"/>
              </a:lnSpc>
              <a:spcBef>
                <a:spcPct val="0"/>
              </a:spcBef>
              <a:spcAft>
                <a:spcPct val="0"/>
              </a:spcAft>
              <a:buClrTx/>
              <a:buSzTx/>
              <a:buFont typeface="+mj-lt"/>
              <a:buAutoNum type="arabicPeriod"/>
              <a:tabLst/>
            </a:pPr>
            <a:endParaRPr kumimoji="0" lang="el-GR" altLang="el-GR" sz="2000" b="0" i="0" u="none" strike="noStrike" cap="none" normalizeH="0" baseline="0" dirty="0">
              <a:ln>
                <a:noFill/>
              </a:ln>
              <a:solidFill>
                <a:schemeClr val="tx1"/>
              </a:solidFill>
              <a:effectLst/>
              <a:latin typeface="Arial" panose="020B0604020202020204" pitchFamily="34" charset="0"/>
            </a:endParaRPr>
          </a:p>
          <a:p>
            <a:pPr marR="0" lvl="0" indent="-457200" algn="l" defTabSz="914400" rtl="0" eaLnBrk="0" fontAlgn="base" latinLnBrk="0" hangingPunct="0">
              <a:lnSpc>
                <a:spcPct val="100000"/>
              </a:lnSpc>
              <a:spcBef>
                <a:spcPct val="0"/>
              </a:spcBef>
              <a:spcAft>
                <a:spcPct val="0"/>
              </a:spcAft>
              <a:buClrTx/>
              <a:buSzTx/>
              <a:buFont typeface="+mj-lt"/>
              <a:buAutoNum type="arabicPeriod"/>
              <a:tabLst/>
            </a:pPr>
            <a:r>
              <a:rPr kumimoji="0" lang="el-GR" altLang="el-GR" sz="2000" b="1" i="0" u="none" strike="noStrike" cap="none" normalizeH="0" baseline="0" dirty="0">
                <a:ln>
                  <a:noFill/>
                </a:ln>
                <a:solidFill>
                  <a:srgbClr val="7030A0"/>
                </a:solidFill>
                <a:effectLst/>
                <a:latin typeface="Arial" panose="020B0604020202020204" pitchFamily="34" charset="0"/>
              </a:rPr>
              <a:t>Ενίσχυση του Συνδέσμου μ</a:t>
            </a:r>
            <a:r>
              <a:rPr kumimoji="0" lang="el-GR" altLang="el-GR" sz="2000" b="0" i="0" u="none" strike="noStrike" cap="none" normalizeH="0" baseline="0" dirty="0">
                <a:ln>
                  <a:noFill/>
                </a:ln>
                <a:solidFill>
                  <a:schemeClr val="tx1"/>
                </a:solidFill>
                <a:effectLst/>
                <a:latin typeface="Arial" panose="020B0604020202020204" pitchFamily="34" charset="0"/>
              </a:rPr>
              <a:t>εταξύ πανεπιστημίων, σχολείων, ΜΚΟ, εταιρειών, κέντρων εκπαίδευσης εκπαιδευτικών, οργανισμών υγείας και πανεπιστημίων.</a:t>
            </a:r>
          </a:p>
          <a:p>
            <a:pPr marL="228600" indent="0"/>
            <a:endParaRPr lang="pt-PT" sz="2000" dirty="0"/>
          </a:p>
        </p:txBody>
      </p:sp>
      <p:sp>
        <p:nvSpPr>
          <p:cNvPr id="5" name="Τίτλος 4">
            <a:extLst>
              <a:ext uri="{FF2B5EF4-FFF2-40B4-BE49-F238E27FC236}">
                <a16:creationId xmlns:a16="http://schemas.microsoft.com/office/drawing/2014/main" id="{3B6900F9-C889-6C8D-1D72-F617479EA641}"/>
              </a:ext>
            </a:extLst>
          </p:cNvPr>
          <p:cNvSpPr>
            <a:spLocks noGrp="1"/>
          </p:cNvSpPr>
          <p:nvPr>
            <p:ph type="ctrTitle"/>
          </p:nvPr>
        </p:nvSpPr>
        <p:spPr>
          <a:xfrm>
            <a:off x="1524000" y="975044"/>
            <a:ext cx="9144000" cy="331242"/>
          </a:xfrm>
        </p:spPr>
        <p:txBody>
          <a:bodyPr/>
          <a:lstStyle/>
          <a:p>
            <a:r>
              <a:rPr lang="el-GR" sz="2400" dirty="0"/>
              <a:t>Στόχοι του προγράμματος</a:t>
            </a:r>
          </a:p>
        </p:txBody>
      </p:sp>
    </p:spTree>
    <p:extLst>
      <p:ext uri="{BB962C8B-B14F-4D97-AF65-F5344CB8AC3E}">
        <p14:creationId xmlns:p14="http://schemas.microsoft.com/office/powerpoint/2010/main" val="4089105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1000"/>
                                        <p:tgtEl>
                                          <p:spTgt spid="3">
                                            <p:txEl>
                                              <p:pRg st="6" end="6"/>
                                            </p:txEl>
                                          </p:spTgt>
                                        </p:tgtEl>
                                      </p:cBhvr>
                                    </p:animEffect>
                                    <p:anim calcmode="lin" valueType="num">
                                      <p:cBhvr>
                                        <p:cTn id="2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fade">
                                      <p:cBhvr>
                                        <p:cTn id="35" dur="1000"/>
                                        <p:tgtEl>
                                          <p:spTgt spid="3">
                                            <p:txEl>
                                              <p:pRg st="8" end="8"/>
                                            </p:txEl>
                                          </p:spTgt>
                                        </p:tgtEl>
                                      </p:cBhvr>
                                    </p:animEffect>
                                    <p:anim calcmode="lin" valueType="num">
                                      <p:cBhvr>
                                        <p:cTn id="36"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10" end="10"/>
                                            </p:txEl>
                                          </p:spTgt>
                                        </p:tgtEl>
                                        <p:attrNameLst>
                                          <p:attrName>style.visibility</p:attrName>
                                        </p:attrNameLst>
                                      </p:cBhvr>
                                      <p:to>
                                        <p:strVal val="visible"/>
                                      </p:to>
                                    </p:set>
                                    <p:animEffect transition="in" filter="fade">
                                      <p:cBhvr>
                                        <p:cTn id="42" dur="1000"/>
                                        <p:tgtEl>
                                          <p:spTgt spid="3">
                                            <p:txEl>
                                              <p:pRg st="10" end="10"/>
                                            </p:txEl>
                                          </p:spTgt>
                                        </p:tgtEl>
                                      </p:cBhvr>
                                    </p:animEffect>
                                    <p:anim calcmode="lin" valueType="num">
                                      <p:cBhvr>
                                        <p:cTn id="43"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3D96F0B-D496-1C0D-49E9-742D5D477FDA}"/>
              </a:ext>
            </a:extLst>
          </p:cNvPr>
          <p:cNvSpPr>
            <a:spLocks noGrp="1"/>
          </p:cNvSpPr>
          <p:nvPr>
            <p:ph type="ctrTitle"/>
          </p:nvPr>
        </p:nvSpPr>
        <p:spPr>
          <a:xfrm>
            <a:off x="1523999" y="887958"/>
            <a:ext cx="9640739" cy="755786"/>
          </a:xfrm>
        </p:spPr>
        <p:txBody>
          <a:bodyPr/>
          <a:lstStyle/>
          <a:p>
            <a:r>
              <a:rPr lang="el-GR" sz="3200" dirty="0"/>
              <a:t>Στρατηγικές </a:t>
            </a:r>
            <a:r>
              <a:rPr lang="el-GR" sz="3200" dirty="0" err="1"/>
              <a:t>αυτοφροντίδας</a:t>
            </a:r>
            <a:r>
              <a:rPr lang="el-GR" sz="3200" dirty="0"/>
              <a:t> – Φροντίστε τις σχέσεις σας</a:t>
            </a:r>
            <a:endParaRPr lang="pt-PT" sz="3200" dirty="0"/>
          </a:p>
        </p:txBody>
      </p:sp>
      <p:sp>
        <p:nvSpPr>
          <p:cNvPr id="4" name="Marcador de Posição de Conteúdo 2">
            <a:extLst>
              <a:ext uri="{FF2B5EF4-FFF2-40B4-BE49-F238E27FC236}">
                <a16:creationId xmlns:a16="http://schemas.microsoft.com/office/drawing/2014/main" id="{44D70138-BB98-91F1-0B56-542C8B01F240}"/>
              </a:ext>
            </a:extLst>
          </p:cNvPr>
          <p:cNvSpPr txBox="1">
            <a:spLocks/>
          </p:cNvSpPr>
          <p:nvPr/>
        </p:nvSpPr>
        <p:spPr>
          <a:xfrm>
            <a:off x="838200" y="6105839"/>
            <a:ext cx="10515600" cy="315912"/>
          </a:xfrm>
          <a:prstGeom prst="rect">
            <a:avLst/>
          </a:prstGeom>
        </p:spPr>
        <p:txBody>
          <a:bodyPr vert="horz" lIns="91440" tIns="45720" rIns="91440" bIns="45720" rtlCol="0">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buNone/>
            </a:pPr>
            <a:r>
              <a:rPr lang="en-US" sz="1100" dirty="0">
                <a:latin typeface="Arial Narrow" panose="020B0606020202030204" pitchFamily="34" charset="0"/>
              </a:rPr>
              <a:t>Adapted from:</a:t>
            </a:r>
            <a:r>
              <a:rPr lang="pt-PT" sz="1100" dirty="0">
                <a:latin typeface="Arial Narrow" panose="020B0606020202030204" pitchFamily="34" charset="0"/>
              </a:rPr>
              <a:t> https://www.unicef.org/uzbekistan/en/how-take-care-yourself-during-stressful-times#takingcareofyourself  </a:t>
            </a:r>
            <a:r>
              <a:rPr lang="pt-PT" sz="1100" dirty="0" err="1">
                <a:latin typeface="Arial Narrow" panose="020B0606020202030204" pitchFamily="34" charset="0"/>
              </a:rPr>
              <a:t>and</a:t>
            </a:r>
            <a:r>
              <a:rPr lang="pt-PT" sz="1100" dirty="0">
                <a:latin typeface="Arial Narrow" panose="020B0606020202030204" pitchFamily="34" charset="0"/>
              </a:rPr>
              <a:t> https://hr.umich.edu/benefits-wellness/health-well-being/mental-emotional-health/learn-more-about-mental-emotional-health/thrive-stress-management-program/stress-management-tools-resources (</a:t>
            </a:r>
            <a:r>
              <a:rPr lang="pt-PT" sz="1100" dirty="0" err="1">
                <a:latin typeface="Arial Narrow" panose="020B0606020202030204" pitchFamily="34" charset="0"/>
              </a:rPr>
              <a:t>last</a:t>
            </a:r>
            <a:r>
              <a:rPr lang="pt-PT" sz="1100" dirty="0">
                <a:latin typeface="Arial Narrow" panose="020B0606020202030204" pitchFamily="34" charset="0"/>
              </a:rPr>
              <a:t> </a:t>
            </a:r>
            <a:r>
              <a:rPr lang="pt-PT" sz="1100" dirty="0" err="1">
                <a:latin typeface="Arial Narrow" panose="020B0606020202030204" pitchFamily="34" charset="0"/>
              </a:rPr>
              <a:t>acceded</a:t>
            </a:r>
            <a:r>
              <a:rPr lang="pt-PT" sz="1100" dirty="0">
                <a:latin typeface="Arial Narrow" panose="020B0606020202030204" pitchFamily="34" charset="0"/>
              </a:rPr>
              <a:t> </a:t>
            </a:r>
            <a:r>
              <a:rPr lang="pt-PT" sz="1100" dirty="0" err="1">
                <a:latin typeface="Arial Narrow" panose="020B0606020202030204" pitchFamily="34" charset="0"/>
              </a:rPr>
              <a:t>on</a:t>
            </a:r>
            <a:r>
              <a:rPr lang="pt-PT" sz="1100" dirty="0">
                <a:latin typeface="Arial Narrow" panose="020B0606020202030204" pitchFamily="34" charset="0"/>
              </a:rPr>
              <a:t> </a:t>
            </a:r>
            <a:r>
              <a:rPr lang="pt-PT" sz="1100" dirty="0" err="1">
                <a:latin typeface="Arial Narrow" panose="020B0606020202030204" pitchFamily="34" charset="0"/>
              </a:rPr>
              <a:t>march</a:t>
            </a:r>
            <a:r>
              <a:rPr lang="pt-PT" sz="1100" dirty="0">
                <a:latin typeface="Arial Narrow" panose="020B0606020202030204" pitchFamily="34" charset="0"/>
              </a:rPr>
              <a:t>, 2024)</a:t>
            </a:r>
          </a:p>
          <a:p>
            <a:pPr marL="0" indent="0" algn="r">
              <a:buNone/>
            </a:pPr>
            <a:r>
              <a:rPr lang="pt-PT" sz="600" dirty="0">
                <a:latin typeface="Arial Narrow" panose="020B0606020202030204" pitchFamily="34" charset="0"/>
              </a:rPr>
              <a:t> </a:t>
            </a:r>
            <a:endParaRPr lang="pt-PT" sz="700" dirty="0"/>
          </a:p>
        </p:txBody>
      </p:sp>
      <p:sp>
        <p:nvSpPr>
          <p:cNvPr id="8" name="Oval 7">
            <a:extLst>
              <a:ext uri="{FF2B5EF4-FFF2-40B4-BE49-F238E27FC236}">
                <a16:creationId xmlns:a16="http://schemas.microsoft.com/office/drawing/2014/main" id="{BCDEB3D4-A163-7EF5-A1E6-5A6CCF71D2F0}"/>
              </a:ext>
            </a:extLst>
          </p:cNvPr>
          <p:cNvSpPr/>
          <p:nvPr/>
        </p:nvSpPr>
        <p:spPr>
          <a:xfrm>
            <a:off x="1627178" y="2967430"/>
            <a:ext cx="2868622" cy="1094232"/>
          </a:xfrm>
          <a:prstGeom prst="ellipse">
            <a:avLst/>
          </a:prstGeom>
          <a:solidFill>
            <a:schemeClr val="bg1"/>
          </a:solidFill>
          <a:ln>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sz="2000" dirty="0">
                <a:solidFill>
                  <a:sysClr val="windowText" lastClr="000000"/>
                </a:solidFill>
                <a:latin typeface="Arial Narrow" panose="020B0606020202030204" pitchFamily="34" charset="0"/>
              </a:rPr>
              <a:t>Συνομιλίες διάρκειας 5 λεπτών</a:t>
            </a:r>
            <a:endParaRPr lang="pt-PT" sz="2800" dirty="0">
              <a:solidFill>
                <a:sysClr val="windowText" lastClr="000000"/>
              </a:solidFill>
              <a:latin typeface="Arial Narrow" panose="020B0606020202030204" pitchFamily="34" charset="0"/>
            </a:endParaRPr>
          </a:p>
        </p:txBody>
      </p:sp>
      <p:sp>
        <p:nvSpPr>
          <p:cNvPr id="9" name="Oval 8">
            <a:extLst>
              <a:ext uri="{FF2B5EF4-FFF2-40B4-BE49-F238E27FC236}">
                <a16:creationId xmlns:a16="http://schemas.microsoft.com/office/drawing/2014/main" id="{68BCF7DA-0081-6E23-E3DB-A7ADD3FB4205}"/>
              </a:ext>
            </a:extLst>
          </p:cNvPr>
          <p:cNvSpPr/>
          <p:nvPr/>
        </p:nvSpPr>
        <p:spPr>
          <a:xfrm>
            <a:off x="4917694" y="2881884"/>
            <a:ext cx="2778508" cy="1094232"/>
          </a:xfrm>
          <a:prstGeom prst="ellipse">
            <a:avLst/>
          </a:prstGeom>
          <a:solidFill>
            <a:schemeClr val="bg1"/>
          </a:solidFill>
          <a:ln>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sz="2000" dirty="0">
                <a:solidFill>
                  <a:sysClr val="windowText" lastClr="000000"/>
                </a:solidFill>
                <a:latin typeface="Arial Narrow" panose="020B0606020202030204" pitchFamily="34" charset="0"/>
              </a:rPr>
              <a:t>Γνωρίστε τα συναισθήματά σας</a:t>
            </a:r>
            <a:endParaRPr lang="pt-PT" sz="2800" dirty="0">
              <a:solidFill>
                <a:sysClr val="windowText" lastClr="000000"/>
              </a:solidFill>
              <a:latin typeface="Arial Narrow" panose="020B0606020202030204" pitchFamily="34" charset="0"/>
            </a:endParaRPr>
          </a:p>
        </p:txBody>
      </p:sp>
      <p:sp>
        <p:nvSpPr>
          <p:cNvPr id="10" name="Oval 9">
            <a:extLst>
              <a:ext uri="{FF2B5EF4-FFF2-40B4-BE49-F238E27FC236}">
                <a16:creationId xmlns:a16="http://schemas.microsoft.com/office/drawing/2014/main" id="{3EF19B02-EE6F-9B66-FDD4-8668E0A0ADA2}"/>
              </a:ext>
            </a:extLst>
          </p:cNvPr>
          <p:cNvSpPr/>
          <p:nvPr/>
        </p:nvSpPr>
        <p:spPr>
          <a:xfrm>
            <a:off x="8666228" y="2781547"/>
            <a:ext cx="2498509" cy="1094232"/>
          </a:xfrm>
          <a:prstGeom prst="ellipse">
            <a:avLst/>
          </a:prstGeom>
          <a:solidFill>
            <a:schemeClr val="bg1"/>
          </a:solidFill>
          <a:ln>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sz="2000" dirty="0">
                <a:solidFill>
                  <a:sysClr val="windowText" lastClr="000000"/>
                </a:solidFill>
                <a:latin typeface="Arial Narrow" panose="020B0606020202030204" pitchFamily="34" charset="0"/>
              </a:rPr>
              <a:t>Ανταποκριθείτε 
Μην αντιδράτε</a:t>
            </a:r>
            <a:endParaRPr lang="pt-PT" sz="2800" dirty="0">
              <a:solidFill>
                <a:sysClr val="windowText" lastClr="000000"/>
              </a:solidFill>
              <a:latin typeface="Arial Narrow" panose="020B0606020202030204" pitchFamily="34" charset="0"/>
            </a:endParaRPr>
          </a:p>
        </p:txBody>
      </p:sp>
    </p:spTree>
    <p:extLst>
      <p:ext uri="{BB962C8B-B14F-4D97-AF65-F5344CB8AC3E}">
        <p14:creationId xmlns:p14="http://schemas.microsoft.com/office/powerpoint/2010/main" val="31545709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3D96F0B-D496-1C0D-49E9-742D5D477FDA}"/>
              </a:ext>
            </a:extLst>
          </p:cNvPr>
          <p:cNvSpPr>
            <a:spLocks noGrp="1"/>
          </p:cNvSpPr>
          <p:nvPr>
            <p:ph type="ctrTitle"/>
          </p:nvPr>
        </p:nvSpPr>
        <p:spPr>
          <a:xfrm>
            <a:off x="1523999" y="887957"/>
            <a:ext cx="9640739" cy="645521"/>
          </a:xfrm>
        </p:spPr>
        <p:txBody>
          <a:bodyPr/>
          <a:lstStyle/>
          <a:p>
            <a:r>
              <a:rPr lang="el-GR" sz="2800" dirty="0"/>
              <a:t>Στρατηγικές </a:t>
            </a:r>
            <a:r>
              <a:rPr lang="el-GR" sz="2800" dirty="0" err="1"/>
              <a:t>αυτοφροντίδας</a:t>
            </a:r>
            <a:r>
              <a:rPr lang="el-GR" sz="2800" dirty="0"/>
              <a:t> - Συμβουλές για εκπαιδευτικούς</a:t>
            </a:r>
            <a:endParaRPr lang="pt-PT" sz="2800" dirty="0"/>
          </a:p>
        </p:txBody>
      </p:sp>
      <p:sp>
        <p:nvSpPr>
          <p:cNvPr id="4" name="Marcador de Posição de Conteúdo 2">
            <a:extLst>
              <a:ext uri="{FF2B5EF4-FFF2-40B4-BE49-F238E27FC236}">
                <a16:creationId xmlns:a16="http://schemas.microsoft.com/office/drawing/2014/main" id="{44D70138-BB98-91F1-0B56-542C8B01F240}"/>
              </a:ext>
            </a:extLst>
          </p:cNvPr>
          <p:cNvSpPr txBox="1">
            <a:spLocks/>
          </p:cNvSpPr>
          <p:nvPr/>
        </p:nvSpPr>
        <p:spPr>
          <a:xfrm>
            <a:off x="838200" y="6105839"/>
            <a:ext cx="10515600" cy="315912"/>
          </a:xfrm>
          <a:prstGeom prst="rect">
            <a:avLst/>
          </a:prstGeom>
        </p:spPr>
        <p:txBody>
          <a:bodyPr vert="horz" lIns="91440" tIns="45720" rIns="91440" bIns="45720" rtlCol="0">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buNone/>
            </a:pPr>
            <a:r>
              <a:rPr lang="en-US" sz="1100" dirty="0">
                <a:latin typeface="Arial Narrow" panose="020B0606020202030204" pitchFamily="34" charset="0"/>
              </a:rPr>
              <a:t>Adapted from:</a:t>
            </a:r>
            <a:r>
              <a:rPr lang="pt-PT" sz="1100" dirty="0">
                <a:latin typeface="Arial Narrow" panose="020B0606020202030204" pitchFamily="34" charset="0"/>
              </a:rPr>
              <a:t> https://www.unicef.org/uzbekistan/en/how-take-care-yourself-during-stressful-times#takingcareofyourself  </a:t>
            </a:r>
            <a:r>
              <a:rPr lang="pt-PT" sz="1100" dirty="0" err="1">
                <a:latin typeface="Arial Narrow" panose="020B0606020202030204" pitchFamily="34" charset="0"/>
              </a:rPr>
              <a:t>and</a:t>
            </a:r>
            <a:r>
              <a:rPr lang="pt-PT" sz="1100" dirty="0">
                <a:latin typeface="Arial Narrow" panose="020B0606020202030204" pitchFamily="34" charset="0"/>
              </a:rPr>
              <a:t> https://hr.umich.edu/benefits-wellness/health-well-being/mental-emotional-health/learn-more-about-mental-emotional-health/thrive-stress-management-program/stress-management-tools-resources (</a:t>
            </a:r>
            <a:r>
              <a:rPr lang="pt-PT" sz="1100" dirty="0" err="1">
                <a:latin typeface="Arial Narrow" panose="020B0606020202030204" pitchFamily="34" charset="0"/>
              </a:rPr>
              <a:t>last</a:t>
            </a:r>
            <a:r>
              <a:rPr lang="pt-PT" sz="1100" dirty="0">
                <a:latin typeface="Arial Narrow" panose="020B0606020202030204" pitchFamily="34" charset="0"/>
              </a:rPr>
              <a:t> </a:t>
            </a:r>
            <a:r>
              <a:rPr lang="pt-PT" sz="1100" dirty="0" err="1">
                <a:latin typeface="Arial Narrow" panose="020B0606020202030204" pitchFamily="34" charset="0"/>
              </a:rPr>
              <a:t>acceded</a:t>
            </a:r>
            <a:r>
              <a:rPr lang="pt-PT" sz="1100" dirty="0">
                <a:latin typeface="Arial Narrow" panose="020B0606020202030204" pitchFamily="34" charset="0"/>
              </a:rPr>
              <a:t> </a:t>
            </a:r>
            <a:r>
              <a:rPr lang="pt-PT" sz="1100" dirty="0" err="1">
                <a:latin typeface="Arial Narrow" panose="020B0606020202030204" pitchFamily="34" charset="0"/>
              </a:rPr>
              <a:t>on</a:t>
            </a:r>
            <a:r>
              <a:rPr lang="pt-PT" sz="1100" dirty="0">
                <a:latin typeface="Arial Narrow" panose="020B0606020202030204" pitchFamily="34" charset="0"/>
              </a:rPr>
              <a:t> </a:t>
            </a:r>
            <a:r>
              <a:rPr lang="pt-PT" sz="1100" dirty="0" err="1">
                <a:latin typeface="Arial Narrow" panose="020B0606020202030204" pitchFamily="34" charset="0"/>
              </a:rPr>
              <a:t>march</a:t>
            </a:r>
            <a:r>
              <a:rPr lang="pt-PT" sz="1100" dirty="0">
                <a:latin typeface="Arial Narrow" panose="020B0606020202030204" pitchFamily="34" charset="0"/>
              </a:rPr>
              <a:t>, 2024)</a:t>
            </a:r>
          </a:p>
          <a:p>
            <a:pPr marL="0" indent="0" algn="r">
              <a:buNone/>
            </a:pPr>
            <a:r>
              <a:rPr lang="pt-PT" sz="600" dirty="0">
                <a:latin typeface="Arial Narrow" panose="020B0606020202030204" pitchFamily="34" charset="0"/>
              </a:rPr>
              <a:t> </a:t>
            </a:r>
            <a:endParaRPr lang="pt-PT" sz="700" dirty="0"/>
          </a:p>
        </p:txBody>
      </p:sp>
      <p:sp>
        <p:nvSpPr>
          <p:cNvPr id="3" name="Oval 2">
            <a:extLst>
              <a:ext uri="{FF2B5EF4-FFF2-40B4-BE49-F238E27FC236}">
                <a16:creationId xmlns:a16="http://schemas.microsoft.com/office/drawing/2014/main" id="{899A87FE-8188-9AF5-E3A5-7044BBAD46FF}"/>
              </a:ext>
            </a:extLst>
          </p:cNvPr>
          <p:cNvSpPr/>
          <p:nvPr/>
        </p:nvSpPr>
        <p:spPr>
          <a:xfrm>
            <a:off x="2460506" y="2398333"/>
            <a:ext cx="3635493" cy="1289084"/>
          </a:xfrm>
          <a:prstGeom prst="ellipse">
            <a:avLst/>
          </a:prstGeom>
          <a:solidFill>
            <a:schemeClr val="bg1"/>
          </a:solidFill>
          <a:ln>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sz="2000" dirty="0">
                <a:solidFill>
                  <a:sysClr val="windowText" lastClr="000000"/>
                </a:solidFill>
                <a:latin typeface="Arial Narrow" panose="020B0606020202030204" pitchFamily="34" charset="0"/>
              </a:rPr>
              <a:t>Ενθαρρύνετε τον έφηβό σας να μοιραστεί τα συναισθήματά του</a:t>
            </a:r>
            <a:endParaRPr lang="pt-PT" sz="2000" dirty="0">
              <a:solidFill>
                <a:sysClr val="windowText" lastClr="000000"/>
              </a:solidFill>
              <a:latin typeface="Arial Narrow" panose="020B0606020202030204" pitchFamily="34" charset="0"/>
            </a:endParaRPr>
          </a:p>
        </p:txBody>
      </p:sp>
      <p:sp>
        <p:nvSpPr>
          <p:cNvPr id="5" name="Oval 4">
            <a:extLst>
              <a:ext uri="{FF2B5EF4-FFF2-40B4-BE49-F238E27FC236}">
                <a16:creationId xmlns:a16="http://schemas.microsoft.com/office/drawing/2014/main" id="{E087BFFA-1DD4-8217-1F9A-8F808F47D738}"/>
              </a:ext>
            </a:extLst>
          </p:cNvPr>
          <p:cNvSpPr/>
          <p:nvPr/>
        </p:nvSpPr>
        <p:spPr>
          <a:xfrm>
            <a:off x="6373213" y="2367761"/>
            <a:ext cx="3635492" cy="1289084"/>
          </a:xfrm>
          <a:prstGeom prst="ellipse">
            <a:avLst/>
          </a:prstGeom>
          <a:solidFill>
            <a:schemeClr val="bg1"/>
          </a:solidFill>
          <a:ln>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sz="2000" dirty="0">
                <a:solidFill>
                  <a:sysClr val="windowText" lastClr="000000"/>
                </a:solidFill>
                <a:latin typeface="Arial Narrow" panose="020B0606020202030204" pitchFamily="34" charset="0"/>
              </a:rPr>
              <a:t>Εργαστείτε μέσα από τη σύγκρουση ανάμεσα σε εσάς και τον έφηβό σας</a:t>
            </a:r>
            <a:endParaRPr lang="pt-PT" sz="2000" dirty="0">
              <a:solidFill>
                <a:sysClr val="windowText" lastClr="000000"/>
              </a:solidFill>
              <a:latin typeface="Arial Narrow" panose="020B0606020202030204" pitchFamily="34" charset="0"/>
            </a:endParaRPr>
          </a:p>
        </p:txBody>
      </p:sp>
      <p:sp>
        <p:nvSpPr>
          <p:cNvPr id="6" name="Retângulo 5">
            <a:extLst>
              <a:ext uri="{FF2B5EF4-FFF2-40B4-BE49-F238E27FC236}">
                <a16:creationId xmlns:a16="http://schemas.microsoft.com/office/drawing/2014/main" id="{D4DCFD6C-65BB-138A-0FC7-A56A467FB6F6}"/>
              </a:ext>
            </a:extLst>
          </p:cNvPr>
          <p:cNvSpPr/>
          <p:nvPr/>
        </p:nvSpPr>
        <p:spPr>
          <a:xfrm>
            <a:off x="838200" y="3820603"/>
            <a:ext cx="3037114" cy="557561"/>
          </a:xfrm>
          <a:prstGeom prst="rect">
            <a:avLst/>
          </a:prstGeom>
          <a:noFill/>
          <a:ln>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sz="1600" dirty="0">
                <a:solidFill>
                  <a:sysClr val="windowText" lastClr="000000"/>
                </a:solidFill>
              </a:rPr>
              <a:t>«Ακούγεται σαν μια δύσκολη κατάσταση»</a:t>
            </a:r>
            <a:endParaRPr lang="pt-PT" sz="1600" dirty="0">
              <a:solidFill>
                <a:sysClr val="windowText" lastClr="000000"/>
              </a:solidFill>
              <a:latin typeface="Arial Narrow" panose="020B0606020202030204" pitchFamily="34" charset="0"/>
            </a:endParaRPr>
          </a:p>
        </p:txBody>
      </p:sp>
      <p:sp>
        <p:nvSpPr>
          <p:cNvPr id="7" name="Retângulo 6">
            <a:extLst>
              <a:ext uri="{FF2B5EF4-FFF2-40B4-BE49-F238E27FC236}">
                <a16:creationId xmlns:a16="http://schemas.microsoft.com/office/drawing/2014/main" id="{7EAFE276-A1EB-FD33-97B8-681E1B15F47D}"/>
              </a:ext>
            </a:extLst>
          </p:cNvPr>
          <p:cNvSpPr/>
          <p:nvPr/>
        </p:nvSpPr>
        <p:spPr>
          <a:xfrm>
            <a:off x="1991868" y="4552272"/>
            <a:ext cx="2369910" cy="557561"/>
          </a:xfrm>
          <a:prstGeom prst="rect">
            <a:avLst/>
          </a:prstGeom>
          <a:noFill/>
          <a:ln>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pt-PT" sz="1600" dirty="0">
                <a:solidFill>
                  <a:sysClr val="windowText" lastClr="000000"/>
                </a:solidFill>
                <a:latin typeface="Arial Narrow" panose="020B0606020202030204" pitchFamily="34" charset="0"/>
              </a:rPr>
              <a:t>“</a:t>
            </a:r>
            <a:r>
              <a:rPr lang="el-GR" sz="1600" dirty="0">
                <a:solidFill>
                  <a:sysClr val="windowText" lastClr="000000"/>
                </a:solidFill>
                <a:latin typeface="Arial Narrow" panose="020B0606020202030204" pitchFamily="34" charset="0"/>
              </a:rPr>
              <a:t>Καταλαβαίνω"</a:t>
            </a:r>
            <a:endParaRPr lang="pt-PT" sz="1600" dirty="0">
              <a:solidFill>
                <a:sysClr val="windowText" lastClr="000000"/>
              </a:solidFill>
              <a:latin typeface="Arial Narrow" panose="020B0606020202030204" pitchFamily="34" charset="0"/>
            </a:endParaRPr>
          </a:p>
        </p:txBody>
      </p:sp>
      <p:sp>
        <p:nvSpPr>
          <p:cNvPr id="11" name="Retângulo 10">
            <a:extLst>
              <a:ext uri="{FF2B5EF4-FFF2-40B4-BE49-F238E27FC236}">
                <a16:creationId xmlns:a16="http://schemas.microsoft.com/office/drawing/2014/main" id="{C1D5790F-F263-F47D-CD8D-1028A6A74791}"/>
              </a:ext>
            </a:extLst>
          </p:cNvPr>
          <p:cNvSpPr/>
          <p:nvPr/>
        </p:nvSpPr>
        <p:spPr>
          <a:xfrm>
            <a:off x="3235229" y="5320741"/>
            <a:ext cx="2369910" cy="557561"/>
          </a:xfrm>
          <a:prstGeom prst="rect">
            <a:avLst/>
          </a:prstGeom>
          <a:noFill/>
          <a:ln>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sz="1600" dirty="0">
                <a:solidFill>
                  <a:sysClr val="windowText" lastClr="000000"/>
                </a:solidFill>
                <a:latin typeface="Arial Narrow" panose="020B0606020202030204" pitchFamily="34" charset="0"/>
              </a:rPr>
              <a:t>«Αυτό είναι λογικό»</a:t>
            </a:r>
            <a:endParaRPr lang="pt-PT" sz="1600" dirty="0">
              <a:solidFill>
                <a:sysClr val="windowText" lastClr="000000"/>
              </a:solidFill>
              <a:latin typeface="Arial Narrow" panose="020B0606020202030204" pitchFamily="34" charset="0"/>
            </a:endParaRPr>
          </a:p>
        </p:txBody>
      </p:sp>
      <p:sp>
        <p:nvSpPr>
          <p:cNvPr id="12" name="Retângulo 11">
            <a:extLst>
              <a:ext uri="{FF2B5EF4-FFF2-40B4-BE49-F238E27FC236}">
                <a16:creationId xmlns:a16="http://schemas.microsoft.com/office/drawing/2014/main" id="{3B9801E8-8EC6-3A16-92B4-BAAC94A84686}"/>
              </a:ext>
            </a:extLst>
          </p:cNvPr>
          <p:cNvSpPr/>
          <p:nvPr/>
        </p:nvSpPr>
        <p:spPr>
          <a:xfrm>
            <a:off x="6096000" y="3763924"/>
            <a:ext cx="2486722" cy="557561"/>
          </a:xfrm>
          <a:prstGeom prst="rect">
            <a:avLst/>
          </a:prstGeom>
          <a:noFill/>
          <a:ln>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sz="1600" dirty="0">
                <a:solidFill>
                  <a:sysClr val="windowText" lastClr="000000"/>
                </a:solidFill>
                <a:latin typeface="Arial Narrow" panose="020B0606020202030204" pitchFamily="34" charset="0"/>
              </a:rPr>
              <a:t>Ακούστε τους</a:t>
            </a:r>
            <a:endParaRPr lang="pt-PT" sz="1600" dirty="0">
              <a:solidFill>
                <a:sysClr val="windowText" lastClr="000000"/>
              </a:solidFill>
              <a:latin typeface="Arial Narrow" panose="020B0606020202030204" pitchFamily="34" charset="0"/>
            </a:endParaRPr>
          </a:p>
        </p:txBody>
      </p:sp>
      <p:sp>
        <p:nvSpPr>
          <p:cNvPr id="13" name="Retângulo 12">
            <a:extLst>
              <a:ext uri="{FF2B5EF4-FFF2-40B4-BE49-F238E27FC236}">
                <a16:creationId xmlns:a16="http://schemas.microsoft.com/office/drawing/2014/main" id="{FEC4BE96-098C-5D58-EF0F-917E46C87880}"/>
              </a:ext>
            </a:extLst>
          </p:cNvPr>
          <p:cNvSpPr/>
          <p:nvPr/>
        </p:nvSpPr>
        <p:spPr>
          <a:xfrm>
            <a:off x="7032827" y="4549022"/>
            <a:ext cx="2975878" cy="557561"/>
          </a:xfrm>
          <a:prstGeom prst="rect">
            <a:avLst/>
          </a:prstGeom>
          <a:noFill/>
          <a:ln>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sz="1600" dirty="0">
                <a:solidFill>
                  <a:sysClr val="windowText" lastClr="000000"/>
                </a:solidFill>
                <a:latin typeface="Arial Narrow" panose="020B0606020202030204" pitchFamily="34" charset="0"/>
              </a:rPr>
              <a:t>Αποφύγετε τους αγώνες εξουσίας</a:t>
            </a:r>
            <a:endParaRPr lang="pt-PT" sz="1600" dirty="0">
              <a:solidFill>
                <a:sysClr val="windowText" lastClr="000000"/>
              </a:solidFill>
              <a:latin typeface="Arial Narrow" panose="020B0606020202030204" pitchFamily="34" charset="0"/>
            </a:endParaRPr>
          </a:p>
        </p:txBody>
      </p:sp>
      <p:sp>
        <p:nvSpPr>
          <p:cNvPr id="14" name="Retângulo 13">
            <a:extLst>
              <a:ext uri="{FF2B5EF4-FFF2-40B4-BE49-F238E27FC236}">
                <a16:creationId xmlns:a16="http://schemas.microsoft.com/office/drawing/2014/main" id="{FBB80E9C-D556-D90A-E15A-2EC179172793}"/>
              </a:ext>
            </a:extLst>
          </p:cNvPr>
          <p:cNvSpPr/>
          <p:nvPr/>
        </p:nvSpPr>
        <p:spPr>
          <a:xfrm>
            <a:off x="7554686" y="5320741"/>
            <a:ext cx="2837927" cy="557561"/>
          </a:xfrm>
          <a:prstGeom prst="rect">
            <a:avLst/>
          </a:prstGeom>
          <a:noFill/>
          <a:ln>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sz="1600" dirty="0">
                <a:solidFill>
                  <a:sysClr val="windowText" lastClr="000000"/>
                </a:solidFill>
                <a:latin typeface="Arial Narrow" panose="020B0606020202030204" pitchFamily="34" charset="0"/>
              </a:rPr>
              <a:t>Να είστε ειλικρινείς και ξεκάθαροι</a:t>
            </a:r>
            <a:endParaRPr lang="pt-PT" sz="1600" dirty="0">
              <a:solidFill>
                <a:sysClr val="windowText" lastClr="000000"/>
              </a:solidFill>
              <a:latin typeface="Arial Narrow" panose="020B0606020202030204" pitchFamily="34" charset="0"/>
            </a:endParaRPr>
          </a:p>
        </p:txBody>
      </p:sp>
    </p:spTree>
    <p:extLst>
      <p:ext uri="{BB962C8B-B14F-4D97-AF65-F5344CB8AC3E}">
        <p14:creationId xmlns:p14="http://schemas.microsoft.com/office/powerpoint/2010/main" val="779046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3D96F0B-D496-1C0D-49E9-742D5D477FDA}"/>
              </a:ext>
            </a:extLst>
          </p:cNvPr>
          <p:cNvSpPr>
            <a:spLocks noGrp="1"/>
          </p:cNvSpPr>
          <p:nvPr>
            <p:ph type="ctrTitle"/>
          </p:nvPr>
        </p:nvSpPr>
        <p:spPr>
          <a:xfrm>
            <a:off x="1524000" y="887958"/>
            <a:ext cx="9144000" cy="679586"/>
          </a:xfrm>
        </p:spPr>
        <p:txBody>
          <a:bodyPr/>
          <a:lstStyle/>
          <a:p>
            <a:r>
              <a:rPr lang="el-GR" sz="3200" dirty="0"/>
              <a:t>Στρατηγικές </a:t>
            </a:r>
            <a:r>
              <a:rPr lang="el-GR" sz="3200" dirty="0" err="1"/>
              <a:t>αυτοφροντίδας</a:t>
            </a:r>
            <a:r>
              <a:rPr lang="el-GR" sz="3200" dirty="0"/>
              <a:t> – Φροντίστε τον εαυτό σας</a:t>
            </a:r>
            <a:endParaRPr lang="pt-PT" sz="3200" dirty="0"/>
          </a:p>
        </p:txBody>
      </p:sp>
      <p:sp>
        <p:nvSpPr>
          <p:cNvPr id="3" name="Subtítulo 2">
            <a:extLst>
              <a:ext uri="{FF2B5EF4-FFF2-40B4-BE49-F238E27FC236}">
                <a16:creationId xmlns:a16="http://schemas.microsoft.com/office/drawing/2014/main" id="{26DD4040-B9EA-5164-8888-3AFD02F1557E}"/>
              </a:ext>
            </a:extLst>
          </p:cNvPr>
          <p:cNvSpPr>
            <a:spLocks noGrp="1"/>
          </p:cNvSpPr>
          <p:nvPr>
            <p:ph type="subTitle" idx="1"/>
          </p:nvPr>
        </p:nvSpPr>
        <p:spPr/>
        <p:txBody>
          <a:bodyPr>
            <a:normAutofit lnSpcReduction="10000"/>
          </a:bodyPr>
          <a:lstStyle/>
          <a:p>
            <a:pPr marL="0" indent="0" algn="ctr"/>
            <a:r>
              <a:rPr lang="el-GR" sz="1600" b="1" dirty="0">
                <a:solidFill>
                  <a:srgbClr val="7030A0"/>
                </a:solidFill>
              </a:rPr>
              <a:t>Εξασκώντας την </a:t>
            </a:r>
            <a:r>
              <a:rPr lang="el-GR" sz="1600" b="1" dirty="0" err="1">
                <a:solidFill>
                  <a:srgbClr val="7030A0"/>
                </a:solidFill>
              </a:rPr>
              <a:t>ενσυνειδητότητα</a:t>
            </a:r>
            <a:r>
              <a:rPr lang="el-GR" sz="1600" b="1" dirty="0">
                <a:solidFill>
                  <a:srgbClr val="7030A0"/>
                </a:solidFill>
              </a:rPr>
              <a:t>  </a:t>
            </a:r>
          </a:p>
          <a:p>
            <a:pPr marL="285750" indent="-285750" algn="l">
              <a:buFont typeface="Arial" panose="020B0604020202020204" pitchFamily="34" charset="0"/>
              <a:buChar char="•"/>
            </a:pPr>
            <a:r>
              <a:rPr lang="el-GR" sz="1600" dirty="0">
                <a:solidFill>
                  <a:schemeClr val="tx1"/>
                </a:solidFill>
              </a:rPr>
              <a:t>δίνουμε προσοχή στα συναισθήματά μας,</a:t>
            </a:r>
          </a:p>
          <a:p>
            <a:pPr marL="285750" indent="-285750" algn="ctr">
              <a:buFont typeface="Arial" panose="020B0604020202020204" pitchFamily="34" charset="0"/>
              <a:buChar char="•"/>
            </a:pPr>
            <a:r>
              <a:rPr lang="el-GR" sz="1600" dirty="0">
                <a:solidFill>
                  <a:schemeClr val="tx1"/>
                </a:solidFill>
              </a:rPr>
              <a:t> ήμαστε σε </a:t>
            </a:r>
            <a:r>
              <a:rPr lang="el-GR" sz="1600" dirty="0"/>
              <a:t>ε καλύτερη θέση να τα χειριστείτε με προσεκτικό τρόπο</a:t>
            </a:r>
          </a:p>
          <a:p>
            <a:pPr marL="285750" indent="-285750" algn="ctr">
              <a:buFont typeface="Arial" panose="020B0604020202020204" pitchFamily="34" charset="0"/>
              <a:buChar char="•"/>
            </a:pPr>
            <a:r>
              <a:rPr lang="el-GR" sz="1600" dirty="0"/>
              <a:t>Μαθαίνουμε  να μην αντιδράμε  αυτόματα ή από συνήθεια. </a:t>
            </a:r>
          </a:p>
          <a:p>
            <a:pPr marL="0" indent="0" algn="l"/>
            <a:r>
              <a:rPr lang="el-GR" sz="1600" dirty="0"/>
              <a:t>Η </a:t>
            </a:r>
            <a:r>
              <a:rPr lang="el-GR" sz="1600" dirty="0" err="1"/>
              <a:t>ενσυνειδητότητα</a:t>
            </a:r>
            <a:r>
              <a:rPr lang="el-GR" sz="1600" dirty="0"/>
              <a:t> παρέχει ένα σύνολο δεξιοτήτων</a:t>
            </a:r>
          </a:p>
          <a:p>
            <a:pPr marL="285750" indent="-285750" algn="l">
              <a:buFont typeface="Arial" panose="020B0604020202020204" pitchFamily="34" charset="0"/>
              <a:buChar char="•"/>
            </a:pPr>
            <a:r>
              <a:rPr lang="el-GR" sz="1600" dirty="0"/>
              <a:t>για την καλλιέργεια της σοφίας </a:t>
            </a:r>
          </a:p>
          <a:p>
            <a:pPr marL="285750" indent="-285750" algn="ctr">
              <a:buFont typeface="Arial" panose="020B0604020202020204" pitchFamily="34" charset="0"/>
              <a:buChar char="•"/>
            </a:pPr>
            <a:r>
              <a:rPr lang="el-GR" sz="1600" dirty="0"/>
              <a:t>την ενθάρρυνση ενεργειών που είναι πιο υγιείς και ευγενικές, τόσο προς τον εαυτό σας όσο και προς τους γύρω σας.</a:t>
            </a:r>
          </a:p>
          <a:p>
            <a:pPr marL="285750" indent="-285750" algn="ctr">
              <a:buFont typeface="Arial" panose="020B0604020202020204" pitchFamily="34" charset="0"/>
              <a:buChar char="•"/>
            </a:pPr>
            <a:r>
              <a:rPr lang="el-GR" sz="1600" dirty="0"/>
              <a:t>
«Να είστε παρόντες σε όλα τα πράγματα και ευγνώμονες για όλα τα πράγματα». – Μάγια Αγγέλου</a:t>
            </a:r>
          </a:p>
          <a:p>
            <a:pPr marL="0" indent="0" algn="ctr"/>
            <a:r>
              <a:rPr lang="en-US" sz="1600" dirty="0">
                <a:hlinkClick r:id="rId2"/>
              </a:rPr>
              <a:t>https://www.youtube.com/watch?v=SSQKURX6d_o&amp;t=37s</a:t>
            </a:r>
            <a:r>
              <a:rPr lang="en-US" sz="1600" dirty="0"/>
              <a:t> </a:t>
            </a:r>
          </a:p>
          <a:p>
            <a:endParaRPr lang="pt-PT" sz="1600" dirty="0"/>
          </a:p>
        </p:txBody>
      </p:sp>
      <p:sp>
        <p:nvSpPr>
          <p:cNvPr id="4" name="Marcador de Posição de Conteúdo 2">
            <a:extLst>
              <a:ext uri="{FF2B5EF4-FFF2-40B4-BE49-F238E27FC236}">
                <a16:creationId xmlns:a16="http://schemas.microsoft.com/office/drawing/2014/main" id="{44D70138-BB98-91F1-0B56-542C8B01F240}"/>
              </a:ext>
            </a:extLst>
          </p:cNvPr>
          <p:cNvSpPr txBox="1">
            <a:spLocks/>
          </p:cNvSpPr>
          <p:nvPr/>
        </p:nvSpPr>
        <p:spPr>
          <a:xfrm>
            <a:off x="838200" y="6105839"/>
            <a:ext cx="10515600" cy="315912"/>
          </a:xfrm>
          <a:prstGeom prst="rect">
            <a:avLst/>
          </a:prstGeom>
        </p:spPr>
        <p:txBody>
          <a:bodyPr vert="horz" lIns="91440" tIns="45720" rIns="91440" bIns="45720" rtlCol="0">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buNone/>
            </a:pPr>
            <a:r>
              <a:rPr lang="en-US" sz="1100" dirty="0">
                <a:latin typeface="Arial Narrow" panose="020B0606020202030204" pitchFamily="34" charset="0"/>
              </a:rPr>
              <a:t>Adapted from:</a:t>
            </a:r>
            <a:r>
              <a:rPr lang="pt-PT" sz="1100" dirty="0">
                <a:latin typeface="Arial Narrow" panose="020B0606020202030204" pitchFamily="34" charset="0"/>
              </a:rPr>
              <a:t> https://www.unicef.org/uzbekistan/en/how-take-care-yourself-during-stressful-times#takingcareofyourself  </a:t>
            </a:r>
            <a:r>
              <a:rPr lang="pt-PT" sz="1100" dirty="0" err="1">
                <a:latin typeface="Arial Narrow" panose="020B0606020202030204" pitchFamily="34" charset="0"/>
              </a:rPr>
              <a:t>and</a:t>
            </a:r>
            <a:r>
              <a:rPr lang="pt-PT" sz="1100" dirty="0">
                <a:latin typeface="Arial Narrow" panose="020B0606020202030204" pitchFamily="34" charset="0"/>
              </a:rPr>
              <a:t> https://hr.umich.edu/benefits-wellness/health-well-being/mental-emotional-health/learn-more-about-mental-emotional-health/thrive-stress-management-program/stress-management-tools-resources (</a:t>
            </a:r>
            <a:r>
              <a:rPr lang="pt-PT" sz="1100" dirty="0" err="1">
                <a:latin typeface="Arial Narrow" panose="020B0606020202030204" pitchFamily="34" charset="0"/>
              </a:rPr>
              <a:t>last</a:t>
            </a:r>
            <a:r>
              <a:rPr lang="pt-PT" sz="1100" dirty="0">
                <a:latin typeface="Arial Narrow" panose="020B0606020202030204" pitchFamily="34" charset="0"/>
              </a:rPr>
              <a:t> </a:t>
            </a:r>
            <a:r>
              <a:rPr lang="pt-PT" sz="1100" dirty="0" err="1">
                <a:latin typeface="Arial Narrow" panose="020B0606020202030204" pitchFamily="34" charset="0"/>
              </a:rPr>
              <a:t>acceded</a:t>
            </a:r>
            <a:r>
              <a:rPr lang="pt-PT" sz="1100" dirty="0">
                <a:latin typeface="Arial Narrow" panose="020B0606020202030204" pitchFamily="34" charset="0"/>
              </a:rPr>
              <a:t> </a:t>
            </a:r>
            <a:r>
              <a:rPr lang="pt-PT" sz="1100" dirty="0" err="1">
                <a:latin typeface="Arial Narrow" panose="020B0606020202030204" pitchFamily="34" charset="0"/>
              </a:rPr>
              <a:t>on</a:t>
            </a:r>
            <a:r>
              <a:rPr lang="pt-PT" sz="1100" dirty="0">
                <a:latin typeface="Arial Narrow" panose="020B0606020202030204" pitchFamily="34" charset="0"/>
              </a:rPr>
              <a:t> </a:t>
            </a:r>
            <a:r>
              <a:rPr lang="pt-PT" sz="1100" dirty="0" err="1">
                <a:latin typeface="Arial Narrow" panose="020B0606020202030204" pitchFamily="34" charset="0"/>
              </a:rPr>
              <a:t>march</a:t>
            </a:r>
            <a:r>
              <a:rPr lang="pt-PT" sz="1100" dirty="0">
                <a:latin typeface="Arial Narrow" panose="020B0606020202030204" pitchFamily="34" charset="0"/>
              </a:rPr>
              <a:t>, 2024)</a:t>
            </a:r>
          </a:p>
          <a:p>
            <a:pPr marL="0" indent="0" algn="r">
              <a:buNone/>
            </a:pPr>
            <a:r>
              <a:rPr lang="pt-PT" sz="600" dirty="0">
                <a:latin typeface="Arial Narrow" panose="020B0606020202030204" pitchFamily="34" charset="0"/>
              </a:rPr>
              <a:t> </a:t>
            </a:r>
            <a:endParaRPr lang="pt-PT" sz="700" dirty="0"/>
          </a:p>
        </p:txBody>
      </p:sp>
      <p:sp>
        <p:nvSpPr>
          <p:cNvPr id="5" name="Oval 4">
            <a:extLst>
              <a:ext uri="{FF2B5EF4-FFF2-40B4-BE49-F238E27FC236}">
                <a16:creationId xmlns:a16="http://schemas.microsoft.com/office/drawing/2014/main" id="{8FC47E78-A375-0611-0EB3-0162A21991D9}"/>
              </a:ext>
            </a:extLst>
          </p:cNvPr>
          <p:cNvSpPr/>
          <p:nvPr/>
        </p:nvSpPr>
        <p:spPr>
          <a:xfrm>
            <a:off x="4817253" y="1567544"/>
            <a:ext cx="3129317" cy="986272"/>
          </a:xfrm>
          <a:prstGeom prst="ellipse">
            <a:avLst/>
          </a:prstGeom>
          <a:solidFill>
            <a:schemeClr val="bg1"/>
          </a:solidFill>
          <a:ln>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sz="2400" dirty="0" err="1">
                <a:solidFill>
                  <a:sysClr val="windowText" lastClr="000000"/>
                </a:solidFill>
                <a:latin typeface="Arial Narrow" panose="020B0606020202030204" pitchFamily="34" charset="0"/>
              </a:rPr>
              <a:t>Ενσυνειδητότητα</a:t>
            </a:r>
            <a:endParaRPr lang="pt-PT" sz="3200" dirty="0">
              <a:solidFill>
                <a:sysClr val="windowText" lastClr="000000"/>
              </a:solidFill>
              <a:latin typeface="Arial Narrow" panose="020B0606020202030204" pitchFamily="34" charset="0"/>
            </a:endParaRPr>
          </a:p>
        </p:txBody>
      </p:sp>
    </p:spTree>
    <p:extLst>
      <p:ext uri="{BB962C8B-B14F-4D97-AF65-F5344CB8AC3E}">
        <p14:creationId xmlns:p14="http://schemas.microsoft.com/office/powerpoint/2010/main" val="40332048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3D96F0B-D496-1C0D-49E9-742D5D477FDA}"/>
              </a:ext>
            </a:extLst>
          </p:cNvPr>
          <p:cNvSpPr>
            <a:spLocks noGrp="1"/>
          </p:cNvSpPr>
          <p:nvPr>
            <p:ph type="ctrTitle"/>
          </p:nvPr>
        </p:nvSpPr>
        <p:spPr>
          <a:xfrm>
            <a:off x="1524000" y="887957"/>
            <a:ext cx="9144000" cy="483643"/>
          </a:xfrm>
        </p:spPr>
        <p:txBody>
          <a:bodyPr/>
          <a:lstStyle/>
          <a:p>
            <a:pPr algn="ctr"/>
            <a:r>
              <a:rPr lang="el-GR" sz="3600" dirty="0"/>
              <a:t>Άγχος</a:t>
            </a:r>
            <a:endParaRPr lang="pt-PT" sz="3600" dirty="0"/>
          </a:p>
        </p:txBody>
      </p:sp>
      <p:sp>
        <p:nvSpPr>
          <p:cNvPr id="3" name="Subtítulo 2">
            <a:extLst>
              <a:ext uri="{FF2B5EF4-FFF2-40B4-BE49-F238E27FC236}">
                <a16:creationId xmlns:a16="http://schemas.microsoft.com/office/drawing/2014/main" id="{26DD4040-B9EA-5164-8888-3AFD02F1557E}"/>
              </a:ext>
            </a:extLst>
          </p:cNvPr>
          <p:cNvSpPr>
            <a:spLocks noGrp="1"/>
          </p:cNvSpPr>
          <p:nvPr>
            <p:ph type="subTitle" idx="1"/>
          </p:nvPr>
        </p:nvSpPr>
        <p:spPr>
          <a:xfrm>
            <a:off x="1524000" y="1371600"/>
            <a:ext cx="9144000" cy="4617721"/>
          </a:xfrm>
        </p:spPr>
        <p:txBody>
          <a:bodyPr>
            <a:normAutofit fontScale="92500" lnSpcReduction="10000"/>
          </a:bodyPr>
          <a:lstStyle/>
          <a:p>
            <a:pPr>
              <a:buFont typeface="Arial" panose="020B0604020202020204" pitchFamily="34" charset="0"/>
              <a:buChar char="•"/>
            </a:pPr>
            <a:r>
              <a:rPr lang="el-GR" sz="2000" dirty="0"/>
              <a:t>Το άγχος μπορεί να οριστεί ως μια κατάσταση ανησυχίας ή ψυχικής έντασης που προκαλείται από μια δύσκολη κατάσταση. </a:t>
            </a:r>
            <a:r>
              <a:rPr lang="el-GR" sz="2000" b="1" dirty="0">
                <a:solidFill>
                  <a:srgbClr val="7030A0"/>
                </a:solidFill>
              </a:rPr>
              <a:t>Το άγχος είναι μια φυσική ανθρώπινη αντίδραση </a:t>
            </a:r>
            <a:r>
              <a:rPr lang="el-GR" sz="2000" dirty="0"/>
              <a:t>που μας προτρέπει να αντιμετωπίσουμε τις προκλήσεις και τις απειλές στη ζωή μας.</a:t>
            </a:r>
          </a:p>
          <a:p>
            <a:pPr marL="514350" indent="-285750">
              <a:buFont typeface="Arial" panose="020B0604020202020204" pitchFamily="34" charset="0"/>
              <a:buChar char="•"/>
            </a:pPr>
            <a:endParaRPr lang="el-GR" sz="2000" dirty="0"/>
          </a:p>
          <a:p>
            <a:pPr>
              <a:buFont typeface="Arial" panose="020B0604020202020204" pitchFamily="34" charset="0"/>
              <a:buChar char="•"/>
            </a:pPr>
            <a:r>
              <a:rPr lang="el-GR" sz="2000" b="1" dirty="0">
                <a:solidFill>
                  <a:srgbClr val="7030A0"/>
                </a:solidFill>
              </a:rPr>
              <a:t>Λίγο άγχος είναι καλό </a:t>
            </a:r>
            <a:r>
              <a:rPr lang="el-GR" sz="2000" dirty="0"/>
              <a:t>και μπορεί να μας βοηθήσει να εκτελούμε καθημερινές δραστηριότητες.</a:t>
            </a:r>
          </a:p>
          <a:p>
            <a:pPr marL="514350" indent="-285750">
              <a:buFont typeface="Arial" panose="020B0604020202020204" pitchFamily="34" charset="0"/>
              <a:buChar char="•"/>
            </a:pPr>
            <a:endParaRPr lang="el-GR" sz="2000" dirty="0"/>
          </a:p>
          <a:p>
            <a:pPr marL="514350" indent="-285750">
              <a:buFont typeface="Arial" panose="020B0604020202020204" pitchFamily="34" charset="0"/>
              <a:buChar char="•"/>
            </a:pPr>
            <a:r>
              <a:rPr lang="el-GR" sz="2000" b="1" dirty="0"/>
              <a:t> </a:t>
            </a:r>
            <a:r>
              <a:rPr lang="el-GR" sz="2000" b="1" dirty="0">
                <a:solidFill>
                  <a:srgbClr val="7030A0"/>
                </a:solidFill>
              </a:rPr>
              <a:t>Πάρα πολύ άγχος μπορεί να προκαλέσει σωματικά και ψυχικά προβλήματα υγείας</a:t>
            </a:r>
            <a:r>
              <a:rPr lang="el-GR" sz="2000" b="1" dirty="0"/>
              <a:t>.</a:t>
            </a:r>
          </a:p>
          <a:p>
            <a:pPr marL="228600" indent="0" algn="l"/>
            <a:r>
              <a:rPr lang="el-GR" sz="2000" dirty="0"/>
              <a:t>         Δυσκολία να χαλαρώσουμε  </a:t>
            </a:r>
          </a:p>
          <a:p>
            <a:pPr marL="228600" indent="0" algn="l"/>
            <a:r>
              <a:rPr lang="el-GR" sz="2000" dirty="0"/>
              <a:t>        Δυσκολία να συγκεντρωθούμε </a:t>
            </a:r>
          </a:p>
          <a:p>
            <a:pPr marL="228600" indent="0" algn="l"/>
            <a:r>
              <a:rPr lang="el-GR" sz="2000" dirty="0"/>
              <a:t>        Δυσκολία στον ύπνο</a:t>
            </a:r>
          </a:p>
          <a:p>
            <a:pPr marL="228600" indent="0" algn="l"/>
            <a:r>
              <a:rPr lang="el-GR" sz="2000" dirty="0"/>
              <a:t>        Πονοκεφάλους ή άλλους σωματικούς πόνους, αναστατωμένο στομάχι</a:t>
            </a:r>
          </a:p>
          <a:p>
            <a:pPr marL="228600" indent="0" algn="l"/>
            <a:r>
              <a:rPr lang="el-GR" sz="2000" dirty="0"/>
              <a:t>        Αύξηση – μείωση της όρεξης</a:t>
            </a:r>
          </a:p>
          <a:p>
            <a:pPr marL="228600" indent="0" algn="l"/>
            <a:r>
              <a:rPr lang="el-GR" sz="2000" dirty="0"/>
              <a:t>.       Αυξημένη χρήση αλκοόλ, καπνού και άλλων ουσιών.</a:t>
            </a:r>
          </a:p>
          <a:p>
            <a:endParaRPr lang="el-GR" sz="2000" dirty="0"/>
          </a:p>
          <a:p>
            <a:endParaRPr lang="el-GR" sz="2000" dirty="0"/>
          </a:p>
          <a:p>
            <a:endParaRPr lang="el-GR" sz="2000" dirty="0"/>
          </a:p>
          <a:p>
            <a:endParaRPr lang="el-GR" sz="2000" dirty="0"/>
          </a:p>
          <a:p>
            <a:endParaRPr lang="pt-PT" sz="2000" dirty="0"/>
          </a:p>
        </p:txBody>
      </p:sp>
      <p:sp>
        <p:nvSpPr>
          <p:cNvPr id="4" name="Marcador de Posição de Conteúdo 2">
            <a:extLst>
              <a:ext uri="{FF2B5EF4-FFF2-40B4-BE49-F238E27FC236}">
                <a16:creationId xmlns:a16="http://schemas.microsoft.com/office/drawing/2014/main" id="{7FA9A78E-AE2B-C741-18E9-725B5B33117F}"/>
              </a:ext>
            </a:extLst>
          </p:cNvPr>
          <p:cNvSpPr txBox="1">
            <a:spLocks/>
          </p:cNvSpPr>
          <p:nvPr/>
        </p:nvSpPr>
        <p:spPr>
          <a:xfrm>
            <a:off x="838200" y="5902370"/>
            <a:ext cx="10515600" cy="31591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buNone/>
            </a:pPr>
            <a:r>
              <a:rPr lang="en-US" sz="600" dirty="0">
                <a:latin typeface="Arial Narrow" panose="020B0606020202030204" pitchFamily="34" charset="0"/>
              </a:rPr>
              <a:t>		Ask H, </a:t>
            </a:r>
            <a:r>
              <a:rPr lang="en-US" sz="600" dirty="0" err="1">
                <a:latin typeface="Arial Narrow" panose="020B0606020202030204" pitchFamily="34" charset="0"/>
              </a:rPr>
              <a:t>Cheesman</a:t>
            </a:r>
            <a:r>
              <a:rPr lang="en-US" sz="600" dirty="0">
                <a:latin typeface="Arial Narrow" panose="020B0606020202030204" pitchFamily="34" charset="0"/>
              </a:rPr>
              <a:t> R, Jami ES, Levey DF, Purves KL, Weber H. Genetic contributions to anxiety disorders: where we are and where we are heading. Psychol Med. 2021 Oct;51(13):2231-2246. doi: 10.1017/S0033291720005486. </a:t>
            </a:r>
            <a:r>
              <a:rPr lang="en-US" sz="600" dirty="0" err="1">
                <a:latin typeface="Arial Narrow" panose="020B0606020202030204" pitchFamily="34" charset="0"/>
              </a:rPr>
              <a:t>Epub</a:t>
            </a:r>
            <a:r>
              <a:rPr lang="en-US" sz="600" dirty="0">
                <a:latin typeface="Arial Narrow" panose="020B0606020202030204" pitchFamily="34" charset="0"/>
              </a:rPr>
              <a:t> 2021 Feb 9. PMID: 33557968.                                                                                                      	</a:t>
            </a:r>
            <a:r>
              <a:rPr lang="pt-PT" sz="600" dirty="0">
                <a:latin typeface="Arial Narrow" panose="020B0606020202030204" pitchFamily="34" charset="0"/>
              </a:rPr>
              <a:t>Rice SM, </a:t>
            </a:r>
            <a:r>
              <a:rPr lang="pt-PT" sz="600" dirty="0" err="1">
                <a:latin typeface="Arial Narrow" panose="020B0606020202030204" pitchFamily="34" charset="0"/>
              </a:rPr>
              <a:t>Gwyther</a:t>
            </a:r>
            <a:r>
              <a:rPr lang="pt-PT" sz="600" dirty="0">
                <a:latin typeface="Arial Narrow" panose="020B0606020202030204" pitchFamily="34" charset="0"/>
              </a:rPr>
              <a:t> K, </a:t>
            </a:r>
            <a:r>
              <a:rPr lang="pt-PT" sz="600" dirty="0" err="1">
                <a:latin typeface="Arial Narrow" panose="020B0606020202030204" pitchFamily="34" charset="0"/>
              </a:rPr>
              <a:t>Santesteban-Echarri</a:t>
            </a:r>
            <a:r>
              <a:rPr lang="pt-PT" sz="600" dirty="0">
                <a:latin typeface="Arial Narrow" panose="020B0606020202030204" pitchFamily="34" charset="0"/>
              </a:rPr>
              <a:t> O, </a:t>
            </a:r>
            <a:r>
              <a:rPr lang="pt-PT" sz="600" dirty="0" err="1">
                <a:latin typeface="Arial Narrow" panose="020B0606020202030204" pitchFamily="34" charset="0"/>
              </a:rPr>
              <a:t>Baron</a:t>
            </a:r>
            <a:r>
              <a:rPr lang="pt-PT" sz="600" dirty="0">
                <a:latin typeface="Arial Narrow" panose="020B0606020202030204" pitchFamily="34" charset="0"/>
              </a:rPr>
              <a:t> D, </a:t>
            </a:r>
            <a:r>
              <a:rPr lang="pt-PT" sz="600" dirty="0" err="1">
                <a:latin typeface="Arial Narrow" panose="020B0606020202030204" pitchFamily="34" charset="0"/>
              </a:rPr>
              <a:t>Gorczynski</a:t>
            </a:r>
            <a:r>
              <a:rPr lang="pt-PT" sz="600" dirty="0">
                <a:latin typeface="Arial Narrow" panose="020B0606020202030204" pitchFamily="34" charset="0"/>
              </a:rPr>
              <a:t> P, </a:t>
            </a:r>
            <a:r>
              <a:rPr lang="pt-PT" sz="600" dirty="0" err="1">
                <a:latin typeface="Arial Narrow" panose="020B0606020202030204" pitchFamily="34" charset="0"/>
              </a:rPr>
              <a:t>Gouttebarge</a:t>
            </a:r>
            <a:r>
              <a:rPr lang="pt-PT" sz="600" dirty="0">
                <a:latin typeface="Arial Narrow" panose="020B0606020202030204" pitchFamily="34" charset="0"/>
              </a:rPr>
              <a:t> V, </a:t>
            </a:r>
            <a:r>
              <a:rPr lang="pt-PT" sz="600" dirty="0" err="1">
                <a:latin typeface="Arial Narrow" panose="020B0606020202030204" pitchFamily="34" charset="0"/>
              </a:rPr>
              <a:t>Reardon</a:t>
            </a:r>
            <a:r>
              <a:rPr lang="pt-PT" sz="600" dirty="0">
                <a:latin typeface="Arial Narrow" panose="020B0606020202030204" pitchFamily="34" charset="0"/>
              </a:rPr>
              <a:t> CL, Hitchcock ME, </a:t>
            </a:r>
            <a:r>
              <a:rPr lang="pt-PT" sz="600" dirty="0" err="1">
                <a:latin typeface="Arial Narrow" panose="020B0606020202030204" pitchFamily="34" charset="0"/>
              </a:rPr>
              <a:t>Hainline</a:t>
            </a:r>
            <a:r>
              <a:rPr lang="pt-PT" sz="600" dirty="0">
                <a:latin typeface="Arial Narrow" panose="020B0606020202030204" pitchFamily="34" charset="0"/>
              </a:rPr>
              <a:t> B, Purcell R. </a:t>
            </a:r>
            <a:r>
              <a:rPr lang="pt-PT" sz="600" dirty="0" err="1">
                <a:latin typeface="Arial Narrow" panose="020B0606020202030204" pitchFamily="34" charset="0"/>
              </a:rPr>
              <a:t>Determinants</a:t>
            </a:r>
            <a:r>
              <a:rPr lang="pt-PT" sz="600" dirty="0">
                <a:latin typeface="Arial Narrow" panose="020B0606020202030204" pitchFamily="34" charset="0"/>
              </a:rPr>
              <a:t> </a:t>
            </a:r>
            <a:r>
              <a:rPr lang="pt-PT" sz="600" dirty="0" err="1">
                <a:latin typeface="Arial Narrow" panose="020B0606020202030204" pitchFamily="34" charset="0"/>
              </a:rPr>
              <a:t>of</a:t>
            </a:r>
            <a:r>
              <a:rPr lang="pt-PT" sz="600" dirty="0">
                <a:latin typeface="Arial Narrow" panose="020B0606020202030204" pitchFamily="34" charset="0"/>
              </a:rPr>
              <a:t> </a:t>
            </a:r>
            <a:r>
              <a:rPr lang="pt-PT" sz="600" dirty="0" err="1">
                <a:latin typeface="Arial Narrow" panose="020B0606020202030204" pitchFamily="34" charset="0"/>
              </a:rPr>
              <a:t>anxiety</a:t>
            </a:r>
            <a:r>
              <a:rPr lang="pt-PT" sz="600" dirty="0">
                <a:latin typeface="Arial Narrow" panose="020B0606020202030204" pitchFamily="34" charset="0"/>
              </a:rPr>
              <a:t> in elite </a:t>
            </a:r>
            <a:r>
              <a:rPr lang="pt-PT" sz="600" dirty="0" err="1">
                <a:latin typeface="Arial Narrow" panose="020B0606020202030204" pitchFamily="34" charset="0"/>
              </a:rPr>
              <a:t>athletes</a:t>
            </a:r>
            <a:r>
              <a:rPr lang="pt-PT" sz="600" dirty="0">
                <a:latin typeface="Arial Narrow" panose="020B0606020202030204" pitchFamily="34" charset="0"/>
              </a:rPr>
              <a:t>: a </a:t>
            </a:r>
            <a:r>
              <a:rPr lang="pt-PT" sz="600" dirty="0" err="1">
                <a:latin typeface="Arial Narrow" panose="020B0606020202030204" pitchFamily="34" charset="0"/>
              </a:rPr>
              <a:t>systematic</a:t>
            </a:r>
            <a:r>
              <a:rPr lang="pt-PT" sz="600" dirty="0">
                <a:latin typeface="Arial Narrow" panose="020B0606020202030204" pitchFamily="34" charset="0"/>
              </a:rPr>
              <a:t> review </a:t>
            </a:r>
            <a:r>
              <a:rPr lang="pt-PT" sz="600" dirty="0" err="1">
                <a:latin typeface="Arial Narrow" panose="020B0606020202030204" pitchFamily="34" charset="0"/>
              </a:rPr>
              <a:t>and</a:t>
            </a:r>
            <a:r>
              <a:rPr lang="pt-PT" sz="600" dirty="0">
                <a:latin typeface="Arial Narrow" panose="020B0606020202030204" pitchFamily="34" charset="0"/>
              </a:rPr>
              <a:t> meta-</a:t>
            </a:r>
            <a:r>
              <a:rPr lang="pt-PT" sz="600" dirty="0" err="1">
                <a:latin typeface="Arial Narrow" panose="020B0606020202030204" pitchFamily="34" charset="0"/>
              </a:rPr>
              <a:t>analysis</a:t>
            </a:r>
            <a:r>
              <a:rPr lang="pt-PT" sz="600" dirty="0">
                <a:latin typeface="Arial Narrow" panose="020B0606020202030204" pitchFamily="34" charset="0"/>
              </a:rPr>
              <a:t>. Br J Sports </a:t>
            </a:r>
            <a:r>
              <a:rPr lang="pt-PT" sz="600" dirty="0" err="1">
                <a:latin typeface="Arial Narrow" panose="020B0606020202030204" pitchFamily="34" charset="0"/>
              </a:rPr>
              <a:t>Med</a:t>
            </a:r>
            <a:r>
              <a:rPr lang="pt-PT" sz="600" dirty="0">
                <a:latin typeface="Arial Narrow" panose="020B0606020202030204" pitchFamily="34" charset="0"/>
              </a:rPr>
              <a:t>. 2019 Jun;53(11):722-730. doi: 10.1136/bjsports-2019-100620. PMID: 31097452; PMCID: PMC6579501.</a:t>
            </a:r>
          </a:p>
        </p:txBody>
      </p:sp>
    </p:spTree>
    <p:extLst>
      <p:ext uri="{BB962C8B-B14F-4D97-AF65-F5344CB8AC3E}">
        <p14:creationId xmlns:p14="http://schemas.microsoft.com/office/powerpoint/2010/main" val="390059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fade">
                                      <p:cBhvr>
                                        <p:cTn id="7" dur="1000"/>
                                        <p:tgtEl>
                                          <p:spTgt spid="3">
                                            <p:txEl>
                                              <p:pRg st="5" end="5"/>
                                            </p:txEl>
                                          </p:spTgt>
                                        </p:tgtEl>
                                      </p:cBhvr>
                                    </p:animEffect>
                                    <p:anim calcmode="lin" valueType="num">
                                      <p:cBhvr>
                                        <p:cTn id="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6" end="6"/>
                                            </p:txEl>
                                          </p:spTgt>
                                        </p:tgtEl>
                                        <p:attrNameLst>
                                          <p:attrName>style.visibility</p:attrName>
                                        </p:attrNameLst>
                                      </p:cBhvr>
                                      <p:to>
                                        <p:strVal val="visible"/>
                                      </p:to>
                                    </p:set>
                                    <p:animEffect transition="in" filter="fade">
                                      <p:cBhvr>
                                        <p:cTn id="14" dur="1000"/>
                                        <p:tgtEl>
                                          <p:spTgt spid="3">
                                            <p:txEl>
                                              <p:pRg st="6" end="6"/>
                                            </p:txEl>
                                          </p:spTgt>
                                        </p:tgtEl>
                                      </p:cBhvr>
                                    </p:animEffect>
                                    <p:anim calcmode="lin" valueType="num">
                                      <p:cBhvr>
                                        <p:cTn id="1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animEffect transition="in" filter="fade">
                                      <p:cBhvr>
                                        <p:cTn id="21" dur="1000"/>
                                        <p:tgtEl>
                                          <p:spTgt spid="3">
                                            <p:txEl>
                                              <p:pRg st="7" end="7"/>
                                            </p:txEl>
                                          </p:spTgt>
                                        </p:tgtEl>
                                      </p:cBhvr>
                                    </p:animEffect>
                                    <p:anim calcmode="lin" valueType="num">
                                      <p:cBhvr>
                                        <p:cTn id="22"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8" end="8"/>
                                            </p:txEl>
                                          </p:spTgt>
                                        </p:tgtEl>
                                        <p:attrNameLst>
                                          <p:attrName>style.visibility</p:attrName>
                                        </p:attrNameLst>
                                      </p:cBhvr>
                                      <p:to>
                                        <p:strVal val="visible"/>
                                      </p:to>
                                    </p:set>
                                    <p:animEffect transition="in" filter="fade">
                                      <p:cBhvr>
                                        <p:cTn id="28" dur="1000"/>
                                        <p:tgtEl>
                                          <p:spTgt spid="3">
                                            <p:txEl>
                                              <p:pRg st="8" end="8"/>
                                            </p:txEl>
                                          </p:spTgt>
                                        </p:tgtEl>
                                      </p:cBhvr>
                                    </p:animEffect>
                                    <p:anim calcmode="lin" valueType="num">
                                      <p:cBhvr>
                                        <p:cTn id="29"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animEffect transition="in" filter="fade">
                                      <p:cBhvr>
                                        <p:cTn id="35" dur="1000"/>
                                        <p:tgtEl>
                                          <p:spTgt spid="3">
                                            <p:txEl>
                                              <p:pRg st="9" end="9"/>
                                            </p:txEl>
                                          </p:spTgt>
                                        </p:tgtEl>
                                      </p:cBhvr>
                                    </p:animEffect>
                                    <p:anim calcmode="lin" valueType="num">
                                      <p:cBhvr>
                                        <p:cTn id="36"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10" end="10"/>
                                            </p:txEl>
                                          </p:spTgt>
                                        </p:tgtEl>
                                        <p:attrNameLst>
                                          <p:attrName>style.visibility</p:attrName>
                                        </p:attrNameLst>
                                      </p:cBhvr>
                                      <p:to>
                                        <p:strVal val="visible"/>
                                      </p:to>
                                    </p:set>
                                    <p:animEffect transition="in" filter="fade">
                                      <p:cBhvr>
                                        <p:cTn id="42" dur="1000"/>
                                        <p:tgtEl>
                                          <p:spTgt spid="3">
                                            <p:txEl>
                                              <p:pRg st="10" end="10"/>
                                            </p:txEl>
                                          </p:spTgt>
                                        </p:tgtEl>
                                      </p:cBhvr>
                                    </p:animEffect>
                                    <p:anim calcmode="lin" valueType="num">
                                      <p:cBhvr>
                                        <p:cTn id="43"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id="{203193A0-903F-DB57-1FB0-72F72FA17A8B}"/>
              </a:ext>
            </a:extLst>
          </p:cNvPr>
          <p:cNvSpPr>
            <a:spLocks noGrp="1"/>
          </p:cNvSpPr>
          <p:nvPr>
            <p:ph type="title"/>
          </p:nvPr>
        </p:nvSpPr>
        <p:spPr>
          <a:xfrm>
            <a:off x="914400" y="681036"/>
            <a:ext cx="10515600" cy="1703817"/>
          </a:xfrm>
        </p:spPr>
        <p:txBody>
          <a:bodyPr/>
          <a:lstStyle/>
          <a:p>
            <a:pPr algn="ctr"/>
            <a:r>
              <a:rPr lang="el-GR" sz="2400" b="1" dirty="0">
                <a:solidFill>
                  <a:srgbClr val="7030A0"/>
                </a:solidFill>
              </a:rPr>
              <a:t>Φυσιολογικό </a:t>
            </a:r>
            <a:r>
              <a:rPr lang="pt-PT" sz="2400" b="1" dirty="0">
                <a:solidFill>
                  <a:srgbClr val="7030A0"/>
                </a:solidFill>
              </a:rPr>
              <a:t>vs </a:t>
            </a:r>
            <a:r>
              <a:rPr lang="el-GR" sz="2400" b="1" dirty="0">
                <a:solidFill>
                  <a:srgbClr val="7030A0"/>
                </a:solidFill>
              </a:rPr>
              <a:t>παθολογικό άγχος</a:t>
            </a:r>
            <a:br>
              <a:rPr lang="el-GR" sz="1600" b="1" dirty="0">
                <a:solidFill>
                  <a:srgbClr val="7030A0"/>
                </a:solidFill>
              </a:rPr>
            </a:br>
            <a:r>
              <a:rPr lang="el-GR" sz="1800" b="1" dirty="0"/>
              <a:t>Το άγχος περιγράφει μια δυσάρεστη και αρνητική κατάσταση. Χαρακτηρίζεται από αισθήματα </a:t>
            </a:r>
            <a:br>
              <a:rPr lang="el-GR" sz="1800" b="1" dirty="0"/>
            </a:br>
            <a:r>
              <a:rPr lang="el-GR" sz="1800" b="1" dirty="0"/>
              <a:t>δυσφορίας, έντασης και ανησυχίας, καθώς και </a:t>
            </a:r>
            <a:r>
              <a:rPr lang="el-GR" sz="1800" b="1" dirty="0">
                <a:solidFill>
                  <a:schemeClr val="tx1"/>
                </a:solidFill>
              </a:rPr>
              <a:t>φυσιολογική διέγερση εν αναμονή μιας απειλής </a:t>
            </a:r>
            <a:r>
              <a:rPr lang="el-GR" sz="1800" b="1" dirty="0"/>
              <a:t>αντιμετωπίζοντας την αβεβαιότητα. </a:t>
            </a:r>
            <a:br>
              <a:rPr lang="el-GR" sz="1800" b="1" dirty="0"/>
            </a:br>
            <a:endParaRPr lang="el-GR" sz="1800" b="1" dirty="0">
              <a:solidFill>
                <a:srgbClr val="7030A0"/>
              </a:solidFill>
            </a:endParaRPr>
          </a:p>
        </p:txBody>
      </p:sp>
      <p:sp>
        <p:nvSpPr>
          <p:cNvPr id="5" name="Θέση κειμένου 4">
            <a:extLst>
              <a:ext uri="{FF2B5EF4-FFF2-40B4-BE49-F238E27FC236}">
                <a16:creationId xmlns:a16="http://schemas.microsoft.com/office/drawing/2014/main" id="{3E9062A8-F4CA-0F15-E54D-99CE8BA2EEC5}"/>
              </a:ext>
            </a:extLst>
          </p:cNvPr>
          <p:cNvSpPr>
            <a:spLocks noGrp="1"/>
          </p:cNvSpPr>
          <p:nvPr>
            <p:ph type="body" idx="1"/>
          </p:nvPr>
        </p:nvSpPr>
        <p:spPr>
          <a:xfrm>
            <a:off x="914400" y="2233398"/>
            <a:ext cx="5181600" cy="4351338"/>
          </a:xfrm>
        </p:spPr>
        <p:txBody>
          <a:bodyPr>
            <a:normAutofit/>
          </a:bodyPr>
          <a:lstStyle/>
          <a:p>
            <a:endParaRPr lang="el-GR" sz="2000" b="1" dirty="0"/>
          </a:p>
          <a:p>
            <a:r>
              <a:rPr lang="el-GR" sz="2000" b="1" dirty="0"/>
              <a:t>Φυσιολογικό άγχος </a:t>
            </a:r>
          </a:p>
          <a:p>
            <a:pPr algn="just"/>
            <a:r>
              <a:rPr lang="el-GR" sz="2000" dirty="0">
                <a:solidFill>
                  <a:schemeClr val="tx1"/>
                </a:solidFill>
              </a:rPr>
              <a:t>Αν όλα τα παραπάνω </a:t>
            </a:r>
            <a:r>
              <a:rPr lang="el-GR" sz="2000" b="1" dirty="0"/>
              <a:t>συναισθήματα μπορούμε να τα ρυθμίσουμε</a:t>
            </a:r>
            <a:r>
              <a:rPr lang="el-GR" sz="2000" b="1" dirty="0">
                <a:solidFill>
                  <a:schemeClr val="tx1"/>
                </a:solidFill>
              </a:rPr>
              <a:t> </a:t>
            </a:r>
            <a:r>
              <a:rPr lang="el-GR" sz="2000" dirty="0">
                <a:solidFill>
                  <a:schemeClr val="tx1"/>
                </a:solidFill>
              </a:rPr>
              <a:t>τότε το άγχος είναι Φυσιολογικό</a:t>
            </a:r>
          </a:p>
          <a:p>
            <a:endParaRPr lang="el-GR" dirty="0"/>
          </a:p>
        </p:txBody>
      </p:sp>
      <p:sp>
        <p:nvSpPr>
          <p:cNvPr id="6" name="Θέση κειμένου 5">
            <a:extLst>
              <a:ext uri="{FF2B5EF4-FFF2-40B4-BE49-F238E27FC236}">
                <a16:creationId xmlns:a16="http://schemas.microsoft.com/office/drawing/2014/main" id="{FE4477E8-DCD4-BC13-EB5A-B5D5683D0E48}"/>
              </a:ext>
            </a:extLst>
          </p:cNvPr>
          <p:cNvSpPr>
            <a:spLocks noGrp="1"/>
          </p:cNvSpPr>
          <p:nvPr>
            <p:ph type="body" idx="2"/>
          </p:nvPr>
        </p:nvSpPr>
        <p:spPr/>
        <p:txBody>
          <a:bodyPr>
            <a:normAutofit/>
          </a:bodyPr>
          <a:lstStyle/>
          <a:p>
            <a:endParaRPr lang="el-GR" sz="2200" b="1" dirty="0">
              <a:solidFill>
                <a:srgbClr val="7030A0"/>
              </a:solidFill>
            </a:endParaRPr>
          </a:p>
          <a:p>
            <a:pPr algn="l"/>
            <a:r>
              <a:rPr lang="el-GR" sz="2000" b="1" dirty="0">
                <a:solidFill>
                  <a:srgbClr val="7030A0"/>
                </a:solidFill>
              </a:rPr>
              <a:t>     Παθολογικό άγχος (</a:t>
            </a:r>
            <a:r>
              <a:rPr lang="el-GR" sz="2000" dirty="0">
                <a:solidFill>
                  <a:schemeClr val="tx1"/>
                </a:solidFill>
              </a:rPr>
              <a:t> διαταραχή άγχους)   χαρακτηρίζεται εάν είναι</a:t>
            </a:r>
            <a:r>
              <a:rPr lang="el-GR" sz="2000" b="1" dirty="0">
                <a:solidFill>
                  <a:schemeClr val="tx1"/>
                </a:solidFill>
              </a:rPr>
              <a:t> :</a:t>
            </a:r>
          </a:p>
          <a:p>
            <a:r>
              <a:rPr lang="el-GR" sz="2000" b="1" dirty="0">
                <a:solidFill>
                  <a:srgbClr val="7030A0"/>
                </a:solidFill>
              </a:rPr>
              <a:t>       υπερβολική </a:t>
            </a:r>
            <a:r>
              <a:rPr lang="el-GR" sz="2000" dirty="0">
                <a:solidFill>
                  <a:schemeClr val="tx1"/>
                </a:solidFill>
              </a:rPr>
              <a:t>(δηλαδή δυσανάλογη σε σχέση    </a:t>
            </a:r>
          </a:p>
          <a:p>
            <a:r>
              <a:rPr lang="el-GR" sz="2000" dirty="0">
                <a:solidFill>
                  <a:schemeClr val="tx1"/>
                </a:solidFill>
              </a:rPr>
              <a:t>                             με το γεγονός που την προκαλεί)</a:t>
            </a:r>
          </a:p>
          <a:p>
            <a:r>
              <a:rPr lang="el-GR" sz="2000" dirty="0"/>
              <a:t>       </a:t>
            </a:r>
            <a:r>
              <a:rPr lang="el-GR" sz="2000" b="1" dirty="0">
                <a:solidFill>
                  <a:srgbClr val="7030A0"/>
                </a:solidFill>
              </a:rPr>
              <a:t>μη παροδική </a:t>
            </a:r>
            <a:r>
              <a:rPr lang="el-GR" sz="2000" dirty="0">
                <a:solidFill>
                  <a:schemeClr val="tx1"/>
                </a:solidFill>
              </a:rPr>
              <a:t>(δηλαδή συνεχίζεται συνήθως   </a:t>
            </a:r>
          </a:p>
          <a:p>
            <a:r>
              <a:rPr lang="el-GR" sz="2000" dirty="0">
                <a:solidFill>
                  <a:schemeClr val="tx1"/>
                </a:solidFill>
              </a:rPr>
              <a:t>                        για αρκετούς μήνες) και </a:t>
            </a:r>
          </a:p>
          <a:p>
            <a:r>
              <a:rPr lang="el-GR" sz="2000" dirty="0"/>
              <a:t>    </a:t>
            </a:r>
            <a:r>
              <a:rPr lang="el-GR" sz="2000" b="1" dirty="0">
                <a:solidFill>
                  <a:srgbClr val="7030A0"/>
                </a:solidFill>
              </a:rPr>
              <a:t>προκαλεί σημαντική δυσφορία ή ανικανότητα</a:t>
            </a:r>
            <a:r>
              <a:rPr lang="el-GR" sz="2000" dirty="0"/>
              <a:t>.</a:t>
            </a:r>
          </a:p>
          <a:p>
            <a:endParaRPr lang="el-GR" dirty="0"/>
          </a:p>
        </p:txBody>
      </p:sp>
    </p:spTree>
    <p:extLst>
      <p:ext uri="{BB962C8B-B14F-4D97-AF65-F5344CB8AC3E}">
        <p14:creationId xmlns:p14="http://schemas.microsoft.com/office/powerpoint/2010/main" val="33126852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3D96F0B-D496-1C0D-49E9-742D5D477FDA}"/>
              </a:ext>
            </a:extLst>
          </p:cNvPr>
          <p:cNvSpPr>
            <a:spLocks noGrp="1"/>
          </p:cNvSpPr>
          <p:nvPr>
            <p:ph type="ctrTitle"/>
          </p:nvPr>
        </p:nvSpPr>
        <p:spPr>
          <a:xfrm>
            <a:off x="1524000" y="1062680"/>
            <a:ext cx="9144000" cy="494271"/>
          </a:xfrm>
        </p:spPr>
        <p:txBody>
          <a:bodyPr/>
          <a:lstStyle/>
          <a:p>
            <a:r>
              <a:rPr lang="pt-PT" sz="3600" dirty="0"/>
              <a:t>Burnout</a:t>
            </a:r>
          </a:p>
        </p:txBody>
      </p:sp>
      <p:sp>
        <p:nvSpPr>
          <p:cNvPr id="3" name="Subtítulo 2">
            <a:extLst>
              <a:ext uri="{FF2B5EF4-FFF2-40B4-BE49-F238E27FC236}">
                <a16:creationId xmlns:a16="http://schemas.microsoft.com/office/drawing/2014/main" id="{26DD4040-B9EA-5164-8888-3AFD02F1557E}"/>
              </a:ext>
            </a:extLst>
          </p:cNvPr>
          <p:cNvSpPr>
            <a:spLocks noGrp="1"/>
          </p:cNvSpPr>
          <p:nvPr>
            <p:ph type="subTitle" idx="1"/>
          </p:nvPr>
        </p:nvSpPr>
        <p:spPr>
          <a:xfrm>
            <a:off x="1524000" y="1937657"/>
            <a:ext cx="9144000" cy="4051663"/>
          </a:xfrm>
        </p:spPr>
        <p:txBody>
          <a:bodyPr>
            <a:normAutofit lnSpcReduction="10000"/>
          </a:bodyPr>
          <a:lstStyle/>
          <a:p>
            <a:r>
              <a:rPr lang="el-GR" sz="2000" dirty="0"/>
              <a:t>Η επαγγελματική εξουθένωση ορίζεται στο </a:t>
            </a:r>
            <a:r>
              <a:rPr lang="el-GR" sz="2000" b="1" dirty="0">
                <a:solidFill>
                  <a:srgbClr val="7030A0"/>
                </a:solidFill>
              </a:rPr>
              <a:t>ICD-11</a:t>
            </a:r>
            <a:r>
              <a:rPr lang="el-GR" sz="2000" dirty="0"/>
              <a:t> ως: </a:t>
            </a:r>
          </a:p>
          <a:p>
            <a:r>
              <a:rPr lang="el-GR" sz="2000" dirty="0"/>
              <a:t>"</a:t>
            </a:r>
            <a:r>
              <a:rPr lang="el-GR" sz="2000" b="1" dirty="0">
                <a:solidFill>
                  <a:srgbClr val="7030A0"/>
                </a:solidFill>
              </a:rPr>
              <a:t>σύνδρομο</a:t>
            </a:r>
            <a:r>
              <a:rPr lang="el-GR" sz="2000" dirty="0"/>
              <a:t> που προκύπτει από </a:t>
            </a:r>
            <a:r>
              <a:rPr lang="el-GR" sz="2000" b="1" dirty="0">
                <a:solidFill>
                  <a:srgbClr val="7030A0"/>
                </a:solidFill>
              </a:rPr>
              <a:t>το χρόνιο εργασιακό άγχος</a:t>
            </a:r>
            <a:r>
              <a:rPr lang="el-GR" sz="2000" dirty="0"/>
              <a:t> που δεν έχει διαχειριστεί επιτυχώς¨. </a:t>
            </a:r>
          </a:p>
          <a:p>
            <a:endParaRPr lang="el-GR" sz="2000" dirty="0"/>
          </a:p>
          <a:p>
            <a:r>
              <a:rPr lang="el-GR" sz="2000" dirty="0"/>
              <a:t>Χαρακτηρίζεται από τρεις διαστάσεις:</a:t>
            </a:r>
          </a:p>
          <a:p>
            <a:endParaRPr lang="el-GR" sz="2000" dirty="0"/>
          </a:p>
          <a:p>
            <a:pPr>
              <a:buFont typeface="Arial" panose="020B0604020202020204" pitchFamily="34" charset="0"/>
              <a:buChar char="•"/>
            </a:pPr>
            <a:r>
              <a:rPr lang="el-GR" sz="2000" dirty="0"/>
              <a:t>αισθήματα </a:t>
            </a:r>
            <a:r>
              <a:rPr lang="el-GR" sz="2000" b="1" dirty="0">
                <a:solidFill>
                  <a:srgbClr val="7030A0"/>
                </a:solidFill>
              </a:rPr>
              <a:t>εξάντλησης ή εξουθένωσης ενέργειας</a:t>
            </a:r>
            <a:endParaRPr lang="el-GR" sz="2000" dirty="0"/>
          </a:p>
          <a:p>
            <a:pPr marL="228600" indent="0"/>
            <a:endParaRPr lang="el-GR" sz="2000" dirty="0"/>
          </a:p>
          <a:p>
            <a:pPr>
              <a:buFont typeface="Arial" panose="020B0604020202020204" pitchFamily="34" charset="0"/>
              <a:buChar char="•"/>
            </a:pPr>
            <a:r>
              <a:rPr lang="el-GR" sz="2000" dirty="0"/>
              <a:t> </a:t>
            </a:r>
            <a:r>
              <a:rPr lang="el-GR" sz="2000" b="1" dirty="0">
                <a:solidFill>
                  <a:srgbClr val="7030A0"/>
                </a:solidFill>
              </a:rPr>
              <a:t>αισθήματα αρνητισμο</a:t>
            </a:r>
            <a:r>
              <a:rPr lang="el-GR" sz="2000" dirty="0"/>
              <a:t>ύ ή κυνισμού που σχετίζονται με την εργασία</a:t>
            </a:r>
          </a:p>
          <a:p>
            <a:pPr marL="228600" indent="0"/>
            <a:endParaRPr lang="el-GR" sz="2000" dirty="0"/>
          </a:p>
          <a:p>
            <a:pPr>
              <a:buFont typeface="Arial" panose="020B0604020202020204" pitchFamily="34" charset="0"/>
              <a:buChar char="•"/>
            </a:pPr>
            <a:r>
              <a:rPr lang="el-GR" sz="2000" b="1" dirty="0">
                <a:solidFill>
                  <a:srgbClr val="7030A0"/>
                </a:solidFill>
              </a:rPr>
              <a:t>μειωμένη επαγγελματική αποτελεσματικότητα</a:t>
            </a:r>
            <a:r>
              <a:rPr lang="el-GR" sz="2000" dirty="0"/>
              <a:t>. </a:t>
            </a:r>
          </a:p>
        </p:txBody>
      </p:sp>
      <p:sp>
        <p:nvSpPr>
          <p:cNvPr id="4" name="Marcador de Posição de Conteúdo 2">
            <a:extLst>
              <a:ext uri="{FF2B5EF4-FFF2-40B4-BE49-F238E27FC236}">
                <a16:creationId xmlns:a16="http://schemas.microsoft.com/office/drawing/2014/main" id="{7DB1E6DD-5AA7-EAD7-EBEF-14DDFB36B062}"/>
              </a:ext>
            </a:extLst>
          </p:cNvPr>
          <p:cNvSpPr txBox="1">
            <a:spLocks/>
          </p:cNvSpPr>
          <p:nvPr/>
        </p:nvSpPr>
        <p:spPr>
          <a:xfrm>
            <a:off x="838200" y="5902370"/>
            <a:ext cx="10515600" cy="31591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buNone/>
            </a:pPr>
            <a:r>
              <a:rPr lang="en-US" sz="600" dirty="0">
                <a:latin typeface="Arial Narrow" panose="020B0606020202030204" pitchFamily="34" charset="0"/>
              </a:rPr>
              <a:t>	Adapted from: https://www.who.int/news/item/28-05-2019-burn-out-an-occupational-phenomenon-international-classification-of-diseases (last acceded on march, 2024)</a:t>
            </a:r>
          </a:p>
        </p:txBody>
      </p:sp>
    </p:spTree>
    <p:extLst>
      <p:ext uri="{BB962C8B-B14F-4D97-AF65-F5344CB8AC3E}">
        <p14:creationId xmlns:p14="http://schemas.microsoft.com/office/powerpoint/2010/main" val="1223502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3D96F0B-D496-1C0D-49E9-742D5D477FDA}"/>
              </a:ext>
            </a:extLst>
          </p:cNvPr>
          <p:cNvSpPr>
            <a:spLocks noGrp="1"/>
          </p:cNvSpPr>
          <p:nvPr>
            <p:ph type="ctrTitle"/>
          </p:nvPr>
        </p:nvSpPr>
        <p:spPr>
          <a:xfrm>
            <a:off x="1524000" y="887958"/>
            <a:ext cx="9144000" cy="679586"/>
          </a:xfrm>
        </p:spPr>
        <p:txBody>
          <a:bodyPr/>
          <a:lstStyle/>
          <a:p>
            <a:r>
              <a:rPr lang="el-GR" sz="3600" dirty="0"/>
              <a:t>Επιδημιολογία</a:t>
            </a:r>
            <a:endParaRPr lang="pt-PT" sz="3600" dirty="0"/>
          </a:p>
        </p:txBody>
      </p:sp>
      <p:sp>
        <p:nvSpPr>
          <p:cNvPr id="3" name="Subtítulo 2">
            <a:extLst>
              <a:ext uri="{FF2B5EF4-FFF2-40B4-BE49-F238E27FC236}">
                <a16:creationId xmlns:a16="http://schemas.microsoft.com/office/drawing/2014/main" id="{26DD4040-B9EA-5164-8888-3AFD02F1557E}"/>
              </a:ext>
            </a:extLst>
          </p:cNvPr>
          <p:cNvSpPr>
            <a:spLocks noGrp="1"/>
          </p:cNvSpPr>
          <p:nvPr>
            <p:ph type="subTitle" idx="1"/>
          </p:nvPr>
        </p:nvSpPr>
        <p:spPr>
          <a:xfrm>
            <a:off x="1524000" y="1676401"/>
            <a:ext cx="9144000" cy="4312920"/>
          </a:xfrm>
        </p:spPr>
        <p:txBody>
          <a:bodyPr>
            <a:normAutofit/>
          </a:bodyPr>
          <a:lstStyle/>
          <a:p>
            <a:pPr marL="514350" indent="-285750">
              <a:buFont typeface="Arial" panose="020B0604020202020204" pitchFamily="34" charset="0"/>
              <a:buChar char="•"/>
            </a:pPr>
            <a:endParaRPr lang="el-GR" sz="1800" b="1" dirty="0">
              <a:solidFill>
                <a:srgbClr val="7030A0"/>
              </a:solidFill>
            </a:endParaRPr>
          </a:p>
          <a:p>
            <a:pPr marL="514350" indent="-285750">
              <a:buFont typeface="Arial" panose="020B0604020202020204" pitchFamily="34" charset="0"/>
              <a:buChar char="•"/>
            </a:pPr>
            <a:r>
              <a:rPr lang="el-GR" sz="1800" b="1" dirty="0">
                <a:solidFill>
                  <a:srgbClr val="7030A0"/>
                </a:solidFill>
              </a:rPr>
              <a:t>Οι αγχώδεις διαταραχές </a:t>
            </a:r>
            <a:r>
              <a:rPr lang="el-GR" sz="1800" dirty="0"/>
              <a:t>είναι οι πιο κοινές ψυχιατρικές καταστάσεις σε παιδιά και εφήβους, επηρεάζοντας σχεδόν 1 στα 12 παιδιά και </a:t>
            </a:r>
            <a:r>
              <a:rPr lang="el-GR" sz="1800" b="1" dirty="0">
                <a:solidFill>
                  <a:srgbClr val="7030A0"/>
                </a:solidFill>
              </a:rPr>
              <a:t>1 στους 4 εφήβους (13 έως 18 ετών).</a:t>
            </a:r>
          </a:p>
          <a:p>
            <a:pPr marL="228600" indent="0"/>
            <a:endParaRPr lang="el-GR" sz="1800" b="1" dirty="0">
              <a:solidFill>
                <a:srgbClr val="7030A0"/>
              </a:solidFill>
            </a:endParaRPr>
          </a:p>
          <a:p>
            <a:pPr marL="514350" indent="-285750">
              <a:buFont typeface="Arial" panose="020B0604020202020204" pitchFamily="34" charset="0"/>
              <a:buChar char="•"/>
            </a:pPr>
            <a:r>
              <a:rPr lang="el-GR" sz="1800" dirty="0"/>
              <a:t>Ακόμα και πριν από την πανδημία COVID-19, η μελέτη για το βάρος της νόσου </a:t>
            </a:r>
            <a:r>
              <a:rPr lang="el-GR" sz="1800" dirty="0">
                <a:solidFill>
                  <a:srgbClr val="7030A0"/>
                </a:solidFill>
              </a:rPr>
              <a:t>τόνισε ότι </a:t>
            </a:r>
            <a:r>
              <a:rPr lang="el-GR" sz="1800" b="1" dirty="0">
                <a:solidFill>
                  <a:srgbClr val="7030A0"/>
                </a:solidFill>
              </a:rPr>
              <a:t>οι αγχώδεις διαταραχές ήταν η πιο διαδεδομένη κατάσταση το 2019 μεταξύ των νέων στην Ευρώπη</a:t>
            </a:r>
            <a:r>
              <a:rPr lang="el-GR" sz="1800" dirty="0"/>
              <a:t>.</a:t>
            </a:r>
          </a:p>
          <a:p>
            <a:pPr marL="228600" indent="0"/>
            <a:endParaRPr lang="el-GR" sz="1800" dirty="0"/>
          </a:p>
          <a:p>
            <a:pPr marL="514350" indent="-285750">
              <a:buFont typeface="Arial" panose="020B0604020202020204" pitchFamily="34" charset="0"/>
              <a:buChar char="•"/>
            </a:pPr>
            <a:r>
              <a:rPr lang="el-GR" sz="1800" dirty="0"/>
              <a:t>Οι αγχώδεις διαταραχές </a:t>
            </a:r>
            <a:r>
              <a:rPr lang="el-GR" sz="1800" b="1" dirty="0">
                <a:solidFill>
                  <a:srgbClr val="7030A0"/>
                </a:solidFill>
              </a:rPr>
              <a:t>ξεκινούν στην παιδική ηλικία, την εφηβεία ή την πρώιμη ενήλικη ζωή </a:t>
            </a:r>
            <a:r>
              <a:rPr lang="el-GR" sz="1800" dirty="0"/>
              <a:t>μέχρι να φτάσουν σε κορύφωση στη μέση ηλικία, και στη συνέχεια τείνουν να μειώνονται </a:t>
            </a:r>
            <a:r>
              <a:rPr kumimoji="0" lang="en-US" sz="18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 </a:t>
            </a:r>
          </a:p>
          <a:p>
            <a:pPr marL="0" marR="0" lvl="0" indent="0" algn="just" defTabSz="914400" rtl="0" eaLnBrk="1" fontAlgn="auto" latinLnBrk="0" hangingPunct="1">
              <a:lnSpc>
                <a:spcPct val="90000"/>
              </a:lnSpc>
              <a:spcBef>
                <a:spcPts val="1000"/>
              </a:spcBef>
              <a:spcAft>
                <a:spcPts val="0"/>
              </a:spcAft>
              <a:buClrTx/>
              <a:buSzTx/>
              <a:tabLst/>
              <a:defRPr/>
            </a:pPr>
            <a:endParaRPr kumimoji="0" lang="en-US" sz="18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a:p>
            <a:pPr marL="285750" marR="0" lvl="0" indent="-28575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pt-PT" sz="16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p:txBody>
      </p:sp>
      <p:sp>
        <p:nvSpPr>
          <p:cNvPr id="4" name="Marcador de Posição de Conteúdo 2">
            <a:extLst>
              <a:ext uri="{FF2B5EF4-FFF2-40B4-BE49-F238E27FC236}">
                <a16:creationId xmlns:a16="http://schemas.microsoft.com/office/drawing/2014/main" id="{7DB1E6DD-5AA7-EAD7-EBEF-14DDFB36B062}"/>
              </a:ext>
            </a:extLst>
          </p:cNvPr>
          <p:cNvSpPr txBox="1">
            <a:spLocks/>
          </p:cNvSpPr>
          <p:nvPr/>
        </p:nvSpPr>
        <p:spPr>
          <a:xfrm>
            <a:off x="838200" y="5970043"/>
            <a:ext cx="10515600" cy="31591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buNone/>
            </a:pPr>
            <a:r>
              <a:rPr lang="pt-PT" sz="600" dirty="0" err="1">
                <a:latin typeface="Arial Narrow" panose="020B0606020202030204" pitchFamily="34" charset="0"/>
              </a:rPr>
              <a:t>Sacco</a:t>
            </a:r>
            <a:r>
              <a:rPr lang="pt-PT" sz="600" dirty="0">
                <a:latin typeface="Arial Narrow" panose="020B0606020202030204" pitchFamily="34" charset="0"/>
              </a:rPr>
              <a:t> R, </a:t>
            </a:r>
            <a:r>
              <a:rPr lang="pt-PT" sz="600" dirty="0" err="1">
                <a:latin typeface="Arial Narrow" panose="020B0606020202030204" pitchFamily="34" charset="0"/>
              </a:rPr>
              <a:t>Camilleri</a:t>
            </a:r>
            <a:r>
              <a:rPr lang="pt-PT" sz="600" dirty="0">
                <a:latin typeface="Arial Narrow" panose="020B0606020202030204" pitchFamily="34" charset="0"/>
              </a:rPr>
              <a:t> N, </a:t>
            </a:r>
            <a:r>
              <a:rPr lang="pt-PT" sz="600" dirty="0" err="1">
                <a:latin typeface="Arial Narrow" panose="020B0606020202030204" pitchFamily="34" charset="0"/>
              </a:rPr>
              <a:t>Eberhardt</a:t>
            </a:r>
            <a:r>
              <a:rPr lang="pt-PT" sz="600" dirty="0">
                <a:latin typeface="Arial Narrow" panose="020B0606020202030204" pitchFamily="34" charset="0"/>
              </a:rPr>
              <a:t> J, </a:t>
            </a:r>
            <a:r>
              <a:rPr lang="pt-PT" sz="600" dirty="0" err="1">
                <a:latin typeface="Arial Narrow" panose="020B0606020202030204" pitchFamily="34" charset="0"/>
              </a:rPr>
              <a:t>Umla-Runge</a:t>
            </a:r>
            <a:r>
              <a:rPr lang="pt-PT" sz="600" dirty="0">
                <a:latin typeface="Arial Narrow" panose="020B0606020202030204" pitchFamily="34" charset="0"/>
              </a:rPr>
              <a:t> K, </a:t>
            </a:r>
            <a:r>
              <a:rPr lang="pt-PT" sz="600" dirty="0" err="1">
                <a:latin typeface="Arial Narrow" panose="020B0606020202030204" pitchFamily="34" charset="0"/>
              </a:rPr>
              <a:t>Newbury-Birch</a:t>
            </a:r>
            <a:r>
              <a:rPr lang="pt-PT" sz="600" dirty="0">
                <a:latin typeface="Arial Narrow" panose="020B0606020202030204" pitchFamily="34" charset="0"/>
              </a:rPr>
              <a:t> D. A </a:t>
            </a:r>
            <a:r>
              <a:rPr lang="pt-PT" sz="600" dirty="0" err="1">
                <a:latin typeface="Arial Narrow" panose="020B0606020202030204" pitchFamily="34" charset="0"/>
              </a:rPr>
              <a:t>systematic</a:t>
            </a:r>
            <a:r>
              <a:rPr lang="pt-PT" sz="600" dirty="0">
                <a:latin typeface="Arial Narrow" panose="020B0606020202030204" pitchFamily="34" charset="0"/>
              </a:rPr>
              <a:t> review </a:t>
            </a:r>
            <a:r>
              <a:rPr lang="pt-PT" sz="600" dirty="0" err="1">
                <a:latin typeface="Arial Narrow" panose="020B0606020202030204" pitchFamily="34" charset="0"/>
              </a:rPr>
              <a:t>and</a:t>
            </a:r>
            <a:r>
              <a:rPr lang="pt-PT" sz="600" dirty="0">
                <a:latin typeface="Arial Narrow" panose="020B0606020202030204" pitchFamily="34" charset="0"/>
              </a:rPr>
              <a:t> meta-</a:t>
            </a:r>
            <a:r>
              <a:rPr lang="pt-PT" sz="600" dirty="0" err="1">
                <a:latin typeface="Arial Narrow" panose="020B0606020202030204" pitchFamily="34" charset="0"/>
              </a:rPr>
              <a:t>analysis</a:t>
            </a:r>
            <a:r>
              <a:rPr lang="pt-PT" sz="600" dirty="0">
                <a:latin typeface="Arial Narrow" panose="020B0606020202030204" pitchFamily="34" charset="0"/>
              </a:rPr>
              <a:t> </a:t>
            </a:r>
            <a:r>
              <a:rPr lang="pt-PT" sz="600" dirty="0" err="1">
                <a:latin typeface="Arial Narrow" panose="020B0606020202030204" pitchFamily="34" charset="0"/>
              </a:rPr>
              <a:t>on</a:t>
            </a:r>
            <a:r>
              <a:rPr lang="pt-PT" sz="600" dirty="0">
                <a:latin typeface="Arial Narrow" panose="020B0606020202030204" pitchFamily="34" charset="0"/>
              </a:rPr>
              <a:t> </a:t>
            </a:r>
            <a:r>
              <a:rPr lang="pt-PT" sz="600" dirty="0" err="1">
                <a:latin typeface="Arial Narrow" panose="020B0606020202030204" pitchFamily="34" charset="0"/>
              </a:rPr>
              <a:t>the</a:t>
            </a:r>
            <a:r>
              <a:rPr lang="pt-PT" sz="600" dirty="0">
                <a:latin typeface="Arial Narrow" panose="020B0606020202030204" pitchFamily="34" charset="0"/>
              </a:rPr>
              <a:t> </a:t>
            </a:r>
            <a:r>
              <a:rPr lang="pt-PT" sz="600" dirty="0" err="1">
                <a:latin typeface="Arial Narrow" panose="020B0606020202030204" pitchFamily="34" charset="0"/>
              </a:rPr>
              <a:t>prevalence</a:t>
            </a:r>
            <a:r>
              <a:rPr lang="pt-PT" sz="600" dirty="0">
                <a:latin typeface="Arial Narrow" panose="020B0606020202030204" pitchFamily="34" charset="0"/>
              </a:rPr>
              <a:t> </a:t>
            </a:r>
            <a:r>
              <a:rPr lang="pt-PT" sz="600" dirty="0" err="1">
                <a:latin typeface="Arial Narrow" panose="020B0606020202030204" pitchFamily="34" charset="0"/>
              </a:rPr>
              <a:t>of</a:t>
            </a:r>
            <a:r>
              <a:rPr lang="pt-PT" sz="600" dirty="0">
                <a:latin typeface="Arial Narrow" panose="020B0606020202030204" pitchFamily="34" charset="0"/>
              </a:rPr>
              <a:t> mental </a:t>
            </a:r>
            <a:r>
              <a:rPr lang="pt-PT" sz="600" dirty="0" err="1">
                <a:latin typeface="Arial Narrow" panose="020B0606020202030204" pitchFamily="34" charset="0"/>
              </a:rPr>
              <a:t>disorders</a:t>
            </a:r>
            <a:r>
              <a:rPr lang="pt-PT" sz="600" dirty="0">
                <a:latin typeface="Arial Narrow" panose="020B0606020202030204" pitchFamily="34" charset="0"/>
              </a:rPr>
              <a:t> </a:t>
            </a:r>
            <a:r>
              <a:rPr lang="pt-PT" sz="600" dirty="0" err="1">
                <a:latin typeface="Arial Narrow" panose="020B0606020202030204" pitchFamily="34" charset="0"/>
              </a:rPr>
              <a:t>among</a:t>
            </a:r>
            <a:r>
              <a:rPr lang="pt-PT" sz="600" dirty="0">
                <a:latin typeface="Arial Narrow" panose="020B0606020202030204" pitchFamily="34" charset="0"/>
              </a:rPr>
              <a:t> </a:t>
            </a:r>
            <a:r>
              <a:rPr lang="pt-PT" sz="600" dirty="0" err="1">
                <a:latin typeface="Arial Narrow" panose="020B0606020202030204" pitchFamily="34" charset="0"/>
              </a:rPr>
              <a:t>children</a:t>
            </a:r>
            <a:r>
              <a:rPr lang="pt-PT" sz="600" dirty="0">
                <a:latin typeface="Arial Narrow" panose="020B0606020202030204" pitchFamily="34" charset="0"/>
              </a:rPr>
              <a:t> </a:t>
            </a:r>
            <a:r>
              <a:rPr lang="pt-PT" sz="600" dirty="0" err="1">
                <a:latin typeface="Arial Narrow" panose="020B0606020202030204" pitchFamily="34" charset="0"/>
              </a:rPr>
              <a:t>and</a:t>
            </a:r>
            <a:r>
              <a:rPr lang="pt-PT" sz="600" dirty="0">
                <a:latin typeface="Arial Narrow" panose="020B0606020202030204" pitchFamily="34" charset="0"/>
              </a:rPr>
              <a:t> </a:t>
            </a:r>
            <a:r>
              <a:rPr lang="pt-PT" sz="600" dirty="0" err="1">
                <a:latin typeface="Arial Narrow" panose="020B0606020202030204" pitchFamily="34" charset="0"/>
              </a:rPr>
              <a:t>adolescents</a:t>
            </a:r>
            <a:r>
              <a:rPr lang="pt-PT" sz="600" dirty="0">
                <a:latin typeface="Arial Narrow" panose="020B0606020202030204" pitchFamily="34" charset="0"/>
              </a:rPr>
              <a:t> in </a:t>
            </a:r>
            <a:r>
              <a:rPr lang="pt-PT" sz="600" dirty="0" err="1">
                <a:latin typeface="Arial Narrow" panose="020B0606020202030204" pitchFamily="34" charset="0"/>
              </a:rPr>
              <a:t>Europe</a:t>
            </a:r>
            <a:r>
              <a:rPr lang="pt-PT" sz="600" dirty="0">
                <a:latin typeface="Arial Narrow" panose="020B0606020202030204" pitchFamily="34" charset="0"/>
              </a:rPr>
              <a:t>. </a:t>
            </a:r>
            <a:r>
              <a:rPr lang="pt-PT" sz="600" dirty="0" err="1">
                <a:latin typeface="Arial Narrow" panose="020B0606020202030204" pitchFamily="34" charset="0"/>
              </a:rPr>
              <a:t>Eur</a:t>
            </a:r>
            <a:r>
              <a:rPr lang="pt-PT" sz="600" dirty="0">
                <a:latin typeface="Arial Narrow" panose="020B0606020202030204" pitchFamily="34" charset="0"/>
              </a:rPr>
              <a:t> Child </a:t>
            </a:r>
            <a:r>
              <a:rPr lang="pt-PT" sz="600" dirty="0" err="1">
                <a:latin typeface="Arial Narrow" panose="020B0606020202030204" pitchFamily="34" charset="0"/>
              </a:rPr>
              <a:t>Adolesc</a:t>
            </a:r>
            <a:r>
              <a:rPr lang="pt-PT" sz="600" dirty="0">
                <a:latin typeface="Arial Narrow" panose="020B0606020202030204" pitchFamily="34" charset="0"/>
              </a:rPr>
              <a:t> </a:t>
            </a:r>
            <a:r>
              <a:rPr lang="pt-PT" sz="600" dirty="0" err="1">
                <a:latin typeface="Arial Narrow" panose="020B0606020202030204" pitchFamily="34" charset="0"/>
              </a:rPr>
              <a:t>Psychiatry</a:t>
            </a:r>
            <a:r>
              <a:rPr lang="pt-PT" sz="600" dirty="0">
                <a:latin typeface="Arial Narrow" panose="020B0606020202030204" pitchFamily="34" charset="0"/>
              </a:rPr>
              <a:t>. 2022 </a:t>
            </a:r>
            <a:r>
              <a:rPr lang="pt-PT" sz="600" dirty="0" err="1">
                <a:latin typeface="Arial Narrow" panose="020B0606020202030204" pitchFamily="34" charset="0"/>
              </a:rPr>
              <a:t>Dec</a:t>
            </a:r>
            <a:r>
              <a:rPr lang="pt-PT" sz="600" dirty="0">
                <a:latin typeface="Arial Narrow" panose="020B0606020202030204" pitchFamily="34" charset="0"/>
              </a:rPr>
              <a:t> 30:1–18. doi: 10.1007/s00787-022-02131-2. </a:t>
            </a:r>
            <a:r>
              <a:rPr lang="pt-PT" sz="600" dirty="0" err="1">
                <a:latin typeface="Arial Narrow" panose="020B0606020202030204" pitchFamily="34" charset="0"/>
              </a:rPr>
              <a:t>Epub</a:t>
            </a:r>
            <a:r>
              <a:rPr lang="pt-PT" sz="600" dirty="0">
                <a:latin typeface="Arial Narrow" panose="020B0606020202030204" pitchFamily="34" charset="0"/>
              </a:rPr>
              <a:t> </a:t>
            </a:r>
            <a:r>
              <a:rPr lang="pt-PT" sz="600" dirty="0" err="1">
                <a:latin typeface="Arial Narrow" panose="020B0606020202030204" pitchFamily="34" charset="0"/>
              </a:rPr>
              <a:t>ahead</a:t>
            </a:r>
            <a:r>
              <a:rPr lang="pt-PT" sz="600" dirty="0">
                <a:latin typeface="Arial Narrow" panose="020B0606020202030204" pitchFamily="34" charset="0"/>
              </a:rPr>
              <a:t> </a:t>
            </a:r>
            <a:r>
              <a:rPr lang="pt-PT" sz="600" dirty="0" err="1">
                <a:latin typeface="Arial Narrow" panose="020B0606020202030204" pitchFamily="34" charset="0"/>
              </a:rPr>
              <a:t>of</a:t>
            </a:r>
            <a:r>
              <a:rPr lang="pt-PT" sz="600" dirty="0">
                <a:latin typeface="Arial Narrow" panose="020B0606020202030204" pitchFamily="34" charset="0"/>
              </a:rPr>
              <a:t> print.                                                                                                                   PMID: 36581685; PMCID: PMC9800241. Ludwig-</a:t>
            </a:r>
            <a:r>
              <a:rPr lang="pt-PT" sz="600" dirty="0" err="1">
                <a:latin typeface="Arial Narrow" panose="020B0606020202030204" pitchFamily="34" charset="0"/>
              </a:rPr>
              <a:t>Walz</a:t>
            </a:r>
            <a:r>
              <a:rPr lang="pt-PT" sz="600" dirty="0">
                <a:latin typeface="Arial Narrow" panose="020B0606020202030204" pitchFamily="34" charset="0"/>
              </a:rPr>
              <a:t>, H., </a:t>
            </a:r>
            <a:r>
              <a:rPr lang="pt-PT" sz="600" dirty="0" err="1">
                <a:latin typeface="Arial Narrow" panose="020B0606020202030204" pitchFamily="34" charset="0"/>
              </a:rPr>
              <a:t>Dannheim</a:t>
            </a:r>
            <a:r>
              <a:rPr lang="pt-PT" sz="600" dirty="0">
                <a:latin typeface="Arial Narrow" panose="020B0606020202030204" pitchFamily="34" charset="0"/>
              </a:rPr>
              <a:t>, I., </a:t>
            </a:r>
            <a:r>
              <a:rPr lang="pt-PT" sz="600" dirty="0" err="1">
                <a:latin typeface="Arial Narrow" panose="020B0606020202030204" pitchFamily="34" charset="0"/>
              </a:rPr>
              <a:t>Pfadenhauer</a:t>
            </a:r>
            <a:r>
              <a:rPr lang="pt-PT" sz="600" dirty="0">
                <a:latin typeface="Arial Narrow" panose="020B0606020202030204" pitchFamily="34" charset="0"/>
              </a:rPr>
              <a:t>, L.M. </a:t>
            </a:r>
            <a:r>
              <a:rPr lang="pt-PT" sz="600" dirty="0" err="1">
                <a:latin typeface="Arial Narrow" panose="020B0606020202030204" pitchFamily="34" charset="0"/>
              </a:rPr>
              <a:t>et</a:t>
            </a:r>
            <a:r>
              <a:rPr lang="pt-PT" sz="600" dirty="0">
                <a:latin typeface="Arial Narrow" panose="020B0606020202030204" pitchFamily="34" charset="0"/>
              </a:rPr>
              <a:t> al. Anxiety </a:t>
            </a:r>
            <a:r>
              <a:rPr lang="pt-PT" sz="600" dirty="0" err="1">
                <a:latin typeface="Arial Narrow" panose="020B0606020202030204" pitchFamily="34" charset="0"/>
              </a:rPr>
              <a:t>increased</a:t>
            </a:r>
            <a:r>
              <a:rPr lang="pt-PT" sz="600" dirty="0">
                <a:latin typeface="Arial Narrow" panose="020B0606020202030204" pitchFamily="34" charset="0"/>
              </a:rPr>
              <a:t> </a:t>
            </a:r>
            <a:r>
              <a:rPr lang="pt-PT" sz="600" dirty="0" err="1">
                <a:latin typeface="Arial Narrow" panose="020B0606020202030204" pitchFamily="34" charset="0"/>
              </a:rPr>
              <a:t>among</a:t>
            </a:r>
            <a:r>
              <a:rPr lang="pt-PT" sz="600" dirty="0">
                <a:latin typeface="Arial Narrow" panose="020B0606020202030204" pitchFamily="34" charset="0"/>
              </a:rPr>
              <a:t> </a:t>
            </a:r>
            <a:r>
              <a:rPr lang="pt-PT" sz="600" dirty="0" err="1">
                <a:latin typeface="Arial Narrow" panose="020B0606020202030204" pitchFamily="34" charset="0"/>
              </a:rPr>
              <a:t>children</a:t>
            </a:r>
            <a:r>
              <a:rPr lang="pt-PT" sz="600" dirty="0">
                <a:latin typeface="Arial Narrow" panose="020B0606020202030204" pitchFamily="34" charset="0"/>
              </a:rPr>
              <a:t> </a:t>
            </a:r>
            <a:r>
              <a:rPr lang="pt-PT" sz="600" dirty="0" err="1">
                <a:latin typeface="Arial Narrow" panose="020B0606020202030204" pitchFamily="34" charset="0"/>
              </a:rPr>
              <a:t>and</a:t>
            </a:r>
            <a:r>
              <a:rPr lang="pt-PT" sz="600" dirty="0">
                <a:latin typeface="Arial Narrow" panose="020B0606020202030204" pitchFamily="34" charset="0"/>
              </a:rPr>
              <a:t> </a:t>
            </a:r>
            <a:r>
              <a:rPr lang="pt-PT" sz="600" dirty="0" err="1">
                <a:latin typeface="Arial Narrow" panose="020B0606020202030204" pitchFamily="34" charset="0"/>
              </a:rPr>
              <a:t>adolescents</a:t>
            </a:r>
            <a:r>
              <a:rPr lang="pt-PT" sz="600" dirty="0">
                <a:latin typeface="Arial Narrow" panose="020B0606020202030204" pitchFamily="34" charset="0"/>
              </a:rPr>
              <a:t> </a:t>
            </a:r>
            <a:r>
              <a:rPr lang="pt-PT" sz="600" dirty="0" err="1">
                <a:latin typeface="Arial Narrow" panose="020B0606020202030204" pitchFamily="34" charset="0"/>
              </a:rPr>
              <a:t>during</a:t>
            </a:r>
            <a:r>
              <a:rPr lang="pt-PT" sz="600" dirty="0">
                <a:latin typeface="Arial Narrow" panose="020B0606020202030204" pitchFamily="34" charset="0"/>
              </a:rPr>
              <a:t> </a:t>
            </a:r>
            <a:r>
              <a:rPr lang="pt-PT" sz="600" dirty="0" err="1">
                <a:latin typeface="Arial Narrow" panose="020B0606020202030204" pitchFamily="34" charset="0"/>
              </a:rPr>
              <a:t>pandemic-related</a:t>
            </a:r>
            <a:r>
              <a:rPr lang="pt-PT" sz="600" dirty="0">
                <a:latin typeface="Arial Narrow" panose="020B0606020202030204" pitchFamily="34" charset="0"/>
              </a:rPr>
              <a:t> </a:t>
            </a:r>
            <a:r>
              <a:rPr lang="pt-PT" sz="600" dirty="0" err="1">
                <a:latin typeface="Arial Narrow" panose="020B0606020202030204" pitchFamily="34" charset="0"/>
              </a:rPr>
              <a:t>school</a:t>
            </a:r>
            <a:r>
              <a:rPr lang="pt-PT" sz="600" dirty="0">
                <a:latin typeface="Arial Narrow" panose="020B0606020202030204" pitchFamily="34" charset="0"/>
              </a:rPr>
              <a:t> </a:t>
            </a:r>
            <a:r>
              <a:rPr lang="pt-PT" sz="600" dirty="0" err="1">
                <a:latin typeface="Arial Narrow" panose="020B0606020202030204" pitchFamily="34" charset="0"/>
              </a:rPr>
              <a:t>closures</a:t>
            </a:r>
            <a:r>
              <a:rPr lang="pt-PT" sz="600" dirty="0">
                <a:latin typeface="Arial Narrow" panose="020B0606020202030204" pitchFamily="34" charset="0"/>
              </a:rPr>
              <a:t> in </a:t>
            </a:r>
            <a:r>
              <a:rPr lang="pt-PT" sz="600" dirty="0" err="1">
                <a:latin typeface="Arial Narrow" panose="020B0606020202030204" pitchFamily="34" charset="0"/>
              </a:rPr>
              <a:t>Europe</a:t>
            </a:r>
            <a:r>
              <a:rPr lang="pt-PT" sz="600" dirty="0">
                <a:latin typeface="Arial Narrow" panose="020B0606020202030204" pitchFamily="34" charset="0"/>
              </a:rPr>
              <a:t>: a </a:t>
            </a:r>
            <a:r>
              <a:rPr lang="pt-PT" sz="600" dirty="0" err="1">
                <a:latin typeface="Arial Narrow" panose="020B0606020202030204" pitchFamily="34" charset="0"/>
              </a:rPr>
              <a:t>systematic</a:t>
            </a:r>
            <a:r>
              <a:rPr lang="pt-PT" sz="600" dirty="0">
                <a:latin typeface="Arial Narrow" panose="020B0606020202030204" pitchFamily="34" charset="0"/>
              </a:rPr>
              <a:t> review </a:t>
            </a:r>
            <a:r>
              <a:rPr lang="pt-PT" sz="600" dirty="0" err="1">
                <a:latin typeface="Arial Narrow" panose="020B0606020202030204" pitchFamily="34" charset="0"/>
              </a:rPr>
              <a:t>and</a:t>
            </a:r>
            <a:r>
              <a:rPr lang="pt-PT" sz="600" dirty="0">
                <a:latin typeface="Arial Narrow" panose="020B0606020202030204" pitchFamily="34" charset="0"/>
              </a:rPr>
              <a:t> meta-</a:t>
            </a:r>
            <a:r>
              <a:rPr lang="pt-PT" sz="600" dirty="0" err="1">
                <a:latin typeface="Arial Narrow" panose="020B0606020202030204" pitchFamily="34" charset="0"/>
              </a:rPr>
              <a:t>analysis</a:t>
            </a:r>
            <a:r>
              <a:rPr lang="pt-PT" sz="600" dirty="0">
                <a:latin typeface="Arial Narrow" panose="020B0606020202030204" pitchFamily="34" charset="0"/>
              </a:rPr>
              <a:t>. Child </a:t>
            </a:r>
            <a:r>
              <a:rPr lang="pt-PT" sz="600" dirty="0" err="1">
                <a:latin typeface="Arial Narrow" panose="020B0606020202030204" pitchFamily="34" charset="0"/>
              </a:rPr>
              <a:t>Adolesc</a:t>
            </a:r>
            <a:r>
              <a:rPr lang="pt-PT" sz="600" dirty="0">
                <a:latin typeface="Arial Narrow" panose="020B0606020202030204" pitchFamily="34" charset="0"/>
              </a:rPr>
              <a:t> </a:t>
            </a:r>
            <a:r>
              <a:rPr lang="pt-PT" sz="600" dirty="0" err="1">
                <a:latin typeface="Arial Narrow" panose="020B0606020202030204" pitchFamily="34" charset="0"/>
              </a:rPr>
              <a:t>Psychiatry</a:t>
            </a:r>
            <a:r>
              <a:rPr lang="pt-PT" sz="600" dirty="0">
                <a:latin typeface="Arial Narrow" panose="020B0606020202030204" pitchFamily="34" charset="0"/>
              </a:rPr>
              <a:t> </a:t>
            </a:r>
            <a:r>
              <a:rPr lang="pt-PT" sz="600" dirty="0" err="1">
                <a:latin typeface="Arial Narrow" panose="020B0606020202030204" pitchFamily="34" charset="0"/>
              </a:rPr>
              <a:t>Ment</a:t>
            </a:r>
            <a:r>
              <a:rPr lang="pt-PT" sz="600" dirty="0">
                <a:latin typeface="Arial Narrow" panose="020B0606020202030204" pitchFamily="34" charset="0"/>
              </a:rPr>
              <a:t> Health 17, 74 (2023).</a:t>
            </a:r>
            <a:endParaRPr lang="en-US" sz="600" dirty="0">
              <a:latin typeface="Arial Narrow" panose="020B0606020202030204" pitchFamily="34" charset="0"/>
            </a:endParaRPr>
          </a:p>
        </p:txBody>
      </p:sp>
    </p:spTree>
    <p:extLst>
      <p:ext uri="{BB962C8B-B14F-4D97-AF65-F5344CB8AC3E}">
        <p14:creationId xmlns:p14="http://schemas.microsoft.com/office/powerpoint/2010/main" val="5158885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3D96F0B-D496-1C0D-49E9-742D5D477FDA}"/>
              </a:ext>
            </a:extLst>
          </p:cNvPr>
          <p:cNvSpPr>
            <a:spLocks noGrp="1"/>
          </p:cNvSpPr>
          <p:nvPr>
            <p:ph type="ctrTitle"/>
          </p:nvPr>
        </p:nvSpPr>
        <p:spPr>
          <a:xfrm>
            <a:off x="1524000" y="887958"/>
            <a:ext cx="9144000" cy="516300"/>
          </a:xfrm>
        </p:spPr>
        <p:txBody>
          <a:bodyPr/>
          <a:lstStyle/>
          <a:p>
            <a:r>
              <a:rPr lang="el-GR" sz="2800" dirty="0"/>
              <a:t>Συμπτώματα</a:t>
            </a:r>
            <a:endParaRPr lang="pt-PT" sz="2800" dirty="0"/>
          </a:p>
        </p:txBody>
      </p:sp>
      <p:sp>
        <p:nvSpPr>
          <p:cNvPr id="3" name="Subtítulo 2">
            <a:extLst>
              <a:ext uri="{FF2B5EF4-FFF2-40B4-BE49-F238E27FC236}">
                <a16:creationId xmlns:a16="http://schemas.microsoft.com/office/drawing/2014/main" id="{26DD4040-B9EA-5164-8888-3AFD02F1557E}"/>
              </a:ext>
            </a:extLst>
          </p:cNvPr>
          <p:cNvSpPr>
            <a:spLocks noGrp="1"/>
          </p:cNvSpPr>
          <p:nvPr>
            <p:ph type="subTitle" idx="1"/>
          </p:nvPr>
        </p:nvSpPr>
        <p:spPr>
          <a:xfrm>
            <a:off x="1524000" y="1404258"/>
            <a:ext cx="9144000" cy="4602190"/>
          </a:xfrm>
        </p:spPr>
        <p:txBody>
          <a:bodyPr>
            <a:normAutofit fontScale="92500" lnSpcReduction="10000"/>
          </a:bodyPr>
          <a:lstStyle/>
          <a:p>
            <a:r>
              <a:rPr lang="el-GR" sz="1800" dirty="0"/>
              <a:t>   Τα συμπτώματα των </a:t>
            </a:r>
            <a:r>
              <a:rPr lang="el-GR" sz="1800" dirty="0" err="1"/>
              <a:t>αγχώδων</a:t>
            </a:r>
            <a:r>
              <a:rPr lang="el-GR" sz="1800" dirty="0"/>
              <a:t> διαταραχών σε παιδιά και εφήβους εμφανίζονται ως</a:t>
            </a:r>
          </a:p>
          <a:p>
            <a:r>
              <a:rPr lang="el-GR" sz="1800" dirty="0"/>
              <a:t>    </a:t>
            </a:r>
            <a:r>
              <a:rPr lang="el-GR" sz="1800" b="1" dirty="0">
                <a:solidFill>
                  <a:srgbClr val="7030A0"/>
                </a:solidFill>
              </a:rPr>
              <a:t>ενεργοποίηση του αυτόνομου νευρικού συστήματος</a:t>
            </a:r>
            <a:r>
              <a:rPr lang="el-GR" sz="1800" dirty="0"/>
              <a:t>, </a:t>
            </a:r>
          </a:p>
          <a:p>
            <a:pPr marL="514350" indent="-285750">
              <a:buFont typeface="Arial" panose="020B0604020202020204" pitchFamily="34" charset="0"/>
              <a:buChar char="•"/>
            </a:pPr>
            <a:r>
              <a:rPr lang="el-GR" sz="1800" dirty="0"/>
              <a:t>    συμπεριλαμβανομένης της εφίδρωσης, </a:t>
            </a:r>
          </a:p>
          <a:p>
            <a:pPr marL="514350" indent="-285750">
              <a:buFont typeface="Arial" panose="020B0604020202020204" pitchFamily="34" charset="0"/>
              <a:buChar char="•"/>
            </a:pPr>
            <a:r>
              <a:rPr lang="el-GR" sz="1800" dirty="0"/>
              <a:t>    της σφίξης του στήθους, </a:t>
            </a:r>
          </a:p>
          <a:p>
            <a:pPr marL="514350" indent="-285750">
              <a:buFont typeface="Arial" panose="020B0604020202020204" pitchFamily="34" charset="0"/>
              <a:buChar char="•"/>
            </a:pPr>
            <a:r>
              <a:rPr lang="el-GR" sz="1800" dirty="0"/>
              <a:t>    της ναυτίας, του ασθενούς, </a:t>
            </a:r>
          </a:p>
          <a:p>
            <a:pPr marL="514350" indent="-285750">
              <a:buFont typeface="Arial" panose="020B0604020202020204" pitchFamily="34" charset="0"/>
              <a:buChar char="•"/>
            </a:pPr>
            <a:r>
              <a:rPr lang="el-GR" sz="1800" dirty="0"/>
              <a:t>    ρίγος </a:t>
            </a:r>
          </a:p>
          <a:p>
            <a:pPr marL="514350" indent="-285750">
              <a:buFont typeface="Arial" panose="020B0604020202020204" pitchFamily="34" charset="0"/>
              <a:buChar char="•"/>
            </a:pPr>
            <a:r>
              <a:rPr lang="el-GR" sz="1800" dirty="0"/>
              <a:t>   συστολής των μυών. </a:t>
            </a:r>
          </a:p>
          <a:p>
            <a:pPr marL="514350" indent="-285750">
              <a:buFont typeface="Arial" panose="020B0604020202020204" pitchFamily="34" charset="0"/>
              <a:buChar char="•"/>
            </a:pPr>
            <a:r>
              <a:rPr lang="el-GR" sz="1800" dirty="0"/>
              <a:t>    κορύφωση παρατηρείται με κρίσεις πανικού, οι οποίες μπορούν να συμβούν με οποιαδήποτε αγχώδη διαταραχή.</a:t>
            </a:r>
          </a:p>
          <a:p>
            <a:pPr marL="514350" indent="-285750">
              <a:buFont typeface="Arial" panose="020B0604020202020204" pitchFamily="34" charset="0"/>
              <a:buChar char="•"/>
            </a:pPr>
            <a:r>
              <a:rPr lang="el-GR" sz="1800" b="1" dirty="0">
                <a:solidFill>
                  <a:srgbClr val="7030A0"/>
                </a:solidFill>
              </a:rPr>
              <a:t>Πρόσθετες </a:t>
            </a:r>
            <a:r>
              <a:rPr lang="el-GR" sz="1800" b="1" dirty="0" err="1">
                <a:solidFill>
                  <a:srgbClr val="7030A0"/>
                </a:solidFill>
              </a:rPr>
              <a:t>συμπεριφορικές</a:t>
            </a:r>
            <a:r>
              <a:rPr lang="el-GR" sz="1800" b="1" dirty="0">
                <a:solidFill>
                  <a:srgbClr val="7030A0"/>
                </a:solidFill>
              </a:rPr>
              <a:t> αντιδράσεις </a:t>
            </a:r>
            <a:r>
              <a:rPr lang="el-GR" sz="1800" dirty="0"/>
              <a:t>που υποδηλώνουν αγχώδη διαταραχή περιλαμβάνουν την αποφυγή ή τη διστακτικότητα για συγκεκριμένες δραστηριότητες ή για συγκεκριμένα αντικείμενα ή άτομα. </a:t>
            </a:r>
          </a:p>
          <a:p>
            <a:pPr marL="514350" indent="-285750">
              <a:buFont typeface="Arial" panose="020B0604020202020204" pitchFamily="34" charset="0"/>
              <a:buChar char="•"/>
            </a:pPr>
            <a:r>
              <a:rPr lang="el-GR" sz="1800" dirty="0"/>
              <a:t>Τα συμπτώματα των αγχωδών διαταραχών διατηρούνται με την πάροδο του χρόνου και </a:t>
            </a:r>
            <a:r>
              <a:rPr lang="el-GR" sz="1800" b="1" dirty="0">
                <a:solidFill>
                  <a:srgbClr val="7030A0"/>
                </a:solidFill>
              </a:rPr>
              <a:t>επηρεάζουν αρνητικά </a:t>
            </a:r>
            <a:r>
              <a:rPr lang="el-GR" sz="1800" dirty="0"/>
              <a:t>τη λειτουργία σε έναν ή περισσότερους τομείς, όπως οι εκπαιδευτικές επιδόσεις οι κοινωνικές και διαπροσωπικές σχέσεις.</a:t>
            </a:r>
          </a:p>
          <a:p>
            <a:endParaRPr lang="pt-PT" sz="2000" dirty="0"/>
          </a:p>
        </p:txBody>
      </p:sp>
      <p:sp>
        <p:nvSpPr>
          <p:cNvPr id="6" name="Marcador de Posição de Conteúdo 2">
            <a:extLst>
              <a:ext uri="{FF2B5EF4-FFF2-40B4-BE49-F238E27FC236}">
                <a16:creationId xmlns:a16="http://schemas.microsoft.com/office/drawing/2014/main" id="{4F022081-040F-3E5C-1915-D830A55E8AE4}"/>
              </a:ext>
            </a:extLst>
          </p:cNvPr>
          <p:cNvSpPr txBox="1">
            <a:spLocks/>
          </p:cNvSpPr>
          <p:nvPr/>
        </p:nvSpPr>
        <p:spPr>
          <a:xfrm>
            <a:off x="838200" y="6006448"/>
            <a:ext cx="10515600" cy="31591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buNone/>
            </a:pPr>
            <a:r>
              <a:rPr lang="en-US" sz="600" dirty="0">
                <a:latin typeface="Arial Narrow" panose="020B0606020202030204" pitchFamily="34" charset="0"/>
              </a:rPr>
              <a:t>			</a:t>
            </a:r>
            <a:r>
              <a:rPr lang="en-US" sz="600" dirty="0" err="1">
                <a:latin typeface="Arial Narrow" panose="020B0606020202030204" pitchFamily="34" charset="0"/>
              </a:rPr>
              <a:t>LoParo</a:t>
            </a:r>
            <a:r>
              <a:rPr lang="en-US" sz="600" dirty="0">
                <a:latin typeface="Arial Narrow" panose="020B0606020202030204" pitchFamily="34" charset="0"/>
              </a:rPr>
              <a:t> D, Fonseca AC, Matos APM, Craighead WE. Anxiety and Depression from Childhood to Young Adulthood: Trajectories and Risk Factors. Child Psychiatry Hum Dev. 2022 Jun 28. doi: 10.1007/s10578-022-01391-y. </a:t>
            </a:r>
            <a:r>
              <a:rPr lang="en-US" sz="600" dirty="0" err="1">
                <a:latin typeface="Arial Narrow" panose="020B0606020202030204" pitchFamily="34" charset="0"/>
              </a:rPr>
              <a:t>Epub</a:t>
            </a:r>
            <a:r>
              <a:rPr lang="en-US" sz="600" dirty="0">
                <a:latin typeface="Arial Narrow" panose="020B0606020202030204" pitchFamily="34" charset="0"/>
              </a:rPr>
              <a:t> ahead of print. PMID: 35763175.                                           					 </a:t>
            </a:r>
            <a:r>
              <a:rPr lang="pt-PT" sz="600" dirty="0" err="1">
                <a:latin typeface="Arial Narrow" panose="020B0606020202030204" pitchFamily="34" charset="0"/>
              </a:rPr>
              <a:t>Kowalchuk</a:t>
            </a:r>
            <a:r>
              <a:rPr lang="pt-PT" sz="600" dirty="0">
                <a:latin typeface="Arial Narrow" panose="020B0606020202030204" pitchFamily="34" charset="0"/>
              </a:rPr>
              <a:t> A, Gonzalez SJ, </a:t>
            </a:r>
            <a:r>
              <a:rPr lang="pt-PT" sz="600" dirty="0" err="1">
                <a:latin typeface="Arial Narrow" panose="020B0606020202030204" pitchFamily="34" charset="0"/>
              </a:rPr>
              <a:t>Zoorob</a:t>
            </a:r>
            <a:r>
              <a:rPr lang="pt-PT" sz="600" dirty="0">
                <a:latin typeface="Arial Narrow" panose="020B0606020202030204" pitchFamily="34" charset="0"/>
              </a:rPr>
              <a:t> RJ. Anxiety </a:t>
            </a:r>
            <a:r>
              <a:rPr lang="pt-PT" sz="600" dirty="0" err="1">
                <a:latin typeface="Arial Narrow" panose="020B0606020202030204" pitchFamily="34" charset="0"/>
              </a:rPr>
              <a:t>Disorders</a:t>
            </a:r>
            <a:r>
              <a:rPr lang="pt-PT" sz="600" dirty="0">
                <a:latin typeface="Arial Narrow" panose="020B0606020202030204" pitchFamily="34" charset="0"/>
              </a:rPr>
              <a:t> in </a:t>
            </a:r>
            <a:r>
              <a:rPr lang="pt-PT" sz="600" dirty="0" err="1">
                <a:latin typeface="Arial Narrow" panose="020B0606020202030204" pitchFamily="34" charset="0"/>
              </a:rPr>
              <a:t>Children</a:t>
            </a:r>
            <a:r>
              <a:rPr lang="pt-PT" sz="600" dirty="0">
                <a:latin typeface="Arial Narrow" panose="020B0606020202030204" pitchFamily="34" charset="0"/>
              </a:rPr>
              <a:t> </a:t>
            </a:r>
            <a:r>
              <a:rPr lang="pt-PT" sz="600" dirty="0" err="1">
                <a:latin typeface="Arial Narrow" panose="020B0606020202030204" pitchFamily="34" charset="0"/>
              </a:rPr>
              <a:t>and</a:t>
            </a:r>
            <a:r>
              <a:rPr lang="pt-PT" sz="600" dirty="0">
                <a:latin typeface="Arial Narrow" panose="020B0606020202030204" pitchFamily="34" charset="0"/>
              </a:rPr>
              <a:t> </a:t>
            </a:r>
            <a:r>
              <a:rPr lang="pt-PT" sz="600" dirty="0" err="1">
                <a:latin typeface="Arial Narrow" panose="020B0606020202030204" pitchFamily="34" charset="0"/>
              </a:rPr>
              <a:t>Adolescents</a:t>
            </a:r>
            <a:r>
              <a:rPr lang="pt-PT" sz="600" dirty="0">
                <a:latin typeface="Arial Narrow" panose="020B0606020202030204" pitchFamily="34" charset="0"/>
              </a:rPr>
              <a:t>. </a:t>
            </a:r>
            <a:r>
              <a:rPr lang="pt-PT" sz="600" dirty="0" err="1">
                <a:latin typeface="Arial Narrow" panose="020B0606020202030204" pitchFamily="34" charset="0"/>
              </a:rPr>
              <a:t>Am</a:t>
            </a:r>
            <a:r>
              <a:rPr lang="pt-PT" sz="600" dirty="0">
                <a:latin typeface="Arial Narrow" panose="020B0606020202030204" pitchFamily="34" charset="0"/>
              </a:rPr>
              <a:t> </a:t>
            </a:r>
            <a:r>
              <a:rPr lang="pt-PT" sz="600" dirty="0" err="1">
                <a:latin typeface="Arial Narrow" panose="020B0606020202030204" pitchFamily="34" charset="0"/>
              </a:rPr>
              <a:t>Fam</a:t>
            </a:r>
            <a:r>
              <a:rPr lang="pt-PT" sz="600" dirty="0">
                <a:latin typeface="Arial Narrow" panose="020B0606020202030204" pitchFamily="34" charset="0"/>
              </a:rPr>
              <a:t> </a:t>
            </a:r>
            <a:r>
              <a:rPr lang="pt-PT" sz="600" dirty="0" err="1">
                <a:latin typeface="Arial Narrow" panose="020B0606020202030204" pitchFamily="34" charset="0"/>
              </a:rPr>
              <a:t>Physician</a:t>
            </a:r>
            <a:r>
              <a:rPr lang="pt-PT" sz="600" dirty="0">
                <a:latin typeface="Arial Narrow" panose="020B0606020202030204" pitchFamily="34" charset="0"/>
              </a:rPr>
              <a:t>. 2022 Dec;106(6):657-664. PMID: 36521463.</a:t>
            </a:r>
          </a:p>
        </p:txBody>
      </p:sp>
    </p:spTree>
    <p:extLst>
      <p:ext uri="{BB962C8B-B14F-4D97-AF65-F5344CB8AC3E}">
        <p14:creationId xmlns:p14="http://schemas.microsoft.com/office/powerpoint/2010/main" val="16607996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3D96F0B-D496-1C0D-49E9-742D5D477FDA}"/>
              </a:ext>
            </a:extLst>
          </p:cNvPr>
          <p:cNvSpPr>
            <a:spLocks noGrp="1"/>
          </p:cNvSpPr>
          <p:nvPr>
            <p:ph type="ctrTitle"/>
          </p:nvPr>
        </p:nvSpPr>
        <p:spPr>
          <a:xfrm>
            <a:off x="1524000" y="887958"/>
            <a:ext cx="9144000" cy="831986"/>
          </a:xfrm>
        </p:spPr>
        <p:txBody>
          <a:bodyPr/>
          <a:lstStyle/>
          <a:p>
            <a:r>
              <a:rPr lang="pt-PT" sz="3600" dirty="0"/>
              <a:t>Case 1</a:t>
            </a:r>
          </a:p>
        </p:txBody>
      </p:sp>
      <p:sp>
        <p:nvSpPr>
          <p:cNvPr id="3" name="Subtítulo 2">
            <a:extLst>
              <a:ext uri="{FF2B5EF4-FFF2-40B4-BE49-F238E27FC236}">
                <a16:creationId xmlns:a16="http://schemas.microsoft.com/office/drawing/2014/main" id="{26DD4040-B9EA-5164-8888-3AFD02F1557E}"/>
              </a:ext>
            </a:extLst>
          </p:cNvPr>
          <p:cNvSpPr>
            <a:spLocks noGrp="1"/>
          </p:cNvSpPr>
          <p:nvPr>
            <p:ph type="subTitle" idx="1"/>
          </p:nvPr>
        </p:nvSpPr>
        <p:spPr>
          <a:xfrm>
            <a:off x="1524000" y="2380343"/>
            <a:ext cx="9144000" cy="3693886"/>
          </a:xfrm>
        </p:spPr>
        <p:txBody>
          <a:bodyPr>
            <a:normAutofit lnSpcReduction="10000"/>
          </a:bodyPr>
          <a:lstStyle/>
          <a:p>
            <a:pPr marL="0" lvl="0" indent="0">
              <a:buClrTx/>
              <a:buSzTx/>
              <a:defRPr/>
            </a:pPr>
            <a:r>
              <a:rPr lang="el-GR" sz="2000" dirty="0"/>
              <a:t>Μια 17χρονη Βρετανίδα έρχεται στο γραφείο μετά από παρότρυνση των γονιών της. Είναι μαθήτρια της 12ης τάξης που καλείται να κάνει παρουσιάσεις μπροστά στην τάξη, κατά τη διάρκεια των οποίων βιώνει συναισθήματα όπως </a:t>
            </a:r>
          </a:p>
          <a:p>
            <a:pPr marL="0" lvl="0" indent="0">
              <a:buClrTx/>
              <a:buSzTx/>
              <a:defRPr/>
            </a:pPr>
            <a:r>
              <a:rPr lang="el-GR" sz="2000" dirty="0"/>
              <a:t>«Το πρόσωπό μου γίνεται έντονο κόκκινο, τα χέρια μου αρχίζουν να τρέμουν και λούζομαι στον ιδρώτα. Έπρεπε να φύγω από την τάξη στη μέση της τελευταίας μου παρουσίασης. Ήταν τόσο ντροπιαστικό». </a:t>
            </a:r>
          </a:p>
          <a:p>
            <a:pPr marL="0" lvl="0" indent="0">
              <a:buClrTx/>
              <a:buSzTx/>
              <a:defRPr/>
            </a:pPr>
            <a:r>
              <a:rPr lang="el-GR" sz="2000" dirty="0"/>
              <a:t>Η ασθενής είναι πολύ ανήσυχη καθώς έχει αρκετές σημαντικές παρουσιάσεις που έρχονται τις επόμενες εβδομάδες. Ο ασθενής απολαμβάνει την κοινωνικοποίηση με φίλους και δεν πίνει αλκοόλ. Έχει πάρει 5 κιλά τους τελευταίους 3 μήνες. Στο οικογενειακό ιστορικό καταγράφεται η κατάθλιψη της μητέρα της. Η εξέταση της ψυχικής κατάστασης δείχνει έναν αρχικά ανήσυχο ασθενή που χαλαρώνει καθώς προχωρά η συνέντευξη. Η φυσική εξέταση δεν είναι αξιοσημείωτη.</a:t>
            </a:r>
            <a:endParaRPr lang="pt-PT" sz="2000" dirty="0"/>
          </a:p>
        </p:txBody>
      </p:sp>
    </p:spTree>
    <p:extLst>
      <p:ext uri="{BB962C8B-B14F-4D97-AF65-F5344CB8AC3E}">
        <p14:creationId xmlns:p14="http://schemas.microsoft.com/office/powerpoint/2010/main" val="30574963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3D96F0B-D496-1C0D-49E9-742D5D477FDA}"/>
              </a:ext>
            </a:extLst>
          </p:cNvPr>
          <p:cNvSpPr>
            <a:spLocks noGrp="1"/>
          </p:cNvSpPr>
          <p:nvPr>
            <p:ph type="ctrTitle"/>
          </p:nvPr>
        </p:nvSpPr>
        <p:spPr>
          <a:xfrm>
            <a:off x="1524000" y="887958"/>
            <a:ext cx="9144000" cy="755786"/>
          </a:xfrm>
        </p:spPr>
        <p:txBody>
          <a:bodyPr/>
          <a:lstStyle/>
          <a:p>
            <a:r>
              <a:rPr lang="pt-PT" sz="3600" dirty="0"/>
              <a:t>Case 2</a:t>
            </a:r>
          </a:p>
        </p:txBody>
      </p:sp>
      <p:sp>
        <p:nvSpPr>
          <p:cNvPr id="3" name="Subtítulo 2">
            <a:extLst>
              <a:ext uri="{FF2B5EF4-FFF2-40B4-BE49-F238E27FC236}">
                <a16:creationId xmlns:a16="http://schemas.microsoft.com/office/drawing/2014/main" id="{26DD4040-B9EA-5164-8888-3AFD02F1557E}"/>
              </a:ext>
            </a:extLst>
          </p:cNvPr>
          <p:cNvSpPr>
            <a:spLocks noGrp="1"/>
          </p:cNvSpPr>
          <p:nvPr>
            <p:ph type="subTitle" idx="1"/>
          </p:nvPr>
        </p:nvSpPr>
        <p:spPr>
          <a:xfrm>
            <a:off x="1524000" y="1643744"/>
            <a:ext cx="9144000" cy="4800599"/>
          </a:xfrm>
        </p:spPr>
        <p:txBody>
          <a:bodyPr>
            <a:normAutofit lnSpcReduction="10000"/>
          </a:bodyPr>
          <a:lstStyle/>
          <a:p>
            <a:pPr marL="0" lvl="0" indent="0">
              <a:buClrTx/>
              <a:buSzTx/>
              <a:defRPr/>
            </a:pPr>
            <a:r>
              <a:rPr lang="el-GR" sz="2000" dirty="0"/>
              <a:t>Η κόρη ενός 16χρονου Πορτογάλου δασκάλου μεταφέρεται στο γραφείο από τη μητέρα της, η οποία λέει ότι: </a:t>
            </a:r>
          </a:p>
          <a:p>
            <a:pPr marL="0" lvl="0" indent="0">
              <a:buClrTx/>
              <a:buSzTx/>
              <a:defRPr/>
            </a:pPr>
            <a:r>
              <a:rPr lang="el-GR" sz="2000" dirty="0"/>
              <a:t> η ασθενής γίνεται όλο και πιο ευερέθιστη και είναι δύσκολο να τα πάει καλά από τότε που ξεκίνησε το ακαδημαϊκό έτος πριν από 7 μήνες. </a:t>
            </a:r>
          </a:p>
          <a:p>
            <a:pPr marL="0" lvl="0" indent="0">
              <a:buClrTx/>
              <a:buSzTx/>
              <a:defRPr/>
            </a:pPr>
            <a:r>
              <a:rPr lang="el-GR" sz="2000" dirty="0"/>
              <a:t>Τσακώνονται συχνά και η μητέρα λέει: «Αντιδρά αρνητικά κάθε φορά που προσπαθώ να την καθησυχάσω ότι όλα είναι εντάξει. Μόλις την περασμένη εβδομάδα μου φώναξε όταν της έκανα κομπλιμέντα για το ντύσιμό της». </a:t>
            </a:r>
          </a:p>
          <a:p>
            <a:pPr marL="0" lvl="0" indent="0">
              <a:buClrTx/>
              <a:buSzTx/>
              <a:defRPr/>
            </a:pPr>
            <a:r>
              <a:rPr lang="el-GR" sz="2000" dirty="0"/>
              <a:t>Η μητέρα παρατηρεί ότι η κόρη της φαίνεται πάντα εκνευρισμένη και κοιμάται άσχημα. </a:t>
            </a:r>
          </a:p>
          <a:p>
            <a:pPr marL="0" lvl="0" indent="0">
              <a:buClrTx/>
              <a:buSzTx/>
              <a:defRPr/>
            </a:pPr>
            <a:r>
              <a:rPr lang="el-GR" sz="2000" dirty="0"/>
              <a:t>Η ασθενής λέει ότι δυσκολεύεται να κοιμηθεί λόγω του μένει ξύπνια τη νύχτα επειδή σκέφτεται συνέχεια τις συζητήσεις που είχε με τους συνομηλίκους της στο σχολείο και </a:t>
            </a:r>
            <a:r>
              <a:rPr lang="el-GR" sz="2000" dirty="0" err="1"/>
              <a:t>ανυσηχεί</a:t>
            </a:r>
            <a:r>
              <a:rPr lang="el-GR" sz="2000" dirty="0"/>
              <a:t> για το αν είπε το σωστό. Επίσης αγχώνεται για τους βαθμούς της, παρά τον μέσο όρο Α, καθώς και με μικρά καθημερινά προβλήματα και την εμφάνισή της. Πρόσφατα άρχισε να ανησυχεί για την ακμή της. Η ασθενής εύχεται να μπορούσε να αλλάξει, αλλά λέει: «Δεν μπορώ να το βοηθήσω. Πάντα σκεφτόμουν τα πράγματα πάρα πολύ».</a:t>
            </a:r>
          </a:p>
          <a:p>
            <a:pPr marL="0" lvl="0" indent="0">
              <a:buClrTx/>
              <a:buSzTx/>
              <a:defRPr/>
            </a:pPr>
            <a:r>
              <a:rPr lang="el-GR" sz="2000" dirty="0"/>
              <a:t> Κατά τη διάρκεια της ημέρας αισθάνεται κουρασμένη και δυσκολεύεται να συγκεντρωθεί</a:t>
            </a:r>
            <a:r>
              <a:rPr lang="en-US" sz="1600" dirty="0"/>
              <a:t>. </a:t>
            </a:r>
            <a:endParaRPr lang="pt-PT" sz="1800" dirty="0"/>
          </a:p>
        </p:txBody>
      </p:sp>
    </p:spTree>
    <p:extLst>
      <p:ext uri="{BB962C8B-B14F-4D97-AF65-F5344CB8AC3E}">
        <p14:creationId xmlns:p14="http://schemas.microsoft.com/office/powerpoint/2010/main" val="1992274319"/>
      </p:ext>
    </p:extLst>
  </p:cSld>
  <p:clrMapOvr>
    <a:masterClrMapping/>
  </p:clrMapOvr>
</p:sld>
</file>

<file path=ppt/theme/theme1.xml><?xml version="1.0" encoding="utf-8"?>
<a:theme xmlns:a="http://schemas.openxmlformats.org/drawingml/2006/main" name="Tema do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404</TotalTime>
  <Words>2850</Words>
  <Application>Microsoft Office PowerPoint</Application>
  <PresentationFormat>Ευρεία οθόνη</PresentationFormat>
  <Paragraphs>224</Paragraphs>
  <Slides>22</Slides>
  <Notes>4</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22</vt:i4>
      </vt:variant>
    </vt:vector>
  </HeadingPairs>
  <TitlesOfParts>
    <vt:vector size="26" baseType="lpstr">
      <vt:lpstr>Arial</vt:lpstr>
      <vt:lpstr>Calibri</vt:lpstr>
      <vt:lpstr>Arial Narrow</vt:lpstr>
      <vt:lpstr>Tema do Office</vt:lpstr>
      <vt:lpstr>     Επιμόρφωση για την Ψυχική Ευημερία και ΑΙ </vt:lpstr>
      <vt:lpstr>Στόχοι του προγράμματος</vt:lpstr>
      <vt:lpstr>Άγχος</vt:lpstr>
      <vt:lpstr>Φυσιολογικό vs παθολογικό άγχος Το άγχος περιγράφει μια δυσάρεστη και αρνητική κατάσταση. Χαρακτηρίζεται από αισθήματα  δυσφορίας, έντασης και ανησυχίας, καθώς και φυσιολογική διέγερση εν αναμονή μιας απειλής αντιμετωπίζοντας την αβεβαιότητα.  </vt:lpstr>
      <vt:lpstr>Burnout</vt:lpstr>
      <vt:lpstr>Επιδημιολογία</vt:lpstr>
      <vt:lpstr>Συμπτώματα</vt:lpstr>
      <vt:lpstr>Case 1</vt:lpstr>
      <vt:lpstr>Case 2</vt:lpstr>
      <vt:lpstr>Case 3</vt:lpstr>
      <vt:lpstr>Case 4</vt:lpstr>
      <vt:lpstr>Στρατηγικές αυτοφροντίδας – Φροντίστε τον εαυτό σας</vt:lpstr>
      <vt:lpstr>Στρατηγικές αυτοφροντίδας – Φροντίστε τον εαυτό σας</vt:lpstr>
      <vt:lpstr>Στρατηγικές αυτοφροντίδας – Φροντίστε τον εαυτό σας</vt:lpstr>
      <vt:lpstr>Στρατηγικές αυτοφροντίδας – Φροντίστε τον εαυτό σας</vt:lpstr>
      <vt:lpstr>Self-care strategies – Take care of yourself</vt:lpstr>
      <vt:lpstr>Στρατηγικές αυτοφροντίδας – Φροντίστε τον εαυτό σας</vt:lpstr>
      <vt:lpstr>Στρατηγικές αυτοφροντίδας – Φροντίστε τον εαυτό σας</vt:lpstr>
      <vt:lpstr>Στρατηγικές αυτοφροντίδας – Φροντίστε τον εαυτό σας</vt:lpstr>
      <vt:lpstr>Στρατηγικές αυτοφροντίδας – Φροντίστε τις σχέσεις σας</vt:lpstr>
      <vt:lpstr>Στρατηγικές αυτοφροντίδας - Συμβουλές για εκπαιδευτικούς</vt:lpstr>
      <vt:lpstr>Στρατηγικές αυτοφροντίδας – Φροντίστε τον εαυτό σας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Microsoft Office User</dc:creator>
  <cp:lastModifiedBy>Δέσποινα Λαποκωνσταντάκη</cp:lastModifiedBy>
  <cp:revision>5</cp:revision>
  <cp:lastPrinted>2024-06-10T15:49:09Z</cp:lastPrinted>
  <dcterms:created xsi:type="dcterms:W3CDTF">2024-04-08T15:03:47Z</dcterms:created>
  <dcterms:modified xsi:type="dcterms:W3CDTF">2024-06-23T17:21:54Z</dcterms:modified>
</cp:coreProperties>
</file>