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66" r:id="rId3"/>
    <p:sldId id="280" r:id="rId4"/>
    <p:sldId id="256" r:id="rId5"/>
    <p:sldId id="257" r:id="rId6"/>
    <p:sldId id="258" r:id="rId7"/>
    <p:sldId id="259" r:id="rId8"/>
    <p:sldId id="260" r:id="rId9"/>
    <p:sldId id="261" r:id="rId10"/>
    <p:sldId id="262" r:id="rId11"/>
    <p:sldId id="263" r:id="rId12"/>
    <p:sldId id="264" r:id="rId13"/>
    <p:sldId id="265" r:id="rId14"/>
    <p:sldId id="268" r:id="rId15"/>
    <p:sldId id="269" r:id="rId16"/>
    <p:sldId id="270" r:id="rId17"/>
    <p:sldId id="271" r:id="rId18"/>
    <p:sldId id="272" r:id="rId19"/>
    <p:sldId id="273" r:id="rId20"/>
    <p:sldId id="274" r:id="rId21"/>
    <p:sldId id="275" r:id="rId22"/>
    <p:sldId id="276" r:id="rId23"/>
    <p:sldId id="277" r:id="rId24"/>
    <p:sldId id="278" r:id="rId25"/>
    <p:sldId id="282" r:id="rId26"/>
    <p:sldId id="283" r:id="rId2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95" autoAdjust="0"/>
  </p:normalViewPr>
  <p:slideViewPr>
    <p:cSldViewPr>
      <p:cViewPr varScale="1">
        <p:scale>
          <a:sx n="81" d="100"/>
          <a:sy n="81" d="100"/>
        </p:scale>
        <p:origin x="-4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2/2/2015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2/2/2015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2/2/2015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2/2/2015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2/2/2015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2/2/2015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2/2/2015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el.wikipedia.org/wiki/%CE%9F%CE%B9%CE%BA%CE%BF%CF%85%CE%BC%CE%B5%CE%BD%CE%B9%CE%BA%CF%8C_%CE%A0%CE%B1%CF%84%CF%81%CE%B9%CE%B1%CF%81%CF%87%CE%B5%CE%AF%CE%B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uropa.eu/legislation_summaries/justice_freedom_security/free_movement_of_persons_asylum_immigration/l33020_el.htm" TargetMode="External"/><Relationship Id="rId2" Type="http://schemas.openxmlformats.org/officeDocument/2006/relationships/hyperlink" Target="http://europa.eu/about-eu/basic-information/money/euro/index_el.htm" TargetMode="Externa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el.wikipedia.org/wiki/%CE%91%CF%85%CF%83%CF%84%CF%81%CE%BF%CE%BF%CF%85%CE%B3%CE%B3%CE%B1%CF%81%CE%AF%CE%B1" TargetMode="External"/><Relationship Id="rId13" Type="http://schemas.openxmlformats.org/officeDocument/2006/relationships/hyperlink" Target="http://el.wikipedia.org/wiki/1991" TargetMode="External"/><Relationship Id="rId3" Type="http://schemas.openxmlformats.org/officeDocument/2006/relationships/hyperlink" Target="http://el.wikipedia.org/wiki/%CE%99%CE%BB%CE%BB%CF%85%CF%81%CE%B9%CE%BF%CE%AF" TargetMode="External"/><Relationship Id="rId7" Type="http://schemas.openxmlformats.org/officeDocument/2006/relationships/hyperlink" Target="http://el.wikipedia.org/wiki/%CE%91'_%CE%A0%CE%B1%CE%B3%CE%BA%CF%8C%CF%83%CE%BC%CE%B9%CE%BF%CF%82_%CE%A0%CF%8C%CE%BB%CE%B5%CE%BC%CE%BF%CF%82" TargetMode="External"/><Relationship Id="rId12" Type="http://schemas.openxmlformats.org/officeDocument/2006/relationships/hyperlink" Target="http://el.wikipedia.org/wiki/%CE%99%CF%84%CE%B1%CE%BB%CE%AF%CE%B1" TargetMode="External"/><Relationship Id="rId2" Type="http://schemas.openxmlformats.org/officeDocument/2006/relationships/hyperlink" Target="http://el.wikipedia.org/w/index.php?title=%CE%94%CE%B1%CE%BB%CE%BC%CE%B1%CF%84%CE%BF%CE%AF&amp;action=edit&amp;redlink=1" TargetMode="External"/><Relationship Id="rId16" Type="http://schemas.openxmlformats.org/officeDocument/2006/relationships/hyperlink" Target="http://el.wikipedia.org/wiki/%CE%92%CE%BF%CF%83%CE%BD%CE%AF%CE%B1_%CE%BA%CE%B1%CE%B9_%CE%95%CF%81%CE%B6%CE%B5%CE%B3%CE%BF%CE%B2%CE%AF%CE%BD%CE%B7" TargetMode="External"/><Relationship Id="rId1" Type="http://schemas.openxmlformats.org/officeDocument/2006/relationships/slideLayout" Target="../slideLayouts/slideLayout2.xml"/><Relationship Id="rId6" Type="http://schemas.openxmlformats.org/officeDocument/2006/relationships/hyperlink" Target="http://el.wikipedia.org/wiki/1815" TargetMode="External"/><Relationship Id="rId11" Type="http://schemas.openxmlformats.org/officeDocument/2006/relationships/hyperlink" Target="http://el.wikipedia.org/wiki/%CE%A3%CE%BB%CE%BF%CE%B2%CE%B5%CE%BD%CE%AF%CE%B1" TargetMode="External"/><Relationship Id="rId5" Type="http://schemas.openxmlformats.org/officeDocument/2006/relationships/hyperlink" Target="http://el.wikipedia.org/wiki/%CE%93%CE%B1%CE%BB%CE%B7%CE%BD%CE%BF%CF%84%CE%AC%CF%84%CE%B7_%CE%94%CE%B7%CE%BC%CE%BF%CE%BA%CF%81%CE%B1%CF%84%CE%AF%CE%B1_%CF%84%CE%B7%CF%82_%CE%92%CE%B5%CE%BD%CE%B5%CF%84%CE%AF%CE%B1%CF%82" TargetMode="External"/><Relationship Id="rId15" Type="http://schemas.openxmlformats.org/officeDocument/2006/relationships/hyperlink" Target="http://el.wikipedia.org/wiki/%CE%9C%CE%B1%CF%85%CF%81%CE%BF%CE%B2%CE%BF%CF%8D%CE%BD%CE%B9%CE%BF" TargetMode="External"/><Relationship Id="rId10" Type="http://schemas.openxmlformats.org/officeDocument/2006/relationships/hyperlink" Target="http://el.wikipedia.org/wiki/%CE%A3%CE%B5%CF%81%CE%B2%CE%AF%CE%B1" TargetMode="External"/><Relationship Id="rId4" Type="http://schemas.openxmlformats.org/officeDocument/2006/relationships/hyperlink" Target="http://el.wikipedia.org/wiki/%CE%91%CE%B4%CF%81%CE%B9%CE%B1%CF%84%CE%B9%CE%BA%CE%AE_%CE%B8%CE%AC%CE%BB%CE%B1%CF%83%CF%83%CE%B1" TargetMode="External"/><Relationship Id="rId9" Type="http://schemas.openxmlformats.org/officeDocument/2006/relationships/hyperlink" Target="http://el.wikipedia.org/wiki/%CE%9A%CF%81%CE%BF%CE%B1%CF%84%CE%AF%CE%B1" TargetMode="External"/><Relationship Id="rId14" Type="http://schemas.openxmlformats.org/officeDocument/2006/relationships/hyperlink" Target="http://el.wikipedia.org/wiki/%CE%94%CE%B9%CE%AC%CE%BB%CF%85%CF%83%CE%B7_%CF%84%CE%B7%CF%82_%CE%93%CE%B9%CE%BF%CF%85%CE%B3%CE%BA%CE%BF%CF%83%CE%BB%CE%B1%CE%B2%CE%AF%CE%B1%CF%82"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l.wikipedia.org/wiki/%CE%A3%CF%80%CE%BB%CE%B9%CF%84" TargetMode="External"/><Relationship Id="rId2" Type="http://schemas.openxmlformats.org/officeDocument/2006/relationships/hyperlink" Target="http://el.wikipedia.org/wiki/%CE%A1%CE%B9%CE%AD%CE%BA%CE%B1" TargetMode="External"/><Relationship Id="rId1" Type="http://schemas.openxmlformats.org/officeDocument/2006/relationships/slideLayout" Target="../slideLayouts/slideLayout2.xml"/><Relationship Id="rId4" Type="http://schemas.openxmlformats.org/officeDocument/2006/relationships/hyperlink" Target="http://el.wikipedia.org/wiki/%CE%9D%CF%84%CE%BF%CF%8D%CE%BC%CF%80%CF%81%CE%BF%CE%B2%CE%BD%CE%B9%CE%BA"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l.wikipedia.org/wiki/%CE%A3%CE%B5%CF%81%CE%B2%CE%AF%CE%B1" TargetMode="External"/><Relationship Id="rId2" Type="http://schemas.openxmlformats.org/officeDocument/2006/relationships/hyperlink" Target="http://el.wikipedia.org/wiki/%CE%9A%CF%81%CE%BF%CE%B1%CF%84%CE%AF%CE%B1" TargetMode="External"/><Relationship Id="rId1" Type="http://schemas.openxmlformats.org/officeDocument/2006/relationships/slideLayout" Target="../slideLayouts/slideLayout2.xml"/><Relationship Id="rId5" Type="http://schemas.openxmlformats.org/officeDocument/2006/relationships/hyperlink" Target="http://el.wikipedia.org/wiki/%CE%91%CE%BB%CE%B2%CE%B1%CE%BD%CE%AF%CE%B1" TargetMode="External"/><Relationship Id="rId4" Type="http://schemas.openxmlformats.org/officeDocument/2006/relationships/hyperlink" Target="http://el.wikipedia.org/wiki/%CE%92%CE%BF%CF%83%CE%BD%CE%AF%CE%B1_%CE%BA%CE%B1%CE%B9_%CE%95%CF%81%CE%B6%CE%B5%CE%B3%CE%BF%CE%B2%CE%AF%CE%BD%CE%B7"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el.wikipedia.org/wiki/%CE%A0%CE%BF%CE%BD%CF%84%CE%B3%CE%BA%CF%8C%CF%81%CE%B9%CF%84%CF%83%CE%B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el.wikipedia.org/w/index.php?title=%CE%A3%CE%B5%CF%81%CE%B2%CE%BF%CE%BA%CF%81%CE%BF%CE%B1%CF%84%CE%B9%CE%BA%CE%AE_%CE%B3%CE%BB%CF%8E%CF%83%CF%83%CE%B1&amp;action=edit&amp;redlink=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l.wikipedia.org/wiki/%CE%95%CF%85%CF%81%CF%8E" TargetMode="External"/><Relationship Id="rId2" Type="http://schemas.openxmlformats.org/officeDocument/2006/relationships/hyperlink" Target="http://el.wikipedia.org/wiki/2000" TargetMode="External"/><Relationship Id="rId1" Type="http://schemas.openxmlformats.org/officeDocument/2006/relationships/slideLayout" Target="../slideLayouts/slideLayout2.xml"/><Relationship Id="rId6" Type="http://schemas.openxmlformats.org/officeDocument/2006/relationships/hyperlink" Target="http://el.wikipedia.org/wiki/%CE%9C%CE%B1%CF%85%CF%81%CE%BF%CE%B2%CE%BF%CF%8D%CE%BD%CE%B9%CE%BF" TargetMode="External"/><Relationship Id="rId5" Type="http://schemas.openxmlformats.org/officeDocument/2006/relationships/hyperlink" Target="http://el.wikipedia.org/wiki/%CE%93%CE%B5%CF%81%CE%BC%CE%B1%CE%BD%CE%B9%CE%BA%CF%8C_%CE%9C%CE%AC%CF%81%CE%BA%CE%BF" TargetMode="External"/><Relationship Id="rId4" Type="http://schemas.openxmlformats.org/officeDocument/2006/relationships/hyperlink" Target="http://el.wikipedia.org/wiki/199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4</a:t>
            </a:r>
            <a:r>
              <a:rPr lang="el-GR" baseline="30000" dirty="0" smtClean="0"/>
              <a:t>ο</a:t>
            </a:r>
            <a:r>
              <a:rPr lang="el-GR" dirty="0" smtClean="0"/>
              <a:t> ΓΕΛ Καρδίτσας</a:t>
            </a:r>
            <a:endParaRPr lang="el-GR" dirty="0"/>
          </a:p>
        </p:txBody>
      </p:sp>
      <p:sp>
        <p:nvSpPr>
          <p:cNvPr id="3" name="2 - Θέση περιεχομένου"/>
          <p:cNvSpPr>
            <a:spLocks noGrp="1"/>
          </p:cNvSpPr>
          <p:nvPr>
            <p:ph idx="1"/>
          </p:nvPr>
        </p:nvSpPr>
        <p:spPr/>
        <p:txBody>
          <a:bodyPr/>
          <a:lstStyle/>
          <a:p>
            <a:r>
              <a:rPr lang="el-GR" dirty="0" err="1" smtClean="0"/>
              <a:t>Σχ.Έτος</a:t>
            </a:r>
            <a:r>
              <a:rPr lang="el-GR" dirty="0" smtClean="0"/>
              <a:t>: 2014-15</a:t>
            </a:r>
          </a:p>
          <a:p>
            <a:r>
              <a:rPr lang="el-GR" dirty="0" smtClean="0"/>
              <a:t>Ερευνητική εργασία. </a:t>
            </a:r>
          </a:p>
          <a:p>
            <a:r>
              <a:rPr lang="el-GR" dirty="0" smtClean="0"/>
              <a:t>Θέμα: ‘’Δαλματία: Το διαμάντι της </a:t>
            </a:r>
            <a:r>
              <a:rPr lang="el-GR" dirty="0" err="1" smtClean="0"/>
              <a:t>Αδριατικής΄΄</a:t>
            </a:r>
            <a:endParaRPr lang="el-GR" dirty="0" smtClean="0"/>
          </a:p>
          <a:p>
            <a:r>
              <a:rPr lang="el-GR" dirty="0" smtClean="0"/>
              <a:t>Τάξη Α’ Λυκείου</a:t>
            </a:r>
          </a:p>
          <a:p>
            <a:r>
              <a:rPr lang="el-GR" dirty="0" smtClean="0"/>
              <a:t>Υπεύθυνη Καθηγήτρια: </a:t>
            </a:r>
            <a:r>
              <a:rPr lang="el-GR" dirty="0" err="1" smtClean="0"/>
              <a:t>Ζαρκινού</a:t>
            </a:r>
            <a:r>
              <a:rPr lang="el-GR" dirty="0" smtClean="0"/>
              <a:t> Αναστασία</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Θρησκεία</a:t>
            </a:r>
            <a:endParaRPr lang="el-GR" dirty="0"/>
          </a:p>
        </p:txBody>
      </p:sp>
      <p:sp>
        <p:nvSpPr>
          <p:cNvPr id="3" name="2 - Θέση περιεχομένου"/>
          <p:cNvSpPr>
            <a:spLocks noGrp="1"/>
          </p:cNvSpPr>
          <p:nvPr>
            <p:ph idx="1"/>
          </p:nvPr>
        </p:nvSpPr>
        <p:spPr/>
        <p:txBody>
          <a:bodyPr/>
          <a:lstStyle/>
          <a:p>
            <a:r>
              <a:rPr lang="el-GR" dirty="0" smtClean="0"/>
              <a:t> Στο ίδιο το Μαυροβούνιο επικρατεί η Σερβική Ορθόδοξη Εκκλησία. Ο ηγέτης της Ορθόδοξης Εκκλησίας του Μαυροβουνίου είναι αφορισμένος από το </a:t>
            </a:r>
            <a:r>
              <a:rPr lang="el-GR" dirty="0" smtClean="0">
                <a:hlinkClick r:id="rId2" tooltip="Οικουμενικό Πατριαρχείο"/>
              </a:rPr>
              <a:t>Οικουμενικό Πατριαρχείο</a:t>
            </a:r>
            <a:r>
              <a:rPr lang="el-GR" dirty="0" smtClean="0"/>
              <a:t>. </a:t>
            </a: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Αρχαία Ιστορία</a:t>
            </a:r>
            <a:endParaRPr lang="el-GR" dirty="0"/>
          </a:p>
        </p:txBody>
      </p:sp>
      <p:sp>
        <p:nvSpPr>
          <p:cNvPr id="3" name="2 - Θέση περιεχομένου"/>
          <p:cNvSpPr>
            <a:spLocks noGrp="1"/>
          </p:cNvSpPr>
          <p:nvPr>
            <p:ph idx="1"/>
          </p:nvPr>
        </p:nvSpPr>
        <p:spPr/>
        <p:txBody>
          <a:bodyPr/>
          <a:lstStyle/>
          <a:p>
            <a:r>
              <a:rPr lang="el-GR" dirty="0" smtClean="0">
                <a:ea typeface="Calibri"/>
                <a:cs typeface="Times New Roman"/>
              </a:rPr>
              <a:t>Αρχαία Ιστορία: </a:t>
            </a:r>
            <a:r>
              <a:rPr lang="el-GR" dirty="0" smtClean="0">
                <a:solidFill>
                  <a:srgbClr val="252525"/>
                </a:solidFill>
                <a:latin typeface="Arial"/>
                <a:ea typeface="Calibri"/>
                <a:cs typeface="Times New Roman"/>
              </a:rPr>
              <a:t>Στις ακτές της Αδριατικής αναπτύχθηκαν κέντρα των αρχαίων Ιλλυριών, τα οποία αργότερα υποτάχθηκαν στους Ρωμαίους. Στην περιοχή της κωμόπολης Κότορ (ιταλικά: Κάταρο) , στον ομώνυμο κόλπο εγκαταστάθηκαν τον 3ο αιώνα </a:t>
            </a:r>
            <a:r>
              <a:rPr lang="el-GR" dirty="0" err="1" smtClean="0">
                <a:solidFill>
                  <a:srgbClr val="252525"/>
                </a:solidFill>
                <a:latin typeface="Arial"/>
                <a:ea typeface="Calibri"/>
                <a:cs typeface="Times New Roman"/>
              </a:rPr>
              <a:t>π.Χ</a:t>
            </a:r>
            <a:r>
              <a:rPr lang="el-GR" dirty="0" smtClean="0">
                <a:solidFill>
                  <a:srgbClr val="252525"/>
                </a:solidFill>
                <a:latin typeface="Arial"/>
                <a:ea typeface="Calibri"/>
                <a:cs typeface="Times New Roman"/>
              </a:rPr>
              <a:t> Έλληνες.</a:t>
            </a:r>
            <a:endParaRPr lang="el-GR" dirty="0" smtClean="0">
              <a:ea typeface="Calibri"/>
              <a:cs typeface="Times New Roman"/>
            </a:endParaRPr>
          </a:p>
          <a:p>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ΜΠΑΡ</a:t>
            </a:r>
            <a:endParaRPr lang="el-GR" dirty="0"/>
          </a:p>
        </p:txBody>
      </p:sp>
      <p:pic>
        <p:nvPicPr>
          <p:cNvPr id="4" name="3 - Θέση περιεχομένου" descr="C:\Users\user\Desktop\images.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412776"/>
            <a:ext cx="6516216" cy="3456384"/>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ΚΟΤΟΡ</a:t>
            </a:r>
            <a:endParaRPr lang="el-GR" dirty="0"/>
          </a:p>
        </p:txBody>
      </p:sp>
      <p:sp>
        <p:nvSpPr>
          <p:cNvPr id="3" name="2 - Θέση περιεχομένου"/>
          <p:cNvSpPr>
            <a:spLocks noGrp="1"/>
          </p:cNvSpPr>
          <p:nvPr>
            <p:ph idx="1"/>
          </p:nvPr>
        </p:nvSpPr>
        <p:spPr/>
        <p:txBody>
          <a:bodyPr/>
          <a:lstStyle/>
          <a:p>
            <a:endParaRPr lang="el-GR"/>
          </a:p>
        </p:txBody>
      </p:sp>
      <p:pic>
        <p:nvPicPr>
          <p:cNvPr id="5122" name="Picture 2"/>
          <p:cNvPicPr>
            <a:picLocks noChangeAspect="1" noChangeArrowheads="1"/>
          </p:cNvPicPr>
          <p:nvPr/>
        </p:nvPicPr>
        <p:blipFill>
          <a:blip r:embed="rId2" cstate="print"/>
          <a:srcRect/>
          <a:stretch>
            <a:fillRect/>
          </a:stretch>
        </p:blipFill>
        <p:spPr bwMode="auto">
          <a:xfrm>
            <a:off x="467544" y="1556792"/>
            <a:ext cx="8136904" cy="45420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800000"/>
                </a:solidFill>
                <a:latin typeface="Arial"/>
                <a:ea typeface="Times New Roman"/>
              </a:rPr>
              <a:t>ΣΛΟΒΕΝΙΑ:</a:t>
            </a:r>
            <a:r>
              <a:rPr lang="en-US" b="1" dirty="0" smtClean="0">
                <a:solidFill>
                  <a:srgbClr val="800000"/>
                </a:solidFill>
                <a:latin typeface="Arial"/>
                <a:ea typeface="Times New Roman"/>
              </a:rPr>
              <a:t>TO</a:t>
            </a:r>
            <a:r>
              <a:rPr lang="el-GR" b="1" dirty="0" smtClean="0">
                <a:solidFill>
                  <a:srgbClr val="800000"/>
                </a:solidFill>
                <a:latin typeface="Arial"/>
                <a:ea typeface="Times New Roman"/>
              </a:rPr>
              <a:t> ΔΙΑΜΑΝΤΙ ΤΗΣ ΙΣΤΡΙΑΣ</a:t>
            </a:r>
            <a:endParaRPr lang="el-GR" dirty="0"/>
          </a:p>
        </p:txBody>
      </p:sp>
      <p:sp>
        <p:nvSpPr>
          <p:cNvPr id="3" name="2 - Θέση περιεχομένου"/>
          <p:cNvSpPr>
            <a:spLocks noGrp="1"/>
          </p:cNvSpPr>
          <p:nvPr>
            <p:ph idx="1"/>
          </p:nvPr>
        </p:nvSpPr>
        <p:spPr>
          <a:xfrm>
            <a:off x="457200" y="1600200"/>
            <a:ext cx="8229600" cy="4925144"/>
          </a:xfrm>
        </p:spPr>
        <p:txBody>
          <a:bodyPr>
            <a:normAutofit/>
          </a:bodyPr>
          <a:lstStyle/>
          <a:p>
            <a:pPr>
              <a:lnSpc>
                <a:spcPts val="1920"/>
              </a:lnSpc>
              <a:spcAft>
                <a:spcPts val="0"/>
              </a:spcAft>
            </a:pPr>
            <a:r>
              <a:rPr lang="el-GR" sz="1600" b="1" dirty="0" smtClean="0">
                <a:latin typeface="Verdana"/>
                <a:ea typeface="Times New Roman"/>
              </a:rPr>
              <a:t>Έτος προσχώρησης στην ΕΕ:</a:t>
            </a:r>
            <a:r>
              <a:rPr lang="el-GR" sz="1600" dirty="0" smtClean="0">
                <a:latin typeface="Verdana"/>
                <a:ea typeface="Times New Roman"/>
              </a:rPr>
              <a:t> 2004</a:t>
            </a:r>
            <a:endParaRPr lang="el-GR" sz="1600" dirty="0" smtClean="0">
              <a:latin typeface="Times New Roman"/>
              <a:ea typeface="Times New Roman"/>
            </a:endParaRPr>
          </a:p>
          <a:p>
            <a:pPr>
              <a:lnSpc>
                <a:spcPts val="1920"/>
              </a:lnSpc>
              <a:spcAft>
                <a:spcPts val="0"/>
              </a:spcAft>
            </a:pPr>
            <a:r>
              <a:rPr lang="el-GR" sz="1600" b="1" dirty="0" smtClean="0">
                <a:latin typeface="Verdana"/>
                <a:ea typeface="Times New Roman"/>
              </a:rPr>
              <a:t>Πρωτεύουσα:</a:t>
            </a:r>
            <a:r>
              <a:rPr lang="el-GR" sz="1600" dirty="0" smtClean="0">
                <a:latin typeface="Verdana"/>
                <a:ea typeface="Times New Roman"/>
              </a:rPr>
              <a:t> Λιουμπλιάνα</a:t>
            </a:r>
            <a:endParaRPr lang="el-GR" sz="1600" dirty="0" smtClean="0">
              <a:latin typeface="Times New Roman"/>
              <a:ea typeface="Times New Roman"/>
            </a:endParaRPr>
          </a:p>
          <a:p>
            <a:pPr>
              <a:lnSpc>
                <a:spcPts val="1920"/>
              </a:lnSpc>
              <a:spcAft>
                <a:spcPts val="0"/>
              </a:spcAft>
            </a:pPr>
            <a:r>
              <a:rPr lang="el-GR" sz="1600" b="1" dirty="0" smtClean="0">
                <a:latin typeface="Verdana"/>
                <a:ea typeface="Times New Roman"/>
              </a:rPr>
              <a:t>Συνολική έκταση:</a:t>
            </a:r>
            <a:r>
              <a:rPr lang="el-GR" sz="1600" dirty="0" smtClean="0">
                <a:latin typeface="Verdana"/>
                <a:ea typeface="Times New Roman"/>
              </a:rPr>
              <a:t> 20.273 </a:t>
            </a:r>
            <a:r>
              <a:rPr lang="el-GR" sz="1600" dirty="0" err="1" smtClean="0">
                <a:latin typeface="Verdana"/>
                <a:ea typeface="Times New Roman"/>
              </a:rPr>
              <a:t>km</a:t>
            </a:r>
            <a:r>
              <a:rPr lang="el-GR" sz="1600" dirty="0" smtClean="0">
                <a:latin typeface="Verdana"/>
                <a:ea typeface="Times New Roman"/>
              </a:rPr>
              <a:t>²</a:t>
            </a:r>
            <a:endParaRPr lang="el-GR" sz="1600" dirty="0" smtClean="0">
              <a:latin typeface="Times New Roman"/>
              <a:ea typeface="Times New Roman"/>
            </a:endParaRPr>
          </a:p>
          <a:p>
            <a:pPr>
              <a:lnSpc>
                <a:spcPts val="1920"/>
              </a:lnSpc>
              <a:spcAft>
                <a:spcPts val="0"/>
              </a:spcAft>
            </a:pPr>
            <a:r>
              <a:rPr lang="el-GR" sz="1600" b="1" dirty="0" smtClean="0">
                <a:latin typeface="Verdana"/>
                <a:ea typeface="Times New Roman"/>
              </a:rPr>
              <a:t>Πληθυσμός:</a:t>
            </a:r>
            <a:r>
              <a:rPr lang="el-GR" sz="1600" dirty="0" smtClean="0">
                <a:latin typeface="Verdana"/>
                <a:ea typeface="Times New Roman"/>
              </a:rPr>
              <a:t> 2 εκατομμύρια</a:t>
            </a:r>
            <a:endParaRPr lang="el-GR" sz="1600" dirty="0" smtClean="0">
              <a:latin typeface="Times New Roman"/>
              <a:ea typeface="Times New Roman"/>
            </a:endParaRPr>
          </a:p>
          <a:p>
            <a:pPr>
              <a:lnSpc>
                <a:spcPts val="1920"/>
              </a:lnSpc>
              <a:spcAft>
                <a:spcPts val="0"/>
              </a:spcAft>
            </a:pPr>
            <a:r>
              <a:rPr lang="el-GR" sz="1600" b="1" dirty="0" smtClean="0">
                <a:latin typeface="Verdana"/>
                <a:ea typeface="Times New Roman"/>
              </a:rPr>
              <a:t>Νόμισμα:</a:t>
            </a:r>
            <a:r>
              <a:rPr lang="el-GR" sz="1600" dirty="0" smtClean="0">
                <a:latin typeface="Verdana"/>
                <a:ea typeface="Times New Roman"/>
              </a:rPr>
              <a:t> Μέλος της </a:t>
            </a:r>
            <a:r>
              <a:rPr lang="el-GR" sz="1600" u="sng" dirty="0" smtClean="0">
                <a:solidFill>
                  <a:srgbClr val="15669F"/>
                </a:solidFill>
                <a:latin typeface="Verdana"/>
                <a:ea typeface="Times New Roman"/>
                <a:hlinkClick r:id="rId2" tooltip="ευρωζώνης"/>
              </a:rPr>
              <a:t>ευρωζώνης</a:t>
            </a:r>
            <a:r>
              <a:rPr lang="el-GR" sz="1600" dirty="0" smtClean="0">
                <a:latin typeface="Verdana"/>
                <a:ea typeface="Times New Roman"/>
              </a:rPr>
              <a:t> από το 2007 (€)</a:t>
            </a:r>
            <a:endParaRPr lang="el-GR" sz="1600" dirty="0" smtClean="0">
              <a:latin typeface="Times New Roman"/>
              <a:ea typeface="Times New Roman"/>
            </a:endParaRPr>
          </a:p>
          <a:p>
            <a:pPr>
              <a:lnSpc>
                <a:spcPts val="1920"/>
              </a:lnSpc>
              <a:spcAft>
                <a:spcPts val="0"/>
              </a:spcAft>
            </a:pPr>
            <a:r>
              <a:rPr lang="el-GR" sz="1600" b="1" dirty="0" smtClean="0">
                <a:latin typeface="Verdana"/>
                <a:ea typeface="Times New Roman"/>
              </a:rPr>
              <a:t>Χώρος </a:t>
            </a:r>
            <a:r>
              <a:rPr lang="el-GR" sz="1600" b="1" dirty="0" err="1" smtClean="0">
                <a:latin typeface="Verdana"/>
                <a:ea typeface="Times New Roman"/>
              </a:rPr>
              <a:t>Σένγκεν</a:t>
            </a:r>
            <a:r>
              <a:rPr lang="el-GR" sz="1600" b="1" dirty="0" smtClean="0">
                <a:latin typeface="Verdana"/>
                <a:ea typeface="Times New Roman"/>
              </a:rPr>
              <a:t>: </a:t>
            </a:r>
            <a:r>
              <a:rPr lang="el-GR" sz="1600" dirty="0" smtClean="0">
                <a:latin typeface="Verdana"/>
                <a:ea typeface="Times New Roman"/>
              </a:rPr>
              <a:t>Μέλος του </a:t>
            </a:r>
            <a:r>
              <a:rPr lang="el-GR" sz="1600" u="sng" dirty="0" smtClean="0">
                <a:solidFill>
                  <a:srgbClr val="15669F"/>
                </a:solidFill>
                <a:latin typeface="Verdana"/>
                <a:ea typeface="Times New Roman"/>
                <a:hlinkClick r:id="rId3" tooltip="Χώρος Σένγκεν"/>
              </a:rPr>
              <a:t>Χώρος </a:t>
            </a:r>
            <a:r>
              <a:rPr lang="el-GR" sz="1600" u="sng" dirty="0" err="1" smtClean="0">
                <a:solidFill>
                  <a:srgbClr val="15669F"/>
                </a:solidFill>
                <a:latin typeface="Verdana"/>
                <a:ea typeface="Times New Roman"/>
                <a:hlinkClick r:id="rId3" tooltip="Χώρος Σένγκεν"/>
              </a:rPr>
              <a:t>Σένγκεν</a:t>
            </a:r>
            <a:r>
              <a:rPr lang="el-GR" sz="1600" dirty="0" smtClean="0">
                <a:latin typeface="Verdana"/>
                <a:ea typeface="Times New Roman"/>
              </a:rPr>
              <a:t> από το 2007 </a:t>
            </a:r>
            <a:endParaRPr lang="el-GR" sz="1600" dirty="0" smtClean="0">
              <a:latin typeface="Times New Roman"/>
              <a:ea typeface="Times New Roman"/>
            </a:endParaRPr>
          </a:p>
          <a:p>
            <a:pPr>
              <a:lnSpc>
                <a:spcPts val="1920"/>
              </a:lnSpc>
            </a:pPr>
            <a:endParaRPr lang="el-GR" sz="1600" dirty="0" smtClean="0">
              <a:latin typeface="Times New Roman"/>
              <a:ea typeface="Times New Roman"/>
            </a:endParaRPr>
          </a:p>
        </p:txBody>
      </p:sp>
      <p:pic>
        <p:nvPicPr>
          <p:cNvPr id="1026" name="Picture 2" descr="C:\Users\user\Desktop\slovenia_map.bmp"/>
          <p:cNvPicPr>
            <a:picLocks noChangeAspect="1" noChangeArrowheads="1"/>
          </p:cNvPicPr>
          <p:nvPr/>
        </p:nvPicPr>
        <p:blipFill>
          <a:blip r:embed="rId4" cstate="print"/>
          <a:srcRect/>
          <a:stretch>
            <a:fillRect/>
          </a:stretch>
        </p:blipFill>
        <p:spPr bwMode="auto">
          <a:xfrm>
            <a:off x="3563888" y="3429000"/>
            <a:ext cx="2600325" cy="2047875"/>
          </a:xfrm>
          <a:prstGeom prst="rect">
            <a:avLst/>
          </a:prstGeom>
          <a:noFill/>
        </p:spPr>
      </p:pic>
      <p:sp>
        <p:nvSpPr>
          <p:cNvPr id="6" name="5 - Ορθογώνιο"/>
          <p:cNvSpPr/>
          <p:nvPr/>
        </p:nvSpPr>
        <p:spPr>
          <a:xfrm>
            <a:off x="611560" y="3933056"/>
            <a:ext cx="3096344" cy="2631490"/>
          </a:xfrm>
          <a:prstGeom prst="rect">
            <a:avLst/>
          </a:prstGeom>
        </p:spPr>
        <p:txBody>
          <a:bodyPr wrap="square">
            <a:spAutoFit/>
          </a:bodyPr>
          <a:lstStyle/>
          <a:p>
            <a:pPr>
              <a:lnSpc>
                <a:spcPts val="1800"/>
              </a:lnSpc>
            </a:pPr>
            <a:r>
              <a:rPr lang="el-GR" dirty="0" smtClean="0">
                <a:latin typeface="Verdana"/>
                <a:ea typeface="Times New Roman"/>
              </a:rPr>
              <a:t>Μία από τις άλλοτε έξι δημοκρατίες της Γιουγκοσλαβίας, η σημερινή Σλοβενία έγινε ανεξάρτητη το 1991, μετά τη διάλυση της Γιουγκοσλαβίας. Συνορεύει με την Ιταλία, την Αυστρία, την Ουγγαρία και την Κροατία.</a:t>
            </a:r>
            <a:endParaRPr lang="el-GR" dirty="0">
              <a:latin typeface="Times New Roman"/>
              <a:ea typeface="Times New Roman"/>
            </a:endParaRPr>
          </a:p>
        </p:txBody>
      </p:sp>
      <p:pic>
        <p:nvPicPr>
          <p:cNvPr id="4" name="Picture 2" descr="C:\Users\user\Desktop\national-flag-of-slovenia.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7284" y="3417688"/>
            <a:ext cx="2936227" cy="19555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ΤΟΥΡΙΣΜΟΣ</a:t>
            </a:r>
            <a:endParaRPr lang="el-GR" dirty="0"/>
          </a:p>
        </p:txBody>
      </p:sp>
      <p:sp>
        <p:nvSpPr>
          <p:cNvPr id="3" name="2 - Θέση περιεχομένου"/>
          <p:cNvSpPr>
            <a:spLocks noGrp="1"/>
          </p:cNvSpPr>
          <p:nvPr>
            <p:ph idx="1"/>
          </p:nvPr>
        </p:nvSpPr>
        <p:spPr/>
        <p:txBody>
          <a:bodyPr/>
          <a:lstStyle/>
          <a:p>
            <a:r>
              <a:rPr lang="el-GR" sz="2400" dirty="0" smtClean="0">
                <a:latin typeface="Verdana"/>
                <a:ea typeface="Times New Roman"/>
              </a:rPr>
              <a:t>Ένα από τα τουριστικά αξιοθέατα είναι και τα περίφημα σπήλαια της </a:t>
            </a:r>
            <a:r>
              <a:rPr lang="el-GR" sz="2400" dirty="0" err="1" smtClean="0">
                <a:latin typeface="Verdana"/>
                <a:ea typeface="Times New Roman"/>
              </a:rPr>
              <a:t>Ποστόινας</a:t>
            </a:r>
            <a:r>
              <a:rPr lang="el-GR" sz="2400" dirty="0" smtClean="0">
                <a:latin typeface="Verdana"/>
                <a:ea typeface="Times New Roman"/>
              </a:rPr>
              <a:t> με εκπληκτικό ντεκόρ από σταλακτίτες και σταλαγμίτες. Από τις επιγραφές στα τοιχώματα των σπηλαίων φαίνεται ότι οι πρώτοι τουρίστες επισκέφθηκαν τα σπήλαια αυτά το 1213.</a:t>
            </a:r>
            <a:endParaRPr lang="el-GR" sz="2400" dirty="0" smtClean="0">
              <a:latin typeface="Times New Roman"/>
              <a:ea typeface="Times New Roman"/>
            </a:endParaRPr>
          </a:p>
          <a:p>
            <a:pPr>
              <a:buNone/>
            </a:pPr>
            <a:endParaRPr lang="el-GR" dirty="0"/>
          </a:p>
        </p:txBody>
      </p:sp>
      <p:pic>
        <p:nvPicPr>
          <p:cNvPr id="2050" name="Picture 2" descr="C:\Users\user\Desktop\images.jpg"/>
          <p:cNvPicPr>
            <a:picLocks noChangeAspect="1" noChangeArrowheads="1"/>
          </p:cNvPicPr>
          <p:nvPr/>
        </p:nvPicPr>
        <p:blipFill>
          <a:blip r:embed="rId2" cstate="print"/>
          <a:srcRect/>
          <a:stretch>
            <a:fillRect/>
          </a:stretch>
        </p:blipFill>
        <p:spPr bwMode="auto">
          <a:xfrm>
            <a:off x="2051720" y="3861048"/>
            <a:ext cx="4824536" cy="276151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800000"/>
                </a:solidFill>
                <a:latin typeface="Times New Roman"/>
                <a:ea typeface="Times New Roman"/>
              </a:rPr>
              <a:t>ΚΟΥΖΙΝΑ</a:t>
            </a:r>
            <a:endParaRPr lang="el-GR" dirty="0"/>
          </a:p>
        </p:txBody>
      </p:sp>
      <p:sp>
        <p:nvSpPr>
          <p:cNvPr id="3" name="2 - Θέση περιεχομένου"/>
          <p:cNvSpPr>
            <a:spLocks noGrp="1"/>
          </p:cNvSpPr>
          <p:nvPr>
            <p:ph idx="1"/>
          </p:nvPr>
        </p:nvSpPr>
        <p:spPr/>
        <p:txBody>
          <a:bodyPr>
            <a:normAutofit/>
          </a:bodyPr>
          <a:lstStyle/>
          <a:p>
            <a:r>
              <a:rPr lang="el-GR" sz="2000" dirty="0" smtClean="0">
                <a:latin typeface="Verdana"/>
                <a:ea typeface="Times New Roman"/>
              </a:rPr>
              <a:t>Η σλοβενική κουζίνα έχει επηρεασθεί σε μεγάλο βαθμό από τη κουζίνα των γειτονικών χωρών. Από την Αυστρία προέρχεται το </a:t>
            </a:r>
            <a:r>
              <a:rPr lang="el-GR" sz="2000" dirty="0" err="1" smtClean="0">
                <a:latin typeface="Verdana"/>
                <a:ea typeface="Times New Roman"/>
              </a:rPr>
              <a:t>στρούντελ</a:t>
            </a:r>
            <a:r>
              <a:rPr lang="el-GR" sz="2000" dirty="0" smtClean="0">
                <a:latin typeface="Verdana"/>
                <a:ea typeface="Times New Roman"/>
              </a:rPr>
              <a:t> και το βιενέζικο σνίτσελ. Η Ιταλία έχει συνεισφέρει με το ριζότο και τα ραβιόλια κα η Ουγγαρία με το </a:t>
            </a:r>
            <a:r>
              <a:rPr lang="el-GR" sz="2000" dirty="0" err="1" smtClean="0">
                <a:latin typeface="Verdana"/>
                <a:ea typeface="Times New Roman"/>
              </a:rPr>
              <a:t>γκούλας</a:t>
            </a:r>
            <a:r>
              <a:rPr lang="el-GR" sz="2000" dirty="0" smtClean="0">
                <a:latin typeface="Verdana"/>
                <a:ea typeface="Times New Roman"/>
              </a:rPr>
              <a:t>. Ένα από τα παραδοσιακά γλυκά της Σλοβενίας είναι το </a:t>
            </a:r>
            <a:r>
              <a:rPr lang="el-GR" sz="2000" b="1" dirty="0" err="1" smtClean="0">
                <a:latin typeface="Verdana"/>
                <a:ea typeface="Times New Roman"/>
              </a:rPr>
              <a:t>potica</a:t>
            </a:r>
            <a:r>
              <a:rPr lang="el-GR" sz="2000" b="1" dirty="0" smtClean="0">
                <a:latin typeface="Verdana"/>
                <a:ea typeface="Times New Roman"/>
              </a:rPr>
              <a:t>, </a:t>
            </a:r>
            <a:r>
              <a:rPr lang="el-GR" sz="2000" dirty="0" smtClean="0">
                <a:latin typeface="Verdana"/>
                <a:ea typeface="Times New Roman"/>
              </a:rPr>
              <a:t>που είναι ένα είδος τηγανίτας σε ρολό πασπαλισμένης με καρύδια.</a:t>
            </a:r>
            <a:endParaRPr lang="el-GR" sz="2000" dirty="0" smtClean="0">
              <a:latin typeface="Times New Roman"/>
              <a:ea typeface="Times New Roman"/>
            </a:endParaRPr>
          </a:p>
          <a:p>
            <a:pPr>
              <a:buNone/>
            </a:pPr>
            <a:endParaRPr lang="el-GR" dirty="0"/>
          </a:p>
        </p:txBody>
      </p:sp>
      <p:pic>
        <p:nvPicPr>
          <p:cNvPr id="3074" name="Picture 2" descr="C:\Users\user\Desktop\imagesCAMYWKSZ.jpg"/>
          <p:cNvPicPr>
            <a:picLocks noChangeAspect="1" noChangeArrowheads="1"/>
          </p:cNvPicPr>
          <p:nvPr/>
        </p:nvPicPr>
        <p:blipFill>
          <a:blip r:embed="rId2" cstate="print"/>
          <a:srcRect/>
          <a:stretch>
            <a:fillRect/>
          </a:stretch>
        </p:blipFill>
        <p:spPr bwMode="auto">
          <a:xfrm>
            <a:off x="2267744" y="3861048"/>
            <a:ext cx="4392488" cy="242202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1F497D"/>
                </a:solidFill>
                <a:latin typeface="Times New Roman"/>
                <a:ea typeface="Times New Roman"/>
              </a:rPr>
              <a:t>ΗΘΗ ΚΑΙ ΕΘΙΜΑ</a:t>
            </a:r>
            <a:endParaRPr lang="el-GR" dirty="0"/>
          </a:p>
        </p:txBody>
      </p:sp>
      <p:sp>
        <p:nvSpPr>
          <p:cNvPr id="3" name="2 - Θέση περιεχομένου"/>
          <p:cNvSpPr>
            <a:spLocks noGrp="1"/>
          </p:cNvSpPr>
          <p:nvPr>
            <p:ph idx="1"/>
          </p:nvPr>
        </p:nvSpPr>
        <p:spPr/>
        <p:txBody>
          <a:bodyPr/>
          <a:lstStyle/>
          <a:p>
            <a:r>
              <a:rPr lang="el-GR" dirty="0" smtClean="0">
                <a:latin typeface="Arial"/>
                <a:ea typeface="Times New Roman"/>
              </a:rPr>
              <a:t>Τον Φεβρουάριο, στην πόλη </a:t>
            </a:r>
            <a:r>
              <a:rPr lang="en-US" dirty="0" err="1" smtClean="0">
                <a:latin typeface="Arial"/>
                <a:ea typeface="Times New Roman"/>
              </a:rPr>
              <a:t>Ptuj</a:t>
            </a:r>
            <a:r>
              <a:rPr lang="el-GR" dirty="0" smtClean="0">
                <a:latin typeface="Arial"/>
                <a:ea typeface="Times New Roman"/>
              </a:rPr>
              <a:t> γιορτάζεται το </a:t>
            </a:r>
            <a:r>
              <a:rPr lang="en-US" b="1" dirty="0" err="1" smtClean="0">
                <a:latin typeface="Arial"/>
                <a:ea typeface="Times New Roman"/>
              </a:rPr>
              <a:t>Kurenti</a:t>
            </a:r>
            <a:r>
              <a:rPr lang="el-GR" dirty="0" smtClean="0">
                <a:latin typeface="Arial"/>
                <a:ea typeface="Times New Roman"/>
              </a:rPr>
              <a:t> το οποίο χρονολογείται από τους προχριστιανικούς χρόνους. Οι κάτοικοι φορούν μάσκες ζώων και γούνες και ακολουθούν τελετουργία για την απομάκρυνση των «κακών πνευμάτων» του χειμώνα.</a:t>
            </a:r>
            <a:endParaRPr lang="el-GR" dirty="0" smtClean="0">
              <a:latin typeface="Times New Roman"/>
              <a:ea typeface="Times New Roman"/>
            </a:endParaRPr>
          </a:p>
          <a:p>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632423"/>
                </a:solidFill>
                <a:latin typeface="Times New Roman"/>
                <a:ea typeface="Times New Roman"/>
              </a:rPr>
              <a:t>ΓΝΩΡΙΖΕΤΕ ΟΤΙ</a:t>
            </a:r>
            <a:endParaRPr lang="el-GR" dirty="0"/>
          </a:p>
        </p:txBody>
      </p:sp>
      <p:sp>
        <p:nvSpPr>
          <p:cNvPr id="3" name="2 - Θέση περιεχομένου"/>
          <p:cNvSpPr>
            <a:spLocks noGrp="1"/>
          </p:cNvSpPr>
          <p:nvPr>
            <p:ph idx="1"/>
          </p:nvPr>
        </p:nvSpPr>
        <p:spPr/>
        <p:txBody>
          <a:bodyPr>
            <a:normAutofit fontScale="92500" lnSpcReduction="10000"/>
          </a:bodyPr>
          <a:lstStyle/>
          <a:p>
            <a:pPr>
              <a:spcAft>
                <a:spcPts val="0"/>
              </a:spcAft>
            </a:pPr>
            <a:r>
              <a:rPr lang="el-GR" b="1" dirty="0" smtClean="0">
                <a:latin typeface="Arial"/>
                <a:ea typeface="Times New Roman"/>
              </a:rPr>
              <a:t>Στη λίμνη </a:t>
            </a:r>
            <a:r>
              <a:rPr lang="el-GR" b="1" dirty="0" err="1" smtClean="0">
                <a:latin typeface="Arial"/>
                <a:ea typeface="Times New Roman"/>
              </a:rPr>
              <a:t>Κέρκνιτσα</a:t>
            </a:r>
            <a:r>
              <a:rPr lang="el-GR" b="1" dirty="0" smtClean="0">
                <a:latin typeface="Arial"/>
                <a:ea typeface="Times New Roman"/>
              </a:rPr>
              <a:t> μπορείτε να ψαρέψετε μια μέρα και την άλλη μέρα να</a:t>
            </a:r>
            <a:r>
              <a:rPr lang="el-GR" dirty="0" smtClean="0">
                <a:latin typeface="Arial"/>
                <a:ea typeface="Times New Roman"/>
              </a:rPr>
              <a:t> </a:t>
            </a:r>
            <a:r>
              <a:rPr lang="el-GR" b="1" dirty="0" smtClean="0">
                <a:latin typeface="Arial"/>
                <a:ea typeface="Times New Roman"/>
              </a:rPr>
              <a:t>κόψετε χόρτα</a:t>
            </a:r>
            <a:r>
              <a:rPr lang="el-GR" dirty="0" smtClean="0">
                <a:latin typeface="Arial"/>
                <a:ea typeface="Times New Roman"/>
              </a:rPr>
              <a:t>. Αυτό συμβαίνει γιατί η λίμνη είναι γεμάτη με νερό τους μισούς μήνες του χρόνου, ενώ τους άλλους μισούς στερεύει και μετατρέπεται σε αγρό που καλύπτει 20</a:t>
            </a:r>
            <a:r>
              <a:rPr lang="en-US" dirty="0" smtClean="0">
                <a:latin typeface="Arial"/>
                <a:ea typeface="Times New Roman"/>
              </a:rPr>
              <a:t>km</a:t>
            </a:r>
            <a:r>
              <a:rPr lang="el-GR" dirty="0" smtClean="0">
                <a:latin typeface="Arial"/>
                <a:ea typeface="Times New Roman"/>
              </a:rPr>
              <a:t> περίπου. </a:t>
            </a:r>
            <a:endParaRPr lang="el-GR" dirty="0" smtClean="0">
              <a:latin typeface="Times New Roman"/>
              <a:ea typeface="Times New Roman"/>
            </a:endParaRPr>
          </a:p>
          <a:p>
            <a:pPr>
              <a:spcAft>
                <a:spcPts val="0"/>
              </a:spcAft>
            </a:pPr>
            <a:r>
              <a:rPr lang="el-GR" dirty="0" smtClean="0">
                <a:latin typeface="Arial"/>
                <a:ea typeface="Times New Roman"/>
              </a:rPr>
              <a:t>Οι Σλοβένοι είναι λάτρεις του αθλητισμού και έχουν κερδίσει στους Ολυμπιακούς αγώνες πολλά μετάλλια </a:t>
            </a:r>
            <a:endParaRPr lang="el-GR" dirty="0" smtClean="0">
              <a:latin typeface="Times New Roman"/>
              <a:ea typeface="Times New Roman"/>
            </a:endParaRPr>
          </a:p>
          <a:p>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noAutofit/>
          </a:bodyPr>
          <a:lstStyle/>
          <a:p>
            <a:r>
              <a:rPr lang="el-GR" sz="2400" b="1" i="1" u="sng" dirty="0" smtClean="0">
                <a:latin typeface="Arial Black"/>
                <a:ea typeface="Times New Roman"/>
              </a:rPr>
              <a:t>Κροατία</a:t>
            </a:r>
            <a:r>
              <a:rPr lang="en-US" sz="2400" b="1" i="1" u="sng" dirty="0" smtClean="0">
                <a:latin typeface="Arial Black"/>
                <a:ea typeface="Times New Roman"/>
              </a:rPr>
              <a:t>: </a:t>
            </a:r>
            <a:r>
              <a:rPr lang="el-GR" sz="2400" b="1" i="1" u="sng" dirty="0" smtClean="0">
                <a:latin typeface="Arial Black"/>
                <a:ea typeface="Times New Roman"/>
              </a:rPr>
              <a:t>Οι γαλαζοπράσινες ακτές.</a:t>
            </a:r>
            <a:r>
              <a:rPr lang="el-GR" sz="2400" dirty="0" smtClean="0">
                <a:latin typeface="Times New Roman"/>
                <a:ea typeface="Times New Roman"/>
              </a:rPr>
              <a:t/>
            </a:r>
            <a:br>
              <a:rPr lang="el-GR" sz="2400" dirty="0" smtClean="0">
                <a:latin typeface="Times New Roman"/>
                <a:ea typeface="Times New Roman"/>
              </a:rPr>
            </a:br>
            <a:endParaRPr lang="el-GR" sz="2400" dirty="0"/>
          </a:p>
        </p:txBody>
      </p:sp>
      <p:sp>
        <p:nvSpPr>
          <p:cNvPr id="3" name="2 - Θέση περιεχομένου"/>
          <p:cNvSpPr>
            <a:spLocks noGrp="1"/>
          </p:cNvSpPr>
          <p:nvPr>
            <p:ph idx="1"/>
          </p:nvPr>
        </p:nvSpPr>
        <p:spPr/>
        <p:txBody>
          <a:bodyPr/>
          <a:lstStyle/>
          <a:p>
            <a:pPr>
              <a:buNone/>
            </a:pPr>
            <a:endParaRPr lang="el-GR" dirty="0" smtClean="0"/>
          </a:p>
        </p:txBody>
      </p:sp>
      <p:pic>
        <p:nvPicPr>
          <p:cNvPr id="4098" name="Picture 2" descr="C:\Users\user\Desktop\map_of_croatia.jpg"/>
          <p:cNvPicPr>
            <a:picLocks noChangeAspect="1" noChangeArrowheads="1"/>
          </p:cNvPicPr>
          <p:nvPr/>
        </p:nvPicPr>
        <p:blipFill>
          <a:blip r:embed="rId2" cstate="print"/>
          <a:srcRect/>
          <a:stretch>
            <a:fillRect/>
          </a:stretch>
        </p:blipFill>
        <p:spPr bwMode="auto">
          <a:xfrm>
            <a:off x="539552" y="1628800"/>
            <a:ext cx="5918200" cy="4445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u="sng" dirty="0" smtClean="0">
                <a:latin typeface="Arial"/>
                <a:ea typeface="Times New Roman"/>
                <a:cs typeface="Times New Roman"/>
              </a:rPr>
              <a:t>Δαλματία :Το Μαγευτικό Σύμπλεγμα των τριών χωρών </a:t>
            </a:r>
            <a:r>
              <a:rPr lang="el-GR" sz="2800" dirty="0" smtClean="0">
                <a:latin typeface="Times New Roman"/>
                <a:ea typeface="Times New Roman"/>
              </a:rPr>
              <a:t/>
            </a:r>
            <a:br>
              <a:rPr lang="el-GR" sz="2800" dirty="0" smtClean="0">
                <a:latin typeface="Times New Roman"/>
                <a:ea typeface="Times New Roman"/>
              </a:rPr>
            </a:br>
            <a:endParaRPr lang="el-GR" sz="2800" dirty="0"/>
          </a:p>
        </p:txBody>
      </p:sp>
      <p:sp>
        <p:nvSpPr>
          <p:cNvPr id="3" name="2 - Θέση περιεχομένου"/>
          <p:cNvSpPr>
            <a:spLocks noGrp="1"/>
          </p:cNvSpPr>
          <p:nvPr>
            <p:ph idx="1"/>
          </p:nvPr>
        </p:nvSpPr>
        <p:spPr/>
        <p:txBody>
          <a:bodyPr>
            <a:normAutofit fontScale="55000" lnSpcReduction="20000"/>
          </a:bodyPr>
          <a:lstStyle/>
          <a:p>
            <a:pPr>
              <a:spcAft>
                <a:spcPts val="0"/>
              </a:spcAft>
            </a:pPr>
            <a:r>
              <a:rPr lang="el-GR" dirty="0" smtClean="0">
                <a:solidFill>
                  <a:srgbClr val="252525"/>
                </a:solidFill>
                <a:latin typeface="Arial"/>
                <a:ea typeface="Times New Roman"/>
                <a:cs typeface="Times New Roman"/>
              </a:rPr>
              <a:t>Η Δαλματία αποτελείται από τρεις χώρες :</a:t>
            </a:r>
            <a:r>
              <a:rPr lang="el-GR" dirty="0" smtClean="0">
                <a:solidFill>
                  <a:srgbClr val="C0504D"/>
                </a:solidFill>
                <a:latin typeface="Arial"/>
                <a:ea typeface="Times New Roman"/>
                <a:cs typeface="Times New Roman"/>
              </a:rPr>
              <a:t>Μαυροβούνιο ,Κροατία ,Σλοβενία</a:t>
            </a:r>
            <a:r>
              <a:rPr lang="el-GR" dirty="0" smtClean="0">
                <a:solidFill>
                  <a:srgbClr val="252525"/>
                </a:solidFill>
                <a:latin typeface="Arial"/>
                <a:ea typeface="Times New Roman"/>
                <a:cs typeface="Times New Roman"/>
              </a:rPr>
              <a:t> </a:t>
            </a:r>
            <a:r>
              <a:rPr lang="el-GR" dirty="0" smtClean="0">
                <a:solidFill>
                  <a:srgbClr val="252525"/>
                </a:solidFill>
                <a:latin typeface="Arial"/>
                <a:ea typeface="Times New Roman"/>
              </a:rPr>
              <a:t>Το όνομά της το πήρε από τους </a:t>
            </a:r>
            <a:r>
              <a:rPr lang="el-GR" dirty="0" smtClean="0">
                <a:solidFill>
                  <a:srgbClr val="17365D"/>
                </a:solidFill>
                <a:latin typeface="Arial"/>
                <a:ea typeface="Times New Roman"/>
                <a:hlinkClick r:id="rId2" tooltip="Δαλματοί (δεν έχει γραφτεί ακόμα)"/>
              </a:rPr>
              <a:t>Δαλματούς</a:t>
            </a:r>
            <a:r>
              <a:rPr lang="el-GR" dirty="0" smtClean="0">
                <a:solidFill>
                  <a:srgbClr val="252525"/>
                </a:solidFill>
                <a:latin typeface="Arial"/>
                <a:ea typeface="Times New Roman"/>
              </a:rPr>
              <a:t>, ένα </a:t>
            </a:r>
            <a:r>
              <a:rPr lang="el-GR" dirty="0" smtClean="0">
                <a:solidFill>
                  <a:srgbClr val="0B0080"/>
                </a:solidFill>
                <a:latin typeface="Arial"/>
                <a:ea typeface="Times New Roman"/>
                <a:hlinkClick r:id="rId3" tooltip="Ιλλυριοί"/>
              </a:rPr>
              <a:t>Ιλλυρικό</a:t>
            </a:r>
            <a:r>
              <a:rPr lang="el-GR" dirty="0" smtClean="0">
                <a:solidFill>
                  <a:srgbClr val="252525"/>
                </a:solidFill>
                <a:latin typeface="Arial"/>
                <a:ea typeface="Times New Roman"/>
              </a:rPr>
              <a:t> φύλο, οι οποίοι ζούσαν στις ανατολικές ακτές της </a:t>
            </a:r>
            <a:r>
              <a:rPr lang="el-GR" dirty="0" smtClean="0">
                <a:solidFill>
                  <a:srgbClr val="0B0080"/>
                </a:solidFill>
                <a:latin typeface="Arial"/>
                <a:ea typeface="Times New Roman"/>
                <a:hlinkClick r:id="rId4" tooltip="Αδριατική θάλασσα"/>
              </a:rPr>
              <a:t>Αδριατικής</a:t>
            </a:r>
            <a:r>
              <a:rPr lang="el-GR" dirty="0" smtClean="0">
                <a:solidFill>
                  <a:srgbClr val="252525"/>
                </a:solidFill>
                <a:latin typeface="Arial"/>
                <a:ea typeface="Times New Roman"/>
              </a:rPr>
              <a:t> κατά την 1η χιλιετία π.χ.</a:t>
            </a:r>
            <a:endParaRPr lang="el-GR" dirty="0" smtClean="0">
              <a:latin typeface="Times New Roman"/>
              <a:ea typeface="Times New Roman"/>
            </a:endParaRPr>
          </a:p>
          <a:p>
            <a:pPr>
              <a:spcAft>
                <a:spcPts val="0"/>
              </a:spcAft>
            </a:pPr>
            <a:r>
              <a:rPr lang="el-GR" dirty="0" smtClean="0">
                <a:solidFill>
                  <a:srgbClr val="252525"/>
                </a:solidFill>
                <a:latin typeface="Arial"/>
                <a:ea typeface="Times New Roman"/>
              </a:rPr>
              <a:t>Η </a:t>
            </a:r>
            <a:r>
              <a:rPr lang="el-GR" dirty="0" smtClean="0">
                <a:solidFill>
                  <a:srgbClr val="0B0080"/>
                </a:solidFill>
                <a:latin typeface="Arial"/>
                <a:ea typeface="Times New Roman"/>
                <a:hlinkClick r:id="rId5" tooltip="Γαληνοτάτη Δημοκρατία της Βενετίας"/>
              </a:rPr>
              <a:t>Δημοκρατία της Βενετίας</a:t>
            </a:r>
            <a:r>
              <a:rPr lang="el-GR" dirty="0" smtClean="0">
                <a:solidFill>
                  <a:srgbClr val="252525"/>
                </a:solidFill>
                <a:latin typeface="Arial"/>
                <a:ea typeface="Times New Roman"/>
              </a:rPr>
              <a:t> επιχείρησε αρκετές φορές να αποκτήσει τον έλεγχο των Δαλματικών νησιών και πόλεων και τελικά όλη σχεδόν η Δαλματία περιήλθε στον έλεγχο της το 1420.</a:t>
            </a:r>
            <a:endParaRPr lang="el-GR" dirty="0" smtClean="0">
              <a:latin typeface="Times New Roman"/>
              <a:ea typeface="Times New Roman"/>
            </a:endParaRPr>
          </a:p>
          <a:p>
            <a:pPr>
              <a:spcAft>
                <a:spcPts val="0"/>
              </a:spcAft>
            </a:pPr>
            <a:r>
              <a:rPr lang="el-GR" dirty="0" smtClean="0">
                <a:solidFill>
                  <a:srgbClr val="252525"/>
                </a:solidFill>
                <a:latin typeface="Arial"/>
                <a:ea typeface="Times New Roman"/>
              </a:rPr>
              <a:t>Στο τέλος του 18ου αιώνα η Δαλματία έζησε μια περίοδο μεγάλης οικονομικής και πολιτιστικής ανάπτυξης,</a:t>
            </a:r>
            <a:endParaRPr lang="el-GR" dirty="0" smtClean="0">
              <a:latin typeface="Times New Roman"/>
              <a:ea typeface="Times New Roman"/>
            </a:endParaRPr>
          </a:p>
          <a:p>
            <a:pPr>
              <a:spcAft>
                <a:spcPts val="0"/>
              </a:spcAft>
            </a:pPr>
            <a:r>
              <a:rPr lang="el-GR" dirty="0" smtClean="0">
                <a:solidFill>
                  <a:srgbClr val="252525"/>
                </a:solidFill>
                <a:latin typeface="Arial"/>
                <a:ea typeface="Times New Roman"/>
              </a:rPr>
              <a:t>Το </a:t>
            </a:r>
            <a:r>
              <a:rPr lang="el-GR" dirty="0" smtClean="0">
                <a:solidFill>
                  <a:srgbClr val="0B0080"/>
                </a:solidFill>
                <a:latin typeface="Arial"/>
                <a:ea typeface="Times New Roman"/>
                <a:hlinkClick r:id="rId6" tooltip="1815"/>
              </a:rPr>
              <a:t>1815</a:t>
            </a:r>
            <a:r>
              <a:rPr lang="el-GR" dirty="0" smtClean="0">
                <a:solidFill>
                  <a:srgbClr val="252525"/>
                </a:solidFill>
                <a:latin typeface="Arial"/>
                <a:ea typeface="Times New Roman"/>
              </a:rPr>
              <a:t>, η Δαλματία κατελήφθη από την Αυστριακή αυτοκρατορία</a:t>
            </a:r>
            <a:endParaRPr lang="el-GR" dirty="0" smtClean="0">
              <a:latin typeface="Times New Roman"/>
              <a:ea typeface="Times New Roman"/>
            </a:endParaRPr>
          </a:p>
          <a:p>
            <a:pPr>
              <a:spcAft>
                <a:spcPts val="0"/>
              </a:spcAft>
            </a:pPr>
            <a:r>
              <a:rPr lang="el-GR" dirty="0" smtClean="0">
                <a:solidFill>
                  <a:srgbClr val="252525"/>
                </a:solidFill>
                <a:latin typeface="Arial"/>
                <a:ea typeface="Times New Roman"/>
              </a:rPr>
              <a:t>Στον </a:t>
            </a:r>
            <a:r>
              <a:rPr lang="el-GR" dirty="0" smtClean="0">
                <a:solidFill>
                  <a:srgbClr val="0B0080"/>
                </a:solidFill>
                <a:latin typeface="Arial"/>
                <a:ea typeface="Times New Roman"/>
                <a:hlinkClick r:id="rId7" tooltip="Α' Παγκόσμιος Πόλεμος"/>
              </a:rPr>
              <a:t>Α΄ Παγκόσμιο Πόλεμο</a:t>
            </a:r>
            <a:r>
              <a:rPr lang="el-GR" dirty="0" smtClean="0">
                <a:solidFill>
                  <a:srgbClr val="252525"/>
                </a:solidFill>
                <a:latin typeface="Arial"/>
                <a:ea typeface="Times New Roman"/>
              </a:rPr>
              <a:t>, η </a:t>
            </a:r>
            <a:r>
              <a:rPr lang="el-GR" dirty="0" smtClean="0">
                <a:solidFill>
                  <a:srgbClr val="0B0080"/>
                </a:solidFill>
                <a:latin typeface="Arial"/>
                <a:ea typeface="Times New Roman"/>
                <a:hlinkClick r:id="rId8" tooltip="Αυστροουγγαρία"/>
              </a:rPr>
              <a:t>Αυστροουγγαρία</a:t>
            </a:r>
            <a:r>
              <a:rPr lang="el-GR" dirty="0" smtClean="0">
                <a:solidFill>
                  <a:srgbClr val="252525"/>
                </a:solidFill>
                <a:latin typeface="Arial"/>
                <a:ea typeface="Times New Roman"/>
              </a:rPr>
              <a:t> διαλύεται και η Δαλματία για άλλη μια φορά μοιράζεται ανάμεσα στα βασίλεια της </a:t>
            </a:r>
            <a:r>
              <a:rPr lang="el-GR" dirty="0" smtClean="0">
                <a:solidFill>
                  <a:srgbClr val="0B0080"/>
                </a:solidFill>
                <a:latin typeface="Arial"/>
                <a:ea typeface="Times New Roman"/>
                <a:hlinkClick r:id="rId9" tooltip="Κροατία"/>
              </a:rPr>
              <a:t>Κροατίας</a:t>
            </a:r>
            <a:r>
              <a:rPr lang="el-GR" dirty="0" smtClean="0">
                <a:solidFill>
                  <a:srgbClr val="252525"/>
                </a:solidFill>
                <a:latin typeface="Arial"/>
                <a:ea typeface="Times New Roman"/>
              </a:rPr>
              <a:t>, της </a:t>
            </a:r>
            <a:r>
              <a:rPr lang="el-GR" dirty="0" smtClean="0">
                <a:solidFill>
                  <a:srgbClr val="0B0080"/>
                </a:solidFill>
                <a:latin typeface="Arial"/>
                <a:ea typeface="Times New Roman"/>
                <a:hlinkClick r:id="rId10" tooltip="Σερβία"/>
              </a:rPr>
              <a:t>Σερβίας</a:t>
            </a:r>
            <a:r>
              <a:rPr lang="el-GR" dirty="0" smtClean="0">
                <a:solidFill>
                  <a:srgbClr val="252525"/>
                </a:solidFill>
                <a:latin typeface="Arial"/>
                <a:ea typeface="Times New Roman"/>
              </a:rPr>
              <a:t>, της </a:t>
            </a:r>
            <a:r>
              <a:rPr lang="el-GR" dirty="0" smtClean="0">
                <a:solidFill>
                  <a:srgbClr val="0B0080"/>
                </a:solidFill>
                <a:latin typeface="Arial"/>
                <a:ea typeface="Times New Roman"/>
                <a:hlinkClick r:id="rId11" tooltip="Σλοβενία"/>
              </a:rPr>
              <a:t>Σλοβενίας</a:t>
            </a:r>
            <a:r>
              <a:rPr lang="el-GR" dirty="0" smtClean="0">
                <a:solidFill>
                  <a:srgbClr val="252525"/>
                </a:solidFill>
                <a:latin typeface="Arial"/>
                <a:ea typeface="Times New Roman"/>
              </a:rPr>
              <a:t> και της </a:t>
            </a:r>
            <a:r>
              <a:rPr lang="el-GR" dirty="0" smtClean="0">
                <a:solidFill>
                  <a:srgbClr val="0B0080"/>
                </a:solidFill>
                <a:latin typeface="Arial"/>
                <a:ea typeface="Times New Roman"/>
                <a:hlinkClick r:id="rId12" tooltip="Ιταλία"/>
              </a:rPr>
              <a:t>Ιταλίας</a:t>
            </a:r>
            <a:endParaRPr lang="el-GR" dirty="0" smtClean="0">
              <a:latin typeface="Times New Roman"/>
              <a:ea typeface="Times New Roman"/>
            </a:endParaRPr>
          </a:p>
          <a:p>
            <a:pPr>
              <a:spcAft>
                <a:spcPts val="0"/>
              </a:spcAft>
            </a:pPr>
            <a:r>
              <a:rPr lang="el-GR" dirty="0" smtClean="0">
                <a:solidFill>
                  <a:srgbClr val="252525"/>
                </a:solidFill>
                <a:latin typeface="Arial"/>
                <a:ea typeface="Times New Roman"/>
              </a:rPr>
              <a:t>Το </a:t>
            </a:r>
            <a:r>
              <a:rPr lang="el-GR" dirty="0" smtClean="0">
                <a:solidFill>
                  <a:srgbClr val="0B0080"/>
                </a:solidFill>
                <a:latin typeface="Arial"/>
                <a:ea typeface="Times New Roman"/>
                <a:hlinkClick r:id="rId13" tooltip="1991"/>
              </a:rPr>
              <a:t>1991</a:t>
            </a:r>
            <a:r>
              <a:rPr lang="el-GR" dirty="0" smtClean="0">
                <a:solidFill>
                  <a:srgbClr val="252525"/>
                </a:solidFill>
                <a:latin typeface="Arial"/>
                <a:ea typeface="Times New Roman"/>
              </a:rPr>
              <a:t> με τη </a:t>
            </a:r>
            <a:r>
              <a:rPr lang="el-GR" u="sng" dirty="0" smtClean="0">
                <a:solidFill>
                  <a:srgbClr val="0B0080"/>
                </a:solidFill>
                <a:latin typeface="Arial"/>
                <a:ea typeface="Times New Roman"/>
                <a:hlinkClick r:id="rId14" tooltip="Διάλυση της Γιουγκοσλαβίας"/>
              </a:rPr>
              <a:t>διάλυση της Γιουγκοσλαβίας</a:t>
            </a:r>
            <a:r>
              <a:rPr lang="el-GR" dirty="0" smtClean="0">
                <a:solidFill>
                  <a:srgbClr val="252525"/>
                </a:solidFill>
                <a:latin typeface="Arial"/>
                <a:ea typeface="Times New Roman"/>
              </a:rPr>
              <a:t> μοιράστηκε το μεγαλύτερο μέρος στην </a:t>
            </a:r>
            <a:r>
              <a:rPr lang="el-GR" dirty="0" smtClean="0">
                <a:solidFill>
                  <a:srgbClr val="0B0080"/>
                </a:solidFill>
                <a:latin typeface="Arial"/>
                <a:ea typeface="Times New Roman"/>
                <a:hlinkClick r:id="rId9" tooltip="Κροατία"/>
              </a:rPr>
              <a:t>Κροατία</a:t>
            </a:r>
            <a:r>
              <a:rPr lang="el-GR" dirty="0" smtClean="0">
                <a:solidFill>
                  <a:srgbClr val="252525"/>
                </a:solidFill>
                <a:latin typeface="Arial"/>
                <a:ea typeface="Times New Roman"/>
              </a:rPr>
              <a:t> και δυο μικρότερα σε </a:t>
            </a:r>
            <a:r>
              <a:rPr lang="el-GR" dirty="0" smtClean="0">
                <a:solidFill>
                  <a:srgbClr val="0B0080"/>
                </a:solidFill>
                <a:latin typeface="Arial"/>
                <a:ea typeface="Times New Roman"/>
                <a:hlinkClick r:id="rId15" tooltip="Μαυροβούνιο"/>
              </a:rPr>
              <a:t>Μαυροβούνιο</a:t>
            </a:r>
            <a:r>
              <a:rPr lang="el-GR" dirty="0" smtClean="0">
                <a:solidFill>
                  <a:srgbClr val="252525"/>
                </a:solidFill>
                <a:latin typeface="Arial"/>
                <a:ea typeface="Times New Roman"/>
              </a:rPr>
              <a:t> και </a:t>
            </a:r>
            <a:r>
              <a:rPr lang="el-GR" dirty="0" smtClean="0">
                <a:solidFill>
                  <a:srgbClr val="0B0080"/>
                </a:solidFill>
                <a:latin typeface="Arial"/>
                <a:ea typeface="Times New Roman"/>
                <a:hlinkClick r:id="rId16" tooltip="Βοσνία και Ερζεγοβίνη"/>
              </a:rPr>
              <a:t>Βοσνία και  Ερζεγοβίνη </a:t>
            </a:r>
            <a:r>
              <a:rPr lang="el-GR" dirty="0" smtClean="0">
                <a:solidFill>
                  <a:srgbClr val="252525"/>
                </a:solidFill>
                <a:latin typeface="Arial"/>
                <a:ea typeface="Times New Roman"/>
              </a:rPr>
              <a:t>. </a:t>
            </a:r>
            <a:endParaRPr lang="el-GR" dirty="0" smtClean="0">
              <a:latin typeface="Times New Roman"/>
              <a:ea typeface="Times New Roman"/>
            </a:endParaRPr>
          </a:p>
          <a:p>
            <a:pPr>
              <a:spcAft>
                <a:spcPts val="0"/>
              </a:spcAft>
            </a:pPr>
            <a:r>
              <a:rPr lang="el-GR" dirty="0" smtClean="0">
                <a:solidFill>
                  <a:srgbClr val="2C2C2C"/>
                </a:solidFill>
                <a:latin typeface="Helvetica"/>
                <a:ea typeface="Times New Roman"/>
              </a:rPr>
              <a:t> </a:t>
            </a:r>
            <a:endParaRPr lang="el-GR" dirty="0" smtClean="0">
              <a:latin typeface="Times New Roman"/>
              <a:ea typeface="Times New Roman"/>
            </a:endParaRPr>
          </a:p>
          <a:p>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b="1" dirty="0" smtClean="0">
                <a:solidFill>
                  <a:srgbClr val="000000"/>
                </a:solidFill>
                <a:latin typeface="Arial"/>
                <a:ea typeface="Times New Roman"/>
              </a:rPr>
              <a:t>Δημοκρατία της Κροατίας</a:t>
            </a:r>
            <a:br>
              <a:rPr lang="el-GR" sz="2800" b="1" dirty="0" smtClean="0">
                <a:solidFill>
                  <a:srgbClr val="000000"/>
                </a:solidFill>
                <a:latin typeface="Arial"/>
                <a:ea typeface="Times New Roman"/>
              </a:rPr>
            </a:br>
            <a:r>
              <a:rPr lang="el-GR" sz="2800" b="1" i="1" dirty="0" err="1" smtClean="0">
                <a:solidFill>
                  <a:srgbClr val="000000"/>
                </a:solidFill>
                <a:latin typeface="Arial"/>
                <a:ea typeface="Times New Roman"/>
              </a:rPr>
              <a:t>Republika</a:t>
            </a:r>
            <a:r>
              <a:rPr lang="el-GR" sz="2800" b="1" i="1" dirty="0" smtClean="0">
                <a:solidFill>
                  <a:srgbClr val="000000"/>
                </a:solidFill>
                <a:latin typeface="Arial"/>
                <a:ea typeface="Times New Roman"/>
              </a:rPr>
              <a:t> </a:t>
            </a:r>
            <a:r>
              <a:rPr lang="el-GR" sz="2800" b="1" i="1" dirty="0" err="1" smtClean="0">
                <a:solidFill>
                  <a:srgbClr val="000000"/>
                </a:solidFill>
                <a:latin typeface="Arial"/>
                <a:ea typeface="Times New Roman"/>
              </a:rPr>
              <a:t>Hrvatska</a:t>
            </a:r>
            <a:endParaRPr lang="el-GR" sz="2800" dirty="0"/>
          </a:p>
        </p:txBody>
      </p:sp>
      <p:sp>
        <p:nvSpPr>
          <p:cNvPr id="3" name="2 - Θέση περιεχομένου"/>
          <p:cNvSpPr>
            <a:spLocks noGrp="1"/>
          </p:cNvSpPr>
          <p:nvPr>
            <p:ph idx="1"/>
          </p:nvPr>
        </p:nvSpPr>
        <p:spPr/>
        <p:txBody>
          <a:bodyPr/>
          <a:lstStyle/>
          <a:p>
            <a:r>
              <a:rPr lang="el-GR" sz="2400" dirty="0" smtClean="0">
                <a:latin typeface="Arial"/>
                <a:ea typeface="Times New Roman"/>
              </a:rPr>
              <a:t>Τα τρία χρώματα της κροατικής σημαίας αντιπροσωπεύουν τα τρία κράτη που αποτελούν την Κροατία: το Βασίλειο της Κροατίας (κόκκινο και λευκό), το Βασίλειο της Σλαβονίας (λευκό και μπλε) και το Βασίλειο της Δαλματίας (κόκκινο και μπλε).</a:t>
            </a:r>
            <a:endParaRPr lang="el-GR" sz="2400" dirty="0" smtClean="0">
              <a:latin typeface="Times New Roman"/>
              <a:ea typeface="Times New Roman"/>
            </a:endParaRPr>
          </a:p>
          <a:p>
            <a:endParaRPr lang="el-GR" dirty="0"/>
          </a:p>
        </p:txBody>
      </p:sp>
      <p:pic>
        <p:nvPicPr>
          <p:cNvPr id="5122" name="Picture 2" descr="C:\Users\user\Desktop\Flag_of_Croatia_svg.png"/>
          <p:cNvPicPr>
            <a:picLocks noChangeAspect="1" noChangeArrowheads="1"/>
          </p:cNvPicPr>
          <p:nvPr/>
        </p:nvPicPr>
        <p:blipFill>
          <a:blip r:embed="rId2" cstate="print"/>
          <a:srcRect/>
          <a:stretch>
            <a:fillRect/>
          </a:stretch>
        </p:blipFill>
        <p:spPr bwMode="auto">
          <a:xfrm>
            <a:off x="611560" y="3789040"/>
            <a:ext cx="4320481" cy="2160240"/>
          </a:xfrm>
          <a:prstGeom prst="rect">
            <a:avLst/>
          </a:prstGeom>
          <a:noFill/>
        </p:spPr>
      </p:pic>
      <p:pic>
        <p:nvPicPr>
          <p:cNvPr id="5123" name="Picture 3" descr="C:\Users\user\Desktop\453px-Coat_of_arms_of_Croatia_svg.png"/>
          <p:cNvPicPr>
            <a:picLocks noChangeAspect="1" noChangeArrowheads="1"/>
          </p:cNvPicPr>
          <p:nvPr/>
        </p:nvPicPr>
        <p:blipFill>
          <a:blip r:embed="rId3" cstate="print"/>
          <a:srcRect/>
          <a:stretch>
            <a:fillRect/>
          </a:stretch>
        </p:blipFill>
        <p:spPr bwMode="auto">
          <a:xfrm>
            <a:off x="5652120" y="3501008"/>
            <a:ext cx="2232248" cy="295662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Σημαντικές Πληροφορίες</a:t>
            </a:r>
            <a:endParaRPr lang="el-GR" dirty="0"/>
          </a:p>
        </p:txBody>
      </p:sp>
      <p:sp>
        <p:nvSpPr>
          <p:cNvPr id="3" name="2 - Θέση περιεχομένου"/>
          <p:cNvSpPr>
            <a:spLocks noGrp="1"/>
          </p:cNvSpPr>
          <p:nvPr>
            <p:ph idx="1"/>
          </p:nvPr>
        </p:nvSpPr>
        <p:spPr/>
        <p:txBody>
          <a:bodyPr/>
          <a:lstStyle/>
          <a:p>
            <a:r>
              <a:rPr lang="el-GR" sz="2000" b="1" i="1" u="sng" dirty="0" smtClean="0">
                <a:latin typeface="Arial Black"/>
                <a:ea typeface="Times New Roman"/>
              </a:rPr>
              <a:t>Έτος προσχώρησης στην ΕΕ</a:t>
            </a:r>
            <a:r>
              <a:rPr lang="el-GR" sz="2000" b="1" dirty="0" smtClean="0">
                <a:latin typeface="Times New Roman"/>
                <a:ea typeface="Times New Roman"/>
              </a:rPr>
              <a:t>:</a:t>
            </a:r>
            <a:r>
              <a:rPr lang="el-GR" sz="2000" dirty="0" smtClean="0">
                <a:latin typeface="Times New Roman"/>
                <a:ea typeface="Times New Roman"/>
              </a:rPr>
              <a:t> </a:t>
            </a:r>
            <a:r>
              <a:rPr lang="el-GR" sz="2000" dirty="0" smtClean="0">
                <a:latin typeface="Arial"/>
                <a:ea typeface="Times New Roman"/>
              </a:rPr>
              <a:t>2013</a:t>
            </a:r>
          </a:p>
          <a:p>
            <a:endParaRPr lang="el-GR" sz="2000" dirty="0" smtClean="0">
              <a:latin typeface="Times New Roman"/>
              <a:ea typeface="Times New Roman"/>
            </a:endParaRPr>
          </a:p>
          <a:p>
            <a:r>
              <a:rPr lang="el-GR" sz="2000" b="1" i="1" u="sng" dirty="0" smtClean="0">
                <a:latin typeface="Arial Black"/>
                <a:ea typeface="Times New Roman"/>
              </a:rPr>
              <a:t>Πρωτεύουσα:</a:t>
            </a:r>
            <a:r>
              <a:rPr lang="el-GR" sz="2000" dirty="0" smtClean="0">
                <a:latin typeface="Times New Roman"/>
                <a:ea typeface="Times New Roman"/>
              </a:rPr>
              <a:t> </a:t>
            </a:r>
            <a:r>
              <a:rPr lang="el-GR" sz="2000" dirty="0" smtClean="0">
                <a:latin typeface="Arial"/>
                <a:ea typeface="Times New Roman"/>
              </a:rPr>
              <a:t>Ζάγκρεμπ</a:t>
            </a:r>
          </a:p>
          <a:p>
            <a:endParaRPr lang="el-GR" sz="2000" dirty="0" smtClean="0">
              <a:latin typeface="Times New Roman"/>
              <a:ea typeface="Times New Roman"/>
            </a:endParaRPr>
          </a:p>
          <a:p>
            <a:r>
              <a:rPr lang="el-GR" sz="2000" b="1" i="1" u="sng" dirty="0" smtClean="0">
                <a:latin typeface="Arial Black"/>
                <a:ea typeface="Times New Roman"/>
              </a:rPr>
              <a:t>Σημαντικές</a:t>
            </a:r>
            <a:r>
              <a:rPr lang="el-GR" sz="2000" b="1" dirty="0" smtClean="0">
                <a:ea typeface="Times New Roman"/>
              </a:rPr>
              <a:t>  </a:t>
            </a:r>
            <a:r>
              <a:rPr lang="el-GR" sz="2000" b="1" i="1" u="sng" dirty="0" smtClean="0">
                <a:latin typeface="Arial Black"/>
                <a:ea typeface="Times New Roman"/>
              </a:rPr>
              <a:t>πόλεις :</a:t>
            </a:r>
            <a:r>
              <a:rPr lang="el-GR" sz="2000" dirty="0" smtClean="0">
                <a:solidFill>
                  <a:srgbClr val="252525"/>
                </a:solidFill>
                <a:latin typeface="Arial"/>
                <a:ea typeface="Times New Roman"/>
              </a:rPr>
              <a:t>   </a:t>
            </a:r>
            <a:r>
              <a:rPr lang="el-GR" sz="2000" u="sng" dirty="0" smtClean="0">
                <a:solidFill>
                  <a:srgbClr val="000000"/>
                </a:solidFill>
                <a:latin typeface="Arial"/>
                <a:ea typeface="Times New Roman"/>
                <a:hlinkClick r:id="rId2" tooltip="Ριέκα"/>
              </a:rPr>
              <a:t>Ριέκα</a:t>
            </a:r>
            <a:r>
              <a:rPr lang="el-GR" sz="2000" dirty="0" smtClean="0">
                <a:solidFill>
                  <a:srgbClr val="000000"/>
                </a:solidFill>
                <a:latin typeface="Arial"/>
                <a:ea typeface="Times New Roman"/>
              </a:rPr>
              <a:t>, </a:t>
            </a:r>
            <a:r>
              <a:rPr lang="el-GR" sz="2000" u="sng" dirty="0" smtClean="0">
                <a:solidFill>
                  <a:srgbClr val="000000"/>
                </a:solidFill>
                <a:latin typeface="Arial"/>
                <a:ea typeface="Times New Roman"/>
                <a:hlinkClick r:id="rId3" tooltip="Σπλιτ"/>
              </a:rPr>
              <a:t>Σπλιτ</a:t>
            </a:r>
            <a:r>
              <a:rPr lang="el-GR" sz="2000" dirty="0" smtClean="0">
                <a:solidFill>
                  <a:srgbClr val="000000"/>
                </a:solidFill>
                <a:latin typeface="Arial"/>
                <a:ea typeface="Times New Roman"/>
              </a:rPr>
              <a:t> και </a:t>
            </a:r>
            <a:r>
              <a:rPr lang="el-GR" sz="2000" u="sng" dirty="0" err="1" smtClean="0">
                <a:solidFill>
                  <a:srgbClr val="000000"/>
                </a:solidFill>
                <a:latin typeface="Arial"/>
                <a:ea typeface="Times New Roman"/>
                <a:hlinkClick r:id="rId4" tooltip="Ντούμπροβνικ"/>
              </a:rPr>
              <a:t>Ντούμπροβνικ</a:t>
            </a:r>
            <a:endParaRPr lang="el-GR" sz="2000" u="sng" dirty="0" smtClean="0">
              <a:solidFill>
                <a:srgbClr val="000000"/>
              </a:solidFill>
              <a:latin typeface="Arial"/>
              <a:ea typeface="Times New Roman"/>
            </a:endParaRPr>
          </a:p>
          <a:p>
            <a:endParaRPr lang="el-GR" sz="2000" dirty="0" smtClean="0"/>
          </a:p>
          <a:p>
            <a:r>
              <a:rPr lang="el-GR" sz="2000" b="1" i="1" u="sng" dirty="0" smtClean="0">
                <a:latin typeface="Arial Black"/>
                <a:ea typeface="Times New Roman"/>
              </a:rPr>
              <a:t>Συνολική έκταση:</a:t>
            </a:r>
            <a:r>
              <a:rPr lang="el-GR" sz="2000" dirty="0" smtClean="0">
                <a:latin typeface="Times New Roman"/>
                <a:ea typeface="Times New Roman"/>
              </a:rPr>
              <a:t> </a:t>
            </a:r>
            <a:r>
              <a:rPr lang="el-GR" sz="2000" dirty="0" smtClean="0">
                <a:latin typeface="Arial"/>
                <a:ea typeface="Times New Roman"/>
              </a:rPr>
              <a:t>56.594 </a:t>
            </a:r>
            <a:r>
              <a:rPr lang="el-GR" sz="2000" dirty="0" err="1" smtClean="0">
                <a:latin typeface="Arial"/>
                <a:ea typeface="Times New Roman"/>
              </a:rPr>
              <a:t>km</a:t>
            </a:r>
            <a:r>
              <a:rPr lang="el-GR" sz="2000" dirty="0" smtClean="0">
                <a:latin typeface="Arial"/>
                <a:ea typeface="Times New Roman"/>
              </a:rPr>
              <a:t>²</a:t>
            </a:r>
          </a:p>
          <a:p>
            <a:endParaRPr lang="el-GR" sz="2000" dirty="0" smtClean="0">
              <a:latin typeface="Times New Roman"/>
              <a:ea typeface="Times New Roman"/>
            </a:endParaRPr>
          </a:p>
          <a:p>
            <a:r>
              <a:rPr lang="el-GR" sz="2000" b="1" i="1" u="sng" dirty="0" smtClean="0">
                <a:latin typeface="Arial Black"/>
                <a:ea typeface="Times New Roman"/>
              </a:rPr>
              <a:t>Πληθυσμός:</a:t>
            </a:r>
            <a:r>
              <a:rPr lang="el-GR" sz="2000" dirty="0" smtClean="0">
                <a:latin typeface="Times New Roman"/>
                <a:ea typeface="Times New Roman"/>
              </a:rPr>
              <a:t> </a:t>
            </a:r>
            <a:r>
              <a:rPr lang="el-GR" sz="2000" dirty="0" smtClean="0">
                <a:latin typeface="Arial"/>
                <a:ea typeface="Times New Roman"/>
              </a:rPr>
              <a:t>4.398.150</a:t>
            </a:r>
          </a:p>
          <a:p>
            <a:endParaRPr lang="el-GR" sz="2000" dirty="0" smtClean="0">
              <a:latin typeface="Times New Roman"/>
              <a:ea typeface="Times New Roman"/>
            </a:endParaRPr>
          </a:p>
          <a:p>
            <a:r>
              <a:rPr lang="el-GR" sz="2000" b="1" i="1" u="sng" dirty="0" smtClean="0">
                <a:latin typeface="Arial Black"/>
                <a:ea typeface="Times New Roman"/>
              </a:rPr>
              <a:t>Νόμισμα:</a:t>
            </a:r>
            <a:r>
              <a:rPr lang="el-GR" sz="2000" dirty="0" smtClean="0">
                <a:latin typeface="Times New Roman"/>
                <a:ea typeface="Times New Roman"/>
              </a:rPr>
              <a:t> </a:t>
            </a:r>
            <a:r>
              <a:rPr lang="el-GR" sz="2000" dirty="0" smtClean="0">
                <a:latin typeface="Arial"/>
                <a:ea typeface="Times New Roman"/>
              </a:rPr>
              <a:t>κούνα</a:t>
            </a:r>
            <a:endParaRPr lang="el-GR" sz="2000" dirty="0" smtClean="0">
              <a:latin typeface="Times New Roman"/>
              <a:ea typeface="Times New Roman"/>
            </a:endParaRPr>
          </a:p>
          <a:p>
            <a:endParaRPr lang="el-GR" sz="2000" b="1" i="1" u="sng" dirty="0" smtClean="0">
              <a:latin typeface="Arial Black"/>
              <a:ea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94122"/>
          </a:xfrm>
        </p:spPr>
        <p:txBody>
          <a:bodyPr>
            <a:normAutofit fontScale="90000"/>
          </a:bodyPr>
          <a:lstStyle/>
          <a:p>
            <a:r>
              <a:rPr lang="el-GR" sz="3600" b="1" i="1" u="sng" dirty="0" smtClean="0">
                <a:latin typeface="Arial Black"/>
                <a:ea typeface="Times New Roman"/>
              </a:rPr>
              <a:t>Παρουσίαση της Κροατίας</a:t>
            </a:r>
            <a:r>
              <a:rPr lang="el-GR" sz="3600" i="1" u="sng" dirty="0" smtClean="0">
                <a:latin typeface="Arial Black"/>
                <a:ea typeface="Times New Roman"/>
              </a:rPr>
              <a:t> </a:t>
            </a:r>
            <a:r>
              <a:rPr lang="el-GR" sz="3600" dirty="0" smtClean="0">
                <a:latin typeface="Times New Roman"/>
                <a:ea typeface="Times New Roman"/>
              </a:rPr>
              <a:t/>
            </a:r>
            <a:br>
              <a:rPr lang="el-GR" sz="3600" dirty="0" smtClean="0">
                <a:latin typeface="Times New Roman"/>
                <a:ea typeface="Times New Roman"/>
              </a:rPr>
            </a:b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latin typeface="Arial"/>
                <a:ea typeface="Times New Roman"/>
              </a:rPr>
              <a:t>Η Κροατία συνορεύει με τη Βοσνία και Ερζεγοβίνη, την Ουγγαρία, το Μαυροβούνιο, τη Σερβία και τη Σλοβενία. Ανεξάρτητο κράτος από το 1991, αποτελούσε μέχρι τότε, και για περισσότερα από 70 χρόνια, τμήμα της πρώην Γιουγκοσλαβίας.</a:t>
            </a:r>
            <a:r>
              <a:rPr lang="el-GR" dirty="0" smtClean="0">
                <a:solidFill>
                  <a:srgbClr val="252525"/>
                </a:solidFill>
                <a:latin typeface="Arial"/>
                <a:ea typeface="Times New Roman"/>
              </a:rPr>
              <a:t>  Ο τουρισμός είναι σημαντική πηγή εισοδήματος το καλοκαίρι, με την Κροατία να είναι ο 18ος </a:t>
            </a:r>
            <a:r>
              <a:rPr lang="el-GR" dirty="0" smtClean="0">
                <a:solidFill>
                  <a:srgbClr val="000000"/>
                </a:solidFill>
                <a:latin typeface="Arial"/>
                <a:ea typeface="Times New Roman"/>
              </a:rPr>
              <a:t>δημοφιλέστερος</a:t>
            </a:r>
            <a:r>
              <a:rPr lang="el-GR" dirty="0" smtClean="0">
                <a:solidFill>
                  <a:srgbClr val="252525"/>
                </a:solidFill>
                <a:latin typeface="Arial"/>
                <a:ea typeface="Times New Roman"/>
              </a:rPr>
              <a:t> τουριστικός προορισμός στον κόσμο. Στη χώρα, θεμελιώθηκε το Μάιο του 2009 η μεγαλύτερη μονάδα παραγωγής βιοαερίου στην Ευρώπη</a:t>
            </a:r>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b="1" i="1" u="sng" dirty="0" smtClean="0">
                <a:latin typeface="Arial Black"/>
                <a:ea typeface="Times New Roman"/>
              </a:rPr>
              <a:t>Γεωγραφία</a:t>
            </a:r>
            <a:endParaRPr lang="el-GR" dirty="0"/>
          </a:p>
        </p:txBody>
      </p:sp>
      <p:sp>
        <p:nvSpPr>
          <p:cNvPr id="3" name="2 - Θέση περιεχομένου"/>
          <p:cNvSpPr>
            <a:spLocks noGrp="1"/>
          </p:cNvSpPr>
          <p:nvPr>
            <p:ph idx="1"/>
          </p:nvPr>
        </p:nvSpPr>
        <p:spPr/>
        <p:txBody>
          <a:bodyPr/>
          <a:lstStyle/>
          <a:p>
            <a:r>
              <a:rPr lang="el-GR" sz="2400" dirty="0" err="1" smtClean="0">
                <a:latin typeface="Arial"/>
                <a:ea typeface="Times New Roman"/>
              </a:rPr>
              <a:t>Tο</a:t>
            </a:r>
            <a:r>
              <a:rPr lang="el-GR" sz="2400" dirty="0" smtClean="0">
                <a:latin typeface="Arial"/>
                <a:ea typeface="Times New Roman"/>
              </a:rPr>
              <a:t> μεγαλύτερο τμήμα της Κροατίας είναι πεδινό. Τα βουνά και ιδιαίτερα οι παραλίες της προσελκύουν πολλούς τουρίστες. Στην Κροατία ανήκουν επίσης 1.264 νησιά και νησίδες εκ των οποίων μόνο 48 κατοικούνται μόνιμα.                    </a:t>
            </a:r>
          </a:p>
          <a:p>
            <a:r>
              <a:rPr lang="el-GR" sz="2400" dirty="0" smtClean="0">
                <a:latin typeface="Arial"/>
                <a:ea typeface="Times New Roman"/>
              </a:rPr>
              <a:t>                                                          </a:t>
            </a:r>
            <a:endParaRPr lang="el-GR" sz="2400" dirty="0" smtClean="0">
              <a:latin typeface="Times New Roman"/>
              <a:ea typeface="Times New Roman"/>
            </a:endParaRPr>
          </a:p>
          <a:p>
            <a:pPr>
              <a:buNone/>
            </a:pPr>
            <a:r>
              <a:rPr lang="el-GR" sz="2000" dirty="0" smtClean="0">
                <a:latin typeface="Arial"/>
                <a:ea typeface="Times New Roman"/>
              </a:rPr>
              <a:t>ΝΤΟΥΜΠΡΟΒΝΙΚ</a:t>
            </a:r>
            <a:endParaRPr lang="el-GR" sz="2000" dirty="0"/>
          </a:p>
        </p:txBody>
      </p:sp>
      <p:pic>
        <p:nvPicPr>
          <p:cNvPr id="6146" name="Picture 2" descr="C:\Users\user\Desktop\dubrovnik.jpg"/>
          <p:cNvPicPr>
            <a:picLocks noChangeAspect="1" noChangeArrowheads="1"/>
          </p:cNvPicPr>
          <p:nvPr/>
        </p:nvPicPr>
        <p:blipFill>
          <a:blip r:embed="rId2" cstate="print"/>
          <a:srcRect/>
          <a:stretch>
            <a:fillRect/>
          </a:stretch>
        </p:blipFill>
        <p:spPr bwMode="auto">
          <a:xfrm>
            <a:off x="2699792" y="3212976"/>
            <a:ext cx="5256584" cy="279168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Λίμνες </a:t>
            </a:r>
            <a:r>
              <a:rPr lang="el-GR" dirty="0" err="1" smtClean="0"/>
              <a:t>Πλίβιτσε</a:t>
            </a:r>
            <a:endParaRPr lang="el-GR" dirty="0"/>
          </a:p>
        </p:txBody>
      </p:sp>
      <p:sp>
        <p:nvSpPr>
          <p:cNvPr id="3" name="2 - Θέση περιεχομένου"/>
          <p:cNvSpPr>
            <a:spLocks noGrp="1"/>
          </p:cNvSpPr>
          <p:nvPr>
            <p:ph idx="1"/>
          </p:nvPr>
        </p:nvSpPr>
        <p:spPr/>
        <p:txBody>
          <a:bodyPr/>
          <a:lstStyle/>
          <a:p>
            <a:endParaRPr lang="el-GR" dirty="0"/>
          </a:p>
        </p:txBody>
      </p:sp>
      <p:pic>
        <p:nvPicPr>
          <p:cNvPr id="7170" name="Picture 2" descr="C:\Users\user\Desktop\plitvice-lakes-croatia-national-park-wallpaper.jpg"/>
          <p:cNvPicPr>
            <a:picLocks noChangeAspect="1" noChangeArrowheads="1"/>
          </p:cNvPicPr>
          <p:nvPr/>
        </p:nvPicPr>
        <p:blipFill>
          <a:blip r:embed="rId2" cstate="print"/>
          <a:srcRect/>
          <a:stretch>
            <a:fillRect/>
          </a:stretch>
        </p:blipFill>
        <p:spPr bwMode="auto">
          <a:xfrm>
            <a:off x="467544" y="1628800"/>
            <a:ext cx="6768752" cy="450968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1800" dirty="0" smtClean="0"/>
              <a:t>Ονόματα Μαθητών</a:t>
            </a:r>
            <a:endParaRPr lang="el-GR" sz="1800" dirty="0"/>
          </a:p>
        </p:txBody>
      </p:sp>
      <p:sp>
        <p:nvSpPr>
          <p:cNvPr id="3" name="2 - Θέση περιεχομένου"/>
          <p:cNvSpPr>
            <a:spLocks noGrp="1"/>
          </p:cNvSpPr>
          <p:nvPr>
            <p:ph idx="1"/>
          </p:nvPr>
        </p:nvSpPr>
        <p:spPr>
          <a:xfrm>
            <a:off x="457200" y="1600200"/>
            <a:ext cx="8229600" cy="6581328"/>
          </a:xfrm>
        </p:spPr>
        <p:txBody>
          <a:bodyPr>
            <a:normAutofit fontScale="25000" lnSpcReduction="20000"/>
          </a:bodyPr>
          <a:lstStyle/>
          <a:p>
            <a:r>
              <a:rPr lang="el-GR" sz="8000" dirty="0" smtClean="0"/>
              <a:t>Α1) </a:t>
            </a:r>
            <a:r>
              <a:rPr lang="el-GR" sz="8000" dirty="0" err="1" smtClean="0"/>
              <a:t>Γερούκη</a:t>
            </a:r>
            <a:r>
              <a:rPr lang="el-GR" sz="8000" dirty="0" smtClean="0"/>
              <a:t> Αριάδνη</a:t>
            </a:r>
          </a:p>
          <a:p>
            <a:pPr>
              <a:buNone/>
            </a:pPr>
            <a:r>
              <a:rPr lang="el-GR" sz="8000" dirty="0" smtClean="0"/>
              <a:t>      Α2) </a:t>
            </a:r>
            <a:r>
              <a:rPr lang="el-GR" sz="8000" dirty="0" err="1" smtClean="0"/>
              <a:t>Θέου</a:t>
            </a:r>
            <a:r>
              <a:rPr lang="el-GR" sz="8000" dirty="0" smtClean="0"/>
              <a:t> Δανάη</a:t>
            </a:r>
          </a:p>
          <a:p>
            <a:r>
              <a:rPr lang="el-GR" sz="8000" dirty="0" smtClean="0"/>
              <a:t>       </a:t>
            </a:r>
            <a:r>
              <a:rPr lang="el-GR" sz="8000" dirty="0" err="1" smtClean="0"/>
              <a:t>Καλαμάρα</a:t>
            </a:r>
            <a:r>
              <a:rPr lang="el-GR" sz="8000" dirty="0" smtClean="0"/>
              <a:t> Μαρία</a:t>
            </a:r>
          </a:p>
          <a:p>
            <a:pPr lvl="1">
              <a:buNone/>
            </a:pPr>
            <a:r>
              <a:rPr lang="el-GR" sz="8000" dirty="0" smtClean="0"/>
              <a:t>      Κατσαρός Φώτης</a:t>
            </a:r>
          </a:p>
          <a:p>
            <a:pPr lvl="1">
              <a:buNone/>
            </a:pPr>
            <a:r>
              <a:rPr lang="el-GR" sz="8000" dirty="0" smtClean="0"/>
              <a:t>      </a:t>
            </a:r>
            <a:r>
              <a:rPr lang="el-GR" sz="8000" dirty="0" err="1" smtClean="0"/>
              <a:t>Κελεπούρης</a:t>
            </a:r>
            <a:r>
              <a:rPr lang="el-GR" sz="8000" dirty="0" smtClean="0"/>
              <a:t> Κων/νος</a:t>
            </a:r>
          </a:p>
          <a:p>
            <a:pPr lvl="1">
              <a:buNone/>
            </a:pPr>
            <a:r>
              <a:rPr lang="el-GR" sz="8000" dirty="0" smtClean="0"/>
              <a:t>      </a:t>
            </a:r>
            <a:r>
              <a:rPr lang="el-GR" sz="8000" dirty="0" err="1" smtClean="0"/>
              <a:t>Κοντακτσής</a:t>
            </a:r>
            <a:r>
              <a:rPr lang="el-GR" sz="8000" dirty="0" smtClean="0"/>
              <a:t> Βαγγέλης</a:t>
            </a:r>
          </a:p>
          <a:p>
            <a:pPr lvl="1">
              <a:buNone/>
            </a:pPr>
            <a:r>
              <a:rPr lang="el-GR" sz="8000" dirty="0" smtClean="0"/>
              <a:t>Α3)Κούτρας Μάριος</a:t>
            </a:r>
          </a:p>
          <a:p>
            <a:pPr lvl="1">
              <a:buNone/>
            </a:pPr>
            <a:r>
              <a:rPr lang="el-GR" sz="8000" dirty="0" smtClean="0"/>
              <a:t>       </a:t>
            </a:r>
            <a:r>
              <a:rPr lang="el-GR" sz="8000" dirty="0" err="1" smtClean="0"/>
              <a:t>Μαγαλιού</a:t>
            </a:r>
            <a:r>
              <a:rPr lang="el-GR" sz="8000" dirty="0" smtClean="0"/>
              <a:t> Νεφέλη-Μαρία</a:t>
            </a:r>
          </a:p>
          <a:p>
            <a:pPr lvl="1">
              <a:buNone/>
            </a:pPr>
            <a:r>
              <a:rPr lang="el-GR" sz="8000" dirty="0" smtClean="0"/>
              <a:t>Α4)Παπαδημητρίου Κων/νος</a:t>
            </a:r>
          </a:p>
          <a:p>
            <a:pPr lvl="1">
              <a:buNone/>
            </a:pPr>
            <a:r>
              <a:rPr lang="el-GR" sz="8000" dirty="0" smtClean="0"/>
              <a:t>       Παπαθεοδώρου Βασίλης</a:t>
            </a:r>
          </a:p>
          <a:p>
            <a:pPr lvl="1">
              <a:buNone/>
            </a:pPr>
            <a:r>
              <a:rPr lang="el-GR" sz="8000" dirty="0" smtClean="0"/>
              <a:t>       </a:t>
            </a:r>
            <a:r>
              <a:rPr lang="el-GR" sz="8000" dirty="0" err="1" smtClean="0"/>
              <a:t>Πιπερίγκα</a:t>
            </a:r>
            <a:r>
              <a:rPr lang="el-GR" sz="8000" dirty="0" smtClean="0"/>
              <a:t> Ελένη</a:t>
            </a:r>
          </a:p>
          <a:p>
            <a:pPr lvl="1">
              <a:buNone/>
            </a:pPr>
            <a:r>
              <a:rPr lang="el-GR" sz="8000" dirty="0" smtClean="0"/>
              <a:t>       Ρέντα Δήμητρα</a:t>
            </a:r>
          </a:p>
          <a:p>
            <a:pPr lvl="1">
              <a:buNone/>
            </a:pPr>
            <a:r>
              <a:rPr lang="el-GR" sz="8000" dirty="0" smtClean="0"/>
              <a:t> Α5)</a:t>
            </a:r>
            <a:r>
              <a:rPr lang="el-GR" sz="8000" dirty="0" err="1" smtClean="0"/>
              <a:t>Σπυρούλης</a:t>
            </a:r>
            <a:r>
              <a:rPr lang="el-GR" sz="8000" dirty="0" smtClean="0"/>
              <a:t> Θεόδωρος</a:t>
            </a:r>
          </a:p>
          <a:p>
            <a:pPr lvl="1">
              <a:buNone/>
            </a:pPr>
            <a:r>
              <a:rPr lang="el-GR" sz="8000" dirty="0" smtClean="0"/>
              <a:t>       Στάθης Χρήστος</a:t>
            </a:r>
          </a:p>
          <a:p>
            <a:pPr lvl="1">
              <a:buNone/>
            </a:pPr>
            <a:r>
              <a:rPr lang="el-GR" sz="8000" dirty="0" smtClean="0"/>
              <a:t>       </a:t>
            </a:r>
            <a:r>
              <a:rPr lang="el-GR" sz="8000" dirty="0" err="1" smtClean="0"/>
              <a:t>Στρατίκη</a:t>
            </a:r>
            <a:r>
              <a:rPr lang="el-GR" sz="8000" dirty="0" smtClean="0"/>
              <a:t> Μαρίνα</a:t>
            </a:r>
          </a:p>
          <a:p>
            <a:pPr lvl="1">
              <a:buNone/>
            </a:pPr>
            <a:r>
              <a:rPr lang="el-GR" sz="8000" dirty="0" smtClean="0"/>
              <a:t>       </a:t>
            </a:r>
            <a:r>
              <a:rPr lang="el-GR" sz="8000" dirty="0" err="1" smtClean="0"/>
              <a:t>Τέλιος</a:t>
            </a:r>
            <a:r>
              <a:rPr lang="el-GR" sz="8000" dirty="0" smtClean="0"/>
              <a:t> Θωμάς </a:t>
            </a:r>
            <a:endParaRPr lang="en-US" sz="8000" dirty="0" smtClean="0"/>
          </a:p>
          <a:p>
            <a:pPr lvl="1">
              <a:buNone/>
            </a:pPr>
            <a:endParaRPr lang="en-US" dirty="0" smtClean="0"/>
          </a:p>
          <a:p>
            <a:pPr lvl="1">
              <a:buNone/>
            </a:pPr>
            <a:endParaRPr lang="el-GR" dirty="0" smtClean="0"/>
          </a:p>
          <a:p>
            <a:pPr lvl="2">
              <a:buNone/>
            </a:pPr>
            <a:r>
              <a:rPr lang="el-GR" sz="3200" dirty="0" smtClean="0"/>
              <a:t> </a:t>
            </a:r>
            <a:endParaRPr lang="el-GR" sz="3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800" b="1" i="1" dirty="0" smtClean="0"/>
              <a:t>ΣΑΣ ΕΥΧΑΡΙΣΤΟΥΜΕ ΠΟΛΥ!!!</a:t>
            </a:r>
            <a:endParaRPr lang="el-GR" sz="4800" b="1" i="1" dirty="0"/>
          </a:p>
        </p:txBody>
      </p:sp>
      <p:sp>
        <p:nvSpPr>
          <p:cNvPr id="3" name="2 - Θέση περιεχομένου"/>
          <p:cNvSpPr>
            <a:spLocks noGrp="1"/>
          </p:cNvSpPr>
          <p:nvPr>
            <p:ph idx="1"/>
          </p:nvPr>
        </p:nvSpPr>
        <p:spPr/>
        <p:txBody>
          <a:bodyPr/>
          <a:lstStyle/>
          <a:p>
            <a:r>
              <a:rPr lang="el-GR" dirty="0" smtClean="0"/>
              <a:t>Η ΟΜΑΔΑ ΤΟΥ </a:t>
            </a:r>
            <a:r>
              <a:rPr lang="en-US" dirty="0" smtClean="0"/>
              <a:t>PROJECT</a:t>
            </a:r>
            <a:r>
              <a:rPr lang="el-GR" dirty="0" smtClean="0"/>
              <a:t> </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Γενικά για τις Δαλματικές </a:t>
            </a:r>
            <a:r>
              <a:rPr lang="el-GR" dirty="0" err="1" smtClean="0"/>
              <a:t>ακτες</a:t>
            </a:r>
            <a:endParaRPr lang="el-GR" dirty="0"/>
          </a:p>
        </p:txBody>
      </p:sp>
      <p:sp>
        <p:nvSpPr>
          <p:cNvPr id="3" name="2 - Θέση περιεχομένου"/>
          <p:cNvSpPr>
            <a:spLocks noGrp="1"/>
          </p:cNvSpPr>
          <p:nvPr>
            <p:ph idx="1"/>
          </p:nvPr>
        </p:nvSpPr>
        <p:spPr/>
        <p:txBody>
          <a:bodyPr/>
          <a:lstStyle/>
          <a:p>
            <a:r>
              <a:rPr lang="el-GR" sz="2400" dirty="0" smtClean="0">
                <a:latin typeface="Times New Roman"/>
                <a:ea typeface="Times New Roman"/>
              </a:rPr>
              <a:t>Οι ηλιόλουστες Δαλματικές ακτές, με τα πανέμορφα θαλασσινά τοπία, την κοσμοπολίτικη ατμόσφαιρα και τις εκπληκτικά διατηρημένες μεσαιωνικές πολιτείες, είναι ένας επίγειος παράδεισος που υπόσχεται να σας χαρίσει αξέχαστες καλοκαιρινές </a:t>
            </a:r>
            <a:r>
              <a:rPr lang="el-GR" sz="2400" dirty="0" err="1" smtClean="0">
                <a:latin typeface="Times New Roman"/>
                <a:ea typeface="Times New Roman"/>
              </a:rPr>
              <a:t>διακοπές.Οι</a:t>
            </a:r>
            <a:r>
              <a:rPr lang="el-GR" sz="2400" dirty="0" smtClean="0">
                <a:latin typeface="Times New Roman"/>
                <a:ea typeface="Times New Roman"/>
              </a:rPr>
              <a:t> άνθρωποι φιλικοί, με μεσογειακό ταμπεραμέντο και αυξημένο το αίσθημα της φιλοξενίας</a:t>
            </a:r>
          </a:p>
          <a:p>
            <a:endParaRPr lang="el-GR" dirty="0"/>
          </a:p>
        </p:txBody>
      </p:sp>
      <p:pic>
        <p:nvPicPr>
          <p:cNvPr id="8194" name="Picture 2" descr="C:\Users\user\Desktop\274_map-dalmatia.gif"/>
          <p:cNvPicPr>
            <a:picLocks noChangeAspect="1" noChangeArrowheads="1"/>
          </p:cNvPicPr>
          <p:nvPr/>
        </p:nvPicPr>
        <p:blipFill>
          <a:blip r:embed="rId2" cstate="print"/>
          <a:srcRect/>
          <a:stretch>
            <a:fillRect/>
          </a:stretch>
        </p:blipFill>
        <p:spPr bwMode="auto">
          <a:xfrm>
            <a:off x="2195736" y="3933056"/>
            <a:ext cx="4392488" cy="21526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60649"/>
            <a:ext cx="7772400" cy="1944215"/>
          </a:xfrm>
        </p:spPr>
        <p:txBody>
          <a:bodyPr/>
          <a:lstStyle/>
          <a:p>
            <a:r>
              <a:rPr lang="el-GR" dirty="0" smtClean="0"/>
              <a:t>Μαυροβούνιο</a:t>
            </a:r>
            <a:endParaRPr lang="el-GR" dirty="0"/>
          </a:p>
        </p:txBody>
      </p:sp>
      <p:sp>
        <p:nvSpPr>
          <p:cNvPr id="3" name="2 - Υπότιτλος"/>
          <p:cNvSpPr>
            <a:spLocks noGrp="1"/>
          </p:cNvSpPr>
          <p:nvPr>
            <p:ph type="subTitle" idx="1"/>
          </p:nvPr>
        </p:nvSpPr>
        <p:spPr>
          <a:xfrm>
            <a:off x="1371600" y="1772816"/>
            <a:ext cx="6400800" cy="792088"/>
          </a:xfrm>
        </p:spPr>
        <p:txBody>
          <a:bodyPr/>
          <a:lstStyle/>
          <a:p>
            <a:r>
              <a:rPr lang="el-GR" dirty="0" smtClean="0"/>
              <a:t>Το Μόντε Κάρλο των Βαλκανίων</a:t>
            </a:r>
            <a:endParaRPr lang="el-GR" dirty="0"/>
          </a:p>
        </p:txBody>
      </p:sp>
      <p:pic>
        <p:nvPicPr>
          <p:cNvPr id="5" name="3 - Θέση περιεχομένου" descr="640px-Flag_of_Montenegro.svg.png"/>
          <p:cNvPicPr>
            <a:picLocks noChangeAspect="1"/>
          </p:cNvPicPr>
          <p:nvPr/>
        </p:nvPicPr>
        <p:blipFill>
          <a:blip r:embed="rId2" cstate="print"/>
          <a:stretch>
            <a:fillRect/>
          </a:stretch>
        </p:blipFill>
        <p:spPr>
          <a:xfrm>
            <a:off x="1475656" y="2852936"/>
            <a:ext cx="6096000" cy="304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Χάρτης του Μαυροβουνίου</a:t>
            </a:r>
            <a:endParaRPr lang="el-GR" dirty="0"/>
          </a:p>
        </p:txBody>
      </p:sp>
      <p:pic>
        <p:nvPicPr>
          <p:cNvPr id="6" name="5 - Θέση περιεχομένου" descr="C:\Users\user\Desktop\MONTENEGRO-I-2 (1).gif"/>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60896" y="1600200"/>
            <a:ext cx="3222208" cy="4525963"/>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u="sng" dirty="0" smtClean="0">
                <a:solidFill>
                  <a:srgbClr val="0D0D0D"/>
                </a:solidFill>
                <a:ea typeface="Calibri"/>
                <a:cs typeface="Times New Roman"/>
              </a:rPr>
              <a:t>Γεωγραφία</a:t>
            </a:r>
            <a:r>
              <a:rPr lang="el-GR" dirty="0" smtClean="0">
                <a:ea typeface="Calibri"/>
                <a:cs typeface="Times New Roman"/>
              </a:rPr>
              <a:t/>
            </a:r>
            <a:br>
              <a:rPr lang="el-GR" dirty="0" smtClean="0">
                <a:ea typeface="Calibri"/>
                <a:cs typeface="Times New Roman"/>
              </a:rPr>
            </a:br>
            <a:endParaRPr lang="el-GR" dirty="0"/>
          </a:p>
        </p:txBody>
      </p:sp>
      <p:sp>
        <p:nvSpPr>
          <p:cNvPr id="3" name="2 - Θέση περιεχομένου"/>
          <p:cNvSpPr>
            <a:spLocks noGrp="1"/>
          </p:cNvSpPr>
          <p:nvPr>
            <p:ph idx="1"/>
          </p:nvPr>
        </p:nvSpPr>
        <p:spPr/>
        <p:txBody>
          <a:bodyPr/>
          <a:lstStyle/>
          <a:p>
            <a:r>
              <a:rPr lang="el-GR" dirty="0" smtClean="0">
                <a:solidFill>
                  <a:srgbClr val="252525"/>
                </a:solidFill>
                <a:latin typeface="Arial"/>
                <a:ea typeface="Calibri"/>
              </a:rPr>
              <a:t>Μοιράζεται σύνορα με την </a:t>
            </a:r>
            <a:r>
              <a:rPr lang="el-GR" u="sng" dirty="0" smtClean="0">
                <a:solidFill>
                  <a:srgbClr val="0B0080"/>
                </a:solidFill>
                <a:latin typeface="Arial"/>
                <a:ea typeface="Calibri"/>
                <a:cs typeface="Times New Roman"/>
                <a:hlinkClick r:id="rId2" tooltip="Κροατία"/>
              </a:rPr>
              <a:t>Κροατία</a:t>
            </a:r>
            <a:r>
              <a:rPr lang="el-GR" dirty="0" smtClean="0">
                <a:solidFill>
                  <a:srgbClr val="252525"/>
                </a:solidFill>
                <a:latin typeface="Arial"/>
                <a:ea typeface="Calibri"/>
              </a:rPr>
              <a:t>,  </a:t>
            </a:r>
            <a:r>
              <a:rPr lang="el-GR" u="sng" dirty="0" smtClean="0">
                <a:solidFill>
                  <a:srgbClr val="0B0080"/>
                </a:solidFill>
                <a:latin typeface="Arial"/>
                <a:ea typeface="Calibri"/>
                <a:cs typeface="Times New Roman"/>
                <a:hlinkClick r:id="rId3" tooltip="Σερβία"/>
              </a:rPr>
              <a:t>Σερβία</a:t>
            </a:r>
            <a:r>
              <a:rPr lang="el-GR" dirty="0" smtClean="0">
                <a:solidFill>
                  <a:srgbClr val="252525"/>
                </a:solidFill>
                <a:latin typeface="Arial"/>
                <a:ea typeface="Calibri"/>
              </a:rPr>
              <a:t> , </a:t>
            </a:r>
            <a:r>
              <a:rPr lang="el-GR" u="sng" dirty="0" smtClean="0">
                <a:solidFill>
                  <a:srgbClr val="0B0080"/>
                </a:solidFill>
                <a:latin typeface="Arial"/>
                <a:ea typeface="Calibri"/>
                <a:cs typeface="Times New Roman"/>
                <a:hlinkClick r:id="rId4" tooltip="Βοσνία και Ερζεγοβίνη"/>
              </a:rPr>
              <a:t>Βοσνία και Ερζεγοβίνη</a:t>
            </a:r>
            <a:r>
              <a:rPr lang="el-GR" dirty="0" smtClean="0">
                <a:solidFill>
                  <a:srgbClr val="252525"/>
                </a:solidFill>
                <a:latin typeface="Arial"/>
                <a:ea typeface="Calibri"/>
              </a:rPr>
              <a:t> και </a:t>
            </a:r>
            <a:r>
              <a:rPr lang="el-GR" u="sng" dirty="0" smtClean="0">
                <a:solidFill>
                  <a:srgbClr val="0B0080"/>
                </a:solidFill>
                <a:latin typeface="Arial"/>
                <a:ea typeface="Calibri"/>
                <a:cs typeface="Times New Roman"/>
                <a:hlinkClick r:id="rId5" tooltip="Αλβανία"/>
              </a:rPr>
              <a:t>Αλβανία</a:t>
            </a:r>
            <a:r>
              <a:rPr lang="el-GR" dirty="0" smtClean="0">
                <a:solidFill>
                  <a:srgbClr val="252525"/>
                </a:solidFill>
                <a:latin typeface="Arial"/>
                <a:ea typeface="Calibri"/>
              </a:rPr>
              <a:t>. Το κλίμα στη χώρα είναι ορεινό, όπως και το έδαφος. Κύριοι ποταμοί είναι ο Μόρατσα, ο Ζέτα και ο Τάρα</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Σημαντικές Πληροφορίες</a:t>
            </a:r>
            <a:endParaRPr lang="el-GR" dirty="0"/>
          </a:p>
        </p:txBody>
      </p:sp>
      <p:sp>
        <p:nvSpPr>
          <p:cNvPr id="3" name="2 - Θέση περιεχομένου"/>
          <p:cNvSpPr>
            <a:spLocks noGrp="1"/>
          </p:cNvSpPr>
          <p:nvPr>
            <p:ph idx="1"/>
          </p:nvPr>
        </p:nvSpPr>
        <p:spPr/>
        <p:txBody>
          <a:bodyPr/>
          <a:lstStyle/>
          <a:p>
            <a:pPr>
              <a:lnSpc>
                <a:spcPct val="115000"/>
              </a:lnSpc>
              <a:spcAft>
                <a:spcPts val="1000"/>
              </a:spcAft>
            </a:pPr>
            <a:r>
              <a:rPr lang="el-GR" dirty="0" smtClean="0">
                <a:ea typeface="Calibri"/>
                <a:cs typeface="Times New Roman"/>
              </a:rPr>
              <a:t>Πρωτεύουσα:   </a:t>
            </a:r>
            <a:r>
              <a:rPr lang="el-GR" u="sng" dirty="0" smtClean="0">
                <a:solidFill>
                  <a:srgbClr val="0B0080"/>
                </a:solidFill>
                <a:latin typeface="Arial"/>
                <a:ea typeface="Calibri"/>
                <a:cs typeface="Times New Roman"/>
                <a:hlinkClick r:id="rId2" tooltip="Ποντγκόριτσα"/>
              </a:rPr>
              <a:t>Ποντγκόριτσα</a:t>
            </a:r>
            <a:r>
              <a:rPr lang="el-GR" dirty="0" smtClean="0">
                <a:solidFill>
                  <a:srgbClr val="252525"/>
                </a:solidFill>
                <a:latin typeface="Arial"/>
                <a:ea typeface="Calibri"/>
                <a:cs typeface="Times New Roman"/>
              </a:rPr>
              <a:t>  με 136.473 κατοίκους</a:t>
            </a:r>
            <a:endParaRPr lang="el-GR" dirty="0" smtClean="0">
              <a:ea typeface="Calibri"/>
              <a:cs typeface="Times New Roman"/>
            </a:endParaRPr>
          </a:p>
          <a:p>
            <a:pPr>
              <a:lnSpc>
                <a:spcPct val="115000"/>
              </a:lnSpc>
              <a:spcAft>
                <a:spcPts val="1000"/>
              </a:spcAft>
            </a:pPr>
            <a:r>
              <a:rPr lang="el-GR" dirty="0" smtClean="0">
                <a:ea typeface="Calibri"/>
                <a:cs typeface="Times New Roman"/>
              </a:rPr>
              <a:t>Πιο σημαντικές πόλεις:  Κετίγνη, Μπιέλο Πόλιε, Μπαρ</a:t>
            </a:r>
          </a:p>
          <a:p>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252525"/>
                </a:solidFill>
                <a:latin typeface="Arial"/>
                <a:ea typeface="Calibri"/>
                <a:cs typeface="Times New Roman"/>
              </a:rPr>
              <a:t>Πληθυσμός:</a:t>
            </a:r>
            <a:r>
              <a:rPr lang="el-GR" dirty="0" smtClean="0">
                <a:ea typeface="Calibri"/>
                <a:cs typeface="Times New Roman"/>
              </a:rPr>
              <a:t/>
            </a:r>
            <a:br>
              <a:rPr lang="el-GR" dirty="0" smtClean="0">
                <a:ea typeface="Calibri"/>
                <a:cs typeface="Times New Roman"/>
              </a:rPr>
            </a:br>
            <a:endParaRPr lang="el-GR" dirty="0"/>
          </a:p>
        </p:txBody>
      </p:sp>
      <p:sp>
        <p:nvSpPr>
          <p:cNvPr id="3" name="2 - Θέση περιεχομένου"/>
          <p:cNvSpPr>
            <a:spLocks noGrp="1"/>
          </p:cNvSpPr>
          <p:nvPr>
            <p:ph idx="1"/>
          </p:nvPr>
        </p:nvSpPr>
        <p:spPr/>
        <p:txBody>
          <a:bodyPr/>
          <a:lstStyle/>
          <a:p>
            <a:r>
              <a:rPr lang="el-GR" dirty="0" smtClean="0">
                <a:solidFill>
                  <a:srgbClr val="252525"/>
                </a:solidFill>
                <a:latin typeface="Arial"/>
                <a:ea typeface="Calibri"/>
              </a:rPr>
              <a:t>Το 43% των κατοίκων είναι Μαυροβούνιοι και το 32% Σέρβοι. Επίσης, υπάρχουν Βόσνιοι (8%), Αλβανοί (5%), Ρομ, Κροάτες και άλλες μικρότερες εθνολογικές ομάδες. Ομιλούν τη </a:t>
            </a:r>
            <a:r>
              <a:rPr lang="el-GR" u="sng" dirty="0" smtClean="0">
                <a:solidFill>
                  <a:srgbClr val="A55858"/>
                </a:solidFill>
                <a:latin typeface="Arial"/>
                <a:ea typeface="Calibri"/>
                <a:cs typeface="Times New Roman"/>
                <a:hlinkClick r:id="rId2" tooltip="Σερβοκροατική γλώσσα (δεν έχει γραφτεί ακόμα)"/>
              </a:rPr>
              <a:t>σερβοκροατική γλώσσα</a:t>
            </a:r>
            <a:r>
              <a:rPr lang="el-GR" dirty="0" smtClean="0">
                <a:solidFill>
                  <a:srgbClr val="252525"/>
                </a:solidFill>
                <a:latin typeface="Arial"/>
                <a:ea typeface="Calibri"/>
              </a:rPr>
              <a:t>, η οποία είναι επίσημη</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Νόμισμα</a:t>
            </a:r>
            <a:endParaRPr lang="el-GR" dirty="0"/>
          </a:p>
        </p:txBody>
      </p:sp>
      <p:sp>
        <p:nvSpPr>
          <p:cNvPr id="3" name="2 - Θέση περιεχομένου"/>
          <p:cNvSpPr>
            <a:spLocks noGrp="1"/>
          </p:cNvSpPr>
          <p:nvPr>
            <p:ph idx="1"/>
          </p:nvPr>
        </p:nvSpPr>
        <p:spPr/>
        <p:txBody>
          <a:bodyPr>
            <a:normAutofit/>
          </a:bodyPr>
          <a:lstStyle/>
          <a:p>
            <a:r>
              <a:rPr lang="el-GR" dirty="0" smtClean="0"/>
              <a:t>Η χώρα χρησιμοποιεί από το </a:t>
            </a:r>
            <a:r>
              <a:rPr lang="el-GR" dirty="0" smtClean="0">
                <a:hlinkClick r:id="rId2" tooltip="2000"/>
              </a:rPr>
              <a:t>2000</a:t>
            </a:r>
            <a:r>
              <a:rPr lang="el-GR" dirty="0" smtClean="0"/>
              <a:t>, σαν νόμισμα, το </a:t>
            </a:r>
            <a:r>
              <a:rPr lang="el-GR" dirty="0" smtClean="0">
                <a:hlinkClick r:id="rId3" tooltip="Ευρώ"/>
              </a:rPr>
              <a:t>Ευρώ</a:t>
            </a:r>
            <a:r>
              <a:rPr lang="el-GR" dirty="0" smtClean="0"/>
              <a:t>. Από το </a:t>
            </a:r>
            <a:r>
              <a:rPr lang="el-GR" dirty="0" smtClean="0">
                <a:hlinkClick r:id="rId4" tooltip="1999"/>
              </a:rPr>
              <a:t>1999</a:t>
            </a:r>
            <a:r>
              <a:rPr lang="el-GR" dirty="0" smtClean="0"/>
              <a:t>, αν και αποτελούσε μέλος της Ομοσπονδιακής Δημοκρατίας της Γιουγκοσλαβίας (και αργότερα της ομοσπονδίας Σερβίας και Μαυροβουνίου), χρησιμοποιούσε το </a:t>
            </a:r>
            <a:r>
              <a:rPr lang="el-GR" dirty="0" smtClean="0">
                <a:hlinkClick r:id="rId5" tooltip="Γερμανικό Μάρκο"/>
              </a:rPr>
              <a:t>Γερμανικό Μάρκο</a:t>
            </a:r>
            <a:r>
              <a:rPr lang="el-GR" baseline="30000" dirty="0" smtClean="0">
                <a:hlinkClick r:id="rId6"/>
              </a:rPr>
              <a:t>[27][28]</a:t>
            </a:r>
            <a:r>
              <a:rPr lang="el-GR" dirty="0" smtClean="0"/>
              <a:t>. </a:t>
            </a:r>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681</Words>
  <Application>Microsoft Office PowerPoint</Application>
  <PresentationFormat>Προβολή στην οθόνη (4:3)</PresentationFormat>
  <Paragraphs>95</Paragraphs>
  <Slides>26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Θέμα του Office</vt:lpstr>
      <vt:lpstr>4ο ΓΕΛ Καρδίτσας</vt:lpstr>
      <vt:lpstr>Δαλματία :Το Μαγευτικό Σύμπλεγμα των τριών χωρών  </vt:lpstr>
      <vt:lpstr>Γενικά για τις Δαλματικές ακτες</vt:lpstr>
      <vt:lpstr>Μαυροβούνιο</vt:lpstr>
      <vt:lpstr>Χάρτης του Μαυροβουνίου</vt:lpstr>
      <vt:lpstr>Γεωγραφία </vt:lpstr>
      <vt:lpstr>Σημαντικές Πληροφορίες</vt:lpstr>
      <vt:lpstr>Πληθυσμός: </vt:lpstr>
      <vt:lpstr>Νόμισμα</vt:lpstr>
      <vt:lpstr>Θρησκεία</vt:lpstr>
      <vt:lpstr>Αρχαία Ιστορία</vt:lpstr>
      <vt:lpstr>ΜΠΑΡ</vt:lpstr>
      <vt:lpstr>ΚΟΤΟΡ</vt:lpstr>
      <vt:lpstr>ΣΛΟΒΕΝΙΑ:TO ΔΙΑΜΑΝΤΙ ΤΗΣ ΙΣΤΡΙΑΣ</vt:lpstr>
      <vt:lpstr>ΤΟΥΡΙΣΜΟΣ</vt:lpstr>
      <vt:lpstr>ΚΟΥΖΙΝΑ</vt:lpstr>
      <vt:lpstr>ΗΘΗ ΚΑΙ ΕΘΙΜΑ</vt:lpstr>
      <vt:lpstr>ΓΝΩΡΙΖΕΤΕ ΟΤΙ</vt:lpstr>
      <vt:lpstr>Κροατία: Οι γαλαζοπράσινες ακτές. </vt:lpstr>
      <vt:lpstr>Δημοκρατία της Κροατίας Republika Hrvatska</vt:lpstr>
      <vt:lpstr>Σημαντικές Πληροφορίες</vt:lpstr>
      <vt:lpstr>Παρουσίαση της Κροατίας  </vt:lpstr>
      <vt:lpstr>Γεωγραφία</vt:lpstr>
      <vt:lpstr>Λίμνες Πλίβιτσε</vt:lpstr>
      <vt:lpstr>Ονόματα Μαθητών</vt:lpstr>
      <vt:lpstr>ΣΑΣ ΕΥΧΑΡΙΣΤΟΥΜΕ ΠΟΛΥ!!!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Μαυροβούνιο</dc:title>
  <dc:creator>Marios</dc:creator>
  <cp:lastModifiedBy>user</cp:lastModifiedBy>
  <cp:revision>19</cp:revision>
  <dcterms:created xsi:type="dcterms:W3CDTF">2014-12-21T15:44:12Z</dcterms:created>
  <dcterms:modified xsi:type="dcterms:W3CDTF">2015-02-02T08:11:47Z</dcterms:modified>
</cp:coreProperties>
</file>