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embeddedFontLst>
    <p:embeddedFont>
      <p:font typeface="Calibri" pitchFamily="34" charset="0"/>
      <p:regular r:id="rId37"/>
      <p:bold r:id="rId38"/>
      <p:italic r:id="rId39"/>
      <p:boldItalic r:id="rId40"/>
    </p:embeddedFont>
    <p:embeddedFont>
      <p:font typeface="Constantia"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A9l+fXtVmxvRzchSicCHP7yNTN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560D62C-6D44-4CE3-AD9F-06CEA9F2146E}">
  <a:tblStyle styleId="{5560D62C-6D44-4CE3-AD9F-06CEA9F2146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282efd8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8282efd80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38282efd80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15"/>
        <p:cNvGrpSpPr/>
        <p:nvPr/>
      </p:nvGrpSpPr>
      <p:grpSpPr>
        <a:xfrm>
          <a:off x="0" y="0"/>
          <a:ext cx="0" cy="0"/>
          <a:chOff x="0" y="0"/>
          <a:chExt cx="0" cy="0"/>
        </a:xfrm>
      </p:grpSpPr>
      <p:sp>
        <p:nvSpPr>
          <p:cNvPr id="16" name="Google Shape;1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90"/>
        <p:cNvGrpSpPr/>
        <p:nvPr/>
      </p:nvGrpSpPr>
      <p:grpSpPr>
        <a:xfrm>
          <a:off x="0" y="0"/>
          <a:ext cx="0" cy="0"/>
          <a:chOff x="0" y="0"/>
          <a:chExt cx="0" cy="0"/>
        </a:xfrm>
      </p:grpSpPr>
      <p:sp>
        <p:nvSpPr>
          <p:cNvPr id="91" name="Google Shape;9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94"/>
        <p:cNvGrpSpPr/>
        <p:nvPr/>
      </p:nvGrpSpPr>
      <p:grpSpPr>
        <a:xfrm>
          <a:off x="0" y="0"/>
          <a:ext cx="0" cy="0"/>
          <a:chOff x="0" y="0"/>
          <a:chExt cx="0" cy="0"/>
        </a:xfrm>
      </p:grpSpPr>
      <p:sp>
        <p:nvSpPr>
          <p:cNvPr id="95" name="Google Shape;9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9"/>
        <p:cNvGrpSpPr/>
        <p:nvPr/>
      </p:nvGrpSpPr>
      <p:grpSpPr>
        <a:xfrm>
          <a:off x="0" y="0"/>
          <a:ext cx="0" cy="0"/>
          <a:chOff x="0" y="0"/>
          <a:chExt cx="0" cy="0"/>
        </a:xfrm>
      </p:grpSpPr>
      <p:sp>
        <p:nvSpPr>
          <p:cNvPr id="20" name="Google Shape;20;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1pPr>
            <a:lvl2pPr marL="0" lvl="1"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2pPr>
            <a:lvl3pPr marL="0" lvl="2"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3pPr>
            <a:lvl4pPr marL="0" lvl="3"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4pPr>
            <a:lvl5pPr marL="0" lvl="4"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5pPr>
            <a:lvl6pPr marL="0" lvl="5"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6pPr>
            <a:lvl7pPr marL="0" lvl="6"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7pPr>
            <a:lvl8pPr marL="0" lvl="7"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8pPr>
            <a:lvl9pPr marL="0" lvl="8"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1pPr>
            <a:lvl2pPr marL="0" lvl="1"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2pPr>
            <a:lvl3pPr marL="0" lvl="2"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3pPr>
            <a:lvl4pPr marL="0" lvl="3"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4pPr>
            <a:lvl5pPr marL="0" lvl="4"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5pPr>
            <a:lvl6pPr marL="0" lvl="5"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6pPr>
            <a:lvl7pPr marL="0" lvl="6"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7pPr>
            <a:lvl8pPr marL="0" lvl="7"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8pPr>
            <a:lvl9pPr marL="0" lvl="8" indent="0" algn="r">
              <a:spcBef>
                <a:spcPts val="0"/>
              </a:spcBef>
              <a:buClr>
                <a:srgbClr val="D1EAEE"/>
              </a:buClr>
              <a:buSzPts val="1200"/>
              <a:buFont typeface="Constantia"/>
              <a:buNone/>
              <a:defRPr>
                <a:solidFill>
                  <a:srgbClr val="D1EAEE"/>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5183188" y="987425"/>
            <a:ext cx="6172200" cy="4873625"/>
          </a:xfrm>
          <a:prstGeom prst="rect">
            <a:avLst/>
          </a:prstGeom>
          <a:noFill/>
          <a:ln>
            <a:noFill/>
          </a:ln>
        </p:spPr>
      </p:sp>
      <p:sp>
        <p:nvSpPr>
          <p:cNvPr id="68" name="Google Shape;6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onstantia"/>
              <a:buNone/>
              <a:defRPr>
                <a:latin typeface="Constantia"/>
                <a:ea typeface="Constantia"/>
                <a:cs typeface="Constantia"/>
                <a:sym typeface="Constantia"/>
              </a:defRPr>
            </a:lvl1pPr>
            <a:lvl2pPr marL="0" lvl="1" indent="0" algn="r">
              <a:spcBef>
                <a:spcPts val="0"/>
              </a:spcBef>
              <a:buClr>
                <a:srgbClr val="888888"/>
              </a:buClr>
              <a:buSzPts val="1200"/>
              <a:buFont typeface="Constantia"/>
              <a:buNone/>
              <a:defRPr>
                <a:latin typeface="Constantia"/>
                <a:ea typeface="Constantia"/>
                <a:cs typeface="Constantia"/>
                <a:sym typeface="Constantia"/>
              </a:defRPr>
            </a:lvl2pPr>
            <a:lvl3pPr marL="0" lvl="2" indent="0" algn="r">
              <a:spcBef>
                <a:spcPts val="0"/>
              </a:spcBef>
              <a:buClr>
                <a:srgbClr val="888888"/>
              </a:buClr>
              <a:buSzPts val="1200"/>
              <a:buFont typeface="Constantia"/>
              <a:buNone/>
              <a:defRPr>
                <a:latin typeface="Constantia"/>
                <a:ea typeface="Constantia"/>
                <a:cs typeface="Constantia"/>
                <a:sym typeface="Constantia"/>
              </a:defRPr>
            </a:lvl3pPr>
            <a:lvl4pPr marL="0" lvl="3" indent="0" algn="r">
              <a:spcBef>
                <a:spcPts val="0"/>
              </a:spcBef>
              <a:buClr>
                <a:srgbClr val="888888"/>
              </a:buClr>
              <a:buSzPts val="1200"/>
              <a:buFont typeface="Constantia"/>
              <a:buNone/>
              <a:defRPr>
                <a:latin typeface="Constantia"/>
                <a:ea typeface="Constantia"/>
                <a:cs typeface="Constantia"/>
                <a:sym typeface="Constantia"/>
              </a:defRPr>
            </a:lvl4pPr>
            <a:lvl5pPr marL="0" lvl="4" indent="0" algn="r">
              <a:spcBef>
                <a:spcPts val="0"/>
              </a:spcBef>
              <a:buClr>
                <a:srgbClr val="888888"/>
              </a:buClr>
              <a:buSzPts val="1200"/>
              <a:buFont typeface="Constantia"/>
              <a:buNone/>
              <a:defRPr>
                <a:latin typeface="Constantia"/>
                <a:ea typeface="Constantia"/>
                <a:cs typeface="Constantia"/>
                <a:sym typeface="Constantia"/>
              </a:defRPr>
            </a:lvl5pPr>
            <a:lvl6pPr marL="0" lvl="5" indent="0" algn="r">
              <a:spcBef>
                <a:spcPts val="0"/>
              </a:spcBef>
              <a:buClr>
                <a:srgbClr val="888888"/>
              </a:buClr>
              <a:buSzPts val="1200"/>
              <a:buFont typeface="Constantia"/>
              <a:buNone/>
              <a:defRPr>
                <a:latin typeface="Constantia"/>
                <a:ea typeface="Constantia"/>
                <a:cs typeface="Constantia"/>
                <a:sym typeface="Constantia"/>
              </a:defRPr>
            </a:lvl6pPr>
            <a:lvl7pPr marL="0" lvl="6" indent="0" algn="r">
              <a:spcBef>
                <a:spcPts val="0"/>
              </a:spcBef>
              <a:buClr>
                <a:srgbClr val="888888"/>
              </a:buClr>
              <a:buSzPts val="1200"/>
              <a:buFont typeface="Constantia"/>
              <a:buNone/>
              <a:defRPr>
                <a:latin typeface="Constantia"/>
                <a:ea typeface="Constantia"/>
                <a:cs typeface="Constantia"/>
                <a:sym typeface="Constantia"/>
              </a:defRPr>
            </a:lvl7pPr>
            <a:lvl8pPr marL="0" lvl="7" indent="0" algn="r">
              <a:spcBef>
                <a:spcPts val="0"/>
              </a:spcBef>
              <a:buClr>
                <a:srgbClr val="888888"/>
              </a:buClr>
              <a:buSzPts val="1200"/>
              <a:buFont typeface="Constantia"/>
              <a:buNone/>
              <a:defRPr>
                <a:latin typeface="Constantia"/>
                <a:ea typeface="Constantia"/>
                <a:cs typeface="Constantia"/>
                <a:sym typeface="Constantia"/>
              </a:defRPr>
            </a:lvl8pPr>
            <a:lvl9pPr marL="0" lvl="8" indent="0" algn="r">
              <a:spcBef>
                <a:spcPts val="0"/>
              </a:spcBef>
              <a:buClr>
                <a:srgbClr val="888888"/>
              </a:buClr>
              <a:buSzPts val="1200"/>
              <a:buFont typeface="Constantia"/>
              <a:buNone/>
              <a:defRPr>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
          <p:cNvSpPr txBox="1"/>
          <p:nvPr/>
        </p:nvSpPr>
        <p:spPr>
          <a:xfrm>
            <a:off x="692921" y="299065"/>
            <a:ext cx="4654628" cy="3489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3600" b="0" i="0" u="none" strike="noStrike" cap="none">
                <a:solidFill>
                  <a:schemeClr val="dk1"/>
                </a:solidFill>
                <a:latin typeface="Calibri"/>
                <a:ea typeface="Calibri"/>
                <a:cs typeface="Calibri"/>
                <a:sym typeface="Calibri"/>
              </a:rPr>
              <a:t>Προγράμματα Σπουδών </a:t>
            </a:r>
            <a:endParaRPr/>
          </a:p>
          <a:p>
            <a:pPr marL="0" marR="0" lvl="0" indent="0" algn="l" rtl="0">
              <a:spcBef>
                <a:spcPts val="2400"/>
              </a:spcBef>
              <a:spcAft>
                <a:spcPts val="0"/>
              </a:spcAft>
              <a:buNone/>
            </a:pPr>
            <a:r>
              <a:rPr lang="el-GR" sz="3600" b="0" i="0" u="none" strike="noStrike" cap="none">
                <a:solidFill>
                  <a:schemeClr val="dk1"/>
                </a:solidFill>
                <a:latin typeface="Calibri"/>
                <a:ea typeface="Calibri"/>
                <a:cs typeface="Calibri"/>
                <a:sym typeface="Calibri"/>
              </a:rPr>
              <a:t>Πολλαπλό Βιβλίο</a:t>
            </a:r>
            <a:endParaRPr/>
          </a:p>
          <a:p>
            <a:pPr marL="0" marR="0" lvl="0" indent="0" algn="l" rtl="0">
              <a:spcBef>
                <a:spcPts val="2400"/>
              </a:spcBef>
              <a:spcAft>
                <a:spcPts val="0"/>
              </a:spcAft>
              <a:buNone/>
            </a:pPr>
            <a:r>
              <a:rPr lang="el-GR" sz="3600" b="0" i="0" u="none" strike="noStrike" cap="none">
                <a:solidFill>
                  <a:schemeClr val="dk1"/>
                </a:solidFill>
                <a:latin typeface="Calibri"/>
                <a:ea typeface="Calibri"/>
                <a:cs typeface="Calibri"/>
                <a:sym typeface="Calibri"/>
              </a:rPr>
              <a:t>Διαδικασίες Επιλογής</a:t>
            </a:r>
            <a:endParaRPr/>
          </a:p>
        </p:txBody>
      </p:sp>
      <p:sp>
        <p:nvSpPr>
          <p:cNvPr id="115" name="Google Shape;115;p1"/>
          <p:cNvSpPr/>
          <p:nvPr/>
        </p:nvSpPr>
        <p:spPr>
          <a:xfrm>
            <a:off x="5530421" y="226893"/>
            <a:ext cx="5968658" cy="6085007"/>
          </a:xfrm>
          <a:custGeom>
            <a:avLst/>
            <a:gdLst/>
            <a:ahLst/>
            <a:cxnLst/>
            <a:rect l="l" t="t" r="r" b="b"/>
            <a:pathLst>
              <a:path w="5968658" h="6085007" extrusionOk="0">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 descr="Τα Προγράμματα Σπουδών που θα ισχύσουν στα Γενικά Λύκεια σταδιακά από το  2023-2024 – ΔΔΕ ΦΛΩΡΙΝΑΣ"/>
          <p:cNvPicPr preferRelativeResize="0"/>
          <p:nvPr/>
        </p:nvPicPr>
        <p:blipFill rotWithShape="1">
          <a:blip r:embed="rId3">
            <a:alphaModFix/>
          </a:blip>
          <a:srcRect t="55953"/>
          <a:stretch/>
        </p:blipFill>
        <p:spPr>
          <a:xfrm>
            <a:off x="5756393" y="1561852"/>
            <a:ext cx="3105975" cy="868737"/>
          </a:xfrm>
          <a:prstGeom prst="rect">
            <a:avLst/>
          </a:prstGeom>
          <a:noFill/>
          <a:ln>
            <a:noFill/>
          </a:ln>
        </p:spPr>
      </p:pic>
      <p:pic>
        <p:nvPicPr>
          <p:cNvPr id="117" name="Google Shape;117;p1" descr="mitroo didaktikon biblion social"/>
          <p:cNvPicPr preferRelativeResize="0"/>
          <p:nvPr/>
        </p:nvPicPr>
        <p:blipFill rotWithShape="1">
          <a:blip r:embed="rId4">
            <a:alphaModFix/>
          </a:blip>
          <a:srcRect/>
          <a:stretch/>
        </p:blipFill>
        <p:spPr>
          <a:xfrm>
            <a:off x="7968208" y="2697244"/>
            <a:ext cx="3348000" cy="3348000"/>
          </a:xfrm>
          <a:prstGeom prst="rect">
            <a:avLst/>
          </a:prstGeom>
          <a:noFill/>
          <a:ln>
            <a:noFill/>
          </a:ln>
        </p:spPr>
      </p:pic>
      <p:sp>
        <p:nvSpPr>
          <p:cNvPr id="118" name="Google Shape;118;p1"/>
          <p:cNvSpPr txBox="1"/>
          <p:nvPr/>
        </p:nvSpPr>
        <p:spPr>
          <a:xfrm>
            <a:off x="679485" y="5282016"/>
            <a:ext cx="678577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0" i="0" u="none" strike="noStrike" cap="none">
                <a:solidFill>
                  <a:schemeClr val="dk1"/>
                </a:solidFill>
                <a:latin typeface="Calibri"/>
                <a:ea typeface="Calibri"/>
                <a:cs typeface="Calibri"/>
                <a:sym typeface="Calibri"/>
              </a:rPr>
              <a:t>Η παρουσίαση εκπονήθηκε από τους 13 Περιφερειακούς Επόπτες Ποιότητας Εκπαίδευσης, σε συνεργασία με Συμβούλους του Ινστιτούτου Εκπαιδευτικής Πολιτικής, στο πλαίσιο του Εργαστηρίου Σχεδιασμού Υποστηρικτικού και Επιμορφωτικού Υλικού για το Πολλαπλό Βιβλίο, στο ΙΕΠ.</a:t>
            </a:r>
            <a:endParaRPr/>
          </a:p>
        </p:txBody>
      </p:sp>
      <p:sp>
        <p:nvSpPr>
          <p:cNvPr id="119" name="Google Shape;119;p1"/>
          <p:cNvSpPr txBox="1"/>
          <p:nvPr/>
        </p:nvSpPr>
        <p:spPr>
          <a:xfrm>
            <a:off x="8862368" y="6404478"/>
            <a:ext cx="2636711"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2000">
                <a:solidFill>
                  <a:schemeClr val="dk1"/>
                </a:solidFill>
                <a:latin typeface="Calibri"/>
                <a:ea typeface="Calibri"/>
                <a:cs typeface="Calibri"/>
                <a:sym typeface="Calibri"/>
              </a:rPr>
              <a:t>Αθήνα, 27–29/08/2025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9"/>
          <p:cNvGrpSpPr/>
          <p:nvPr/>
        </p:nvGrpSpPr>
        <p:grpSpPr>
          <a:xfrm>
            <a:off x="304438" y="834407"/>
            <a:ext cx="11791761" cy="671929"/>
            <a:chOff x="2073953" y="3850"/>
            <a:chExt cx="7566991" cy="671929"/>
          </a:xfrm>
        </p:grpSpPr>
        <p:sp>
          <p:nvSpPr>
            <p:cNvPr id="221" name="Google Shape;221;p9"/>
            <p:cNvSpPr/>
            <p:nvPr/>
          </p:nvSpPr>
          <p:spPr>
            <a:xfrm rot="10800000">
              <a:off x="2073953" y="3850"/>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22" name="Google Shape;222;p9"/>
            <p:cNvSpPr txBox="1"/>
            <p:nvPr/>
          </p:nvSpPr>
          <p:spPr>
            <a:xfrm>
              <a:off x="2241935" y="3850"/>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1. Οργάνωση περιεχομένου με άξονα θεματικά πεδία σε κάθε γνωστικό αντικείμενο/μάθημα </a:t>
              </a:r>
              <a:endParaRPr/>
            </a:p>
          </p:txBody>
        </p:sp>
      </p:grpSp>
      <p:sp>
        <p:nvSpPr>
          <p:cNvPr id="223" name="Google Shape;223;p9"/>
          <p:cNvSpPr/>
          <p:nvPr/>
        </p:nvSpPr>
        <p:spPr>
          <a:xfrm>
            <a:off x="95800" y="834407"/>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24" name="Google Shape;224;p9"/>
          <p:cNvGrpSpPr/>
          <p:nvPr/>
        </p:nvGrpSpPr>
        <p:grpSpPr>
          <a:xfrm>
            <a:off x="304438" y="1706913"/>
            <a:ext cx="11791761" cy="671929"/>
            <a:chOff x="2073953" y="876356"/>
            <a:chExt cx="7566991" cy="671929"/>
          </a:xfrm>
        </p:grpSpPr>
        <p:sp>
          <p:nvSpPr>
            <p:cNvPr id="225" name="Google Shape;225;p9"/>
            <p:cNvSpPr/>
            <p:nvPr/>
          </p:nvSpPr>
          <p:spPr>
            <a:xfrm rot="10800000">
              <a:off x="2073953" y="876356"/>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26" name="Google Shape;226;p9"/>
            <p:cNvSpPr txBox="1"/>
            <p:nvPr/>
          </p:nvSpPr>
          <p:spPr>
            <a:xfrm>
              <a:off x="2241935" y="876356"/>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2. Μετατόπιση από τη διδακτέα ύλη στα Προσδοκώμενα Μαθησιακά Αποτελέσματα (ΠΜΑ)</a:t>
              </a:r>
              <a:endParaRPr/>
            </a:p>
          </p:txBody>
        </p:sp>
      </p:grpSp>
      <p:sp>
        <p:nvSpPr>
          <p:cNvPr id="227" name="Google Shape;227;p9"/>
          <p:cNvSpPr/>
          <p:nvPr/>
        </p:nvSpPr>
        <p:spPr>
          <a:xfrm>
            <a:off x="95800" y="1706913"/>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28" name="Google Shape;228;p9"/>
          <p:cNvGrpSpPr/>
          <p:nvPr/>
        </p:nvGrpSpPr>
        <p:grpSpPr>
          <a:xfrm>
            <a:off x="304438" y="2579418"/>
            <a:ext cx="11791761" cy="671929"/>
            <a:chOff x="2073953" y="1748861"/>
            <a:chExt cx="7566991" cy="671929"/>
          </a:xfrm>
        </p:grpSpPr>
        <p:sp>
          <p:nvSpPr>
            <p:cNvPr id="229" name="Google Shape;229;p9"/>
            <p:cNvSpPr/>
            <p:nvPr/>
          </p:nvSpPr>
          <p:spPr>
            <a:xfrm rot="10800000">
              <a:off x="2073953" y="1748861"/>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30" name="Google Shape;230;p9"/>
            <p:cNvSpPr txBox="1"/>
            <p:nvPr/>
          </p:nvSpPr>
          <p:spPr>
            <a:xfrm>
              <a:off x="2241935" y="1748861"/>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3. Εξασφάλιση συνοχής και συνέχειας από τάξη σε τάξη και από βαθμίδα σε βαθμίδα </a:t>
              </a:r>
              <a:endParaRPr/>
            </a:p>
          </p:txBody>
        </p:sp>
      </p:grpSp>
      <p:sp>
        <p:nvSpPr>
          <p:cNvPr id="231" name="Google Shape;231;p9"/>
          <p:cNvSpPr/>
          <p:nvPr/>
        </p:nvSpPr>
        <p:spPr>
          <a:xfrm>
            <a:off x="95800" y="2579418"/>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32" name="Google Shape;232;p9"/>
          <p:cNvGrpSpPr/>
          <p:nvPr/>
        </p:nvGrpSpPr>
        <p:grpSpPr>
          <a:xfrm>
            <a:off x="304438" y="3451923"/>
            <a:ext cx="11791761" cy="671929"/>
            <a:chOff x="2073953" y="2621366"/>
            <a:chExt cx="7566991" cy="671929"/>
          </a:xfrm>
        </p:grpSpPr>
        <p:sp>
          <p:nvSpPr>
            <p:cNvPr id="233" name="Google Shape;233;p9"/>
            <p:cNvSpPr/>
            <p:nvPr/>
          </p:nvSpPr>
          <p:spPr>
            <a:xfrm rot="10800000">
              <a:off x="2073953" y="2621366"/>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34" name="Google Shape;234;p9"/>
            <p:cNvSpPr txBox="1"/>
            <p:nvPr/>
          </p:nvSpPr>
          <p:spPr>
            <a:xfrm>
              <a:off x="2241935" y="2621366"/>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4. Επικαιροποίηση ή/και αναδιάρθρωση περιεχομένου – Αναπλαισίωση επιστημονικής γνώσης σε σχολική </a:t>
              </a:r>
              <a:endParaRPr/>
            </a:p>
          </p:txBody>
        </p:sp>
      </p:grpSp>
      <p:sp>
        <p:nvSpPr>
          <p:cNvPr id="235" name="Google Shape;235;p9"/>
          <p:cNvSpPr/>
          <p:nvPr/>
        </p:nvSpPr>
        <p:spPr>
          <a:xfrm>
            <a:off x="95800" y="3451923"/>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36" name="Google Shape;236;p9"/>
          <p:cNvGrpSpPr/>
          <p:nvPr/>
        </p:nvGrpSpPr>
        <p:grpSpPr>
          <a:xfrm>
            <a:off x="304438" y="4324429"/>
            <a:ext cx="11791761" cy="671929"/>
            <a:chOff x="2073953" y="3493872"/>
            <a:chExt cx="7566991" cy="671929"/>
          </a:xfrm>
        </p:grpSpPr>
        <p:sp>
          <p:nvSpPr>
            <p:cNvPr id="237" name="Google Shape;237;p9"/>
            <p:cNvSpPr/>
            <p:nvPr/>
          </p:nvSpPr>
          <p:spPr>
            <a:xfrm rot="10800000">
              <a:off x="2073953" y="3493872"/>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38" name="Google Shape;238;p9"/>
            <p:cNvSpPr txBox="1"/>
            <p:nvPr/>
          </p:nvSpPr>
          <p:spPr>
            <a:xfrm>
              <a:off x="2241935" y="3493872"/>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5. Καλλιέργεια Δεξιοτήτων και Γραμματισμών – Διασύνδεση με τα Εργαστήρια Δεξιοτήτων</a:t>
              </a:r>
              <a:endParaRPr/>
            </a:p>
          </p:txBody>
        </p:sp>
      </p:grpSp>
      <p:sp>
        <p:nvSpPr>
          <p:cNvPr id="239" name="Google Shape;239;p9"/>
          <p:cNvSpPr/>
          <p:nvPr/>
        </p:nvSpPr>
        <p:spPr>
          <a:xfrm>
            <a:off x="95800" y="4324429"/>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40" name="Google Shape;240;p9"/>
          <p:cNvGrpSpPr/>
          <p:nvPr/>
        </p:nvGrpSpPr>
        <p:grpSpPr>
          <a:xfrm>
            <a:off x="304438" y="5196934"/>
            <a:ext cx="11791761" cy="671929"/>
            <a:chOff x="2073953" y="4366377"/>
            <a:chExt cx="7566991" cy="671929"/>
          </a:xfrm>
        </p:grpSpPr>
        <p:sp>
          <p:nvSpPr>
            <p:cNvPr id="241" name="Google Shape;241;p9"/>
            <p:cNvSpPr/>
            <p:nvPr/>
          </p:nvSpPr>
          <p:spPr>
            <a:xfrm rot="10800000">
              <a:off x="2073953" y="4366377"/>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42" name="Google Shape;242;p9"/>
            <p:cNvSpPr txBox="1"/>
            <p:nvPr/>
          </p:nvSpPr>
          <p:spPr>
            <a:xfrm>
              <a:off x="2241935" y="4366377"/>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6. Σύνδεση με ψηφιακό υλικό</a:t>
              </a:r>
              <a:endParaRPr/>
            </a:p>
          </p:txBody>
        </p:sp>
      </p:grpSp>
      <p:sp>
        <p:nvSpPr>
          <p:cNvPr id="243" name="Google Shape;243;p9"/>
          <p:cNvSpPr/>
          <p:nvPr/>
        </p:nvSpPr>
        <p:spPr>
          <a:xfrm>
            <a:off x="95800" y="5196934"/>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grpSp>
        <p:nvGrpSpPr>
          <p:cNvPr id="244" name="Google Shape;244;p9"/>
          <p:cNvGrpSpPr/>
          <p:nvPr/>
        </p:nvGrpSpPr>
        <p:grpSpPr>
          <a:xfrm>
            <a:off x="304438" y="6069439"/>
            <a:ext cx="11791761" cy="671929"/>
            <a:chOff x="2073953" y="5238882"/>
            <a:chExt cx="7566991" cy="671929"/>
          </a:xfrm>
        </p:grpSpPr>
        <p:sp>
          <p:nvSpPr>
            <p:cNvPr id="245" name="Google Shape;245;p9"/>
            <p:cNvSpPr/>
            <p:nvPr/>
          </p:nvSpPr>
          <p:spPr>
            <a:xfrm rot="10800000">
              <a:off x="2073953" y="5238882"/>
              <a:ext cx="7566991" cy="671929"/>
            </a:xfrm>
            <a:prstGeom prst="homePlate">
              <a:avLst>
                <a:gd name="adj" fmla="val 50000"/>
              </a:avLst>
            </a:prstGeom>
            <a:solidFill>
              <a:schemeClr val="lt1"/>
            </a:solidFill>
            <a:ln w="12700" cap="flat" cmpd="sng">
              <a:solidFill>
                <a:srgbClr val="ED7D3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
          <p:nvSpPr>
            <p:cNvPr id="246" name="Google Shape;246;p9"/>
            <p:cNvSpPr txBox="1"/>
            <p:nvPr/>
          </p:nvSpPr>
          <p:spPr>
            <a:xfrm>
              <a:off x="2241935" y="5238882"/>
              <a:ext cx="7399009" cy="671929"/>
            </a:xfrm>
            <a:prstGeom prst="rect">
              <a:avLst/>
            </a:prstGeom>
            <a:noFill/>
            <a:ln w="9525" cap="flat" cmpd="sng">
              <a:solidFill>
                <a:srgbClr val="ED7D31"/>
              </a:solidFill>
              <a:prstDash val="solid"/>
              <a:round/>
              <a:headEnd type="none" w="sm" len="sm"/>
              <a:tailEnd type="none" w="sm" len="sm"/>
            </a:ln>
          </p:spPr>
          <p:txBody>
            <a:bodyPr spcFirstLastPara="1" wrap="square" lIns="296300" tIns="76200" rIns="142225" bIns="76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l-GR" sz="2200" b="0">
                  <a:solidFill>
                    <a:schemeClr val="dk1"/>
                  </a:solidFill>
                  <a:latin typeface="Calibri"/>
                  <a:ea typeface="Calibri"/>
                  <a:cs typeface="Calibri"/>
                  <a:sym typeface="Calibri"/>
                </a:rPr>
                <a:t>7. Ψηφιακή αποτύπωση Προγραμμάτων Σπουδών</a:t>
              </a:r>
              <a:endParaRPr/>
            </a:p>
          </p:txBody>
        </p:sp>
      </p:grpSp>
      <p:sp>
        <p:nvSpPr>
          <p:cNvPr id="247" name="Google Shape;247;p9"/>
          <p:cNvSpPr/>
          <p:nvPr/>
        </p:nvSpPr>
        <p:spPr>
          <a:xfrm>
            <a:off x="95800" y="6069439"/>
            <a:ext cx="671929" cy="671929"/>
          </a:xfrm>
          <a:prstGeom prst="ellipse">
            <a:avLst/>
          </a:prstGeom>
          <a:blipFill rotWithShape="1">
            <a:blip r:embed="rId3">
              <a:alphaModFix/>
            </a:blip>
            <a:stretch>
              <a:fillRect t="-999" b="-999"/>
            </a:stretch>
          </a:blipFill>
          <a:ln w="127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lt1"/>
              </a:solidFill>
              <a:latin typeface="Calibri"/>
              <a:ea typeface="Calibri"/>
              <a:cs typeface="Calibri"/>
              <a:sym typeface="Calibri"/>
            </a:endParaRPr>
          </a:p>
        </p:txBody>
      </p:sp>
      <p:sp>
        <p:nvSpPr>
          <p:cNvPr id="248" name="Google Shape;248;p9"/>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Νέα Προγράμματα Σπουδών: Τομές</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0"/>
          <p:cNvPicPr preferRelativeResize="0"/>
          <p:nvPr/>
        </p:nvPicPr>
        <p:blipFill rotWithShape="1">
          <a:blip r:embed="rId3">
            <a:alphaModFix/>
          </a:blip>
          <a:srcRect/>
          <a:stretch/>
        </p:blipFill>
        <p:spPr>
          <a:xfrm>
            <a:off x="90127" y="908720"/>
            <a:ext cx="5933472" cy="3249087"/>
          </a:xfrm>
          <a:prstGeom prst="rect">
            <a:avLst/>
          </a:prstGeom>
          <a:noFill/>
          <a:ln>
            <a:noFill/>
          </a:ln>
        </p:spPr>
      </p:pic>
      <p:pic>
        <p:nvPicPr>
          <p:cNvPr id="254" name="Google Shape;254;p10"/>
          <p:cNvPicPr preferRelativeResize="0"/>
          <p:nvPr/>
        </p:nvPicPr>
        <p:blipFill rotWithShape="1">
          <a:blip r:embed="rId4">
            <a:alphaModFix/>
          </a:blip>
          <a:srcRect/>
          <a:stretch/>
        </p:blipFill>
        <p:spPr>
          <a:xfrm>
            <a:off x="5951983" y="2193972"/>
            <a:ext cx="6156000" cy="4115480"/>
          </a:xfrm>
          <a:prstGeom prst="rect">
            <a:avLst/>
          </a:prstGeom>
          <a:noFill/>
          <a:ln>
            <a:noFill/>
          </a:ln>
        </p:spPr>
      </p:pic>
      <p:pic>
        <p:nvPicPr>
          <p:cNvPr id="255" name="Google Shape;255;p10"/>
          <p:cNvPicPr preferRelativeResize="0"/>
          <p:nvPr/>
        </p:nvPicPr>
        <p:blipFill rotWithShape="1">
          <a:blip r:embed="rId5">
            <a:alphaModFix/>
          </a:blip>
          <a:srcRect/>
          <a:stretch/>
        </p:blipFill>
        <p:spPr>
          <a:xfrm>
            <a:off x="2052504" y="4060366"/>
            <a:ext cx="3887075" cy="367200"/>
          </a:xfrm>
          <a:prstGeom prst="rect">
            <a:avLst/>
          </a:prstGeom>
          <a:noFill/>
          <a:ln>
            <a:noFill/>
          </a:ln>
        </p:spPr>
      </p:pic>
      <p:sp>
        <p:nvSpPr>
          <p:cNvPr id="256" name="Google Shape;256;p10"/>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2400">
                <a:solidFill>
                  <a:srgbClr val="FFFFFF"/>
                </a:solidFill>
                <a:latin typeface="Calibri"/>
                <a:ea typeface="Calibri"/>
                <a:cs typeface="Calibri"/>
                <a:sym typeface="Calibri"/>
              </a:rPr>
              <a:t>Οργάνωση περιεχομένου με άξονα Θεματικά Πεδία</a:t>
            </a:r>
            <a:endParaRPr/>
          </a:p>
          <a:p>
            <a:pPr marL="0" marR="0" lvl="0" indent="0" algn="ctr" rtl="0">
              <a:spcBef>
                <a:spcPts val="0"/>
              </a:spcBef>
              <a:spcAft>
                <a:spcPts val="0"/>
              </a:spcAft>
              <a:buNone/>
            </a:pPr>
            <a:r>
              <a:rPr lang="el-GR" sz="2400">
                <a:solidFill>
                  <a:srgbClr val="FFFFFF"/>
                </a:solidFill>
                <a:latin typeface="Calibri"/>
                <a:ea typeface="Calibri"/>
                <a:cs typeface="Calibri"/>
                <a:sym typeface="Calibri"/>
              </a:rPr>
              <a:t>ΠΣ Νεοελληνικής Γλώσσας στο Δημοτικό</a:t>
            </a:r>
            <a:endParaRPr/>
          </a:p>
        </p:txBody>
      </p:sp>
      <p:sp>
        <p:nvSpPr>
          <p:cNvPr id="257" name="Google Shape;257;p10"/>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p:nvPr/>
        </p:nvSpPr>
        <p:spPr>
          <a:xfrm>
            <a:off x="387437" y="1556792"/>
            <a:ext cx="1131538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Calibri"/>
              <a:buNone/>
            </a:pPr>
            <a:r>
              <a:rPr lang="el-GR" sz="2400" b="1">
                <a:solidFill>
                  <a:srgbClr val="002060"/>
                </a:solidFill>
                <a:latin typeface="Calibri"/>
                <a:ea typeface="Calibri"/>
                <a:cs typeface="Calibri"/>
                <a:sym typeface="Calibri"/>
              </a:rPr>
              <a:t>Θεματικά Πεδία </a:t>
            </a:r>
            <a:endParaRPr/>
          </a:p>
          <a:p>
            <a:pPr marL="514350" marR="0" lvl="0" indent="-514350" algn="l" rtl="0">
              <a:spcBef>
                <a:spcPts val="0"/>
              </a:spcBef>
              <a:spcAft>
                <a:spcPts val="0"/>
              </a:spcAft>
              <a:buClr>
                <a:schemeClr val="dk1"/>
              </a:buClr>
              <a:buSzPts val="2400"/>
              <a:buFont typeface="Calibri"/>
              <a:buAutoNum type="arabicPeriod"/>
            </a:pPr>
            <a:r>
              <a:rPr lang="el-GR" sz="2400">
                <a:solidFill>
                  <a:schemeClr val="dk1"/>
                </a:solidFill>
                <a:latin typeface="Calibri"/>
                <a:ea typeface="Calibri"/>
                <a:cs typeface="Calibri"/>
                <a:sym typeface="Calibri"/>
              </a:rPr>
              <a:t>Αλγοριθμική́ και Προγραμματισμός υπολογιστικών συστημάτων </a:t>
            </a:r>
            <a:endParaRPr/>
          </a:p>
          <a:p>
            <a:pPr marL="514350" marR="0" lvl="0" indent="-514350" algn="l" rtl="0">
              <a:spcBef>
                <a:spcPts val="0"/>
              </a:spcBef>
              <a:spcAft>
                <a:spcPts val="0"/>
              </a:spcAft>
              <a:buClr>
                <a:schemeClr val="dk1"/>
              </a:buClr>
              <a:buSzPts val="2400"/>
              <a:buFont typeface="Calibri"/>
              <a:buAutoNum type="arabicPeriod"/>
            </a:pPr>
            <a:r>
              <a:rPr lang="el-GR" sz="2400">
                <a:solidFill>
                  <a:schemeClr val="dk1"/>
                </a:solidFill>
                <a:latin typeface="Calibri"/>
                <a:ea typeface="Calibri"/>
                <a:cs typeface="Calibri"/>
                <a:sym typeface="Calibri"/>
              </a:rPr>
              <a:t>Υπολογιστικά συστήματα, Ψηφιακές συσκευές, Δίκτυα </a:t>
            </a:r>
            <a:endParaRPr/>
          </a:p>
          <a:p>
            <a:pPr marL="514350" marR="0" lvl="0" indent="-514350" algn="l" rtl="0">
              <a:spcBef>
                <a:spcPts val="0"/>
              </a:spcBef>
              <a:spcAft>
                <a:spcPts val="0"/>
              </a:spcAft>
              <a:buClr>
                <a:schemeClr val="dk1"/>
              </a:buClr>
              <a:buSzPts val="2400"/>
              <a:buFont typeface="Calibri"/>
              <a:buAutoNum type="arabicPeriod"/>
            </a:pPr>
            <a:r>
              <a:rPr lang="el-GR" sz="2400">
                <a:solidFill>
                  <a:schemeClr val="dk1"/>
                </a:solidFill>
                <a:latin typeface="Calibri"/>
                <a:ea typeface="Calibri"/>
                <a:cs typeface="Calibri"/>
                <a:sym typeface="Calibri"/>
              </a:rPr>
              <a:t>Δεδομένα και Ανάλυση δεδομένων </a:t>
            </a:r>
            <a:endParaRPr/>
          </a:p>
          <a:p>
            <a:pPr marL="514350" marR="0" lvl="0" indent="-514350" algn="l" rtl="0">
              <a:spcBef>
                <a:spcPts val="0"/>
              </a:spcBef>
              <a:spcAft>
                <a:spcPts val="0"/>
              </a:spcAft>
              <a:buClr>
                <a:schemeClr val="dk1"/>
              </a:buClr>
              <a:buSzPts val="2400"/>
              <a:buFont typeface="Calibri"/>
              <a:buAutoNum type="arabicPeriod"/>
            </a:pPr>
            <a:r>
              <a:rPr lang="el-GR" sz="2400">
                <a:solidFill>
                  <a:schemeClr val="dk1"/>
                </a:solidFill>
                <a:latin typeface="Calibri"/>
                <a:ea typeface="Calibri"/>
                <a:cs typeface="Calibri"/>
                <a:sym typeface="Calibri"/>
              </a:rPr>
              <a:t>Ψηφιακός γραμματισμός </a:t>
            </a:r>
            <a:endParaRPr/>
          </a:p>
          <a:p>
            <a:pPr marL="514350" marR="0" lvl="0" indent="-514350" algn="l" rtl="0">
              <a:spcBef>
                <a:spcPts val="0"/>
              </a:spcBef>
              <a:spcAft>
                <a:spcPts val="0"/>
              </a:spcAft>
              <a:buClr>
                <a:schemeClr val="dk1"/>
              </a:buClr>
              <a:buSzPts val="2400"/>
              <a:buFont typeface="Calibri"/>
              <a:buAutoNum type="arabicPeriod"/>
            </a:pPr>
            <a:r>
              <a:rPr lang="el-GR" sz="2400">
                <a:solidFill>
                  <a:schemeClr val="dk1"/>
                </a:solidFill>
                <a:latin typeface="Calibri"/>
                <a:ea typeface="Calibri"/>
                <a:cs typeface="Calibri"/>
                <a:sym typeface="Calibri"/>
              </a:rPr>
              <a:t>Ψηφιακές τεχνολογίες και κοινωνία</a:t>
            </a:r>
            <a:endParaRPr sz="2400">
              <a:solidFill>
                <a:schemeClr val="dk1"/>
              </a:solidFill>
              <a:latin typeface="Calibri"/>
              <a:ea typeface="Calibri"/>
              <a:cs typeface="Calibri"/>
              <a:sym typeface="Calibri"/>
            </a:endParaRPr>
          </a:p>
        </p:txBody>
      </p:sp>
      <p:sp>
        <p:nvSpPr>
          <p:cNvPr id="263" name="Google Shape;263;p11"/>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2400">
                <a:solidFill>
                  <a:srgbClr val="FFFFFF"/>
                </a:solidFill>
                <a:latin typeface="Calibri"/>
                <a:ea typeface="Calibri"/>
                <a:cs typeface="Calibri"/>
                <a:sym typeface="Calibri"/>
              </a:rPr>
              <a:t>Οργάνωση περιεχομένου με άξονα Θεματικά Πεδία</a:t>
            </a:r>
            <a:endParaRPr/>
          </a:p>
          <a:p>
            <a:pPr marL="0" marR="0" lvl="0" indent="0" algn="ctr" rtl="0">
              <a:spcBef>
                <a:spcPts val="0"/>
              </a:spcBef>
              <a:spcAft>
                <a:spcPts val="0"/>
              </a:spcAft>
              <a:buNone/>
            </a:pPr>
            <a:r>
              <a:rPr lang="el-GR" sz="2400">
                <a:solidFill>
                  <a:srgbClr val="FFFFFF"/>
                </a:solidFill>
                <a:latin typeface="Calibri"/>
                <a:ea typeface="Calibri"/>
                <a:cs typeface="Calibri"/>
                <a:sym typeface="Calibri"/>
              </a:rPr>
              <a:t>ΠΣ Πληροφορική και ΤΠΕ Δημοτικού | Πληροφορική Γυμνασίου | Πληροφορική Λυκείου</a:t>
            </a:r>
            <a:endParaRPr/>
          </a:p>
        </p:txBody>
      </p:sp>
      <p:sp>
        <p:nvSpPr>
          <p:cNvPr id="264" name="Google Shape;264;p11"/>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2"/>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800">
                <a:solidFill>
                  <a:srgbClr val="FFFFFF"/>
                </a:solidFill>
                <a:latin typeface="Calibri"/>
                <a:ea typeface="Calibri"/>
                <a:cs typeface="Calibri"/>
                <a:sym typeface="Calibri"/>
              </a:rPr>
              <a:t>Προσδοκώμενα Μαθησιακά Αποτελέσματα (ΠΜΑ) – Σχεδιασμός Διδασκαλίας</a:t>
            </a:r>
            <a:endParaRPr/>
          </a:p>
        </p:txBody>
      </p:sp>
      <p:sp>
        <p:nvSpPr>
          <p:cNvPr id="270" name="Google Shape;270;p12"/>
          <p:cNvSpPr/>
          <p:nvPr/>
        </p:nvSpPr>
        <p:spPr>
          <a:xfrm>
            <a:off x="93613" y="846087"/>
            <a:ext cx="12024000" cy="144000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131375" tIns="131375" rIns="131375" bIns="131375"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Μετατόπιση από την ύλη στα </a:t>
            </a:r>
            <a:r>
              <a:rPr lang="el-GR" sz="2400">
                <a:solidFill>
                  <a:srgbClr val="FFFFFF"/>
                </a:solidFill>
                <a:latin typeface="Calibri"/>
                <a:ea typeface="Calibri"/>
                <a:cs typeface="Calibri"/>
                <a:sym typeface="Calibri"/>
              </a:rPr>
              <a:t>Προσδοκώμενα Μαθησιακά Αποτελέσματα (ΠΜΑ)</a:t>
            </a:r>
            <a:r>
              <a:rPr lang="el-GR" sz="2400">
                <a:solidFill>
                  <a:schemeClr val="lt1"/>
                </a:solidFill>
                <a:latin typeface="Calibri"/>
                <a:ea typeface="Calibri"/>
                <a:cs typeface="Calibri"/>
                <a:sym typeface="Calibri"/>
              </a:rPr>
              <a:t> </a:t>
            </a:r>
            <a:endParaRPr/>
          </a:p>
          <a:p>
            <a:pPr marL="0" marR="0" lvl="0" indent="0" algn="l" rtl="0">
              <a:lnSpc>
                <a:spcPct val="90000"/>
              </a:lnSpc>
              <a:spcBef>
                <a:spcPts val="840"/>
              </a:spcBef>
              <a:spcAft>
                <a:spcPts val="0"/>
              </a:spcAft>
              <a:buNone/>
            </a:pPr>
            <a:r>
              <a:rPr lang="el-GR" sz="2400">
                <a:solidFill>
                  <a:schemeClr val="lt1"/>
                </a:solidFill>
                <a:latin typeface="Calibri"/>
                <a:ea typeface="Calibri"/>
                <a:cs typeface="Calibri"/>
                <a:sym typeface="Calibri"/>
              </a:rPr>
              <a:t>Κάθε ΠΣ γνωστικού αντικειμένου/μαθήματος δεν οργανώνεται με βάση λίστες με ύλη που πρέπει να διδάξει ο εκπαιδευτικός αλλά με βάση τα ΠΜΑ</a:t>
            </a:r>
            <a:endParaRPr sz="2400">
              <a:solidFill>
                <a:schemeClr val="lt1"/>
              </a:solidFill>
              <a:latin typeface="Calibri"/>
              <a:ea typeface="Calibri"/>
              <a:cs typeface="Calibri"/>
              <a:sym typeface="Calibri"/>
            </a:endParaRPr>
          </a:p>
        </p:txBody>
      </p:sp>
      <p:sp>
        <p:nvSpPr>
          <p:cNvPr id="271" name="Google Shape;271;p12"/>
          <p:cNvSpPr/>
          <p:nvPr/>
        </p:nvSpPr>
        <p:spPr>
          <a:xfrm>
            <a:off x="93613" y="2329883"/>
            <a:ext cx="12024000" cy="1872000"/>
          </a:xfrm>
          <a:prstGeom prst="roundRect">
            <a:avLst>
              <a:gd name="adj" fmla="val 16667"/>
            </a:avLst>
          </a:prstGeom>
          <a:solidFill>
            <a:srgbClr val="548135"/>
          </a:solidFill>
          <a:ln w="12700" cap="flat" cmpd="sng">
            <a:solidFill>
              <a:schemeClr val="lt1"/>
            </a:solidFill>
            <a:prstDash val="solid"/>
            <a:miter lim="800000"/>
            <a:headEnd type="none" w="sm" len="sm"/>
            <a:tailEnd type="none" w="sm" len="sm"/>
          </a:ln>
        </p:spPr>
        <p:txBody>
          <a:bodyPr spcFirstLastPara="1" wrap="square" lIns="131375" tIns="131375" rIns="131375" bIns="131375" anchor="ctr" anchorCtr="0">
            <a:noAutofit/>
          </a:bodyPr>
          <a:lstStyle/>
          <a:p>
            <a:pPr marL="0" marR="0" lvl="0" indent="0" algn="just" rtl="0">
              <a:lnSpc>
                <a:spcPct val="90000"/>
              </a:lnSpc>
              <a:spcBef>
                <a:spcPts val="0"/>
              </a:spcBef>
              <a:spcAft>
                <a:spcPts val="0"/>
              </a:spcAft>
              <a:buNone/>
            </a:pPr>
            <a:r>
              <a:rPr lang="el-GR" sz="2400">
                <a:solidFill>
                  <a:schemeClr val="lt1"/>
                </a:solidFill>
                <a:latin typeface="Calibri"/>
                <a:ea typeface="Calibri"/>
                <a:cs typeface="Calibri"/>
                <a:sym typeface="Calibri"/>
              </a:rPr>
              <a:t>Τι είναι τα </a:t>
            </a:r>
            <a:r>
              <a:rPr lang="el-GR" sz="2400">
                <a:solidFill>
                  <a:srgbClr val="FFFFFF"/>
                </a:solidFill>
                <a:latin typeface="Calibri"/>
                <a:ea typeface="Calibri"/>
                <a:cs typeface="Calibri"/>
                <a:sym typeface="Calibri"/>
              </a:rPr>
              <a:t>Προσδοκώμενα Μαθησιακά Αποτελέσματα (ΠΜΑ)</a:t>
            </a:r>
            <a:r>
              <a:rPr lang="el-GR" sz="2400">
                <a:solidFill>
                  <a:schemeClr val="lt1"/>
                </a:solidFill>
                <a:latin typeface="Calibri"/>
                <a:ea typeface="Calibri"/>
                <a:cs typeface="Calibri"/>
                <a:sym typeface="Calibri"/>
              </a:rPr>
              <a:t>; </a:t>
            </a:r>
            <a:endParaRPr/>
          </a:p>
          <a:p>
            <a:pPr marL="0" marR="0" lvl="0" indent="0" algn="just" rtl="0">
              <a:lnSpc>
                <a:spcPct val="90000"/>
              </a:lnSpc>
              <a:spcBef>
                <a:spcPts val="840"/>
              </a:spcBef>
              <a:spcAft>
                <a:spcPts val="0"/>
              </a:spcAft>
              <a:buNone/>
            </a:pPr>
            <a:r>
              <a:rPr lang="el-GR" sz="2400">
                <a:solidFill>
                  <a:schemeClr val="lt1"/>
                </a:solidFill>
                <a:latin typeface="Calibri"/>
                <a:ea typeface="Calibri"/>
                <a:cs typeface="Calibri"/>
                <a:sym typeface="Calibri"/>
              </a:rPr>
              <a:t>Είναι όλα όσα χρειάζεται να γνωρίζει ο μαθητής, να κατανοεί και να μπορεί να εφαρμόσει μετά την ολοκλήρωση κάθε μαθησιακής διαδικασίας. </a:t>
            </a:r>
            <a:endParaRPr/>
          </a:p>
          <a:p>
            <a:pPr marL="0" marR="0" lvl="0" indent="0" algn="just" rtl="0">
              <a:lnSpc>
                <a:spcPct val="90000"/>
              </a:lnSpc>
              <a:spcBef>
                <a:spcPts val="840"/>
              </a:spcBef>
              <a:spcAft>
                <a:spcPts val="0"/>
              </a:spcAft>
              <a:buNone/>
            </a:pPr>
            <a:r>
              <a:rPr lang="el-GR" sz="2400">
                <a:solidFill>
                  <a:schemeClr val="lt1"/>
                </a:solidFill>
                <a:latin typeface="Calibri"/>
                <a:ea typeface="Calibri"/>
                <a:cs typeface="Calibri"/>
                <a:sym typeface="Calibri"/>
              </a:rPr>
              <a:t>Διατυπώνονται με ρήματα που δηλώνουν αξιολογήσιμες γνώσεις, δεξιότητες και ικανότητες</a:t>
            </a:r>
            <a:endParaRPr/>
          </a:p>
        </p:txBody>
      </p:sp>
      <p:sp>
        <p:nvSpPr>
          <p:cNvPr id="272" name="Google Shape;272;p12"/>
          <p:cNvSpPr/>
          <p:nvPr/>
        </p:nvSpPr>
        <p:spPr>
          <a:xfrm>
            <a:off x="93613" y="4245679"/>
            <a:ext cx="12024000" cy="2016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199950" tIns="199950" rIns="199950" bIns="199950"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Και τι σημαίνει αυτό;</a:t>
            </a:r>
            <a:endParaRPr/>
          </a:p>
          <a:p>
            <a:pPr marL="0" marR="0" lvl="0" indent="0" algn="l" rtl="0">
              <a:lnSpc>
                <a:spcPct val="90000"/>
              </a:lnSpc>
              <a:spcBef>
                <a:spcPts val="840"/>
              </a:spcBef>
              <a:spcAft>
                <a:spcPts val="0"/>
              </a:spcAft>
              <a:buNone/>
            </a:pPr>
            <a:r>
              <a:rPr lang="el-GR" sz="2400">
                <a:solidFill>
                  <a:schemeClr val="lt1"/>
                </a:solidFill>
                <a:latin typeface="Calibri"/>
                <a:ea typeface="Calibri"/>
                <a:cs typeface="Calibri"/>
                <a:sym typeface="Calibri"/>
              </a:rPr>
              <a:t>Απαιτείται ένας αντίστροφος διδακτικός σχεδιασμός, όπου η αφετηρία είναι τα ΠΜΑ και στη συνέχεια γίνεται η επιλογή δραστηριοτήτων και αξιολόγησης.</a:t>
            </a:r>
            <a:endParaRPr/>
          </a:p>
          <a:p>
            <a:pPr marL="0" marR="0" lvl="0" indent="0" algn="l" rtl="0">
              <a:lnSpc>
                <a:spcPct val="90000"/>
              </a:lnSpc>
              <a:spcBef>
                <a:spcPts val="840"/>
              </a:spcBef>
              <a:spcAft>
                <a:spcPts val="0"/>
              </a:spcAft>
              <a:buNone/>
            </a:pPr>
            <a:r>
              <a:rPr lang="el-GR" sz="2400">
                <a:solidFill>
                  <a:schemeClr val="lt1"/>
                </a:solidFill>
                <a:latin typeface="Calibri"/>
                <a:ea typeface="Calibri"/>
                <a:cs typeface="Calibri"/>
                <a:sym typeface="Calibri"/>
              </a:rPr>
              <a:t>Δημιουργία ενός μαθησιακού περιβάλλοντος με ποικιλομορφία μέσων και ετερογένεια ερεθισμάτων.</a:t>
            </a:r>
            <a:endParaRPr sz="2400">
              <a:solidFill>
                <a:schemeClr val="lt1"/>
              </a:solidFill>
              <a:latin typeface="Calibri"/>
              <a:ea typeface="Calibri"/>
              <a:cs typeface="Calibri"/>
              <a:sym typeface="Calibri"/>
            </a:endParaRPr>
          </a:p>
        </p:txBody>
      </p:sp>
      <p:sp>
        <p:nvSpPr>
          <p:cNvPr id="273" name="Google Shape;273;p12"/>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700">
                <a:solidFill>
                  <a:srgbClr val="FFFFFF"/>
                </a:solidFill>
                <a:latin typeface="Calibri"/>
                <a:ea typeface="Calibri"/>
                <a:cs typeface="Calibri"/>
                <a:sym typeface="Calibri"/>
              </a:rPr>
              <a:t>Εξασφάλιση συνοχής και συνέχειας από τάξη σε τάξη και από βαθμίδα σε βαθμίδα</a:t>
            </a:r>
            <a:endParaRPr/>
          </a:p>
        </p:txBody>
      </p:sp>
      <p:sp>
        <p:nvSpPr>
          <p:cNvPr id="279" name="Google Shape;279;p13"/>
          <p:cNvSpPr txBox="1"/>
          <p:nvPr/>
        </p:nvSpPr>
        <p:spPr>
          <a:xfrm>
            <a:off x="115690" y="836712"/>
            <a:ext cx="11951999" cy="14465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200">
                <a:solidFill>
                  <a:schemeClr val="dk1"/>
                </a:solidFill>
                <a:latin typeface="Calibri"/>
                <a:ea typeface="Calibri"/>
                <a:cs typeface="Calibri"/>
                <a:sym typeface="Calibri"/>
              </a:rPr>
              <a:t>Παράδειγμα ανάπτυξης θεματικής ενότητας «Κανονικότητες - Συναρτήσεις» στο πλαίσιο του θεματικού πεδίου «Αριθμός-Άλγεβρα-Ανάλυση». Από την αναγνώριση κανονικότητας στην Α΄ Δημοτικού έως τη μελέτη μοντέλων πληθυσμών που η μεταβολή τους περιγράφεται με εκθετικές συναρτήσεις, όπως τα κρούσματα COVID 19.</a:t>
            </a:r>
            <a:endParaRPr/>
          </a:p>
        </p:txBody>
      </p:sp>
      <p:sp>
        <p:nvSpPr>
          <p:cNvPr id="280" name="Google Shape;280;p13"/>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pic>
        <p:nvPicPr>
          <p:cNvPr id="281" name="Google Shape;281;p13"/>
          <p:cNvPicPr preferRelativeResize="0"/>
          <p:nvPr/>
        </p:nvPicPr>
        <p:blipFill rotWithShape="1">
          <a:blip r:embed="rId3">
            <a:alphaModFix/>
          </a:blip>
          <a:srcRect/>
          <a:stretch/>
        </p:blipFill>
        <p:spPr>
          <a:xfrm>
            <a:off x="32803" y="2327974"/>
            <a:ext cx="12100294" cy="356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p:nvPr/>
        </p:nvSpPr>
        <p:spPr>
          <a:xfrm rot="5400000">
            <a:off x="479378" y="1969125"/>
            <a:ext cx="1040130" cy="1184151"/>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287" name="Google Shape;287;p14"/>
          <p:cNvSpPr/>
          <p:nvPr/>
        </p:nvSpPr>
        <p:spPr>
          <a:xfrm>
            <a:off x="203805" y="816120"/>
            <a:ext cx="3024000" cy="1225619"/>
          </a:xfrm>
          <a:prstGeom prst="roundRect">
            <a:avLst>
              <a:gd name="adj" fmla="val 1667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Επιδιωκόμενο Πρόγραμμα Σπουδών</a:t>
            </a:r>
            <a:endParaRPr sz="2400">
              <a:solidFill>
                <a:schemeClr val="lt1"/>
              </a:solidFill>
              <a:latin typeface="Calibri"/>
              <a:ea typeface="Calibri"/>
              <a:cs typeface="Calibri"/>
              <a:sym typeface="Calibri"/>
            </a:endParaRPr>
          </a:p>
        </p:txBody>
      </p:sp>
      <p:sp>
        <p:nvSpPr>
          <p:cNvPr id="288" name="Google Shape;288;p14"/>
          <p:cNvSpPr/>
          <p:nvPr/>
        </p:nvSpPr>
        <p:spPr>
          <a:xfrm rot="5400000">
            <a:off x="1845228" y="3345900"/>
            <a:ext cx="1040130" cy="1184151"/>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289" name="Google Shape;289;p14"/>
          <p:cNvSpPr/>
          <p:nvPr/>
        </p:nvSpPr>
        <p:spPr>
          <a:xfrm>
            <a:off x="1569656" y="2192895"/>
            <a:ext cx="3024000" cy="1225619"/>
          </a:xfrm>
          <a:prstGeom prst="roundRect">
            <a:avLst>
              <a:gd name="adj" fmla="val 1667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Εν δυνάμει πραγματοποιούμενο Πρόγραμμα Σπουδών</a:t>
            </a:r>
            <a:endParaRPr sz="2400">
              <a:solidFill>
                <a:schemeClr val="lt1"/>
              </a:solidFill>
              <a:latin typeface="Calibri"/>
              <a:ea typeface="Calibri"/>
              <a:cs typeface="Calibri"/>
              <a:sym typeface="Calibri"/>
            </a:endParaRPr>
          </a:p>
        </p:txBody>
      </p:sp>
      <p:sp>
        <p:nvSpPr>
          <p:cNvPr id="290" name="Google Shape;290;p14"/>
          <p:cNvSpPr/>
          <p:nvPr/>
        </p:nvSpPr>
        <p:spPr>
          <a:xfrm rot="5400000">
            <a:off x="3296965" y="4722676"/>
            <a:ext cx="1040130" cy="1184151"/>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291" name="Google Shape;291;p14"/>
          <p:cNvSpPr/>
          <p:nvPr/>
        </p:nvSpPr>
        <p:spPr>
          <a:xfrm>
            <a:off x="2927648" y="3569671"/>
            <a:ext cx="3024000" cy="1225619"/>
          </a:xfrm>
          <a:prstGeom prst="roundRect">
            <a:avLst>
              <a:gd name="adj" fmla="val 1667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a:solidFill>
                  <a:schemeClr val="lt1"/>
                </a:solidFill>
                <a:latin typeface="Calibri"/>
                <a:ea typeface="Calibri"/>
                <a:cs typeface="Calibri"/>
                <a:sym typeface="Calibri"/>
              </a:rPr>
              <a:t>Πραγματοποιηθέν Πρόγραμμα Σπουδών</a:t>
            </a:r>
            <a:endParaRPr sz="2400">
              <a:solidFill>
                <a:schemeClr val="lt1"/>
              </a:solidFill>
              <a:latin typeface="Calibri"/>
              <a:ea typeface="Calibri"/>
              <a:cs typeface="Calibri"/>
              <a:sym typeface="Calibri"/>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92" name="Google Shape;292;p14"/>
          <p:cNvSpPr/>
          <p:nvPr/>
        </p:nvSpPr>
        <p:spPr>
          <a:xfrm>
            <a:off x="4379385" y="4946446"/>
            <a:ext cx="3024000" cy="1225619"/>
          </a:xfrm>
          <a:prstGeom prst="roundRect">
            <a:avLst>
              <a:gd name="adj" fmla="val 1667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Επιτευχθέν Πρόγραμμα Σπουδών</a:t>
            </a:r>
            <a:endParaRPr sz="2400">
              <a:solidFill>
                <a:schemeClr val="lt1"/>
              </a:solidFill>
              <a:latin typeface="Calibri"/>
              <a:ea typeface="Calibri"/>
              <a:cs typeface="Calibri"/>
              <a:sym typeface="Calibri"/>
            </a:endParaRPr>
          </a:p>
        </p:txBody>
      </p:sp>
      <p:sp>
        <p:nvSpPr>
          <p:cNvPr id="293" name="Google Shape;293;p14"/>
          <p:cNvSpPr txBox="1"/>
          <p:nvPr/>
        </p:nvSpPr>
        <p:spPr>
          <a:xfrm>
            <a:off x="3229575" y="1049555"/>
            <a:ext cx="8758620" cy="757130"/>
          </a:xfrm>
          <a:prstGeom prst="rect">
            <a:avLst/>
          </a:prstGeom>
          <a:noFill/>
          <a:ln>
            <a:noFill/>
          </a:ln>
        </p:spPr>
        <p:txBody>
          <a:bodyPr spcFirstLastPara="1" wrap="square" lIns="91425" tIns="45700" rIns="91425" bIns="45700" anchor="ctr" anchorCtr="0">
            <a:sp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Προσανατολισμοί, Σκοποί, Θεματικά Πεδία, Προσδοκώμενα Μαθησιακά Αποτελέσματα, Μέθοδοι Διδασκαλίας</a:t>
            </a:r>
            <a:endParaRPr sz="2400" b="0" i="0" u="none" strike="noStrike" cap="none">
              <a:solidFill>
                <a:schemeClr val="dk1"/>
              </a:solidFill>
              <a:latin typeface="Calibri"/>
              <a:ea typeface="Calibri"/>
              <a:cs typeface="Calibri"/>
              <a:sym typeface="Calibri"/>
            </a:endParaRPr>
          </a:p>
        </p:txBody>
      </p:sp>
      <p:sp>
        <p:nvSpPr>
          <p:cNvPr id="294" name="Google Shape;294;p14"/>
          <p:cNvSpPr txBox="1"/>
          <p:nvPr/>
        </p:nvSpPr>
        <p:spPr>
          <a:xfrm>
            <a:off x="4597047" y="2482539"/>
            <a:ext cx="7391148" cy="757130"/>
          </a:xfrm>
          <a:prstGeom prst="rect">
            <a:avLst/>
          </a:prstGeom>
          <a:noFill/>
          <a:ln>
            <a:noFill/>
          </a:ln>
        </p:spPr>
        <p:txBody>
          <a:bodyPr spcFirstLastPara="1" wrap="square" lIns="91425" tIns="45700" rIns="91425" bIns="45700" anchor="t" anchorCtr="0">
            <a:sp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Πολλαπλό Βιβλίο και άλλο υποστηρικτικό εκπαιδευτικό υλικό </a:t>
            </a:r>
            <a:endParaRPr sz="2400" b="0" i="0" u="none" strike="noStrike" cap="none">
              <a:solidFill>
                <a:schemeClr val="dk1"/>
              </a:solidFill>
              <a:latin typeface="Calibri"/>
              <a:ea typeface="Calibri"/>
              <a:cs typeface="Calibri"/>
              <a:sym typeface="Calibri"/>
            </a:endParaRPr>
          </a:p>
        </p:txBody>
      </p:sp>
      <p:sp>
        <p:nvSpPr>
          <p:cNvPr id="295" name="Google Shape;295;p14"/>
          <p:cNvSpPr txBox="1"/>
          <p:nvPr/>
        </p:nvSpPr>
        <p:spPr>
          <a:xfrm>
            <a:off x="5965199" y="3859315"/>
            <a:ext cx="6022996" cy="757130"/>
          </a:xfrm>
          <a:prstGeom prst="rect">
            <a:avLst/>
          </a:prstGeom>
          <a:noFill/>
          <a:ln>
            <a:noFill/>
          </a:ln>
        </p:spPr>
        <p:txBody>
          <a:bodyPr spcFirstLastPara="1" wrap="square" lIns="91425" tIns="45700" rIns="91425" bIns="45700" anchor="t" anchorCtr="0">
            <a:sp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Διδακτικές Στρατηγικές, Πρακτικές και Δραστηριότητες </a:t>
            </a:r>
            <a:endParaRPr sz="2400" b="0" i="0" u="none" strike="noStrike" cap="none">
              <a:solidFill>
                <a:schemeClr val="dk1"/>
              </a:solidFill>
              <a:latin typeface="Calibri"/>
              <a:ea typeface="Calibri"/>
              <a:cs typeface="Calibri"/>
              <a:sym typeface="Calibri"/>
            </a:endParaRPr>
          </a:p>
        </p:txBody>
      </p:sp>
      <p:sp>
        <p:nvSpPr>
          <p:cNvPr id="296" name="Google Shape;296;p14"/>
          <p:cNvSpPr txBox="1"/>
          <p:nvPr/>
        </p:nvSpPr>
        <p:spPr>
          <a:xfrm>
            <a:off x="7405360" y="5097590"/>
            <a:ext cx="4582836" cy="1421928"/>
          </a:xfrm>
          <a:prstGeom prst="rect">
            <a:avLst/>
          </a:prstGeom>
          <a:noFill/>
          <a:ln>
            <a:noFill/>
          </a:ln>
        </p:spPr>
        <p:txBody>
          <a:bodyPr spcFirstLastPara="1" wrap="square" lIns="91425" tIns="45700" rIns="91425" bIns="45700" anchor="t" anchorCtr="0">
            <a:sp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Γνώσεις, Ιδέες, Οικοδόμηση/Οικειοποίηση Εννοιών, Δεξιότητες, Ικανότητες, Αξίες &amp; Στάσεις </a:t>
            </a:r>
            <a:endParaRPr sz="2400" b="0" i="0" u="none" strike="noStrike" cap="none">
              <a:solidFill>
                <a:schemeClr val="dk1"/>
              </a:solidFill>
              <a:latin typeface="Calibri"/>
              <a:ea typeface="Calibri"/>
              <a:cs typeface="Calibri"/>
              <a:sym typeface="Calibri"/>
            </a:endParaRPr>
          </a:p>
        </p:txBody>
      </p:sp>
      <p:sp>
        <p:nvSpPr>
          <p:cNvPr id="297" name="Google Shape;297;p14"/>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Καθοριστικός ο ρόλος των Εκπαιδευτικών</a:t>
            </a:r>
            <a:endParaRPr/>
          </a:p>
        </p:txBody>
      </p:sp>
      <p:sp>
        <p:nvSpPr>
          <p:cNvPr id="298" name="Google Shape;298;p14"/>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15"/>
          <p:cNvGrpSpPr/>
          <p:nvPr/>
        </p:nvGrpSpPr>
        <p:grpSpPr>
          <a:xfrm>
            <a:off x="667941" y="988568"/>
            <a:ext cx="1527002" cy="931507"/>
            <a:chOff x="1301202" y="1491489"/>
            <a:chExt cx="1335920" cy="931507"/>
          </a:xfrm>
        </p:grpSpPr>
        <p:grpSp>
          <p:nvGrpSpPr>
            <p:cNvPr id="304" name="Google Shape;304;p15"/>
            <p:cNvGrpSpPr/>
            <p:nvPr/>
          </p:nvGrpSpPr>
          <p:grpSpPr>
            <a:xfrm>
              <a:off x="1362217" y="1491489"/>
              <a:ext cx="1189621" cy="759501"/>
              <a:chOff x="1362217" y="1491489"/>
              <a:chExt cx="1189621" cy="759501"/>
            </a:xfrm>
          </p:grpSpPr>
          <p:sp>
            <p:nvSpPr>
              <p:cNvPr id="305" name="Google Shape;305;p15"/>
              <p:cNvSpPr/>
              <p:nvPr/>
            </p:nvSpPr>
            <p:spPr>
              <a:xfrm>
                <a:off x="1362217" y="1499328"/>
                <a:ext cx="1189621" cy="743822"/>
              </a:xfrm>
              <a:prstGeom prst="arc">
                <a:avLst>
                  <a:gd name="adj1" fmla="val 1403617"/>
                  <a:gd name="adj2" fmla="val 912891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06" name="Google Shape;306;p15"/>
              <p:cNvSpPr/>
              <p:nvPr/>
            </p:nvSpPr>
            <p:spPr>
              <a:xfrm>
                <a:off x="1362217" y="1491489"/>
                <a:ext cx="1189621" cy="759501"/>
              </a:xfrm>
              <a:prstGeom prst="arc">
                <a:avLst>
                  <a:gd name="adj1" fmla="val 12368695"/>
                  <a:gd name="adj2" fmla="val 20393014"/>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307" name="Google Shape;307;p15"/>
            <p:cNvSpPr txBox="1"/>
            <p:nvPr/>
          </p:nvSpPr>
          <p:spPr>
            <a:xfrm>
              <a:off x="1301202" y="1665866"/>
              <a:ext cx="1335920" cy="7571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2400"/>
                <a:buFont typeface="Calibri"/>
                <a:buNone/>
              </a:pPr>
              <a:r>
                <a:rPr lang="el-GR" sz="2400">
                  <a:solidFill>
                    <a:schemeClr val="dk1"/>
                  </a:solidFill>
                  <a:latin typeface="Calibri"/>
                  <a:ea typeface="Calibri"/>
                  <a:cs typeface="Calibri"/>
                  <a:sym typeface="Calibri"/>
                </a:rPr>
                <a:t>Τι είδους:</a:t>
              </a:r>
              <a:endParaRPr sz="2400">
                <a:solidFill>
                  <a:schemeClr val="dk1"/>
                </a:solidFill>
                <a:latin typeface="Calibri"/>
                <a:ea typeface="Calibri"/>
                <a:cs typeface="Calibri"/>
                <a:sym typeface="Calibri"/>
              </a:endParaRPr>
            </a:p>
          </p:txBody>
        </p:sp>
      </p:grpSp>
      <p:grpSp>
        <p:nvGrpSpPr>
          <p:cNvPr id="308" name="Google Shape;308;p15"/>
          <p:cNvGrpSpPr/>
          <p:nvPr/>
        </p:nvGrpSpPr>
        <p:grpSpPr>
          <a:xfrm>
            <a:off x="2805174" y="988568"/>
            <a:ext cx="1994681" cy="759501"/>
            <a:chOff x="3431703" y="1491489"/>
            <a:chExt cx="1937990" cy="759501"/>
          </a:xfrm>
        </p:grpSpPr>
        <p:grpSp>
          <p:nvGrpSpPr>
            <p:cNvPr id="309" name="Google Shape;309;p15"/>
            <p:cNvGrpSpPr/>
            <p:nvPr/>
          </p:nvGrpSpPr>
          <p:grpSpPr>
            <a:xfrm>
              <a:off x="3747739" y="1491489"/>
              <a:ext cx="1189621" cy="759501"/>
              <a:chOff x="1362217" y="1491489"/>
              <a:chExt cx="1189621" cy="759501"/>
            </a:xfrm>
          </p:grpSpPr>
          <p:sp>
            <p:nvSpPr>
              <p:cNvPr id="310" name="Google Shape;310;p15"/>
              <p:cNvSpPr/>
              <p:nvPr/>
            </p:nvSpPr>
            <p:spPr>
              <a:xfrm>
                <a:off x="1362217" y="1499328"/>
                <a:ext cx="1189621" cy="743822"/>
              </a:xfrm>
              <a:prstGeom prst="arc">
                <a:avLst>
                  <a:gd name="adj1" fmla="val 1403617"/>
                  <a:gd name="adj2" fmla="val 912891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1" name="Google Shape;311;p15"/>
              <p:cNvSpPr/>
              <p:nvPr/>
            </p:nvSpPr>
            <p:spPr>
              <a:xfrm>
                <a:off x="1362217" y="1491489"/>
                <a:ext cx="1189621" cy="759501"/>
              </a:xfrm>
              <a:prstGeom prst="arc">
                <a:avLst>
                  <a:gd name="adj1" fmla="val 12368695"/>
                  <a:gd name="adj2" fmla="val 20393014"/>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312" name="Google Shape;312;p15"/>
            <p:cNvSpPr txBox="1"/>
            <p:nvPr/>
          </p:nvSpPr>
          <p:spPr>
            <a:xfrm>
              <a:off x="3431703" y="1672723"/>
              <a:ext cx="193799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2400"/>
                <a:buFont typeface="Calibri"/>
                <a:buNone/>
              </a:pPr>
              <a:r>
                <a:rPr lang="el-GR" sz="2400">
                  <a:solidFill>
                    <a:schemeClr val="dk1"/>
                  </a:solidFill>
                  <a:latin typeface="Calibri"/>
                  <a:ea typeface="Calibri"/>
                  <a:cs typeface="Calibri"/>
                  <a:sym typeface="Calibri"/>
                </a:rPr>
                <a:t>Εκπαιδευτικός</a:t>
              </a:r>
              <a:endParaRPr sz="2400">
                <a:solidFill>
                  <a:schemeClr val="dk1"/>
                </a:solidFill>
                <a:latin typeface="Calibri"/>
                <a:ea typeface="Calibri"/>
                <a:cs typeface="Calibri"/>
                <a:sym typeface="Calibri"/>
              </a:endParaRPr>
            </a:p>
          </p:txBody>
        </p:sp>
      </p:grpSp>
      <p:grpSp>
        <p:nvGrpSpPr>
          <p:cNvPr id="313" name="Google Shape;313;p15"/>
          <p:cNvGrpSpPr/>
          <p:nvPr/>
        </p:nvGrpSpPr>
        <p:grpSpPr>
          <a:xfrm>
            <a:off x="5237098" y="980728"/>
            <a:ext cx="3235166" cy="759501"/>
            <a:chOff x="5569430" y="1483649"/>
            <a:chExt cx="3235166" cy="759501"/>
          </a:xfrm>
        </p:grpSpPr>
        <p:sp>
          <p:nvSpPr>
            <p:cNvPr id="314" name="Google Shape;314;p15"/>
            <p:cNvSpPr txBox="1"/>
            <p:nvPr/>
          </p:nvSpPr>
          <p:spPr>
            <a:xfrm>
              <a:off x="5569430" y="1672723"/>
              <a:ext cx="3235166"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2400"/>
                <a:buFont typeface="Calibri"/>
                <a:buNone/>
              </a:pPr>
              <a:r>
                <a:rPr lang="el-GR" sz="2400">
                  <a:solidFill>
                    <a:schemeClr val="dk1"/>
                  </a:solidFill>
                  <a:latin typeface="Calibri"/>
                  <a:ea typeface="Calibri"/>
                  <a:cs typeface="Calibri"/>
                  <a:sym typeface="Calibri"/>
                </a:rPr>
                <a:t>Μαθησιακό περιβάλλον  </a:t>
              </a:r>
              <a:endParaRPr sz="2400">
                <a:solidFill>
                  <a:schemeClr val="dk1"/>
                </a:solidFill>
                <a:latin typeface="Calibri"/>
                <a:ea typeface="Calibri"/>
                <a:cs typeface="Calibri"/>
                <a:sym typeface="Calibri"/>
              </a:endParaRPr>
            </a:p>
          </p:txBody>
        </p:sp>
        <p:grpSp>
          <p:nvGrpSpPr>
            <p:cNvPr id="315" name="Google Shape;315;p15"/>
            <p:cNvGrpSpPr/>
            <p:nvPr/>
          </p:nvGrpSpPr>
          <p:grpSpPr>
            <a:xfrm>
              <a:off x="6462040" y="1483649"/>
              <a:ext cx="1189621" cy="759501"/>
              <a:chOff x="1362217" y="1491489"/>
              <a:chExt cx="1189621" cy="759501"/>
            </a:xfrm>
          </p:grpSpPr>
          <p:sp>
            <p:nvSpPr>
              <p:cNvPr id="316" name="Google Shape;316;p15"/>
              <p:cNvSpPr/>
              <p:nvPr/>
            </p:nvSpPr>
            <p:spPr>
              <a:xfrm>
                <a:off x="1362217" y="1499328"/>
                <a:ext cx="1189621" cy="743822"/>
              </a:xfrm>
              <a:prstGeom prst="arc">
                <a:avLst>
                  <a:gd name="adj1" fmla="val 1403617"/>
                  <a:gd name="adj2" fmla="val 912891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17" name="Google Shape;317;p15"/>
              <p:cNvSpPr/>
              <p:nvPr/>
            </p:nvSpPr>
            <p:spPr>
              <a:xfrm>
                <a:off x="1362217" y="1491489"/>
                <a:ext cx="1189621" cy="759501"/>
              </a:xfrm>
              <a:prstGeom prst="arc">
                <a:avLst>
                  <a:gd name="adj1" fmla="val 12368695"/>
                  <a:gd name="adj2" fmla="val 20393014"/>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318" name="Google Shape;318;p15"/>
          <p:cNvGrpSpPr/>
          <p:nvPr/>
        </p:nvGrpSpPr>
        <p:grpSpPr>
          <a:xfrm>
            <a:off x="8822173" y="980728"/>
            <a:ext cx="2632144" cy="759501"/>
            <a:chOff x="9264352" y="1483649"/>
            <a:chExt cx="2632144" cy="759501"/>
          </a:xfrm>
        </p:grpSpPr>
        <p:sp>
          <p:nvSpPr>
            <p:cNvPr id="319" name="Google Shape;319;p15"/>
            <p:cNvSpPr txBox="1"/>
            <p:nvPr/>
          </p:nvSpPr>
          <p:spPr>
            <a:xfrm>
              <a:off x="9264352" y="1652029"/>
              <a:ext cx="26321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a:solidFill>
                    <a:schemeClr val="dk1"/>
                  </a:solidFill>
                  <a:latin typeface="Calibri"/>
                  <a:ea typeface="Calibri"/>
                  <a:cs typeface="Calibri"/>
                  <a:sym typeface="Calibri"/>
                </a:rPr>
                <a:t>Μαθητής – Πολίτης </a:t>
              </a:r>
              <a:endParaRPr/>
            </a:p>
          </p:txBody>
        </p:sp>
        <p:grpSp>
          <p:nvGrpSpPr>
            <p:cNvPr id="320" name="Google Shape;320;p15"/>
            <p:cNvGrpSpPr/>
            <p:nvPr/>
          </p:nvGrpSpPr>
          <p:grpSpPr>
            <a:xfrm>
              <a:off x="9898742" y="1483649"/>
              <a:ext cx="1189621" cy="759501"/>
              <a:chOff x="1362217" y="1491489"/>
              <a:chExt cx="1189621" cy="759501"/>
            </a:xfrm>
          </p:grpSpPr>
          <p:sp>
            <p:nvSpPr>
              <p:cNvPr id="321" name="Google Shape;321;p15"/>
              <p:cNvSpPr/>
              <p:nvPr/>
            </p:nvSpPr>
            <p:spPr>
              <a:xfrm>
                <a:off x="1362217" y="1499328"/>
                <a:ext cx="1189621" cy="743822"/>
              </a:xfrm>
              <a:prstGeom prst="arc">
                <a:avLst>
                  <a:gd name="adj1" fmla="val 1403617"/>
                  <a:gd name="adj2" fmla="val 912891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2" name="Google Shape;322;p15"/>
              <p:cNvSpPr/>
              <p:nvPr/>
            </p:nvSpPr>
            <p:spPr>
              <a:xfrm>
                <a:off x="1362217" y="1491489"/>
                <a:ext cx="1189621" cy="759501"/>
              </a:xfrm>
              <a:prstGeom prst="arc">
                <a:avLst>
                  <a:gd name="adj1" fmla="val 12368695"/>
                  <a:gd name="adj2" fmla="val 20393014"/>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323" name="Google Shape;323;p15"/>
          <p:cNvSpPr/>
          <p:nvPr/>
        </p:nvSpPr>
        <p:spPr>
          <a:xfrm>
            <a:off x="191344" y="2149687"/>
            <a:ext cx="4573315" cy="2271561"/>
          </a:xfrm>
          <a:prstGeom prst="rect">
            <a:avLst/>
          </a:prstGeom>
          <a:solidFill>
            <a:schemeClr val="lt1">
              <a:alpha val="89803"/>
            </a:schemeClr>
          </a:solidFill>
          <a:ln w="12700" cap="flat" cmpd="sng">
            <a:solidFill>
              <a:srgbClr val="2E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l-GR" sz="2400">
                <a:solidFill>
                  <a:schemeClr val="dk1"/>
                </a:solidFill>
                <a:latin typeface="Calibri"/>
                <a:ea typeface="Calibri"/>
                <a:cs typeface="Calibri"/>
                <a:sym typeface="Calibri"/>
              </a:rPr>
              <a:t>Σχεδιαστής | Εμψυχωτής</a:t>
            </a:r>
            <a:endParaRPr/>
          </a:p>
          <a:p>
            <a:pPr marL="0" marR="0" lvl="0" indent="0" algn="ctr" rtl="0">
              <a:spcBef>
                <a:spcPts val="0"/>
              </a:spcBef>
              <a:spcAft>
                <a:spcPts val="0"/>
              </a:spcAft>
              <a:buNone/>
            </a:pPr>
            <a:r>
              <a:rPr lang="el-GR" sz="2400">
                <a:solidFill>
                  <a:schemeClr val="dk1"/>
                </a:solidFill>
                <a:latin typeface="Calibri"/>
                <a:ea typeface="Calibri"/>
                <a:cs typeface="Calibri"/>
                <a:sym typeface="Calibri"/>
              </a:rPr>
              <a:t>Συντονιστής | Καθοδηγητής</a:t>
            </a:r>
            <a:endParaRPr/>
          </a:p>
          <a:p>
            <a:pPr marL="0" marR="0" lvl="0" indent="0" algn="ctr" rtl="0">
              <a:spcBef>
                <a:spcPts val="0"/>
              </a:spcBef>
              <a:spcAft>
                <a:spcPts val="0"/>
              </a:spcAft>
              <a:buNone/>
            </a:pPr>
            <a:r>
              <a:rPr lang="el-GR" sz="2400">
                <a:solidFill>
                  <a:schemeClr val="dk1"/>
                </a:solidFill>
                <a:latin typeface="Calibri"/>
                <a:ea typeface="Calibri"/>
                <a:cs typeface="Calibri"/>
                <a:sym typeface="Calibri"/>
              </a:rPr>
              <a:t>Στοχαστικός |Διευκολυντής</a:t>
            </a:r>
            <a:endParaRPr/>
          </a:p>
          <a:p>
            <a:pPr marL="0" marR="0" lvl="0" indent="0" algn="ctr" rtl="0">
              <a:spcBef>
                <a:spcPts val="0"/>
              </a:spcBef>
              <a:spcAft>
                <a:spcPts val="0"/>
              </a:spcAft>
              <a:buNone/>
            </a:pPr>
            <a:r>
              <a:rPr lang="el-GR" sz="2400">
                <a:solidFill>
                  <a:schemeClr val="dk1"/>
                </a:solidFill>
                <a:latin typeface="Calibri"/>
                <a:ea typeface="Calibri"/>
                <a:cs typeface="Calibri"/>
                <a:sym typeface="Calibri"/>
              </a:rPr>
              <a:t>Επιμελητής της εμπειρίας μάθησης</a:t>
            </a:r>
            <a:endParaRPr sz="2400">
              <a:solidFill>
                <a:schemeClr val="dk1"/>
              </a:solidFill>
              <a:latin typeface="Calibri"/>
              <a:ea typeface="Calibri"/>
              <a:cs typeface="Calibri"/>
              <a:sym typeface="Calibri"/>
            </a:endParaRPr>
          </a:p>
        </p:txBody>
      </p:sp>
      <p:sp>
        <p:nvSpPr>
          <p:cNvPr id="324" name="Google Shape;324;p15"/>
          <p:cNvSpPr/>
          <p:nvPr/>
        </p:nvSpPr>
        <p:spPr>
          <a:xfrm>
            <a:off x="844299" y="1862328"/>
            <a:ext cx="2562354" cy="590400"/>
          </a:xfrm>
          <a:prstGeom prst="roundRect">
            <a:avLst>
              <a:gd name="adj" fmla="val 16667"/>
            </a:avLst>
          </a:prstGeom>
          <a:solidFill>
            <a:srgbClr val="2E538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Εκπαιδευτικός</a:t>
            </a:r>
            <a:endParaRPr sz="2400">
              <a:solidFill>
                <a:schemeClr val="lt1"/>
              </a:solidFill>
              <a:latin typeface="Calibri"/>
              <a:ea typeface="Calibri"/>
              <a:cs typeface="Calibri"/>
              <a:sym typeface="Calibri"/>
            </a:endParaRPr>
          </a:p>
        </p:txBody>
      </p:sp>
      <p:sp>
        <p:nvSpPr>
          <p:cNvPr id="325" name="Google Shape;325;p15"/>
          <p:cNvSpPr/>
          <p:nvPr/>
        </p:nvSpPr>
        <p:spPr>
          <a:xfrm>
            <a:off x="4983340" y="2122363"/>
            <a:ext cx="7089324" cy="2309414"/>
          </a:xfrm>
          <a:prstGeom prst="rect">
            <a:avLst/>
          </a:prstGeom>
          <a:solidFill>
            <a:schemeClr val="lt1">
              <a:alpha val="89803"/>
            </a:schemeClr>
          </a:solidFill>
          <a:ln w="12700" cap="flat" cmpd="sng">
            <a:solidFill>
              <a:srgbClr val="2E538F"/>
            </a:solidFill>
            <a:prstDash val="solid"/>
            <a:miter lim="800000"/>
            <a:headEnd type="none" w="sm" len="sm"/>
            <a:tailEnd type="none" w="sm" len="sm"/>
          </a:ln>
        </p:spPr>
        <p:txBody>
          <a:bodyPr spcFirstLastPara="1" wrap="square" lIns="91425" tIns="45700" rIns="91425" bIns="45700" anchor="t" anchorCtr="0">
            <a:noAutofit/>
          </a:bodyPr>
          <a:lstStyle/>
          <a:p>
            <a:pPr marL="171450" marR="0" lvl="1" indent="-19050" algn="l" rtl="0">
              <a:lnSpc>
                <a:spcPct val="9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Κριτικά – δημιουργικά  σκεπτόμενος</a:t>
            </a:r>
            <a:endParaRPr sz="24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Τεχνολογικά και ψηφιακά εγγράμματος </a:t>
            </a:r>
            <a:endParaRPr sz="24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Ικανός να επιλύει προβλήματα / λαμβάνει αποφάσεις </a:t>
            </a:r>
            <a:endParaRPr sz="24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Υπεύθυνος - Συνεργατικός - Επικοινωνιακός</a:t>
            </a:r>
            <a:endParaRPr sz="24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Περιβαλλοντικά και κοινωνικά ευαισθητοποιημένος</a:t>
            </a:r>
            <a:endParaRPr sz="2400" b="0" i="0" u="none" strike="noStrike" cap="none">
              <a:solidFill>
                <a:schemeClr val="dk1"/>
              </a:solidFill>
              <a:latin typeface="Calibri"/>
              <a:ea typeface="Calibri"/>
              <a:cs typeface="Calibri"/>
              <a:sym typeface="Calibri"/>
            </a:endParaRPr>
          </a:p>
        </p:txBody>
      </p:sp>
      <p:sp>
        <p:nvSpPr>
          <p:cNvPr id="326" name="Google Shape;326;p15"/>
          <p:cNvSpPr/>
          <p:nvPr/>
        </p:nvSpPr>
        <p:spPr>
          <a:xfrm>
            <a:off x="7208661" y="1772816"/>
            <a:ext cx="2562354" cy="590400"/>
          </a:xfrm>
          <a:prstGeom prst="roundRect">
            <a:avLst>
              <a:gd name="adj" fmla="val 16667"/>
            </a:avLst>
          </a:prstGeom>
          <a:solidFill>
            <a:srgbClr val="2E538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Μαθητής</a:t>
            </a:r>
            <a:endParaRPr sz="2400">
              <a:solidFill>
                <a:schemeClr val="lt1"/>
              </a:solidFill>
              <a:latin typeface="Calibri"/>
              <a:ea typeface="Calibri"/>
              <a:cs typeface="Calibri"/>
              <a:sym typeface="Calibri"/>
            </a:endParaRPr>
          </a:p>
        </p:txBody>
      </p:sp>
      <p:grpSp>
        <p:nvGrpSpPr>
          <p:cNvPr id="327" name="Google Shape;327;p15"/>
          <p:cNvGrpSpPr/>
          <p:nvPr/>
        </p:nvGrpSpPr>
        <p:grpSpPr>
          <a:xfrm>
            <a:off x="121894" y="4853332"/>
            <a:ext cx="11952408" cy="1816028"/>
            <a:chOff x="194588" y="5197612"/>
            <a:chExt cx="11952408" cy="1512000"/>
          </a:xfrm>
        </p:grpSpPr>
        <p:sp>
          <p:nvSpPr>
            <p:cNvPr id="328" name="Google Shape;328;p15"/>
            <p:cNvSpPr/>
            <p:nvPr/>
          </p:nvSpPr>
          <p:spPr>
            <a:xfrm>
              <a:off x="194588" y="5197612"/>
              <a:ext cx="3672000" cy="1512000"/>
            </a:xfrm>
            <a:prstGeom prst="rect">
              <a:avLst/>
            </a:prstGeom>
            <a:solidFill>
              <a:schemeClr val="lt1">
                <a:alpha val="89803"/>
              </a:schemeClr>
            </a:solidFill>
            <a:ln w="12700" cap="flat" cmpd="sng">
              <a:solidFill>
                <a:srgbClr val="2E538F"/>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173038" marR="0" lvl="0" indent="-173038" algn="just" rtl="0">
                <a:lnSpc>
                  <a:spcPct val="9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Επίτευξης αποτελεσμάτων</a:t>
              </a:r>
              <a:endParaRPr/>
            </a:p>
            <a:p>
              <a:pPr marL="173038" marR="0" lvl="0" indent="-173038" algn="just" rtl="0">
                <a:lnSpc>
                  <a:spcPct val="9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Ανάπτυξης ικανοτήτων</a:t>
              </a:r>
              <a:endParaRPr sz="2400">
                <a:solidFill>
                  <a:schemeClr val="dk1"/>
                </a:solidFill>
                <a:latin typeface="Calibri"/>
                <a:ea typeface="Calibri"/>
                <a:cs typeface="Calibri"/>
                <a:sym typeface="Calibri"/>
              </a:endParaRPr>
            </a:p>
          </p:txBody>
        </p:sp>
        <p:sp>
          <p:nvSpPr>
            <p:cNvPr id="329" name="Google Shape;329;p15"/>
            <p:cNvSpPr/>
            <p:nvPr/>
          </p:nvSpPr>
          <p:spPr>
            <a:xfrm>
              <a:off x="3866996" y="5197612"/>
              <a:ext cx="8280000" cy="1512000"/>
            </a:xfrm>
            <a:prstGeom prst="rect">
              <a:avLst/>
            </a:prstGeom>
            <a:solidFill>
              <a:schemeClr val="lt1">
                <a:alpha val="89803"/>
              </a:schemeClr>
            </a:solidFill>
            <a:ln w="12700" cap="flat" cmpd="sng">
              <a:solidFill>
                <a:srgbClr val="2E538F"/>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173038" marR="0" lvl="0" indent="-173038" algn="l" rtl="0">
                <a:lnSpc>
                  <a:spcPct val="9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Συμπερίληψη, συνεργατική/διερευνητική μάθηση, διαφοροποιημένη διδασκαλία</a:t>
              </a:r>
              <a:endParaRPr/>
            </a:p>
            <a:p>
              <a:pPr marL="173038" marR="0" lvl="0" indent="-173038" algn="l" rtl="0">
                <a:lnSpc>
                  <a:spcPct val="9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Διαθεματική | Διεπιστημονική | Βιωματική προσέγγιση γνώσης</a:t>
              </a:r>
              <a:endParaRPr/>
            </a:p>
            <a:p>
              <a:pPr marL="173038" marR="0" lvl="0" indent="-173038" algn="l" rtl="0">
                <a:lnSpc>
                  <a:spcPct val="9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Αξιοποίηση ψηφιακών τεχνολογιών</a:t>
              </a:r>
              <a:endParaRPr/>
            </a:p>
          </p:txBody>
        </p:sp>
      </p:grpSp>
      <p:sp>
        <p:nvSpPr>
          <p:cNvPr id="330" name="Google Shape;330;p15"/>
          <p:cNvSpPr/>
          <p:nvPr/>
        </p:nvSpPr>
        <p:spPr>
          <a:xfrm>
            <a:off x="4174246" y="4542452"/>
            <a:ext cx="3271391" cy="590400"/>
          </a:xfrm>
          <a:prstGeom prst="roundRect">
            <a:avLst>
              <a:gd name="adj" fmla="val 16667"/>
            </a:avLst>
          </a:prstGeom>
          <a:solidFill>
            <a:srgbClr val="2E538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l-GR" sz="2400">
                <a:solidFill>
                  <a:schemeClr val="lt1"/>
                </a:solidFill>
                <a:latin typeface="Calibri"/>
                <a:ea typeface="Calibri"/>
                <a:cs typeface="Calibri"/>
                <a:sym typeface="Calibri"/>
              </a:rPr>
              <a:t>Μαθησιακό περιβάλλον </a:t>
            </a:r>
            <a:endParaRPr/>
          </a:p>
        </p:txBody>
      </p:sp>
      <p:sp>
        <p:nvSpPr>
          <p:cNvPr id="331" name="Google Shape;331;p15"/>
          <p:cNvSpPr txBox="1"/>
          <p:nvPr/>
        </p:nvSpPr>
        <p:spPr>
          <a:xfrm>
            <a:off x="0" y="-16402"/>
            <a:ext cx="12192000" cy="792000"/>
          </a:xfrm>
          <a:prstGeom prst="rect">
            <a:avLst/>
          </a:prstGeom>
          <a:solidFill>
            <a:srgbClr val="7F7F7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2400">
                <a:solidFill>
                  <a:srgbClr val="FFFFFF"/>
                </a:solidFill>
                <a:latin typeface="Calibri"/>
                <a:ea typeface="Calibri"/>
                <a:cs typeface="Calibri"/>
                <a:sym typeface="Calibri"/>
              </a:rPr>
              <a:t>Νέα Προγράμματα Σπουδών: Αναγκαιότητες</a:t>
            </a:r>
            <a:endParaRPr/>
          </a:p>
          <a:p>
            <a:pPr marL="0" marR="0" lvl="0" indent="0" algn="ctr" rtl="0">
              <a:spcBef>
                <a:spcPts val="0"/>
              </a:spcBef>
              <a:spcAft>
                <a:spcPts val="0"/>
              </a:spcAft>
              <a:buNone/>
            </a:pPr>
            <a:r>
              <a:rPr lang="el-GR" sz="2400">
                <a:solidFill>
                  <a:srgbClr val="FFFFFF"/>
                </a:solidFill>
                <a:latin typeface="Calibri"/>
                <a:ea typeface="Calibri"/>
                <a:cs typeface="Calibri"/>
                <a:sym typeface="Calibri"/>
              </a:rPr>
              <a:t>Μοντέλο Προσέγγισης Ικανοτήτων (Γνώσεων/Στάσεων/Δεξιοτήτων)</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16"/>
          <p:cNvGrpSpPr/>
          <p:nvPr/>
        </p:nvGrpSpPr>
        <p:grpSpPr>
          <a:xfrm>
            <a:off x="633418" y="1695280"/>
            <a:ext cx="10925161" cy="3467437"/>
            <a:chOff x="1333" y="110983"/>
            <a:chExt cx="10925161" cy="3467437"/>
          </a:xfrm>
        </p:grpSpPr>
        <p:sp>
          <p:nvSpPr>
            <p:cNvPr id="337" name="Google Shape;337;p16"/>
            <p:cNvSpPr/>
            <p:nvPr/>
          </p:nvSpPr>
          <p:spPr>
            <a:xfrm>
              <a:off x="1333" y="110983"/>
              <a:ext cx="4682211" cy="2973204"/>
            </a:xfrm>
            <a:prstGeom prst="roundRect">
              <a:avLst>
                <a:gd name="adj" fmla="val 1000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521579" y="605216"/>
              <a:ext cx="4682211" cy="2973204"/>
            </a:xfrm>
            <a:prstGeom prst="roundRect">
              <a:avLst>
                <a:gd name="adj" fmla="val 10000"/>
              </a:avLst>
            </a:prstGeom>
            <a:solidFill>
              <a:schemeClr val="lt1">
                <a:alpha val="89803"/>
              </a:schemeClr>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txBox="1"/>
            <p:nvPr/>
          </p:nvSpPr>
          <p:spPr>
            <a:xfrm>
              <a:off x="608661" y="692298"/>
              <a:ext cx="4508047" cy="279904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l-GR" sz="2400">
                  <a:solidFill>
                    <a:schemeClr val="dk1"/>
                  </a:solidFill>
                  <a:latin typeface="Calibri"/>
                  <a:ea typeface="Calibri"/>
                  <a:cs typeface="Calibri"/>
                  <a:sym typeface="Calibri"/>
                </a:rPr>
                <a:t>Τα ΠΣ αντανακλούν όλες τις αλλαγές στα πεδία των επιστημών που ασχολούνται ή φωτίζουν την εκπαίδευση, τις αλλαγές σε κοινωνικό επίπεδο, όπως και τις ιλιγγιώδεις αλλαγές σε τεχνολογικό επίπεδο.</a:t>
              </a:r>
              <a:endParaRPr sz="2400">
                <a:solidFill>
                  <a:schemeClr val="dk1"/>
                </a:solidFill>
                <a:latin typeface="Calibri"/>
                <a:ea typeface="Calibri"/>
                <a:cs typeface="Calibri"/>
                <a:sym typeface="Calibri"/>
              </a:endParaRPr>
            </a:p>
          </p:txBody>
        </p:sp>
        <p:sp>
          <p:nvSpPr>
            <p:cNvPr id="340" name="Google Shape;340;p16"/>
            <p:cNvSpPr/>
            <p:nvPr/>
          </p:nvSpPr>
          <p:spPr>
            <a:xfrm>
              <a:off x="5724037" y="110983"/>
              <a:ext cx="4682211" cy="2973204"/>
            </a:xfrm>
            <a:prstGeom prst="roundRect">
              <a:avLst>
                <a:gd name="adj" fmla="val 1000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6244283" y="605216"/>
              <a:ext cx="4682211" cy="2973204"/>
            </a:xfrm>
            <a:prstGeom prst="roundRect">
              <a:avLst>
                <a:gd name="adj" fmla="val 10000"/>
              </a:avLst>
            </a:prstGeom>
            <a:solidFill>
              <a:schemeClr val="lt1">
                <a:alpha val="89803"/>
              </a:schemeClr>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txBox="1"/>
            <p:nvPr/>
          </p:nvSpPr>
          <p:spPr>
            <a:xfrm>
              <a:off x="6331365" y="692298"/>
              <a:ext cx="4508047" cy="279904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l-GR" sz="2400">
                  <a:solidFill>
                    <a:schemeClr val="dk1"/>
                  </a:solidFill>
                  <a:latin typeface="Calibri"/>
                  <a:ea typeface="Calibri"/>
                  <a:cs typeface="Calibri"/>
                  <a:sym typeface="Calibri"/>
                </a:rPr>
                <a:t>Σε αυτό το περιβάλλον, το διδακτικό βιβλίο αποτελεί ένα από τα μέσα που μπορεί να αξιοποιήσει ο εκπαιδευτικός για την επίτευξη των ΠΜΑ που καθορίζει το εκάστοτε ΠΣ, χωρίς να αποτελεί το επίκεντρο της μαθησιακής διαδικασίας.</a:t>
              </a:r>
              <a:endParaRPr sz="2400">
                <a:solidFill>
                  <a:schemeClr val="dk1"/>
                </a:solidFill>
                <a:latin typeface="Calibri"/>
                <a:ea typeface="Calibri"/>
                <a:cs typeface="Calibri"/>
                <a:sym typeface="Calibri"/>
              </a:endParaRPr>
            </a:p>
          </p:txBody>
        </p:sp>
      </p:grpSp>
      <p:sp>
        <p:nvSpPr>
          <p:cNvPr id="343" name="Google Shape;343;p16"/>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800">
                <a:solidFill>
                  <a:srgbClr val="FFFFFF"/>
                </a:solidFill>
                <a:latin typeface="Calibri"/>
                <a:ea typeface="Calibri"/>
                <a:cs typeface="Calibri"/>
                <a:sym typeface="Calibri"/>
              </a:rPr>
              <a:t>Νέα Προγράμματα Σπουδών και Διδακτικό Βιβλίο | Σχολικό Εγχειρίδιο</a:t>
            </a:r>
            <a:endParaRPr/>
          </a:p>
        </p:txBody>
      </p:sp>
      <p:sp>
        <p:nvSpPr>
          <p:cNvPr id="344" name="Google Shape;344;p16"/>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7"/>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17"/>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p17"/>
          <p:cNvSpPr txBox="1"/>
          <p:nvPr/>
        </p:nvSpPr>
        <p:spPr>
          <a:xfrm>
            <a:off x="1416000" y="1999615"/>
            <a:ext cx="9360000" cy="2764028"/>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3200"/>
              <a:buFont typeface="Calibri"/>
              <a:buNone/>
            </a:pPr>
            <a:r>
              <a:rPr lang="el-GR" sz="3200">
                <a:solidFill>
                  <a:schemeClr val="dk1"/>
                </a:solidFill>
                <a:latin typeface="Calibri"/>
                <a:ea typeface="Calibri"/>
                <a:cs typeface="Calibri"/>
                <a:sym typeface="Calibri"/>
              </a:rPr>
              <a:t>Η Φιλοσοφία του Πολλαπλού Βιβλίου </a:t>
            </a:r>
            <a:br>
              <a:rPr lang="el-GR" sz="3200">
                <a:solidFill>
                  <a:schemeClr val="dk1"/>
                </a:solidFill>
                <a:latin typeface="Calibri"/>
                <a:ea typeface="Calibri"/>
                <a:cs typeface="Calibri"/>
                <a:sym typeface="Calibri"/>
              </a:rPr>
            </a:br>
            <a:r>
              <a:rPr lang="el-GR" sz="3200" i="1">
                <a:solidFill>
                  <a:schemeClr val="dk1"/>
                </a:solidFill>
                <a:latin typeface="Calibri"/>
                <a:ea typeface="Calibri"/>
                <a:cs typeface="Calibri"/>
                <a:sym typeface="Calibri"/>
              </a:rPr>
              <a:t>Μια Νέα Παιδαγωγική Προσέγγιση</a:t>
            </a:r>
            <a:endParaRPr sz="3200" b="1" i="1">
              <a:solidFill>
                <a:schemeClr val="dk1"/>
              </a:solidFill>
              <a:latin typeface="Calibri"/>
              <a:ea typeface="Calibri"/>
              <a:cs typeface="Calibri"/>
              <a:sym typeface="Calibri"/>
            </a:endParaRPr>
          </a:p>
        </p:txBody>
      </p:sp>
      <p:sp>
        <p:nvSpPr>
          <p:cNvPr id="353" name="Google Shape;353;p17"/>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4" name="Google Shape;354;p17"/>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8"/>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Πολλαπλό Βιβλίο – Παιδαγωγικό Πλαίσιο</a:t>
            </a:r>
            <a:endParaRPr/>
          </a:p>
        </p:txBody>
      </p:sp>
      <p:sp>
        <p:nvSpPr>
          <p:cNvPr id="360" name="Google Shape;360;p18"/>
          <p:cNvSpPr/>
          <p:nvPr/>
        </p:nvSpPr>
        <p:spPr>
          <a:xfrm>
            <a:off x="57488" y="980728"/>
            <a:ext cx="1910235" cy="5373304"/>
          </a:xfrm>
          <a:custGeom>
            <a:avLst/>
            <a:gdLst/>
            <a:ahLst/>
            <a:cxnLst/>
            <a:rect l="l" t="t" r="r" b="b"/>
            <a:pathLst>
              <a:path w="1910235" h="2321384" extrusionOk="0">
                <a:moveTo>
                  <a:pt x="0" y="0"/>
                </a:moveTo>
                <a:lnTo>
                  <a:pt x="1910235" y="0"/>
                </a:lnTo>
                <a:lnTo>
                  <a:pt x="1910235" y="2321384"/>
                </a:lnTo>
                <a:lnTo>
                  <a:pt x="0" y="2321384"/>
                </a:lnTo>
                <a:lnTo>
                  <a:pt x="0" y="0"/>
                </a:ln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Η εκπόνηση νέων ΠΣ οδηγεί στην αναπλαι-σίωση της λειτουργίας του διδακτικού βιβλίου</a:t>
            </a:r>
            <a:endParaRPr sz="2400">
              <a:solidFill>
                <a:schemeClr val="lt1"/>
              </a:solidFill>
              <a:latin typeface="Calibri"/>
              <a:ea typeface="Calibri"/>
              <a:cs typeface="Calibri"/>
              <a:sym typeface="Calibri"/>
            </a:endParaRPr>
          </a:p>
        </p:txBody>
      </p:sp>
      <p:sp>
        <p:nvSpPr>
          <p:cNvPr id="361" name="Google Shape;361;p18"/>
          <p:cNvSpPr/>
          <p:nvPr/>
        </p:nvSpPr>
        <p:spPr>
          <a:xfrm>
            <a:off x="1972892" y="3497237"/>
            <a:ext cx="286535" cy="340286"/>
          </a:xfrm>
          <a:prstGeom prst="rightArrow">
            <a:avLst>
              <a:gd name="adj1" fmla="val 50000"/>
              <a:gd name="adj2" fmla="val 5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62" name="Google Shape;362;p18"/>
          <p:cNvSpPr/>
          <p:nvPr/>
        </p:nvSpPr>
        <p:spPr>
          <a:xfrm>
            <a:off x="2254016" y="980728"/>
            <a:ext cx="2214509" cy="5373304"/>
          </a:xfrm>
          <a:custGeom>
            <a:avLst/>
            <a:gdLst/>
            <a:ahLst/>
            <a:cxnLst/>
            <a:rect l="l" t="t" r="r" b="b"/>
            <a:pathLst>
              <a:path w="1910235" h="2321384" extrusionOk="0">
                <a:moveTo>
                  <a:pt x="0" y="0"/>
                </a:moveTo>
                <a:lnTo>
                  <a:pt x="1910235" y="0"/>
                </a:lnTo>
                <a:lnTo>
                  <a:pt x="1910235" y="2321384"/>
                </a:lnTo>
                <a:lnTo>
                  <a:pt x="0" y="2321384"/>
                </a:lnTo>
                <a:lnTo>
                  <a:pt x="0" y="0"/>
                </a:ln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Το ενδιαφέρον μετατοπίζεται στο «μαθησιακό περιβάλλον» που δημιουργείται με την ποικιλομορφία των μέσων και την ετερογένεια των ερεθισμάτων</a:t>
            </a:r>
            <a:endParaRPr sz="2400">
              <a:solidFill>
                <a:schemeClr val="lt1"/>
              </a:solidFill>
              <a:latin typeface="Calibri"/>
              <a:ea typeface="Calibri"/>
              <a:cs typeface="Calibri"/>
              <a:sym typeface="Calibri"/>
            </a:endParaRPr>
          </a:p>
        </p:txBody>
      </p:sp>
      <p:sp>
        <p:nvSpPr>
          <p:cNvPr id="363" name="Google Shape;363;p18"/>
          <p:cNvSpPr/>
          <p:nvPr/>
        </p:nvSpPr>
        <p:spPr>
          <a:xfrm>
            <a:off x="4464463" y="3497237"/>
            <a:ext cx="286535" cy="340286"/>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64" name="Google Shape;364;p18"/>
          <p:cNvSpPr/>
          <p:nvPr/>
        </p:nvSpPr>
        <p:spPr>
          <a:xfrm>
            <a:off x="4727848" y="980728"/>
            <a:ext cx="2767303" cy="5373304"/>
          </a:xfrm>
          <a:custGeom>
            <a:avLst/>
            <a:gdLst/>
            <a:ahLst/>
            <a:cxnLst/>
            <a:rect l="l" t="t" r="r" b="b"/>
            <a:pathLst>
              <a:path w="1910235" h="2321384" extrusionOk="0">
                <a:moveTo>
                  <a:pt x="0" y="0"/>
                </a:moveTo>
                <a:lnTo>
                  <a:pt x="1910235" y="0"/>
                </a:lnTo>
                <a:lnTo>
                  <a:pt x="1910235" y="2321384"/>
                </a:lnTo>
                <a:lnTo>
                  <a:pt x="0" y="2321384"/>
                </a:lnTo>
                <a:lnTo>
                  <a:pt x="0" y="0"/>
                </a:lnTo>
                <a:close/>
              </a:path>
            </a:pathLst>
          </a:custGeom>
          <a:solidFill>
            <a:schemeClr val="accent6"/>
          </a:solidFill>
          <a:ln w="12700" cap="flat" cmpd="sng">
            <a:solidFill>
              <a:schemeClr val="lt1"/>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Η επίτευξη των ΠΜΑ που αποτελούν την αφετηρία του σχεδιασμού των νέων ΠΣ, υπαγορεύει την αξιοποίηση του περιεχομένου όχι μόνο του βασικού εκπαιδευτικού υλικού (διδακτικά βιβλία) αλλά και του συμπληρωματικού ψηφιακού υλικού.</a:t>
            </a:r>
            <a:endParaRPr sz="2400">
              <a:solidFill>
                <a:schemeClr val="lt1"/>
              </a:solidFill>
              <a:latin typeface="Calibri"/>
              <a:ea typeface="Calibri"/>
              <a:cs typeface="Calibri"/>
              <a:sym typeface="Calibri"/>
            </a:endParaRPr>
          </a:p>
        </p:txBody>
      </p:sp>
      <p:sp>
        <p:nvSpPr>
          <p:cNvPr id="365" name="Google Shape;365;p18"/>
          <p:cNvSpPr/>
          <p:nvPr/>
        </p:nvSpPr>
        <p:spPr>
          <a:xfrm>
            <a:off x="7536160" y="3497237"/>
            <a:ext cx="286535" cy="340286"/>
          </a:xfrm>
          <a:prstGeom prst="rightArrow">
            <a:avLst>
              <a:gd name="adj1" fmla="val 50000"/>
              <a:gd name="adj2"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66" name="Google Shape;366;p18"/>
          <p:cNvSpPr/>
          <p:nvPr/>
        </p:nvSpPr>
        <p:spPr>
          <a:xfrm>
            <a:off x="7863704" y="980728"/>
            <a:ext cx="1976293" cy="5373304"/>
          </a:xfrm>
          <a:custGeom>
            <a:avLst/>
            <a:gdLst/>
            <a:ahLst/>
            <a:cxnLst/>
            <a:rect l="l" t="t" r="r" b="b"/>
            <a:pathLst>
              <a:path w="1910235" h="2321384" extrusionOk="0">
                <a:moveTo>
                  <a:pt x="0" y="0"/>
                </a:moveTo>
                <a:lnTo>
                  <a:pt x="1910235" y="0"/>
                </a:lnTo>
                <a:lnTo>
                  <a:pt x="1910235" y="2321384"/>
                </a:lnTo>
                <a:lnTo>
                  <a:pt x="0" y="2321384"/>
                </a:lnTo>
                <a:lnTo>
                  <a:pt x="0" y="0"/>
                </a:lnTo>
                <a:close/>
              </a:path>
            </a:pathLst>
          </a:custGeom>
          <a:solidFill>
            <a:schemeClr val="accent3"/>
          </a:solidFill>
          <a:ln w="12700" cap="flat" cmpd="sng">
            <a:solidFill>
              <a:schemeClr val="lt1"/>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Το διδακτικό βιβλίο δεν αποτελεί ούτε μοναδικό ούτε και κλειστό εργαλείο διδασκαλίας</a:t>
            </a:r>
            <a:endParaRPr sz="2400">
              <a:solidFill>
                <a:schemeClr val="lt1"/>
              </a:solidFill>
              <a:latin typeface="Calibri"/>
              <a:ea typeface="Calibri"/>
              <a:cs typeface="Calibri"/>
              <a:sym typeface="Calibri"/>
            </a:endParaRPr>
          </a:p>
        </p:txBody>
      </p:sp>
      <p:sp>
        <p:nvSpPr>
          <p:cNvPr id="367" name="Google Shape;367;p18"/>
          <p:cNvSpPr/>
          <p:nvPr/>
        </p:nvSpPr>
        <p:spPr>
          <a:xfrm>
            <a:off x="9857735" y="3497237"/>
            <a:ext cx="286535" cy="340286"/>
          </a:xfrm>
          <a:prstGeom prst="rightArrow">
            <a:avLst>
              <a:gd name="adj1" fmla="val 50000"/>
              <a:gd name="adj2"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68" name="Google Shape;368;p18"/>
          <p:cNvSpPr/>
          <p:nvPr/>
        </p:nvSpPr>
        <p:spPr>
          <a:xfrm>
            <a:off x="10172589" y="980728"/>
            <a:ext cx="1910235" cy="5373304"/>
          </a:xfrm>
          <a:custGeom>
            <a:avLst/>
            <a:gdLst/>
            <a:ahLst/>
            <a:cxnLst/>
            <a:rect l="l" t="t" r="r" b="b"/>
            <a:pathLst>
              <a:path w="1910235" h="2321384" extrusionOk="0">
                <a:moveTo>
                  <a:pt x="0" y="0"/>
                </a:moveTo>
                <a:lnTo>
                  <a:pt x="1910235" y="0"/>
                </a:lnTo>
                <a:lnTo>
                  <a:pt x="1910235" y="2321384"/>
                </a:lnTo>
                <a:lnTo>
                  <a:pt x="0" y="2321384"/>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Απαιτούνται νέα διδακτικά βιβλία</a:t>
            </a:r>
            <a:endParaRPr sz="2400">
              <a:solidFill>
                <a:schemeClr val="lt1"/>
              </a:solidFill>
              <a:latin typeface="Calibri"/>
              <a:ea typeface="Calibri"/>
              <a:cs typeface="Calibri"/>
              <a:sym typeface="Calibri"/>
            </a:endParaRPr>
          </a:p>
        </p:txBody>
      </p:sp>
      <p:sp>
        <p:nvSpPr>
          <p:cNvPr id="369" name="Google Shape;369;p18"/>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2"/>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6" name="Google Shape;126;p2"/>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7" name="Google Shape;127;p2"/>
          <p:cNvSpPr txBox="1">
            <a:spLocks noGrp="1"/>
          </p:cNvSpPr>
          <p:nvPr>
            <p:ph type="ctrTitle"/>
          </p:nvPr>
        </p:nvSpPr>
        <p:spPr>
          <a:xfrm>
            <a:off x="1415480" y="1999615"/>
            <a:ext cx="9361040" cy="2764028"/>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ts val="3200"/>
              <a:buFont typeface="Calibri"/>
              <a:buNone/>
            </a:pPr>
            <a:r>
              <a:rPr lang="el-GR" sz="3200">
                <a:latin typeface="Calibri"/>
                <a:ea typeface="Calibri"/>
                <a:cs typeface="Calibri"/>
                <a:sym typeface="Calibri"/>
              </a:rPr>
              <a:t>Τα χαρακτηριστικά των Νέων Προγραμμάτων Σπουδών</a:t>
            </a:r>
            <a:br>
              <a:rPr lang="el-GR" sz="3200">
                <a:latin typeface="Calibri"/>
                <a:ea typeface="Calibri"/>
                <a:cs typeface="Calibri"/>
                <a:sym typeface="Calibri"/>
              </a:rPr>
            </a:br>
            <a:r>
              <a:rPr lang="el-GR" sz="3200" i="1">
                <a:latin typeface="Calibri"/>
                <a:ea typeface="Calibri"/>
                <a:cs typeface="Calibri"/>
                <a:sym typeface="Calibri"/>
              </a:rPr>
              <a:t>Αναγκαιότητα και Προοπτικές</a:t>
            </a:r>
            <a:endParaRPr sz="3200" b="1"/>
          </a:p>
        </p:txBody>
      </p:sp>
      <p:sp>
        <p:nvSpPr>
          <p:cNvPr id="128" name="Google Shape;128;p2"/>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 name="Google Shape;129;p2"/>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19"/>
          <p:cNvGrpSpPr/>
          <p:nvPr/>
        </p:nvGrpSpPr>
        <p:grpSpPr>
          <a:xfrm>
            <a:off x="119336" y="1193708"/>
            <a:ext cx="11953327" cy="4389437"/>
            <a:chOff x="0" y="0"/>
            <a:chExt cx="11953327" cy="4389437"/>
          </a:xfrm>
        </p:grpSpPr>
        <p:sp>
          <p:nvSpPr>
            <p:cNvPr id="375" name="Google Shape;375;p19"/>
            <p:cNvSpPr/>
            <p:nvPr/>
          </p:nvSpPr>
          <p:spPr>
            <a:xfrm>
              <a:off x="0" y="0"/>
              <a:ext cx="10160328" cy="1975247"/>
            </a:xfrm>
            <a:prstGeom prst="roundRect">
              <a:avLst>
                <a:gd name="adj" fmla="val 1000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p:nvPr/>
          </p:nvSpPr>
          <p:spPr>
            <a:xfrm>
              <a:off x="57853" y="57853"/>
              <a:ext cx="8118756" cy="185954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b="0">
                  <a:solidFill>
                    <a:schemeClr val="lt1"/>
                  </a:solidFill>
                  <a:latin typeface="Calibri"/>
                  <a:ea typeface="Calibri"/>
                  <a:cs typeface="Calibri"/>
                  <a:sym typeface="Calibri"/>
                </a:rPr>
                <a:t>Μετάβαση από το «ένα και μοναδικό εγχειρίδιο» σε ένα δυναμικό οικοσύστημα μέσων.</a:t>
              </a:r>
              <a:endParaRPr sz="2400" b="0">
                <a:solidFill>
                  <a:schemeClr val="lt1"/>
                </a:solidFill>
                <a:latin typeface="Calibri"/>
                <a:ea typeface="Calibri"/>
                <a:cs typeface="Calibri"/>
                <a:sym typeface="Calibri"/>
              </a:endParaRPr>
            </a:p>
          </p:txBody>
        </p:sp>
        <p:sp>
          <p:nvSpPr>
            <p:cNvPr id="377" name="Google Shape;377;p19"/>
            <p:cNvSpPr/>
            <p:nvPr/>
          </p:nvSpPr>
          <p:spPr>
            <a:xfrm>
              <a:off x="1792999" y="2414190"/>
              <a:ext cx="10160328" cy="1975247"/>
            </a:xfrm>
            <a:prstGeom prst="roundRect">
              <a:avLst>
                <a:gd name="adj" fmla="val 10000"/>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txBox="1"/>
            <p:nvPr/>
          </p:nvSpPr>
          <p:spPr>
            <a:xfrm>
              <a:off x="1850852" y="2472043"/>
              <a:ext cx="6967712" cy="185954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b="0">
                  <a:solidFill>
                    <a:schemeClr val="lt1"/>
                  </a:solidFill>
                  <a:latin typeface="Calibri"/>
                  <a:ea typeface="Calibri"/>
                  <a:cs typeface="Calibri"/>
                  <a:sym typeface="Calibri"/>
                </a:rPr>
                <a:t>Καθιερώνεται ο θεσμός του Πολλαπλού Βιβλίου, δίνοντας τη δυνατότητα επιλογής ανάμεσα σε περισσότερα «βιβλία».</a:t>
              </a:r>
              <a:endParaRPr/>
            </a:p>
          </p:txBody>
        </p:sp>
        <p:sp>
          <p:nvSpPr>
            <p:cNvPr id="379" name="Google Shape;379;p19"/>
            <p:cNvSpPr/>
            <p:nvPr/>
          </p:nvSpPr>
          <p:spPr>
            <a:xfrm>
              <a:off x="8876418" y="1552763"/>
              <a:ext cx="1283910" cy="1283910"/>
            </a:xfrm>
            <a:prstGeom prst="downArrow">
              <a:avLst>
                <a:gd name="adj1" fmla="val 55000"/>
                <a:gd name="adj2" fmla="val 45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txBox="1"/>
            <p:nvPr/>
          </p:nvSpPr>
          <p:spPr>
            <a:xfrm>
              <a:off x="9165298" y="1552763"/>
              <a:ext cx="706150" cy="96614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endParaRPr sz="2400" b="0">
                <a:solidFill>
                  <a:schemeClr val="dk1"/>
                </a:solidFill>
                <a:latin typeface="Calibri"/>
                <a:ea typeface="Calibri"/>
                <a:cs typeface="Calibri"/>
                <a:sym typeface="Calibri"/>
              </a:endParaRPr>
            </a:p>
          </p:txBody>
        </p:sp>
      </p:grpSp>
      <p:sp>
        <p:nvSpPr>
          <p:cNvPr id="381" name="Google Shape;381;p19"/>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Από το «Ένα Βιβλίο» στο «Πολλαπλό Βιβλίο»</a:t>
            </a:r>
            <a:endParaRPr/>
          </a:p>
        </p:txBody>
      </p:sp>
      <p:sp>
        <p:nvSpPr>
          <p:cNvPr id="382" name="Google Shape;382;p19"/>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20"/>
          <p:cNvGrpSpPr/>
          <p:nvPr/>
        </p:nvGrpSpPr>
        <p:grpSpPr>
          <a:xfrm>
            <a:off x="5613122" y="1252913"/>
            <a:ext cx="6390034" cy="4844160"/>
            <a:chOff x="0" y="10522"/>
            <a:chExt cx="6390034" cy="4844160"/>
          </a:xfrm>
        </p:grpSpPr>
        <p:sp>
          <p:nvSpPr>
            <p:cNvPr id="388" name="Google Shape;388;p20"/>
            <p:cNvSpPr/>
            <p:nvPr/>
          </p:nvSpPr>
          <p:spPr>
            <a:xfrm>
              <a:off x="0" y="10522"/>
              <a:ext cx="6390034" cy="1085760"/>
            </a:xfrm>
            <a:prstGeom prst="roundRect">
              <a:avLst>
                <a:gd name="adj" fmla="val 16667"/>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txBox="1"/>
            <p:nvPr/>
          </p:nvSpPr>
          <p:spPr>
            <a:xfrm>
              <a:off x="53002" y="63524"/>
              <a:ext cx="6284030" cy="97975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Αποκτά έναν νέο δυναμικό ρόλο. </a:t>
              </a:r>
              <a:endParaRPr sz="2400">
                <a:solidFill>
                  <a:schemeClr val="lt1"/>
                </a:solidFill>
                <a:latin typeface="Calibri"/>
                <a:ea typeface="Calibri"/>
                <a:cs typeface="Calibri"/>
                <a:sym typeface="Calibri"/>
              </a:endParaRPr>
            </a:p>
          </p:txBody>
        </p:sp>
        <p:sp>
          <p:nvSpPr>
            <p:cNvPr id="390" name="Google Shape;390;p20"/>
            <p:cNvSpPr/>
            <p:nvPr/>
          </p:nvSpPr>
          <p:spPr>
            <a:xfrm>
              <a:off x="0" y="1263322"/>
              <a:ext cx="6390034" cy="1085760"/>
            </a:xfrm>
            <a:prstGeom prst="roundRect">
              <a:avLst>
                <a:gd name="adj" fmla="val 16667"/>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txBox="1"/>
            <p:nvPr/>
          </p:nvSpPr>
          <p:spPr>
            <a:xfrm>
              <a:off x="53002" y="1316324"/>
              <a:ext cx="6284030" cy="97975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Ορίζει με τρόπο δυναμικό τις μαθησιακές διαδικασίες.</a:t>
              </a:r>
              <a:endParaRPr sz="2400">
                <a:solidFill>
                  <a:schemeClr val="lt1"/>
                </a:solidFill>
                <a:latin typeface="Calibri"/>
                <a:ea typeface="Calibri"/>
                <a:cs typeface="Calibri"/>
                <a:sym typeface="Calibri"/>
              </a:endParaRPr>
            </a:p>
          </p:txBody>
        </p:sp>
        <p:sp>
          <p:nvSpPr>
            <p:cNvPr id="392" name="Google Shape;392;p20"/>
            <p:cNvSpPr/>
            <p:nvPr/>
          </p:nvSpPr>
          <p:spPr>
            <a:xfrm>
              <a:off x="0" y="2516122"/>
              <a:ext cx="6390034" cy="1085760"/>
            </a:xfrm>
            <a:prstGeom prst="roundRect">
              <a:avLst>
                <a:gd name="adj" fmla="val 16667"/>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txBox="1"/>
            <p:nvPr/>
          </p:nvSpPr>
          <p:spPr>
            <a:xfrm>
              <a:off x="53002" y="2569124"/>
              <a:ext cx="6284030" cy="97975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Θέτει κατευθύνσεις που καθιστούν το Πρόγραμμα Σπουδών ενεργό στην πράξη. </a:t>
              </a:r>
              <a:endParaRPr sz="2400">
                <a:solidFill>
                  <a:schemeClr val="lt1"/>
                </a:solidFill>
                <a:latin typeface="Calibri"/>
                <a:ea typeface="Calibri"/>
                <a:cs typeface="Calibri"/>
                <a:sym typeface="Calibri"/>
              </a:endParaRPr>
            </a:p>
          </p:txBody>
        </p:sp>
        <p:sp>
          <p:nvSpPr>
            <p:cNvPr id="394" name="Google Shape;394;p20"/>
            <p:cNvSpPr/>
            <p:nvPr/>
          </p:nvSpPr>
          <p:spPr>
            <a:xfrm>
              <a:off x="0" y="3768922"/>
              <a:ext cx="6390034" cy="1085760"/>
            </a:xfrm>
            <a:prstGeom prst="roundRect">
              <a:avLst>
                <a:gd name="adj" fmla="val 16667"/>
              </a:avLst>
            </a:prstGeom>
            <a:solidFill>
              <a:srgbClr val="2F559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txBox="1"/>
            <p:nvPr/>
          </p:nvSpPr>
          <p:spPr>
            <a:xfrm>
              <a:off x="53002" y="3821924"/>
              <a:ext cx="6284030" cy="97975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Περιλαμβάνει και προτείνει δραστηριότητες που αντλούν πόρους από το συμπληρωματικό υλικό. </a:t>
              </a:r>
              <a:endParaRPr sz="2400">
                <a:solidFill>
                  <a:schemeClr val="lt1"/>
                </a:solidFill>
                <a:latin typeface="Calibri"/>
                <a:ea typeface="Calibri"/>
                <a:cs typeface="Calibri"/>
                <a:sym typeface="Calibri"/>
              </a:endParaRPr>
            </a:p>
          </p:txBody>
        </p:sp>
      </p:grpSp>
      <p:grpSp>
        <p:nvGrpSpPr>
          <p:cNvPr id="396" name="Google Shape;396;p20"/>
          <p:cNvGrpSpPr/>
          <p:nvPr/>
        </p:nvGrpSpPr>
        <p:grpSpPr>
          <a:xfrm>
            <a:off x="217827" y="1059433"/>
            <a:ext cx="5301402" cy="5438962"/>
            <a:chOff x="28983" y="-85682"/>
            <a:chExt cx="5301402" cy="5438962"/>
          </a:xfrm>
        </p:grpSpPr>
        <p:sp>
          <p:nvSpPr>
            <p:cNvPr id="397" name="Google Shape;397;p20"/>
            <p:cNvSpPr/>
            <p:nvPr/>
          </p:nvSpPr>
          <p:spPr>
            <a:xfrm>
              <a:off x="2366562" y="2189342"/>
              <a:ext cx="2576507" cy="2675862"/>
            </a:xfrm>
            <a:custGeom>
              <a:avLst/>
              <a:gdLst/>
              <a:ahLst/>
              <a:cxnLst/>
              <a:rect l="l" t="t" r="r" b="b"/>
              <a:pathLst>
                <a:path w="120000" h="120000" extrusionOk="0">
                  <a:moveTo>
                    <a:pt x="85177" y="18753"/>
                  </a:moveTo>
                  <a:lnTo>
                    <a:pt x="94690" y="11423"/>
                  </a:lnTo>
                  <a:lnTo>
                    <a:pt x="102211" y="17792"/>
                  </a:lnTo>
                  <a:lnTo>
                    <a:pt x="95875" y="27813"/>
                  </a:lnTo>
                  <a:lnTo>
                    <a:pt x="95875" y="27813"/>
                  </a:lnTo>
                  <a:cubicBezTo>
                    <a:pt x="100207" y="32732"/>
                    <a:pt x="103501" y="38490"/>
                    <a:pt x="105555" y="44737"/>
                  </a:cubicBezTo>
                  <a:lnTo>
                    <a:pt x="117740" y="44829"/>
                  </a:lnTo>
                  <a:lnTo>
                    <a:pt x="119463" y="54692"/>
                  </a:lnTo>
                  <a:lnTo>
                    <a:pt x="107980" y="58617"/>
                  </a:lnTo>
                  <a:lnTo>
                    <a:pt x="107980" y="58617"/>
                  </a:lnTo>
                  <a:cubicBezTo>
                    <a:pt x="108167" y="65196"/>
                    <a:pt x="107023" y="71744"/>
                    <a:pt x="104618" y="77862"/>
                  </a:cubicBezTo>
                  <a:lnTo>
                    <a:pt x="114109" y="85221"/>
                  </a:lnTo>
                  <a:lnTo>
                    <a:pt x="109167" y="93859"/>
                  </a:lnTo>
                  <a:lnTo>
                    <a:pt x="97636" y="90068"/>
                  </a:lnTo>
                  <a:cubicBezTo>
                    <a:pt x="93588" y="95229"/>
                    <a:pt x="88542" y="99503"/>
                    <a:pt x="82804" y="102629"/>
                  </a:cubicBezTo>
                  <a:lnTo>
                    <a:pt x="85105" y="114151"/>
                  </a:lnTo>
                  <a:lnTo>
                    <a:pt x="75935" y="117519"/>
                  </a:lnTo>
                  <a:lnTo>
                    <a:pt x="69681" y="107450"/>
                  </a:lnTo>
                  <a:cubicBezTo>
                    <a:pt x="63294" y="108777"/>
                    <a:pt x="56706" y="108777"/>
                    <a:pt x="50319" y="107450"/>
                  </a:cubicBezTo>
                  <a:lnTo>
                    <a:pt x="44065" y="117519"/>
                  </a:lnTo>
                  <a:lnTo>
                    <a:pt x="34895" y="114151"/>
                  </a:lnTo>
                  <a:lnTo>
                    <a:pt x="37196" y="102629"/>
                  </a:lnTo>
                  <a:lnTo>
                    <a:pt x="37196" y="102629"/>
                  </a:lnTo>
                  <a:cubicBezTo>
                    <a:pt x="31458" y="99503"/>
                    <a:pt x="26412" y="95229"/>
                    <a:pt x="22364" y="90068"/>
                  </a:cubicBezTo>
                  <a:lnTo>
                    <a:pt x="10833" y="93859"/>
                  </a:lnTo>
                  <a:lnTo>
                    <a:pt x="5891" y="85221"/>
                  </a:lnTo>
                  <a:lnTo>
                    <a:pt x="15382" y="77862"/>
                  </a:lnTo>
                  <a:cubicBezTo>
                    <a:pt x="12977" y="71744"/>
                    <a:pt x="11833" y="65196"/>
                    <a:pt x="12020" y="58617"/>
                  </a:cubicBezTo>
                  <a:lnTo>
                    <a:pt x="537" y="54692"/>
                  </a:lnTo>
                  <a:lnTo>
                    <a:pt x="2260" y="44829"/>
                  </a:lnTo>
                  <a:lnTo>
                    <a:pt x="14445" y="44737"/>
                  </a:lnTo>
                  <a:lnTo>
                    <a:pt x="14445" y="44737"/>
                  </a:lnTo>
                  <a:cubicBezTo>
                    <a:pt x="16499" y="38490"/>
                    <a:pt x="19793" y="32732"/>
                    <a:pt x="24125" y="27813"/>
                  </a:cubicBezTo>
                  <a:lnTo>
                    <a:pt x="17789" y="17792"/>
                  </a:lnTo>
                  <a:lnTo>
                    <a:pt x="25310" y="11423"/>
                  </a:lnTo>
                  <a:lnTo>
                    <a:pt x="34823" y="18753"/>
                  </a:lnTo>
                  <a:lnTo>
                    <a:pt x="34823" y="18753"/>
                  </a:lnTo>
                  <a:cubicBezTo>
                    <a:pt x="40375" y="15301"/>
                    <a:pt x="46566" y="13027"/>
                    <a:pt x="53017" y="12070"/>
                  </a:cubicBezTo>
                  <a:lnTo>
                    <a:pt x="55133" y="515"/>
                  </a:lnTo>
                  <a:lnTo>
                    <a:pt x="64867" y="515"/>
                  </a:lnTo>
                  <a:lnTo>
                    <a:pt x="66983" y="12070"/>
                  </a:lnTo>
                  <a:lnTo>
                    <a:pt x="66983" y="12070"/>
                  </a:lnTo>
                  <a:cubicBezTo>
                    <a:pt x="73434" y="13027"/>
                    <a:pt x="79625" y="15301"/>
                    <a:pt x="85177" y="18753"/>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txBox="1"/>
            <p:nvPr/>
          </p:nvSpPr>
          <p:spPr>
            <a:xfrm>
              <a:off x="2884555" y="2809549"/>
              <a:ext cx="1540521" cy="138821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lt1"/>
                </a:solidFill>
                <a:latin typeface="Calibri"/>
                <a:ea typeface="Calibri"/>
                <a:cs typeface="Calibri"/>
                <a:sym typeface="Calibri"/>
              </a:endParaRPr>
            </a:p>
          </p:txBody>
        </p:sp>
        <p:sp>
          <p:nvSpPr>
            <p:cNvPr id="399" name="Google Shape;399;p20"/>
            <p:cNvSpPr/>
            <p:nvPr/>
          </p:nvSpPr>
          <p:spPr>
            <a:xfrm>
              <a:off x="28983" y="1461994"/>
              <a:ext cx="2284330" cy="2237994"/>
            </a:xfrm>
            <a:custGeom>
              <a:avLst/>
              <a:gdLst/>
              <a:ahLst/>
              <a:cxnLst/>
              <a:rect l="l" t="t" r="r" b="b"/>
              <a:pathLst>
                <a:path w="120000" h="120000" extrusionOk="0">
                  <a:moveTo>
                    <a:pt x="90049" y="30393"/>
                  </a:moveTo>
                  <a:lnTo>
                    <a:pt x="107326" y="24833"/>
                  </a:lnTo>
                  <a:lnTo>
                    <a:pt x="113928" y="36170"/>
                  </a:lnTo>
                  <a:lnTo>
                    <a:pt x="100888" y="49005"/>
                  </a:lnTo>
                  <a:lnTo>
                    <a:pt x="100888" y="49005"/>
                  </a:lnTo>
                  <a:cubicBezTo>
                    <a:pt x="102858" y="56205"/>
                    <a:pt x="102858" y="63795"/>
                    <a:pt x="100888" y="70995"/>
                  </a:cubicBezTo>
                  <a:lnTo>
                    <a:pt x="113928" y="83830"/>
                  </a:lnTo>
                  <a:lnTo>
                    <a:pt x="107326" y="95167"/>
                  </a:lnTo>
                  <a:lnTo>
                    <a:pt x="90049" y="89607"/>
                  </a:lnTo>
                  <a:cubicBezTo>
                    <a:pt x="84744" y="94898"/>
                    <a:pt x="78114" y="98693"/>
                    <a:pt x="70839" y="100602"/>
                  </a:cubicBezTo>
                  <a:lnTo>
                    <a:pt x="66694" y="118602"/>
                  </a:lnTo>
                  <a:lnTo>
                    <a:pt x="53306" y="118602"/>
                  </a:lnTo>
                  <a:lnTo>
                    <a:pt x="49161" y="100602"/>
                  </a:lnTo>
                  <a:cubicBezTo>
                    <a:pt x="41886" y="98693"/>
                    <a:pt x="35256" y="94898"/>
                    <a:pt x="29951" y="89607"/>
                  </a:cubicBezTo>
                  <a:lnTo>
                    <a:pt x="12674" y="95167"/>
                  </a:lnTo>
                  <a:lnTo>
                    <a:pt x="6072" y="83830"/>
                  </a:lnTo>
                  <a:lnTo>
                    <a:pt x="19112" y="70995"/>
                  </a:lnTo>
                  <a:cubicBezTo>
                    <a:pt x="17142" y="63795"/>
                    <a:pt x="17142" y="56205"/>
                    <a:pt x="19112" y="49005"/>
                  </a:cubicBezTo>
                  <a:lnTo>
                    <a:pt x="6072" y="36170"/>
                  </a:lnTo>
                  <a:lnTo>
                    <a:pt x="12674" y="24833"/>
                  </a:lnTo>
                  <a:lnTo>
                    <a:pt x="29951" y="30393"/>
                  </a:lnTo>
                  <a:lnTo>
                    <a:pt x="29951" y="30393"/>
                  </a:lnTo>
                  <a:cubicBezTo>
                    <a:pt x="35256" y="25102"/>
                    <a:pt x="41886" y="21307"/>
                    <a:pt x="49161" y="19398"/>
                  </a:cubicBezTo>
                  <a:lnTo>
                    <a:pt x="53306" y="1398"/>
                  </a:lnTo>
                  <a:lnTo>
                    <a:pt x="66694" y="1398"/>
                  </a:lnTo>
                  <a:lnTo>
                    <a:pt x="70839" y="19398"/>
                  </a:lnTo>
                  <a:lnTo>
                    <a:pt x="70839" y="19398"/>
                  </a:lnTo>
                  <a:cubicBezTo>
                    <a:pt x="78114" y="21307"/>
                    <a:pt x="84744" y="25102"/>
                    <a:pt x="90049" y="30393"/>
                  </a:cubicBezTo>
                  <a:close/>
                </a:path>
              </a:pathLst>
            </a:cu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txBox="1"/>
            <p:nvPr/>
          </p:nvSpPr>
          <p:spPr>
            <a:xfrm>
              <a:off x="599140" y="2028821"/>
              <a:ext cx="1144016" cy="110434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lt1"/>
                </a:solidFill>
                <a:latin typeface="Calibri"/>
                <a:ea typeface="Calibri"/>
                <a:cs typeface="Calibri"/>
                <a:sym typeface="Calibri"/>
              </a:endParaRPr>
            </a:p>
          </p:txBody>
        </p:sp>
        <p:sp>
          <p:nvSpPr>
            <p:cNvPr id="401" name="Google Shape;401;p20"/>
            <p:cNvSpPr/>
            <p:nvPr/>
          </p:nvSpPr>
          <p:spPr>
            <a:xfrm rot="-900000">
              <a:off x="1760628" y="214267"/>
              <a:ext cx="1906763" cy="1906763"/>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txBox="1"/>
            <p:nvPr/>
          </p:nvSpPr>
          <p:spPr>
            <a:xfrm>
              <a:off x="2178837" y="632476"/>
              <a:ext cx="1070345" cy="1070345"/>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el-GR" sz="2000">
                  <a:solidFill>
                    <a:schemeClr val="lt1"/>
                  </a:solidFill>
                  <a:latin typeface="Calibri"/>
                  <a:ea typeface="Calibri"/>
                  <a:cs typeface="Calibri"/>
                  <a:sym typeface="Calibri"/>
                </a:rPr>
                <a:t>ΠΣ</a:t>
              </a:r>
              <a:endParaRPr sz="2000">
                <a:solidFill>
                  <a:schemeClr val="lt1"/>
                </a:solidFill>
                <a:latin typeface="Calibri"/>
                <a:ea typeface="Calibri"/>
                <a:cs typeface="Calibri"/>
                <a:sym typeface="Calibri"/>
              </a:endParaRPr>
            </a:p>
          </p:txBody>
        </p:sp>
        <p:sp>
          <p:nvSpPr>
            <p:cNvPr id="403" name="Google Shape;403;p20"/>
            <p:cNvSpPr/>
            <p:nvPr/>
          </p:nvSpPr>
          <p:spPr>
            <a:xfrm>
              <a:off x="1905281" y="196180"/>
              <a:ext cx="3425104" cy="3425104"/>
            </a:xfrm>
            <a:custGeom>
              <a:avLst/>
              <a:gdLst/>
              <a:ahLst/>
              <a:cxnLst/>
              <a:rect l="l" t="t" r="r" b="b"/>
              <a:pathLst>
                <a:path w="120000" h="120000" extrusionOk="0">
                  <a:moveTo>
                    <a:pt x="53982" y="4073"/>
                  </a:moveTo>
                  <a:lnTo>
                    <a:pt x="53982" y="4073"/>
                  </a:lnTo>
                  <a:cubicBezTo>
                    <a:pt x="77236" y="1570"/>
                    <a:pt x="99613" y="13719"/>
                    <a:pt x="110181" y="34584"/>
                  </a:cubicBezTo>
                  <a:cubicBezTo>
                    <a:pt x="120749" y="55449"/>
                    <a:pt x="117302" y="80677"/>
                    <a:pt x="101526" y="97943"/>
                  </a:cubicBezTo>
                  <a:lnTo>
                    <a:pt x="104069" y="100685"/>
                  </a:lnTo>
                  <a:lnTo>
                    <a:pt x="96340" y="99179"/>
                  </a:lnTo>
                  <a:lnTo>
                    <a:pt x="95143" y="91062"/>
                  </a:lnTo>
                  <a:lnTo>
                    <a:pt x="97685" y="93803"/>
                  </a:lnTo>
                  <a:cubicBezTo>
                    <a:pt x="111684" y="78197"/>
                    <a:pt x="114615" y="55577"/>
                    <a:pt x="105056" y="36918"/>
                  </a:cubicBezTo>
                  <a:cubicBezTo>
                    <a:pt x="95498" y="18260"/>
                    <a:pt x="75428" y="7423"/>
                    <a:pt x="54583" y="96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rot="843640">
              <a:off x="957353" y="179334"/>
              <a:ext cx="2488552" cy="2488552"/>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rot="-3942757">
              <a:off x="1457052" y="2237048"/>
              <a:ext cx="2683160" cy="2683160"/>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20"/>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a:solidFill>
                  <a:srgbClr val="FFFFFF"/>
                </a:solidFill>
                <a:latin typeface="Calibri"/>
                <a:ea typeface="Calibri"/>
                <a:cs typeface="Calibri"/>
                <a:sym typeface="Calibri"/>
              </a:rPr>
              <a:t>Δυναμική σχέση Διδακτικών Βιβλίων, Προγραμμάτων Σπουδών και Συμπληρωματικού Υλικού </a:t>
            </a:r>
            <a:endParaRPr/>
          </a:p>
        </p:txBody>
      </p:sp>
      <p:sp>
        <p:nvSpPr>
          <p:cNvPr id="407" name="Google Shape;407;p20"/>
          <p:cNvSpPr txBox="1"/>
          <p:nvPr/>
        </p:nvSpPr>
        <p:spPr>
          <a:xfrm>
            <a:off x="753744" y="3441194"/>
            <a:ext cx="130980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a:solidFill>
                  <a:schemeClr val="lt1"/>
                </a:solidFill>
                <a:latin typeface="Calibri"/>
                <a:ea typeface="Calibri"/>
                <a:cs typeface="Calibri"/>
                <a:sym typeface="Calibri"/>
              </a:rPr>
              <a:t>ΔΙΔΑΚΤΙΚΟ ΒΙΒΛΙΟ</a:t>
            </a:r>
            <a:endParaRPr/>
          </a:p>
        </p:txBody>
      </p:sp>
      <p:sp>
        <p:nvSpPr>
          <p:cNvPr id="408" name="Google Shape;408;p20"/>
          <p:cNvSpPr txBox="1"/>
          <p:nvPr/>
        </p:nvSpPr>
        <p:spPr>
          <a:xfrm>
            <a:off x="2783632" y="4293096"/>
            <a:ext cx="223224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a:solidFill>
                  <a:schemeClr val="lt1"/>
                </a:solidFill>
                <a:latin typeface="Calibri"/>
                <a:ea typeface="Calibri"/>
                <a:cs typeface="Calibri"/>
                <a:sym typeface="Calibri"/>
              </a:rPr>
              <a:t>ΣΥΜΠΛΗΡΩΜΑΤΙΚΟ ΥΛΙΚΟ</a:t>
            </a:r>
            <a:endParaRPr sz="2000">
              <a:solidFill>
                <a:schemeClr val="lt1"/>
              </a:solidFill>
              <a:latin typeface="Calibri"/>
              <a:ea typeface="Calibri"/>
              <a:cs typeface="Calibri"/>
              <a:sym typeface="Calibri"/>
            </a:endParaRPr>
          </a:p>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09" name="Google Shape;409;p20"/>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1"/>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Πολλαπλό Βιβλίο – Παιδαγωγικό Πλαίσιο</a:t>
            </a:r>
            <a:endParaRPr/>
          </a:p>
        </p:txBody>
      </p:sp>
      <p:sp>
        <p:nvSpPr>
          <p:cNvPr id="415" name="Google Shape;415;p21"/>
          <p:cNvSpPr/>
          <p:nvPr/>
        </p:nvSpPr>
        <p:spPr>
          <a:xfrm>
            <a:off x="8144090" y="1052736"/>
            <a:ext cx="3496525" cy="1527269"/>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solidFill>
            <a:srgbClr val="2F5597"/>
          </a:solidFill>
          <a:ln>
            <a:noFill/>
          </a:ln>
        </p:spPr>
        <p:txBody>
          <a:bodyPr spcFirstLastPara="1" wrap="square" lIns="41100" tIns="41100" rIns="41100" bIns="411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Δημιουργεί ένα πλούσιο και πολυτροπικό μαθησιακό περιβάλλον.</a:t>
            </a:r>
            <a:endParaRPr/>
          </a:p>
        </p:txBody>
      </p:sp>
      <p:sp>
        <p:nvSpPr>
          <p:cNvPr id="416" name="Google Shape;416;p21"/>
          <p:cNvSpPr/>
          <p:nvPr/>
        </p:nvSpPr>
        <p:spPr>
          <a:xfrm>
            <a:off x="323950" y="2276872"/>
            <a:ext cx="2747714" cy="2204951"/>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solidFill>
            <a:srgbClr val="2F5597"/>
          </a:solidFill>
          <a:ln>
            <a:noFill/>
          </a:ln>
        </p:spPr>
        <p:txBody>
          <a:bodyPr spcFirstLastPara="1" wrap="square" lIns="41100" tIns="41100" rIns="41100" bIns="41100" anchor="ctr" anchorCtr="0">
            <a:noAutofit/>
          </a:bodyPr>
          <a:lstStyle/>
          <a:p>
            <a:pPr marL="0" marR="0" lvl="0" indent="0" algn="ctr" rtl="0">
              <a:spcBef>
                <a:spcPts val="0"/>
              </a:spcBef>
              <a:spcAft>
                <a:spcPts val="0"/>
              </a:spcAft>
              <a:buNone/>
            </a:pPr>
            <a:r>
              <a:rPr lang="el-GR" sz="2400">
                <a:solidFill>
                  <a:schemeClr val="lt1"/>
                </a:solidFill>
                <a:latin typeface="Calibri"/>
                <a:ea typeface="Calibri"/>
                <a:cs typeface="Calibri"/>
                <a:sym typeface="Calibri"/>
              </a:rPr>
              <a:t>Το βιβλίο αποκτά υβριδικό ρόλο και είναι σχεδιασμένο να επικοινωνεί δυναμικά με:</a:t>
            </a:r>
            <a:endParaRPr/>
          </a:p>
        </p:txBody>
      </p:sp>
      <p:cxnSp>
        <p:nvCxnSpPr>
          <p:cNvPr id="417" name="Google Shape;417;p21"/>
          <p:cNvCxnSpPr/>
          <p:nvPr/>
        </p:nvCxnSpPr>
        <p:spPr>
          <a:xfrm rot="10800000" flipH="1">
            <a:off x="3071664" y="1988840"/>
            <a:ext cx="564654" cy="1296144"/>
          </a:xfrm>
          <a:prstGeom prst="straightConnector1">
            <a:avLst/>
          </a:prstGeom>
          <a:noFill/>
          <a:ln w="19050" cap="flat" cmpd="sng">
            <a:solidFill>
              <a:schemeClr val="dk1"/>
            </a:solidFill>
            <a:prstDash val="solid"/>
            <a:miter lim="800000"/>
            <a:headEnd type="none" w="sm" len="sm"/>
            <a:tailEnd type="none" w="sm" len="sm"/>
          </a:ln>
        </p:spPr>
      </p:cxnSp>
      <p:cxnSp>
        <p:nvCxnSpPr>
          <p:cNvPr id="418" name="Google Shape;418;p21"/>
          <p:cNvCxnSpPr/>
          <p:nvPr/>
        </p:nvCxnSpPr>
        <p:spPr>
          <a:xfrm>
            <a:off x="3071664" y="3296559"/>
            <a:ext cx="564654" cy="0"/>
          </a:xfrm>
          <a:prstGeom prst="straightConnector1">
            <a:avLst/>
          </a:prstGeom>
          <a:noFill/>
          <a:ln w="19050" cap="flat" cmpd="sng">
            <a:solidFill>
              <a:schemeClr val="dk1"/>
            </a:solidFill>
            <a:prstDash val="solid"/>
            <a:miter lim="800000"/>
            <a:headEnd type="none" w="sm" len="sm"/>
            <a:tailEnd type="none" w="sm" len="sm"/>
          </a:ln>
        </p:spPr>
      </p:cxnSp>
      <p:cxnSp>
        <p:nvCxnSpPr>
          <p:cNvPr id="419" name="Google Shape;419;p21"/>
          <p:cNvCxnSpPr/>
          <p:nvPr/>
        </p:nvCxnSpPr>
        <p:spPr>
          <a:xfrm rot="10800000">
            <a:off x="3056418" y="3303154"/>
            <a:ext cx="591235" cy="1277303"/>
          </a:xfrm>
          <a:prstGeom prst="straightConnector1">
            <a:avLst/>
          </a:prstGeom>
          <a:noFill/>
          <a:ln w="19050" cap="flat" cmpd="sng">
            <a:solidFill>
              <a:schemeClr val="dk1"/>
            </a:solidFill>
            <a:prstDash val="solid"/>
            <a:miter lim="800000"/>
            <a:headEnd type="none" w="sm" len="sm"/>
            <a:tailEnd type="none" w="sm" len="sm"/>
          </a:ln>
        </p:spPr>
      </p:cxnSp>
      <p:sp>
        <p:nvSpPr>
          <p:cNvPr id="420" name="Google Shape;420;p21"/>
          <p:cNvSpPr/>
          <p:nvPr/>
        </p:nvSpPr>
        <p:spPr>
          <a:xfrm>
            <a:off x="3613168" y="1052736"/>
            <a:ext cx="3960440" cy="1527269"/>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gradFill>
            <a:gsLst>
              <a:gs pos="0">
                <a:srgbClr val="F08B54"/>
              </a:gs>
              <a:gs pos="50000">
                <a:srgbClr val="F67A26"/>
              </a:gs>
              <a:gs pos="100000">
                <a:srgbClr val="E36A18"/>
              </a:gs>
            </a:gsLst>
            <a:lin ang="5400000" scaled="0"/>
          </a:gradFill>
          <a:ln>
            <a:noFill/>
          </a:ln>
        </p:spPr>
        <p:txBody>
          <a:bodyPr spcFirstLastPara="1" wrap="square" lIns="41100" tIns="41100" rIns="41100" bIns="411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Το Πρόγραμμα Σπουδών: Μέσω «Προοργανωτών» (ρητή αναφορά ΠΜΑ στην αρχή των ενοτήτων) και</a:t>
            </a:r>
            <a:endParaRPr/>
          </a:p>
        </p:txBody>
      </p:sp>
      <p:sp>
        <p:nvSpPr>
          <p:cNvPr id="421" name="Google Shape;421;p21"/>
          <p:cNvSpPr/>
          <p:nvPr/>
        </p:nvSpPr>
        <p:spPr>
          <a:xfrm>
            <a:off x="3613168" y="2683681"/>
            <a:ext cx="3960440" cy="1246353"/>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gradFill>
            <a:gsLst>
              <a:gs pos="0">
                <a:srgbClr val="F08B54"/>
              </a:gs>
              <a:gs pos="50000">
                <a:srgbClr val="F67A26"/>
              </a:gs>
              <a:gs pos="100000">
                <a:srgbClr val="E36A18"/>
              </a:gs>
            </a:gsLst>
            <a:lin ang="5400000" scaled="0"/>
          </a:gradFill>
          <a:ln>
            <a:noFill/>
          </a:ln>
        </p:spPr>
        <p:txBody>
          <a:bodyPr spcFirstLastPara="1" wrap="square" lIns="41100" tIns="41100" rIns="41100" bIns="411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Μέσω «Αποτιμητών» (δραστηριότητες αυτοαξιολόγησης στο τέλος)</a:t>
            </a:r>
            <a:endParaRPr/>
          </a:p>
        </p:txBody>
      </p:sp>
      <p:sp>
        <p:nvSpPr>
          <p:cNvPr id="422" name="Google Shape;422;p21"/>
          <p:cNvSpPr/>
          <p:nvPr/>
        </p:nvSpPr>
        <p:spPr>
          <a:xfrm>
            <a:off x="3613168" y="4038384"/>
            <a:ext cx="3960440" cy="1568355"/>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gradFill>
            <a:gsLst>
              <a:gs pos="0">
                <a:srgbClr val="F08B54"/>
              </a:gs>
              <a:gs pos="50000">
                <a:srgbClr val="F67A26"/>
              </a:gs>
              <a:gs pos="100000">
                <a:srgbClr val="E36A18"/>
              </a:gs>
            </a:gsLst>
            <a:lin ang="5400000" scaled="0"/>
          </a:gradFill>
          <a:ln>
            <a:noFill/>
          </a:ln>
        </p:spPr>
        <p:txBody>
          <a:bodyPr spcFirstLastPara="1" wrap="square" lIns="41100" tIns="41100" rIns="41100" bIns="411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Το Συμπληρωματικό Ψηφιακό Υλικό: Λειτουργεί ως πύλη (μέσω QR codes/links) για πρόσβαση σε:</a:t>
            </a:r>
            <a:endParaRPr/>
          </a:p>
        </p:txBody>
      </p:sp>
      <p:cxnSp>
        <p:nvCxnSpPr>
          <p:cNvPr id="423" name="Google Shape;423;p21"/>
          <p:cNvCxnSpPr/>
          <p:nvPr/>
        </p:nvCxnSpPr>
        <p:spPr>
          <a:xfrm rot="10800000" flipH="1">
            <a:off x="7573608" y="3870109"/>
            <a:ext cx="932382" cy="645052"/>
          </a:xfrm>
          <a:prstGeom prst="straightConnector1">
            <a:avLst/>
          </a:prstGeom>
          <a:noFill/>
          <a:ln w="19050" cap="flat" cmpd="sng">
            <a:solidFill>
              <a:schemeClr val="dk1"/>
            </a:solidFill>
            <a:prstDash val="solid"/>
            <a:miter lim="800000"/>
            <a:headEnd type="none" w="sm" len="sm"/>
            <a:tailEnd type="none" w="sm" len="sm"/>
          </a:ln>
        </p:spPr>
      </p:cxnSp>
      <p:cxnSp>
        <p:nvCxnSpPr>
          <p:cNvPr id="424" name="Google Shape;424;p21"/>
          <p:cNvCxnSpPr/>
          <p:nvPr/>
        </p:nvCxnSpPr>
        <p:spPr>
          <a:xfrm>
            <a:off x="7573608" y="4515161"/>
            <a:ext cx="947844" cy="645052"/>
          </a:xfrm>
          <a:prstGeom prst="straightConnector1">
            <a:avLst/>
          </a:prstGeom>
          <a:noFill/>
          <a:ln w="19050" cap="flat" cmpd="sng">
            <a:solidFill>
              <a:schemeClr val="dk1"/>
            </a:solidFill>
            <a:prstDash val="solid"/>
            <a:miter lim="800000"/>
            <a:headEnd type="none" w="sm" len="sm"/>
            <a:tailEnd type="none" w="sm" len="sm"/>
          </a:ln>
        </p:spPr>
      </p:cxnSp>
      <p:sp>
        <p:nvSpPr>
          <p:cNvPr id="425" name="Google Shape;425;p21"/>
          <p:cNvSpPr/>
          <p:nvPr/>
        </p:nvSpPr>
        <p:spPr>
          <a:xfrm>
            <a:off x="8521452" y="3393332"/>
            <a:ext cx="2243658" cy="1121829"/>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gradFill>
            <a:gsLst>
              <a:gs pos="0">
                <a:srgbClr val="AFAFAF"/>
              </a:gs>
              <a:gs pos="50000">
                <a:schemeClr val="accent3"/>
              </a:gs>
              <a:gs pos="100000">
                <a:srgbClr val="919191"/>
              </a:gs>
            </a:gsLst>
            <a:lin ang="5400000" scaled="0"/>
          </a:gradFill>
          <a:ln>
            <a:noFill/>
          </a:ln>
        </p:spPr>
        <p:txBody>
          <a:bodyPr spcFirstLastPara="1" wrap="square" lIns="41100" tIns="41100" rIns="41100" bIns="411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Βίντεο, προσομοιώσεις</a:t>
            </a:r>
            <a:endParaRPr/>
          </a:p>
        </p:txBody>
      </p:sp>
      <p:sp>
        <p:nvSpPr>
          <p:cNvPr id="426" name="Google Shape;426;p21"/>
          <p:cNvSpPr/>
          <p:nvPr/>
        </p:nvSpPr>
        <p:spPr>
          <a:xfrm>
            <a:off x="8521452" y="4683435"/>
            <a:ext cx="2243658" cy="1121829"/>
          </a:xfrm>
          <a:custGeom>
            <a:avLst/>
            <a:gdLst/>
            <a:ahLst/>
            <a:cxnLst/>
            <a:rect l="l" t="t" r="r" b="b"/>
            <a:pathLst>
              <a:path w="2243658" h="1121829" extrusionOk="0">
                <a:moveTo>
                  <a:pt x="0" y="112183"/>
                </a:moveTo>
                <a:cubicBezTo>
                  <a:pt x="0" y="50226"/>
                  <a:pt x="50226" y="0"/>
                  <a:pt x="112183" y="0"/>
                </a:cubicBezTo>
                <a:lnTo>
                  <a:pt x="2131475" y="0"/>
                </a:lnTo>
                <a:cubicBezTo>
                  <a:pt x="2193432" y="0"/>
                  <a:pt x="2243658" y="50226"/>
                  <a:pt x="2243658" y="112183"/>
                </a:cubicBezTo>
                <a:lnTo>
                  <a:pt x="2243658" y="1009646"/>
                </a:lnTo>
                <a:cubicBezTo>
                  <a:pt x="2243658" y="1071603"/>
                  <a:pt x="2193432" y="1121829"/>
                  <a:pt x="2131475" y="1121829"/>
                </a:cubicBezTo>
                <a:lnTo>
                  <a:pt x="112183" y="1121829"/>
                </a:lnTo>
                <a:cubicBezTo>
                  <a:pt x="50226" y="1121829"/>
                  <a:pt x="0" y="1071603"/>
                  <a:pt x="0" y="1009646"/>
                </a:cubicBezTo>
                <a:lnTo>
                  <a:pt x="0" y="112183"/>
                </a:lnTo>
                <a:close/>
              </a:path>
            </a:pathLst>
          </a:custGeom>
          <a:gradFill>
            <a:gsLst>
              <a:gs pos="0">
                <a:srgbClr val="AFAFAF"/>
              </a:gs>
              <a:gs pos="50000">
                <a:schemeClr val="accent3"/>
              </a:gs>
              <a:gs pos="100000">
                <a:srgbClr val="919191"/>
              </a:gs>
            </a:gsLst>
            <a:lin ang="5400000" scaled="0"/>
          </a:gradFill>
          <a:ln>
            <a:noFill/>
          </a:ln>
        </p:spPr>
        <p:txBody>
          <a:bodyPr spcFirstLastPara="1" wrap="square" lIns="41100" tIns="41100" rIns="41100" bIns="411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Εκπαιδευτικά παιχνίδια, τεστ αξιολόγησης</a:t>
            </a:r>
            <a:endParaRPr/>
          </a:p>
        </p:txBody>
      </p:sp>
      <p:sp>
        <p:nvSpPr>
          <p:cNvPr id="427" name="Google Shape;427;p21"/>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2"/>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Πολλαπλό Βιβλίο – Παιδαγωγικό Πλαίσιο</a:t>
            </a:r>
            <a:endParaRPr/>
          </a:p>
        </p:txBody>
      </p:sp>
      <p:grpSp>
        <p:nvGrpSpPr>
          <p:cNvPr id="433" name="Google Shape;433;p22"/>
          <p:cNvGrpSpPr/>
          <p:nvPr/>
        </p:nvGrpSpPr>
        <p:grpSpPr>
          <a:xfrm>
            <a:off x="587388" y="981618"/>
            <a:ext cx="11017224" cy="5038778"/>
            <a:chOff x="0" y="890"/>
            <a:chExt cx="11017224" cy="5038778"/>
          </a:xfrm>
        </p:grpSpPr>
        <p:sp>
          <p:nvSpPr>
            <p:cNvPr id="434" name="Google Shape;434;p22"/>
            <p:cNvSpPr/>
            <p:nvPr/>
          </p:nvSpPr>
          <p:spPr>
            <a:xfrm>
              <a:off x="0" y="3794296"/>
              <a:ext cx="11017224" cy="1245372"/>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txBox="1"/>
            <p:nvPr/>
          </p:nvSpPr>
          <p:spPr>
            <a:xfrm>
              <a:off x="0" y="3794296"/>
              <a:ext cx="11017224" cy="1245372"/>
            </a:xfrm>
            <a:prstGeom prst="rect">
              <a:avLst/>
            </a:prstGeom>
            <a:noFill/>
            <a:ln>
              <a:noFill/>
            </a:ln>
          </p:spPr>
          <p:txBody>
            <a:bodyPr spcFirstLastPara="1" wrap="square" lIns="170675" tIns="170675" rIns="170675" bIns="170675" anchor="ctr" anchorCtr="0">
              <a:noAutofit/>
            </a:bodyPr>
            <a:lstStyle/>
            <a:p>
              <a:pPr marL="0" marR="0" lvl="0" indent="0" algn="ctr" rtl="0">
                <a:lnSpc>
                  <a:spcPct val="100000"/>
                </a:lnSpc>
                <a:spcBef>
                  <a:spcPts val="0"/>
                </a:spcBef>
                <a:spcAft>
                  <a:spcPts val="0"/>
                </a:spcAft>
                <a:buNone/>
              </a:pPr>
              <a:r>
                <a:rPr lang="el-GR" sz="2400" b="0">
                  <a:solidFill>
                    <a:schemeClr val="lt1"/>
                  </a:solidFill>
                  <a:latin typeface="Calibri"/>
                  <a:ea typeface="Calibri"/>
                  <a:cs typeface="Calibri"/>
                  <a:sym typeface="Calibri"/>
                </a:rPr>
                <a:t>Η επιλογή του κατάλληλου βιβλίου ενισχύει την παιδαγωγική αυτονομία και τη δημιουργικότητα στην τάξη.</a:t>
              </a:r>
              <a:endParaRPr/>
            </a:p>
          </p:txBody>
        </p:sp>
        <p:sp>
          <p:nvSpPr>
            <p:cNvPr id="436" name="Google Shape;436;p22"/>
            <p:cNvSpPr/>
            <p:nvPr/>
          </p:nvSpPr>
          <p:spPr>
            <a:xfrm rot="10800000">
              <a:off x="0" y="1897593"/>
              <a:ext cx="11017224" cy="1915383"/>
            </a:xfrm>
            <a:prstGeom prst="upArrowCallout">
              <a:avLst>
                <a:gd name="adj1" fmla="val 25000"/>
                <a:gd name="adj2" fmla="val 25000"/>
                <a:gd name="adj3" fmla="val 25000"/>
                <a:gd name="adj4" fmla="val 6497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txBox="1"/>
            <p:nvPr/>
          </p:nvSpPr>
          <p:spPr>
            <a:xfrm>
              <a:off x="0" y="1897593"/>
              <a:ext cx="11017224" cy="1244558"/>
            </a:xfrm>
            <a:prstGeom prst="rect">
              <a:avLst/>
            </a:prstGeom>
            <a:noFill/>
            <a:ln>
              <a:noFill/>
            </a:ln>
          </p:spPr>
          <p:txBody>
            <a:bodyPr spcFirstLastPara="1" wrap="square" lIns="170675" tIns="170675" rIns="170675" bIns="170675" anchor="ctr" anchorCtr="0">
              <a:noAutofit/>
            </a:bodyPr>
            <a:lstStyle/>
            <a:p>
              <a:pPr marL="0" marR="0" lvl="0" indent="0" algn="ctr" rtl="0">
                <a:lnSpc>
                  <a:spcPct val="100000"/>
                </a:lnSpc>
                <a:spcBef>
                  <a:spcPts val="0"/>
                </a:spcBef>
                <a:spcAft>
                  <a:spcPts val="0"/>
                </a:spcAft>
                <a:buNone/>
              </a:pPr>
              <a:r>
                <a:rPr lang="el-GR" sz="2400" b="0">
                  <a:solidFill>
                    <a:schemeClr val="lt1"/>
                  </a:solidFill>
                  <a:latin typeface="Calibri"/>
                  <a:ea typeface="Calibri"/>
                  <a:cs typeface="Calibri"/>
                  <a:sym typeface="Calibri"/>
                </a:rPr>
                <a:t>Αναβαθμίζεται ο ρόλος του εκπαιδευτικού, καθώς αποκτά αρμοδιότητα και ευθύνη επιλογής των εργαλείων διδασκαλίας.</a:t>
              </a:r>
              <a:endParaRPr/>
            </a:p>
          </p:txBody>
        </p:sp>
        <p:sp>
          <p:nvSpPr>
            <p:cNvPr id="438" name="Google Shape;438;p22"/>
            <p:cNvSpPr/>
            <p:nvPr/>
          </p:nvSpPr>
          <p:spPr>
            <a:xfrm rot="10800000">
              <a:off x="0" y="890"/>
              <a:ext cx="11017224" cy="1915383"/>
            </a:xfrm>
            <a:prstGeom prst="upArrowCallout">
              <a:avLst>
                <a:gd name="adj1" fmla="val 25000"/>
                <a:gd name="adj2" fmla="val 25000"/>
                <a:gd name="adj3" fmla="val 25000"/>
                <a:gd name="adj4" fmla="val 64977"/>
              </a:avLst>
            </a:prstGeom>
            <a:solidFill>
              <a:srgbClr val="5481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txBox="1"/>
            <p:nvPr/>
          </p:nvSpPr>
          <p:spPr>
            <a:xfrm>
              <a:off x="0" y="890"/>
              <a:ext cx="11017224" cy="1244558"/>
            </a:xfrm>
            <a:prstGeom prst="rect">
              <a:avLst/>
            </a:prstGeom>
            <a:noFill/>
            <a:ln>
              <a:noFill/>
            </a:ln>
          </p:spPr>
          <p:txBody>
            <a:bodyPr spcFirstLastPara="1" wrap="square" lIns="170675" tIns="170675" rIns="170675" bIns="170675" anchor="ctr" anchorCtr="0">
              <a:noAutofit/>
            </a:bodyPr>
            <a:lstStyle/>
            <a:p>
              <a:pPr marL="0" marR="0" lvl="0" indent="0" algn="ctr" rtl="0">
                <a:lnSpc>
                  <a:spcPct val="100000"/>
                </a:lnSpc>
                <a:spcBef>
                  <a:spcPts val="0"/>
                </a:spcBef>
                <a:spcAft>
                  <a:spcPts val="0"/>
                </a:spcAft>
                <a:buNone/>
              </a:pPr>
              <a:r>
                <a:rPr lang="el-GR" sz="2400" b="0">
                  <a:solidFill>
                    <a:schemeClr val="lt1"/>
                  </a:solidFill>
                  <a:latin typeface="Calibri"/>
                  <a:ea typeface="Calibri"/>
                  <a:cs typeface="Calibri"/>
                  <a:sym typeface="Calibri"/>
                </a:rPr>
                <a:t>Ο εκπαιδευτικός αναγνωρίζεται ως επαγγελματίας που έχει τη γνώση και την ικανότητα να επιλέξει τα κατάλληλα εργαλεία για τους μαθητές του.</a:t>
              </a:r>
              <a:endParaRPr/>
            </a:p>
          </p:txBody>
        </p:sp>
      </p:grpSp>
      <p:sp>
        <p:nvSpPr>
          <p:cNvPr id="440" name="Google Shape;440;p22"/>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Ευκαιρίες για τον Εκπαιδευτικό</a:t>
            </a:r>
            <a:endParaRPr sz="3200">
              <a:solidFill>
                <a:srgbClr val="FFFFFF"/>
              </a:solidFill>
              <a:latin typeface="Calibri"/>
              <a:ea typeface="Calibri"/>
              <a:cs typeface="Calibri"/>
              <a:sym typeface="Calibri"/>
            </a:endParaRPr>
          </a:p>
        </p:txBody>
      </p:sp>
      <p:grpSp>
        <p:nvGrpSpPr>
          <p:cNvPr id="446" name="Google Shape;446;p23"/>
          <p:cNvGrpSpPr/>
          <p:nvPr/>
        </p:nvGrpSpPr>
        <p:grpSpPr>
          <a:xfrm>
            <a:off x="2099556" y="908720"/>
            <a:ext cx="7992888" cy="5544616"/>
            <a:chOff x="3558856" y="980728"/>
            <a:chExt cx="4192805" cy="4192805"/>
          </a:xfrm>
        </p:grpSpPr>
        <p:sp>
          <p:nvSpPr>
            <p:cNvPr id="447" name="Google Shape;447;p23"/>
            <p:cNvSpPr/>
            <p:nvPr/>
          </p:nvSpPr>
          <p:spPr>
            <a:xfrm>
              <a:off x="3558856" y="980728"/>
              <a:ext cx="4192805" cy="4192805"/>
            </a:xfrm>
            <a:prstGeom prst="diamond">
              <a:avLst/>
            </a:prstGeom>
            <a:solidFill>
              <a:srgbClr val="CFDE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8" name="Google Shape;448;p23"/>
            <p:cNvSpPr/>
            <p:nvPr/>
          </p:nvSpPr>
          <p:spPr>
            <a:xfrm>
              <a:off x="3957172" y="1379044"/>
              <a:ext cx="1635193" cy="1635193"/>
            </a:xfrm>
            <a:custGeom>
              <a:avLst/>
              <a:gdLst/>
              <a:ahLst/>
              <a:cxnLst/>
              <a:rect l="l" t="t" r="r" b="b"/>
              <a:pathLst>
                <a:path w="1635193" h="1635193" extrusionOk="0">
                  <a:moveTo>
                    <a:pt x="0" y="272538"/>
                  </a:moveTo>
                  <a:cubicBezTo>
                    <a:pt x="0" y="122019"/>
                    <a:pt x="122019" y="0"/>
                    <a:pt x="272538" y="0"/>
                  </a:cubicBezTo>
                  <a:lnTo>
                    <a:pt x="1362655" y="0"/>
                  </a:lnTo>
                  <a:cubicBezTo>
                    <a:pt x="1513174" y="0"/>
                    <a:pt x="1635193" y="122019"/>
                    <a:pt x="1635193" y="272538"/>
                  </a:cubicBezTo>
                  <a:lnTo>
                    <a:pt x="1635193" y="1362655"/>
                  </a:lnTo>
                  <a:cubicBezTo>
                    <a:pt x="1635193" y="1513174"/>
                    <a:pt x="1513174" y="1635193"/>
                    <a:pt x="1362655" y="1635193"/>
                  </a:cubicBezTo>
                  <a:lnTo>
                    <a:pt x="272538" y="1635193"/>
                  </a:lnTo>
                  <a:cubicBezTo>
                    <a:pt x="122019" y="1635193"/>
                    <a:pt x="0" y="1513174"/>
                    <a:pt x="0" y="1362655"/>
                  </a:cubicBezTo>
                  <a:lnTo>
                    <a:pt x="0" y="272538"/>
                  </a:lnTo>
                  <a:close/>
                </a:path>
              </a:pathLst>
            </a:custGeom>
            <a:solidFill>
              <a:srgbClr val="FFC000"/>
            </a:solidFill>
            <a:ln w="12700" cap="flat" cmpd="sng">
              <a:solidFill>
                <a:schemeClr val="lt1"/>
              </a:solidFill>
              <a:prstDash val="solid"/>
              <a:miter lim="800000"/>
              <a:headEnd type="none" w="sm" len="sm"/>
              <a:tailEnd type="none" w="sm" len="sm"/>
            </a:ln>
          </p:spPr>
          <p:txBody>
            <a:bodyPr spcFirstLastPara="1" wrap="square" lIns="121725" tIns="121725" rIns="121725" bIns="1217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Δυνατότητα επιλογής των κατάλληλων διδακτικών πόρων για το μάθημά του.</a:t>
              </a:r>
              <a:endParaRPr/>
            </a:p>
          </p:txBody>
        </p:sp>
        <p:sp>
          <p:nvSpPr>
            <p:cNvPr id="449" name="Google Shape;449;p23"/>
            <p:cNvSpPr/>
            <p:nvPr/>
          </p:nvSpPr>
          <p:spPr>
            <a:xfrm>
              <a:off x="5718150" y="1379044"/>
              <a:ext cx="1635193" cy="1635193"/>
            </a:xfrm>
            <a:custGeom>
              <a:avLst/>
              <a:gdLst/>
              <a:ahLst/>
              <a:cxnLst/>
              <a:rect l="l" t="t" r="r" b="b"/>
              <a:pathLst>
                <a:path w="1635193" h="1635193" extrusionOk="0">
                  <a:moveTo>
                    <a:pt x="0" y="272538"/>
                  </a:moveTo>
                  <a:cubicBezTo>
                    <a:pt x="0" y="122019"/>
                    <a:pt x="122019" y="0"/>
                    <a:pt x="272538" y="0"/>
                  </a:cubicBezTo>
                  <a:lnTo>
                    <a:pt x="1362655" y="0"/>
                  </a:lnTo>
                  <a:cubicBezTo>
                    <a:pt x="1513174" y="0"/>
                    <a:pt x="1635193" y="122019"/>
                    <a:pt x="1635193" y="272538"/>
                  </a:cubicBezTo>
                  <a:lnTo>
                    <a:pt x="1635193" y="1362655"/>
                  </a:lnTo>
                  <a:cubicBezTo>
                    <a:pt x="1635193" y="1513174"/>
                    <a:pt x="1513174" y="1635193"/>
                    <a:pt x="1362655" y="1635193"/>
                  </a:cubicBezTo>
                  <a:lnTo>
                    <a:pt x="272538" y="1635193"/>
                  </a:lnTo>
                  <a:cubicBezTo>
                    <a:pt x="122019" y="1635193"/>
                    <a:pt x="0" y="1513174"/>
                    <a:pt x="0" y="1362655"/>
                  </a:cubicBezTo>
                  <a:lnTo>
                    <a:pt x="0" y="272538"/>
                  </a:lnTo>
                  <a:close/>
                </a:path>
              </a:pathLst>
            </a:custGeom>
            <a:solidFill>
              <a:srgbClr val="2F5496"/>
            </a:solidFill>
            <a:ln w="12700" cap="flat" cmpd="sng">
              <a:solidFill>
                <a:schemeClr val="lt1"/>
              </a:solidFill>
              <a:prstDash val="solid"/>
              <a:miter lim="800000"/>
              <a:headEnd type="none" w="sm" len="sm"/>
              <a:tailEnd type="none" w="sm" len="sm"/>
            </a:ln>
          </p:spPr>
          <p:txBody>
            <a:bodyPr spcFirstLastPara="1" wrap="square" lIns="121725" tIns="121725" rIns="121725" bIns="1217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Δεν περιορίζεται σε ένα μόνο βιβλίο, αλλά έχει πληθώρα επιλογών.</a:t>
              </a:r>
              <a:endParaRPr/>
            </a:p>
          </p:txBody>
        </p:sp>
        <p:sp>
          <p:nvSpPr>
            <p:cNvPr id="450" name="Google Shape;450;p23"/>
            <p:cNvSpPr/>
            <p:nvPr/>
          </p:nvSpPr>
          <p:spPr>
            <a:xfrm>
              <a:off x="3957172" y="3140022"/>
              <a:ext cx="1635193" cy="1635193"/>
            </a:xfrm>
            <a:custGeom>
              <a:avLst/>
              <a:gdLst/>
              <a:ahLst/>
              <a:cxnLst/>
              <a:rect l="l" t="t" r="r" b="b"/>
              <a:pathLst>
                <a:path w="1635193" h="1635193" extrusionOk="0">
                  <a:moveTo>
                    <a:pt x="0" y="272538"/>
                  </a:moveTo>
                  <a:cubicBezTo>
                    <a:pt x="0" y="122019"/>
                    <a:pt x="122019" y="0"/>
                    <a:pt x="272538" y="0"/>
                  </a:cubicBezTo>
                  <a:lnTo>
                    <a:pt x="1362655" y="0"/>
                  </a:lnTo>
                  <a:cubicBezTo>
                    <a:pt x="1513174" y="0"/>
                    <a:pt x="1635193" y="122019"/>
                    <a:pt x="1635193" y="272538"/>
                  </a:cubicBezTo>
                  <a:lnTo>
                    <a:pt x="1635193" y="1362655"/>
                  </a:lnTo>
                  <a:cubicBezTo>
                    <a:pt x="1635193" y="1513174"/>
                    <a:pt x="1513174" y="1635193"/>
                    <a:pt x="1362655" y="1635193"/>
                  </a:cubicBezTo>
                  <a:lnTo>
                    <a:pt x="272538" y="1635193"/>
                  </a:lnTo>
                  <a:cubicBezTo>
                    <a:pt x="122019" y="1635193"/>
                    <a:pt x="0" y="1513174"/>
                    <a:pt x="0" y="1362655"/>
                  </a:cubicBezTo>
                  <a:lnTo>
                    <a:pt x="0" y="272538"/>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121725" tIns="121725" rIns="121725" bIns="1217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Η διδασκαλία γίνεται με εστίαση στα ΠΜΑ, απελευθερωμένη από τους περιορισμούς του τυπικού εγχειριδίου.</a:t>
              </a:r>
              <a:endParaRPr/>
            </a:p>
          </p:txBody>
        </p:sp>
        <p:sp>
          <p:nvSpPr>
            <p:cNvPr id="451" name="Google Shape;451;p23"/>
            <p:cNvSpPr/>
            <p:nvPr/>
          </p:nvSpPr>
          <p:spPr>
            <a:xfrm>
              <a:off x="5718150" y="3140022"/>
              <a:ext cx="1635193" cy="1635193"/>
            </a:xfrm>
            <a:custGeom>
              <a:avLst/>
              <a:gdLst/>
              <a:ahLst/>
              <a:cxnLst/>
              <a:rect l="l" t="t" r="r" b="b"/>
              <a:pathLst>
                <a:path w="1635193" h="1635193" extrusionOk="0">
                  <a:moveTo>
                    <a:pt x="0" y="272538"/>
                  </a:moveTo>
                  <a:cubicBezTo>
                    <a:pt x="0" y="122019"/>
                    <a:pt x="122019" y="0"/>
                    <a:pt x="272538" y="0"/>
                  </a:cubicBezTo>
                  <a:lnTo>
                    <a:pt x="1362655" y="0"/>
                  </a:lnTo>
                  <a:cubicBezTo>
                    <a:pt x="1513174" y="0"/>
                    <a:pt x="1635193" y="122019"/>
                    <a:pt x="1635193" y="272538"/>
                  </a:cubicBezTo>
                  <a:lnTo>
                    <a:pt x="1635193" y="1362655"/>
                  </a:lnTo>
                  <a:cubicBezTo>
                    <a:pt x="1635193" y="1513174"/>
                    <a:pt x="1513174" y="1635193"/>
                    <a:pt x="1362655" y="1635193"/>
                  </a:cubicBezTo>
                  <a:lnTo>
                    <a:pt x="272538" y="1635193"/>
                  </a:lnTo>
                  <a:cubicBezTo>
                    <a:pt x="122019" y="1635193"/>
                    <a:pt x="0" y="1513174"/>
                    <a:pt x="0" y="1362655"/>
                  </a:cubicBezTo>
                  <a:lnTo>
                    <a:pt x="0" y="272538"/>
                  </a:lnTo>
                  <a:close/>
                </a:path>
              </a:pathLst>
            </a:custGeom>
            <a:solidFill>
              <a:srgbClr val="ED7D31"/>
            </a:solidFill>
            <a:ln w="12700" cap="flat" cmpd="sng">
              <a:solidFill>
                <a:schemeClr val="lt1"/>
              </a:solidFill>
              <a:prstDash val="solid"/>
              <a:miter lim="800000"/>
              <a:headEnd type="none" w="sm" len="sm"/>
              <a:tailEnd type="none" w="sm" len="sm"/>
            </a:ln>
          </p:spPr>
          <p:txBody>
            <a:bodyPr spcFirstLastPara="1" wrap="square" lIns="121725" tIns="121725" rIns="121725" bIns="1217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Έχει στη διάθεσή του επιλογές διδακτικών πακέτων και υλικού ανάλογα με το μαθητικό δυναμικό.</a:t>
              </a:r>
              <a:endParaRPr/>
            </a:p>
          </p:txBody>
        </p:sp>
      </p:grpSp>
      <p:sp>
        <p:nvSpPr>
          <p:cNvPr id="452" name="Google Shape;452;p23"/>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4"/>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Ανανεωμένο Πλαίσιο</a:t>
            </a:r>
            <a:endParaRPr sz="3200">
              <a:solidFill>
                <a:srgbClr val="FFFFFF"/>
              </a:solidFill>
              <a:latin typeface="Calibri"/>
              <a:ea typeface="Calibri"/>
              <a:cs typeface="Calibri"/>
              <a:sym typeface="Calibri"/>
            </a:endParaRPr>
          </a:p>
        </p:txBody>
      </p:sp>
      <p:grpSp>
        <p:nvGrpSpPr>
          <p:cNvPr id="458" name="Google Shape;458;p24"/>
          <p:cNvGrpSpPr/>
          <p:nvPr/>
        </p:nvGrpSpPr>
        <p:grpSpPr>
          <a:xfrm>
            <a:off x="119336" y="931870"/>
            <a:ext cx="11953328" cy="5428800"/>
            <a:chOff x="119336" y="931870"/>
            <a:chExt cx="11953328" cy="5428800"/>
          </a:xfrm>
        </p:grpSpPr>
        <p:sp>
          <p:nvSpPr>
            <p:cNvPr id="459" name="Google Shape;459;p24"/>
            <p:cNvSpPr/>
            <p:nvPr/>
          </p:nvSpPr>
          <p:spPr>
            <a:xfrm>
              <a:off x="119336" y="931870"/>
              <a:ext cx="11953328" cy="1216800"/>
            </a:xfrm>
            <a:custGeom>
              <a:avLst/>
              <a:gdLst/>
              <a:ahLst/>
              <a:cxnLst/>
              <a:rect l="l" t="t" r="r" b="b"/>
              <a:pathLst>
                <a:path w="11953328" h="1216800" extrusionOk="0">
                  <a:moveTo>
                    <a:pt x="0" y="202804"/>
                  </a:moveTo>
                  <a:cubicBezTo>
                    <a:pt x="0" y="90798"/>
                    <a:pt x="90798" y="0"/>
                    <a:pt x="202804" y="0"/>
                  </a:cubicBezTo>
                  <a:lnTo>
                    <a:pt x="11750524" y="0"/>
                  </a:lnTo>
                  <a:cubicBezTo>
                    <a:pt x="11862530" y="0"/>
                    <a:pt x="11953328" y="90798"/>
                    <a:pt x="11953328" y="202804"/>
                  </a:cubicBezTo>
                  <a:lnTo>
                    <a:pt x="11953328" y="1013996"/>
                  </a:lnTo>
                  <a:cubicBezTo>
                    <a:pt x="11953328" y="1126002"/>
                    <a:pt x="11862530" y="1216800"/>
                    <a:pt x="11750524" y="1216800"/>
                  </a:cubicBezTo>
                  <a:lnTo>
                    <a:pt x="202804" y="1216800"/>
                  </a:lnTo>
                  <a:cubicBezTo>
                    <a:pt x="90798" y="1216800"/>
                    <a:pt x="0" y="1126002"/>
                    <a:pt x="0" y="1013996"/>
                  </a:cubicBezTo>
                  <a:lnTo>
                    <a:pt x="0" y="202804"/>
                  </a:lnTo>
                  <a:close/>
                </a:path>
              </a:pathLst>
            </a:custGeom>
            <a:solidFill>
              <a:srgbClr val="ED7D31"/>
            </a:solidFill>
            <a:ln w="12700" cap="flat" cmpd="sng">
              <a:solidFill>
                <a:schemeClr val="lt1"/>
              </a:solidFill>
              <a:prstDash val="solid"/>
              <a:miter lim="800000"/>
              <a:headEnd type="none" w="sm" len="sm"/>
              <a:tailEnd type="none" w="sm" len="sm"/>
            </a:ln>
          </p:spPr>
          <p:txBody>
            <a:bodyPr spcFirstLastPara="1" wrap="square" lIns="150825" tIns="150825" rIns="150825" bIns="1508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0">
                  <a:solidFill>
                    <a:schemeClr val="lt1"/>
                  </a:solidFill>
                  <a:latin typeface="Calibri"/>
                  <a:ea typeface="Calibri"/>
                  <a:cs typeface="Calibri"/>
                  <a:sym typeface="Calibri"/>
                </a:rPr>
                <a:t>Πλήρης ανανέωση του διδακτικού υλικού.</a:t>
              </a:r>
              <a:endParaRPr sz="2400" b="0">
                <a:solidFill>
                  <a:schemeClr val="lt1"/>
                </a:solidFill>
                <a:latin typeface="Calibri"/>
                <a:ea typeface="Calibri"/>
                <a:cs typeface="Calibri"/>
                <a:sym typeface="Calibri"/>
              </a:endParaRPr>
            </a:p>
          </p:txBody>
        </p:sp>
        <p:sp>
          <p:nvSpPr>
            <p:cNvPr id="460" name="Google Shape;460;p24"/>
            <p:cNvSpPr/>
            <p:nvPr/>
          </p:nvSpPr>
          <p:spPr>
            <a:xfrm>
              <a:off x="119336" y="2335870"/>
              <a:ext cx="11953328" cy="1216800"/>
            </a:xfrm>
            <a:custGeom>
              <a:avLst/>
              <a:gdLst/>
              <a:ahLst/>
              <a:cxnLst/>
              <a:rect l="l" t="t" r="r" b="b"/>
              <a:pathLst>
                <a:path w="11953328" h="1216800" extrusionOk="0">
                  <a:moveTo>
                    <a:pt x="0" y="202804"/>
                  </a:moveTo>
                  <a:cubicBezTo>
                    <a:pt x="0" y="90798"/>
                    <a:pt x="90798" y="0"/>
                    <a:pt x="202804" y="0"/>
                  </a:cubicBezTo>
                  <a:lnTo>
                    <a:pt x="11750524" y="0"/>
                  </a:lnTo>
                  <a:cubicBezTo>
                    <a:pt x="11862530" y="0"/>
                    <a:pt x="11953328" y="90798"/>
                    <a:pt x="11953328" y="202804"/>
                  </a:cubicBezTo>
                  <a:lnTo>
                    <a:pt x="11953328" y="1013996"/>
                  </a:lnTo>
                  <a:cubicBezTo>
                    <a:pt x="11953328" y="1126002"/>
                    <a:pt x="11862530" y="1216800"/>
                    <a:pt x="11750524" y="1216800"/>
                  </a:cubicBezTo>
                  <a:lnTo>
                    <a:pt x="202804" y="1216800"/>
                  </a:lnTo>
                  <a:cubicBezTo>
                    <a:pt x="90798" y="1216800"/>
                    <a:pt x="0" y="1126002"/>
                    <a:pt x="0" y="1013996"/>
                  </a:cubicBezTo>
                  <a:lnTo>
                    <a:pt x="0" y="202804"/>
                  </a:lnTo>
                  <a:close/>
                </a:path>
              </a:pathLst>
            </a:custGeom>
            <a:solidFill>
              <a:srgbClr val="70AD47"/>
            </a:solidFill>
            <a:ln w="12700" cap="flat" cmpd="sng">
              <a:solidFill>
                <a:schemeClr val="lt1"/>
              </a:solidFill>
              <a:prstDash val="solid"/>
              <a:miter lim="800000"/>
              <a:headEnd type="none" w="sm" len="sm"/>
              <a:tailEnd type="none" w="sm" len="sm"/>
            </a:ln>
          </p:spPr>
          <p:txBody>
            <a:bodyPr spcFirstLastPara="1" wrap="square" lIns="150825" tIns="150825" rIns="150825" bIns="1508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0">
                  <a:solidFill>
                    <a:schemeClr val="lt1"/>
                  </a:solidFill>
                  <a:latin typeface="Calibri"/>
                  <a:ea typeface="Calibri"/>
                  <a:cs typeface="Calibri"/>
                  <a:sym typeface="Calibri"/>
                </a:rPr>
                <a:t>Ικανοποίηση αιτήματος της εκπαιδευτικής κοινότητας για πολλαπλά υλικά και πηγές.</a:t>
              </a:r>
              <a:endParaRPr sz="2400" b="0">
                <a:solidFill>
                  <a:schemeClr val="lt1"/>
                </a:solidFill>
                <a:latin typeface="Calibri"/>
                <a:ea typeface="Calibri"/>
                <a:cs typeface="Calibri"/>
                <a:sym typeface="Calibri"/>
              </a:endParaRPr>
            </a:p>
          </p:txBody>
        </p:sp>
        <p:sp>
          <p:nvSpPr>
            <p:cNvPr id="461" name="Google Shape;461;p24"/>
            <p:cNvSpPr/>
            <p:nvPr/>
          </p:nvSpPr>
          <p:spPr>
            <a:xfrm>
              <a:off x="119336" y="3739870"/>
              <a:ext cx="11953328" cy="1216800"/>
            </a:xfrm>
            <a:custGeom>
              <a:avLst/>
              <a:gdLst/>
              <a:ahLst/>
              <a:cxnLst/>
              <a:rect l="l" t="t" r="r" b="b"/>
              <a:pathLst>
                <a:path w="11953328" h="1216800" extrusionOk="0">
                  <a:moveTo>
                    <a:pt x="0" y="202804"/>
                  </a:moveTo>
                  <a:cubicBezTo>
                    <a:pt x="0" y="90798"/>
                    <a:pt x="90798" y="0"/>
                    <a:pt x="202804" y="0"/>
                  </a:cubicBezTo>
                  <a:lnTo>
                    <a:pt x="11750524" y="0"/>
                  </a:lnTo>
                  <a:cubicBezTo>
                    <a:pt x="11862530" y="0"/>
                    <a:pt x="11953328" y="90798"/>
                    <a:pt x="11953328" y="202804"/>
                  </a:cubicBezTo>
                  <a:lnTo>
                    <a:pt x="11953328" y="1013996"/>
                  </a:lnTo>
                  <a:cubicBezTo>
                    <a:pt x="11953328" y="1126002"/>
                    <a:pt x="11862530" y="1216800"/>
                    <a:pt x="11750524" y="1216800"/>
                  </a:cubicBezTo>
                  <a:lnTo>
                    <a:pt x="202804" y="1216800"/>
                  </a:lnTo>
                  <a:cubicBezTo>
                    <a:pt x="90798" y="1216800"/>
                    <a:pt x="0" y="1126002"/>
                    <a:pt x="0" y="1013996"/>
                  </a:cubicBezTo>
                  <a:lnTo>
                    <a:pt x="0" y="202804"/>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150825" tIns="150825" rIns="150825" bIns="1508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0">
                  <a:solidFill>
                    <a:schemeClr val="lt1"/>
                  </a:solidFill>
                  <a:latin typeface="Calibri"/>
                  <a:ea typeface="Calibri"/>
                  <a:cs typeface="Calibri"/>
                  <a:sym typeface="Calibri"/>
                </a:rPr>
                <a:t>Ενθαρρύνεται η καινοτομία.</a:t>
              </a:r>
              <a:endParaRPr sz="2400" b="0">
                <a:solidFill>
                  <a:schemeClr val="lt1"/>
                </a:solidFill>
                <a:latin typeface="Calibri"/>
                <a:ea typeface="Calibri"/>
                <a:cs typeface="Calibri"/>
                <a:sym typeface="Calibri"/>
              </a:endParaRPr>
            </a:p>
          </p:txBody>
        </p:sp>
        <p:sp>
          <p:nvSpPr>
            <p:cNvPr id="462" name="Google Shape;462;p24"/>
            <p:cNvSpPr/>
            <p:nvPr/>
          </p:nvSpPr>
          <p:spPr>
            <a:xfrm>
              <a:off x="119336" y="5143870"/>
              <a:ext cx="11953328" cy="1216800"/>
            </a:xfrm>
            <a:custGeom>
              <a:avLst/>
              <a:gdLst/>
              <a:ahLst/>
              <a:cxnLst/>
              <a:rect l="l" t="t" r="r" b="b"/>
              <a:pathLst>
                <a:path w="11953328" h="1216800" extrusionOk="0">
                  <a:moveTo>
                    <a:pt x="0" y="202804"/>
                  </a:moveTo>
                  <a:cubicBezTo>
                    <a:pt x="0" y="90798"/>
                    <a:pt x="90798" y="0"/>
                    <a:pt x="202804" y="0"/>
                  </a:cubicBezTo>
                  <a:lnTo>
                    <a:pt x="11750524" y="0"/>
                  </a:lnTo>
                  <a:cubicBezTo>
                    <a:pt x="11862530" y="0"/>
                    <a:pt x="11953328" y="90798"/>
                    <a:pt x="11953328" y="202804"/>
                  </a:cubicBezTo>
                  <a:lnTo>
                    <a:pt x="11953328" y="1013996"/>
                  </a:lnTo>
                  <a:cubicBezTo>
                    <a:pt x="11953328" y="1126002"/>
                    <a:pt x="11862530" y="1216800"/>
                    <a:pt x="11750524" y="1216800"/>
                  </a:cubicBezTo>
                  <a:lnTo>
                    <a:pt x="202804" y="1216800"/>
                  </a:lnTo>
                  <a:cubicBezTo>
                    <a:pt x="90798" y="1216800"/>
                    <a:pt x="0" y="1126002"/>
                    <a:pt x="0" y="1013996"/>
                  </a:cubicBezTo>
                  <a:lnTo>
                    <a:pt x="0" y="202804"/>
                  </a:lnTo>
                  <a:close/>
                </a:path>
              </a:pathLst>
            </a:custGeom>
            <a:solidFill>
              <a:srgbClr val="2F5496"/>
            </a:solidFill>
            <a:ln w="12700" cap="flat" cmpd="sng">
              <a:solidFill>
                <a:schemeClr val="lt1"/>
              </a:solidFill>
              <a:prstDash val="solid"/>
              <a:miter lim="800000"/>
              <a:headEnd type="none" w="sm" len="sm"/>
              <a:tailEnd type="none" w="sm" len="sm"/>
            </a:ln>
          </p:spPr>
          <p:txBody>
            <a:bodyPr spcFirstLastPara="1" wrap="square" lIns="150825" tIns="150825" rIns="150825" bIns="1508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0">
                  <a:solidFill>
                    <a:schemeClr val="lt1"/>
                  </a:solidFill>
                  <a:latin typeface="Calibri"/>
                  <a:ea typeface="Calibri"/>
                  <a:cs typeface="Calibri"/>
                  <a:sym typeface="Calibri"/>
                </a:rPr>
                <a:t>Η πρακτική αυτή είναι ευρέως διαδεδομένη στα περισσότερα ευρωπαϊκά κράτη.</a:t>
              </a:r>
              <a:endParaRPr sz="2400" b="0">
                <a:solidFill>
                  <a:schemeClr val="lt1"/>
                </a:solidFill>
                <a:latin typeface="Calibri"/>
                <a:ea typeface="Calibri"/>
                <a:cs typeface="Calibri"/>
                <a:sym typeface="Calibri"/>
              </a:endParaRPr>
            </a:p>
          </p:txBody>
        </p:sp>
      </p:grpSp>
      <p:sp>
        <p:nvSpPr>
          <p:cNvPr id="463" name="Google Shape;463;p24"/>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5"/>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0" name="Google Shape;470;p25"/>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1" name="Google Shape;471;p25"/>
          <p:cNvSpPr txBox="1"/>
          <p:nvPr/>
        </p:nvSpPr>
        <p:spPr>
          <a:xfrm>
            <a:off x="1416000" y="1999615"/>
            <a:ext cx="9360000" cy="276402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l-GR" sz="3200">
                <a:solidFill>
                  <a:schemeClr val="dk1"/>
                </a:solidFill>
                <a:latin typeface="Calibri"/>
                <a:ea typeface="Calibri"/>
                <a:cs typeface="Calibri"/>
                <a:sym typeface="Calibri"/>
              </a:rPr>
              <a:t>Κριτήρια &amp; διαδικασίες επιλογής βιβλίου</a:t>
            </a:r>
            <a:endParaRPr sz="3200" b="1" i="1">
              <a:solidFill>
                <a:schemeClr val="dk1"/>
              </a:solidFill>
              <a:latin typeface="Calibri"/>
              <a:ea typeface="Calibri"/>
              <a:cs typeface="Calibri"/>
              <a:sym typeface="Calibri"/>
            </a:endParaRPr>
          </a:p>
        </p:txBody>
      </p:sp>
      <p:sp>
        <p:nvSpPr>
          <p:cNvPr id="472" name="Google Shape;472;p25"/>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25"/>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600">
                <a:solidFill>
                  <a:srgbClr val="FFFFFF"/>
                </a:solidFill>
                <a:latin typeface="Calibri"/>
                <a:ea typeface="Calibri"/>
                <a:cs typeface="Calibri"/>
                <a:sym typeface="Calibri"/>
              </a:rPr>
              <a:t>Ενδεικτική πρόταση διαδικασίας επιλογής έντυπου βιβλίου ανά γνωστικό αντικείμενο</a:t>
            </a:r>
            <a:endParaRPr sz="2600">
              <a:solidFill>
                <a:srgbClr val="FFFFFF"/>
              </a:solidFill>
              <a:latin typeface="Calibri"/>
              <a:ea typeface="Calibri"/>
              <a:cs typeface="Calibri"/>
              <a:sym typeface="Calibri"/>
            </a:endParaRPr>
          </a:p>
        </p:txBody>
      </p:sp>
      <p:grpSp>
        <p:nvGrpSpPr>
          <p:cNvPr id="479" name="Google Shape;479;p26"/>
          <p:cNvGrpSpPr/>
          <p:nvPr/>
        </p:nvGrpSpPr>
        <p:grpSpPr>
          <a:xfrm>
            <a:off x="191344" y="836712"/>
            <a:ext cx="11809312" cy="5613630"/>
            <a:chOff x="319036" y="1055730"/>
            <a:chExt cx="9540134" cy="3942888"/>
          </a:xfrm>
        </p:grpSpPr>
        <p:sp>
          <p:nvSpPr>
            <p:cNvPr id="480" name="Google Shape;480;p26"/>
            <p:cNvSpPr/>
            <p:nvPr/>
          </p:nvSpPr>
          <p:spPr>
            <a:xfrm>
              <a:off x="3074501" y="1837189"/>
              <a:ext cx="603570" cy="91440"/>
            </a:xfrm>
            <a:custGeom>
              <a:avLst/>
              <a:gdLst/>
              <a:ahLst/>
              <a:cxnLst/>
              <a:rect l="l" t="t" r="r" b="b"/>
              <a:pathLst>
                <a:path w="603570" h="91440" extrusionOk="0">
                  <a:moveTo>
                    <a:pt x="0" y="45720"/>
                  </a:moveTo>
                  <a:lnTo>
                    <a:pt x="603570" y="45720"/>
                  </a:lnTo>
                </a:path>
              </a:pathLst>
            </a:custGeom>
            <a:noFill/>
            <a:ln w="9525" cap="flat" cmpd="sng">
              <a:solidFill>
                <a:schemeClr val="accent2"/>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1" name="Google Shape;481;p26"/>
            <p:cNvSpPr/>
            <p:nvPr/>
          </p:nvSpPr>
          <p:spPr>
            <a:xfrm>
              <a:off x="319036" y="1055730"/>
              <a:ext cx="2757264" cy="1654358"/>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2F5496"/>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Εμβάθυνση στη φιλοσοφία των νέων ΠΣ με ιδιαίτερη έμφαση στα ΠΜΑ.</a:t>
              </a:r>
              <a:endParaRPr sz="2400">
                <a:solidFill>
                  <a:schemeClr val="lt1"/>
                </a:solidFill>
                <a:latin typeface="Calibri"/>
                <a:ea typeface="Calibri"/>
                <a:cs typeface="Calibri"/>
                <a:sym typeface="Calibri"/>
              </a:endParaRPr>
            </a:p>
          </p:txBody>
        </p:sp>
        <p:sp>
          <p:nvSpPr>
            <p:cNvPr id="482" name="Google Shape;482;p26"/>
            <p:cNvSpPr/>
            <p:nvPr/>
          </p:nvSpPr>
          <p:spPr>
            <a:xfrm>
              <a:off x="6465936" y="1837189"/>
              <a:ext cx="603570" cy="91440"/>
            </a:xfrm>
            <a:custGeom>
              <a:avLst/>
              <a:gdLst/>
              <a:ahLst/>
              <a:cxnLst/>
              <a:rect l="l" t="t" r="r" b="b"/>
              <a:pathLst>
                <a:path w="603570" h="91440" extrusionOk="0">
                  <a:moveTo>
                    <a:pt x="0" y="45720"/>
                  </a:moveTo>
                  <a:lnTo>
                    <a:pt x="603570" y="45720"/>
                  </a:lnTo>
                </a:path>
              </a:pathLst>
            </a:custGeom>
            <a:noFill/>
            <a:ln w="9525" cap="flat" cmpd="sng">
              <a:solidFill>
                <a:srgbClr val="D77850"/>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3" name="Google Shape;483;p26"/>
            <p:cNvSpPr/>
            <p:nvPr/>
          </p:nvSpPr>
          <p:spPr>
            <a:xfrm>
              <a:off x="3710471" y="1055730"/>
              <a:ext cx="2757264" cy="1654358"/>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Προσέγγιση του Πολλαπλού Βιβλίου ως εργαλείο εφαρμογής των Π.Σ., λαμβάνοντας υπόψη τα ενδεικτικά κριτήρια.</a:t>
              </a:r>
              <a:endParaRPr sz="2400">
                <a:solidFill>
                  <a:schemeClr val="lt1"/>
                </a:solidFill>
                <a:latin typeface="Calibri"/>
                <a:ea typeface="Calibri"/>
                <a:cs typeface="Calibri"/>
                <a:sym typeface="Calibri"/>
              </a:endParaRPr>
            </a:p>
          </p:txBody>
        </p:sp>
        <p:sp>
          <p:nvSpPr>
            <p:cNvPr id="484" name="Google Shape;484;p26"/>
            <p:cNvSpPr/>
            <p:nvPr/>
          </p:nvSpPr>
          <p:spPr>
            <a:xfrm>
              <a:off x="1697668" y="2708288"/>
              <a:ext cx="6782870" cy="421624"/>
            </a:xfrm>
            <a:custGeom>
              <a:avLst/>
              <a:gdLst/>
              <a:ahLst/>
              <a:cxnLst/>
              <a:rect l="l" t="t" r="r" b="b"/>
              <a:pathLst>
                <a:path w="6782870" h="603570" extrusionOk="0">
                  <a:moveTo>
                    <a:pt x="6782870" y="0"/>
                  </a:moveTo>
                  <a:lnTo>
                    <a:pt x="6782870" y="318885"/>
                  </a:lnTo>
                  <a:lnTo>
                    <a:pt x="0" y="318885"/>
                  </a:lnTo>
                  <a:lnTo>
                    <a:pt x="0" y="603570"/>
                  </a:lnTo>
                </a:path>
              </a:pathLst>
            </a:custGeom>
            <a:noFill/>
            <a:ln w="9525" cap="flat" cmpd="sng">
              <a:solidFill>
                <a:srgbClr val="C47F6E"/>
              </a:solidFill>
              <a:prstDash val="solid"/>
              <a:miter lim="800000"/>
              <a:headEnd type="none" w="sm" len="sm"/>
              <a:tailEnd type="stealth" w="med" len="med"/>
            </a:ln>
          </p:spPr>
          <p:txBody>
            <a:bodyPr spcFirstLastPara="1" wrap="square" lIns="3233800" tIns="298600" rIns="3233800" bIns="29860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5" name="Google Shape;485;p26"/>
            <p:cNvSpPr/>
            <p:nvPr/>
          </p:nvSpPr>
          <p:spPr>
            <a:xfrm>
              <a:off x="7101906" y="1055730"/>
              <a:ext cx="2757264" cy="1654358"/>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Αξιοποίηση θεσμού Ενδοσχολικού Συντονιστή &amp;  Μέντορα  (όπου είναι εφικτό).</a:t>
              </a:r>
              <a:endParaRPr sz="2400">
                <a:solidFill>
                  <a:schemeClr val="lt1"/>
                </a:solidFill>
                <a:latin typeface="Calibri"/>
                <a:ea typeface="Calibri"/>
                <a:cs typeface="Calibri"/>
                <a:sym typeface="Calibri"/>
              </a:endParaRPr>
            </a:p>
          </p:txBody>
        </p:sp>
        <p:sp>
          <p:nvSpPr>
            <p:cNvPr id="486" name="Google Shape;486;p26"/>
            <p:cNvSpPr/>
            <p:nvPr/>
          </p:nvSpPr>
          <p:spPr>
            <a:xfrm>
              <a:off x="3074501" y="4125718"/>
              <a:ext cx="603570" cy="91440"/>
            </a:xfrm>
            <a:custGeom>
              <a:avLst/>
              <a:gdLst/>
              <a:ahLst/>
              <a:cxnLst/>
              <a:rect l="l" t="t" r="r" b="b"/>
              <a:pathLst>
                <a:path w="603570" h="91440" extrusionOk="0">
                  <a:moveTo>
                    <a:pt x="0" y="45720"/>
                  </a:moveTo>
                  <a:lnTo>
                    <a:pt x="603570" y="45720"/>
                  </a:lnTo>
                </a:path>
              </a:pathLst>
            </a:custGeom>
            <a:noFill/>
            <a:ln w="9525" cap="flat" cmpd="sng">
              <a:solidFill>
                <a:srgbClr val="B38E8A"/>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7" name="Google Shape;487;p26"/>
            <p:cNvSpPr/>
            <p:nvPr/>
          </p:nvSpPr>
          <p:spPr>
            <a:xfrm>
              <a:off x="319036" y="3129912"/>
              <a:ext cx="2757264" cy="1868706"/>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ED7D31"/>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Υλοποίηση σχεδίου δράσης στο πλαίσιο του συλλογικού προγραμματισμού στον τρίτο άξονα για την επαγγελματική ανάπτυξη των εκπαιδευτικών. </a:t>
              </a:r>
              <a:endParaRPr sz="2400">
                <a:solidFill>
                  <a:schemeClr val="lt1"/>
                </a:solidFill>
                <a:latin typeface="Calibri"/>
                <a:ea typeface="Calibri"/>
                <a:cs typeface="Calibri"/>
                <a:sym typeface="Calibri"/>
              </a:endParaRPr>
            </a:p>
          </p:txBody>
        </p:sp>
        <p:sp>
          <p:nvSpPr>
            <p:cNvPr id="488" name="Google Shape;488;p26"/>
            <p:cNvSpPr/>
            <p:nvPr/>
          </p:nvSpPr>
          <p:spPr>
            <a:xfrm>
              <a:off x="6465936" y="4125718"/>
              <a:ext cx="603570" cy="91440"/>
            </a:xfrm>
            <a:custGeom>
              <a:avLst/>
              <a:gdLst/>
              <a:ahLst/>
              <a:cxnLst/>
              <a:rect l="l" t="t" r="r" b="b"/>
              <a:pathLst>
                <a:path w="603570" h="91440" extrusionOk="0">
                  <a:moveTo>
                    <a:pt x="0" y="45720"/>
                  </a:moveTo>
                  <a:lnTo>
                    <a:pt x="603570" y="45720"/>
                  </a:lnTo>
                </a:path>
              </a:pathLst>
            </a:custGeom>
            <a:noFill/>
            <a:ln w="9525" cap="flat" cmpd="sng">
              <a:solidFill>
                <a:srgbClr val="A4A4A4"/>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9" name="Google Shape;489;p26"/>
            <p:cNvSpPr/>
            <p:nvPr/>
          </p:nvSpPr>
          <p:spPr>
            <a:xfrm>
              <a:off x="3710471" y="3129912"/>
              <a:ext cx="2757264" cy="1868706"/>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Ενδοσχολική επιμόρφωση στις διαδικασίες επιλογής βιβλίου σύμφωνα με το άρθρο 95 του 4823/21. </a:t>
              </a:r>
              <a:endParaRPr sz="2400">
                <a:solidFill>
                  <a:schemeClr val="lt1"/>
                </a:solidFill>
                <a:latin typeface="Calibri"/>
                <a:ea typeface="Calibri"/>
                <a:cs typeface="Calibri"/>
                <a:sym typeface="Calibri"/>
              </a:endParaRPr>
            </a:p>
          </p:txBody>
        </p:sp>
        <p:sp>
          <p:nvSpPr>
            <p:cNvPr id="490" name="Google Shape;490;p26"/>
            <p:cNvSpPr/>
            <p:nvPr/>
          </p:nvSpPr>
          <p:spPr>
            <a:xfrm>
              <a:off x="7101906" y="3129912"/>
              <a:ext cx="2757264" cy="1868706"/>
            </a:xfrm>
            <a:custGeom>
              <a:avLst/>
              <a:gdLst/>
              <a:ahLst/>
              <a:cxnLst/>
              <a:rect l="l" t="t" r="r" b="b"/>
              <a:pathLst>
                <a:path w="2757264" h="1654358" extrusionOk="0">
                  <a:moveTo>
                    <a:pt x="0" y="0"/>
                  </a:moveTo>
                  <a:lnTo>
                    <a:pt x="2757264" y="0"/>
                  </a:lnTo>
                  <a:lnTo>
                    <a:pt x="2757264" y="1654358"/>
                  </a:lnTo>
                  <a:lnTo>
                    <a:pt x="0" y="1654358"/>
                  </a:lnTo>
                  <a:lnTo>
                    <a:pt x="0" y="0"/>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Δημιουργία κοινοτήτων μάθησης και πρακτικής. </a:t>
              </a:r>
              <a:endParaRPr sz="2400">
                <a:solidFill>
                  <a:schemeClr val="lt1"/>
                </a:solidFill>
                <a:latin typeface="Calibri"/>
                <a:ea typeface="Calibri"/>
                <a:cs typeface="Calibri"/>
                <a:sym typeface="Calibri"/>
              </a:endParaRPr>
            </a:p>
          </p:txBody>
        </p:sp>
      </p:grpSp>
      <p:sp>
        <p:nvSpPr>
          <p:cNvPr id="491" name="Google Shape;491;p26"/>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7"/>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Σχετικά με την επιλογή του έντυπου βιβλίου ανά γνωστικό αντικείμενο</a:t>
            </a:r>
            <a:endParaRPr sz="3200">
              <a:solidFill>
                <a:srgbClr val="FFFFFF"/>
              </a:solidFill>
              <a:latin typeface="Calibri"/>
              <a:ea typeface="Calibri"/>
              <a:cs typeface="Calibri"/>
              <a:sym typeface="Calibri"/>
            </a:endParaRPr>
          </a:p>
        </p:txBody>
      </p:sp>
      <p:grpSp>
        <p:nvGrpSpPr>
          <p:cNvPr id="497" name="Google Shape;497;p27"/>
          <p:cNvGrpSpPr/>
          <p:nvPr/>
        </p:nvGrpSpPr>
        <p:grpSpPr>
          <a:xfrm>
            <a:off x="263352" y="1124720"/>
            <a:ext cx="11665296" cy="5040560"/>
            <a:chOff x="847442" y="2667289"/>
            <a:chExt cx="10497114" cy="3070471"/>
          </a:xfrm>
        </p:grpSpPr>
        <p:sp>
          <p:nvSpPr>
            <p:cNvPr id="498" name="Google Shape;498;p27"/>
            <p:cNvSpPr/>
            <p:nvPr/>
          </p:nvSpPr>
          <p:spPr>
            <a:xfrm>
              <a:off x="847442" y="2667289"/>
              <a:ext cx="2762398" cy="3070471"/>
            </a:xfrm>
            <a:custGeom>
              <a:avLst/>
              <a:gdLst/>
              <a:ahLst/>
              <a:cxnLst/>
              <a:rect l="l" t="t" r="r" b="b"/>
              <a:pathLst>
                <a:path w="2762398" h="3070471" extrusionOk="0">
                  <a:moveTo>
                    <a:pt x="0" y="276240"/>
                  </a:moveTo>
                  <a:cubicBezTo>
                    <a:pt x="0" y="123677"/>
                    <a:pt x="123677" y="0"/>
                    <a:pt x="276240" y="0"/>
                  </a:cubicBezTo>
                  <a:lnTo>
                    <a:pt x="2486158" y="0"/>
                  </a:lnTo>
                  <a:cubicBezTo>
                    <a:pt x="2638721" y="0"/>
                    <a:pt x="2762398" y="123677"/>
                    <a:pt x="2762398" y="276240"/>
                  </a:cubicBezTo>
                  <a:lnTo>
                    <a:pt x="2762398" y="2794231"/>
                  </a:lnTo>
                  <a:cubicBezTo>
                    <a:pt x="2762398" y="2946794"/>
                    <a:pt x="2638721" y="3070471"/>
                    <a:pt x="2486158" y="3070471"/>
                  </a:cubicBezTo>
                  <a:lnTo>
                    <a:pt x="276240" y="3070471"/>
                  </a:lnTo>
                  <a:cubicBezTo>
                    <a:pt x="123677" y="3070471"/>
                    <a:pt x="0" y="2946794"/>
                    <a:pt x="0" y="2794231"/>
                  </a:cubicBezTo>
                  <a:lnTo>
                    <a:pt x="0" y="276240"/>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149475" tIns="149475" rIns="149475" bIns="149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Τα βιβλία προς επιλογή θα έχουν εγκριθεί με βάση τα κριτήρια αξιολόγησης που όρισε η πρόσκληση (επιστημονική εγκυρότητα, παιδαγωγική καταλληλότητα, συμβατότητα με το ΠΣ, ψηφιακό υλικό κ.λπ.)</a:t>
              </a:r>
              <a:endParaRPr sz="2400">
                <a:solidFill>
                  <a:schemeClr val="lt1"/>
                </a:solidFill>
                <a:latin typeface="Calibri"/>
                <a:ea typeface="Calibri"/>
                <a:cs typeface="Calibri"/>
                <a:sym typeface="Calibri"/>
              </a:endParaRPr>
            </a:p>
          </p:txBody>
        </p:sp>
        <p:sp>
          <p:nvSpPr>
            <p:cNvPr id="499" name="Google Shape;499;p27"/>
            <p:cNvSpPr/>
            <p:nvPr/>
          </p:nvSpPr>
          <p:spPr>
            <a:xfrm>
              <a:off x="3886080" y="3859987"/>
              <a:ext cx="585628" cy="685074"/>
            </a:xfrm>
            <a:custGeom>
              <a:avLst/>
              <a:gdLst/>
              <a:ahLst/>
              <a:cxnLst/>
              <a:rect l="l" t="t" r="r" b="b"/>
              <a:pathLst>
                <a:path w="585628" h="685074" extrusionOk="0">
                  <a:moveTo>
                    <a:pt x="0" y="137015"/>
                  </a:moveTo>
                  <a:lnTo>
                    <a:pt x="292814" y="137015"/>
                  </a:lnTo>
                  <a:lnTo>
                    <a:pt x="292814" y="0"/>
                  </a:lnTo>
                  <a:lnTo>
                    <a:pt x="585628" y="342537"/>
                  </a:lnTo>
                  <a:lnTo>
                    <a:pt x="292814" y="685074"/>
                  </a:lnTo>
                  <a:lnTo>
                    <a:pt x="292814" y="548059"/>
                  </a:lnTo>
                  <a:lnTo>
                    <a:pt x="0" y="548059"/>
                  </a:lnTo>
                  <a:lnTo>
                    <a:pt x="0" y="137015"/>
                  </a:lnTo>
                  <a:close/>
                </a:path>
              </a:pathLst>
            </a:custGeom>
            <a:solidFill>
              <a:schemeClr val="accent2"/>
            </a:solidFill>
            <a:ln>
              <a:noFill/>
            </a:ln>
          </p:spPr>
          <p:txBody>
            <a:bodyPr spcFirstLastPara="1" wrap="square" lIns="0" tIns="137000" rIns="175675" bIns="13700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500" name="Google Shape;500;p27"/>
            <p:cNvSpPr/>
            <p:nvPr/>
          </p:nvSpPr>
          <p:spPr>
            <a:xfrm>
              <a:off x="4714800" y="2667289"/>
              <a:ext cx="2762398" cy="3070471"/>
            </a:xfrm>
            <a:custGeom>
              <a:avLst/>
              <a:gdLst/>
              <a:ahLst/>
              <a:cxnLst/>
              <a:rect l="l" t="t" r="r" b="b"/>
              <a:pathLst>
                <a:path w="2762398" h="3070471" extrusionOk="0">
                  <a:moveTo>
                    <a:pt x="0" y="276240"/>
                  </a:moveTo>
                  <a:cubicBezTo>
                    <a:pt x="0" y="123677"/>
                    <a:pt x="123677" y="0"/>
                    <a:pt x="276240" y="0"/>
                  </a:cubicBezTo>
                  <a:lnTo>
                    <a:pt x="2486158" y="0"/>
                  </a:lnTo>
                  <a:cubicBezTo>
                    <a:pt x="2638721" y="0"/>
                    <a:pt x="2762398" y="123677"/>
                    <a:pt x="2762398" y="276240"/>
                  </a:cubicBezTo>
                  <a:lnTo>
                    <a:pt x="2762398" y="2794231"/>
                  </a:lnTo>
                  <a:cubicBezTo>
                    <a:pt x="2762398" y="2946794"/>
                    <a:pt x="2638721" y="3070471"/>
                    <a:pt x="2486158" y="3070471"/>
                  </a:cubicBezTo>
                  <a:lnTo>
                    <a:pt x="276240" y="3070471"/>
                  </a:lnTo>
                  <a:cubicBezTo>
                    <a:pt x="123677" y="3070471"/>
                    <a:pt x="0" y="2946794"/>
                    <a:pt x="0" y="2794231"/>
                  </a:cubicBezTo>
                  <a:lnTo>
                    <a:pt x="0" y="276240"/>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149475" tIns="149475" rIns="149475" bIns="149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Αυτό σημαίνει ότι όλα πληρούν το «ελάχιστο απαιτούμενο επίπεδο ποιότητας».</a:t>
              </a:r>
              <a:endParaRPr sz="2400">
                <a:solidFill>
                  <a:schemeClr val="lt1"/>
                </a:solidFill>
                <a:latin typeface="Calibri"/>
                <a:ea typeface="Calibri"/>
                <a:cs typeface="Calibri"/>
                <a:sym typeface="Calibri"/>
              </a:endParaRPr>
            </a:p>
          </p:txBody>
        </p:sp>
        <p:sp>
          <p:nvSpPr>
            <p:cNvPr id="501" name="Google Shape;501;p27"/>
            <p:cNvSpPr/>
            <p:nvPr/>
          </p:nvSpPr>
          <p:spPr>
            <a:xfrm>
              <a:off x="7753439" y="3859987"/>
              <a:ext cx="585628" cy="685074"/>
            </a:xfrm>
            <a:custGeom>
              <a:avLst/>
              <a:gdLst/>
              <a:ahLst/>
              <a:cxnLst/>
              <a:rect l="l" t="t" r="r" b="b"/>
              <a:pathLst>
                <a:path w="585628" h="685074" extrusionOk="0">
                  <a:moveTo>
                    <a:pt x="0" y="137015"/>
                  </a:moveTo>
                  <a:lnTo>
                    <a:pt x="292814" y="137015"/>
                  </a:lnTo>
                  <a:lnTo>
                    <a:pt x="292814" y="0"/>
                  </a:lnTo>
                  <a:lnTo>
                    <a:pt x="585628" y="342537"/>
                  </a:lnTo>
                  <a:lnTo>
                    <a:pt x="292814" y="685074"/>
                  </a:lnTo>
                  <a:lnTo>
                    <a:pt x="292814" y="548059"/>
                  </a:lnTo>
                  <a:lnTo>
                    <a:pt x="0" y="548059"/>
                  </a:lnTo>
                  <a:lnTo>
                    <a:pt x="0" y="137015"/>
                  </a:lnTo>
                  <a:close/>
                </a:path>
              </a:pathLst>
            </a:custGeom>
            <a:solidFill>
              <a:srgbClr val="A4A4A4"/>
            </a:solidFill>
            <a:ln>
              <a:noFill/>
            </a:ln>
          </p:spPr>
          <p:txBody>
            <a:bodyPr spcFirstLastPara="1" wrap="square" lIns="0" tIns="137000" rIns="175675" bIns="13700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502" name="Google Shape;502;p27"/>
            <p:cNvSpPr/>
            <p:nvPr/>
          </p:nvSpPr>
          <p:spPr>
            <a:xfrm>
              <a:off x="8582158" y="2667289"/>
              <a:ext cx="2762398" cy="3070471"/>
            </a:xfrm>
            <a:custGeom>
              <a:avLst/>
              <a:gdLst/>
              <a:ahLst/>
              <a:cxnLst/>
              <a:rect l="l" t="t" r="r" b="b"/>
              <a:pathLst>
                <a:path w="2762398" h="3070471" extrusionOk="0">
                  <a:moveTo>
                    <a:pt x="0" y="276240"/>
                  </a:moveTo>
                  <a:cubicBezTo>
                    <a:pt x="0" y="123677"/>
                    <a:pt x="123677" y="0"/>
                    <a:pt x="276240" y="0"/>
                  </a:cubicBezTo>
                  <a:lnTo>
                    <a:pt x="2486158" y="0"/>
                  </a:lnTo>
                  <a:cubicBezTo>
                    <a:pt x="2638721" y="0"/>
                    <a:pt x="2762398" y="123677"/>
                    <a:pt x="2762398" y="276240"/>
                  </a:cubicBezTo>
                  <a:lnTo>
                    <a:pt x="2762398" y="2794231"/>
                  </a:lnTo>
                  <a:cubicBezTo>
                    <a:pt x="2762398" y="2946794"/>
                    <a:pt x="2638721" y="3070471"/>
                    <a:pt x="2486158" y="3070471"/>
                  </a:cubicBezTo>
                  <a:lnTo>
                    <a:pt x="276240" y="3070471"/>
                  </a:lnTo>
                  <a:cubicBezTo>
                    <a:pt x="123677" y="3070471"/>
                    <a:pt x="0" y="2946794"/>
                    <a:pt x="0" y="2794231"/>
                  </a:cubicBezTo>
                  <a:lnTo>
                    <a:pt x="0" y="276240"/>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149475" tIns="149475" rIns="149475" bIns="149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Το ζήτημα για τον εκπαιδευτικό δεν είναι να τα αξιολογήσει εκ νέου, αλλά να επιλέξει ποιο βιβλίο ταιριάζει καλύτερα στη δική του τάξη.</a:t>
              </a:r>
              <a:endParaRPr sz="2400">
                <a:solidFill>
                  <a:schemeClr val="lt1"/>
                </a:solidFill>
                <a:latin typeface="Calibri"/>
                <a:ea typeface="Calibri"/>
                <a:cs typeface="Calibri"/>
                <a:sym typeface="Calibri"/>
              </a:endParaRPr>
            </a:p>
          </p:txBody>
        </p:sp>
      </p:grpSp>
      <p:sp>
        <p:nvSpPr>
          <p:cNvPr id="503" name="Google Shape;503;p27"/>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8"/>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chemeClr val="lt1"/>
                </a:solidFill>
                <a:latin typeface="Calibri"/>
                <a:ea typeface="Calibri"/>
                <a:cs typeface="Calibri"/>
                <a:sym typeface="Calibri"/>
              </a:rPr>
              <a:t>Κριτήρια επιλογής διδακτικού βιβλίου | Βασικοί άξονες αξιολόγησης</a:t>
            </a:r>
            <a:endParaRPr sz="3200">
              <a:solidFill>
                <a:schemeClr val="lt1"/>
              </a:solidFill>
              <a:latin typeface="Calibri"/>
              <a:ea typeface="Calibri"/>
              <a:cs typeface="Calibri"/>
              <a:sym typeface="Calibri"/>
            </a:endParaRPr>
          </a:p>
        </p:txBody>
      </p:sp>
      <p:grpSp>
        <p:nvGrpSpPr>
          <p:cNvPr id="509" name="Google Shape;509;p28"/>
          <p:cNvGrpSpPr/>
          <p:nvPr/>
        </p:nvGrpSpPr>
        <p:grpSpPr>
          <a:xfrm>
            <a:off x="119336" y="1268760"/>
            <a:ext cx="11953328" cy="5112568"/>
            <a:chOff x="119336" y="1581500"/>
            <a:chExt cx="11953328" cy="3926790"/>
          </a:xfrm>
        </p:grpSpPr>
        <p:sp>
          <p:nvSpPr>
            <p:cNvPr id="510" name="Google Shape;510;p28"/>
            <p:cNvSpPr/>
            <p:nvPr/>
          </p:nvSpPr>
          <p:spPr>
            <a:xfrm>
              <a:off x="119336" y="1581500"/>
              <a:ext cx="11953328" cy="1264770"/>
            </a:xfrm>
            <a:custGeom>
              <a:avLst/>
              <a:gdLst/>
              <a:ahLst/>
              <a:cxnLst/>
              <a:rect l="l" t="t" r="r" b="b"/>
              <a:pathLst>
                <a:path w="11953328" h="1264770" extrusionOk="0">
                  <a:moveTo>
                    <a:pt x="0" y="210799"/>
                  </a:moveTo>
                  <a:cubicBezTo>
                    <a:pt x="0" y="94378"/>
                    <a:pt x="94378" y="0"/>
                    <a:pt x="210799" y="0"/>
                  </a:cubicBezTo>
                  <a:lnTo>
                    <a:pt x="11742529" y="0"/>
                  </a:lnTo>
                  <a:cubicBezTo>
                    <a:pt x="11858950" y="0"/>
                    <a:pt x="11953328" y="94378"/>
                    <a:pt x="11953328" y="210799"/>
                  </a:cubicBezTo>
                  <a:lnTo>
                    <a:pt x="11953328" y="1053971"/>
                  </a:lnTo>
                  <a:cubicBezTo>
                    <a:pt x="11953328" y="1170392"/>
                    <a:pt x="11858950" y="1264770"/>
                    <a:pt x="11742529" y="1264770"/>
                  </a:cubicBezTo>
                  <a:lnTo>
                    <a:pt x="210799" y="1264770"/>
                  </a:lnTo>
                  <a:cubicBezTo>
                    <a:pt x="94378" y="1264770"/>
                    <a:pt x="0" y="1170392"/>
                    <a:pt x="0" y="1053971"/>
                  </a:cubicBezTo>
                  <a:lnTo>
                    <a:pt x="0" y="210799"/>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149350" tIns="149350" rIns="149350" bIns="149350" anchor="ctr" anchorCtr="0">
              <a:noAutofit/>
            </a:bodyPr>
            <a:lstStyle/>
            <a:p>
              <a:pPr marL="0" marR="0" lvl="0" indent="0" algn="l"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Παιδαγωγική και διδακτική καταλληλότητα για τον τύπο σχολείου (συμβατότητα με ηλικία/ανάγκες των συγκεκριμένων μαθητών του σχολείου, σύμφωνα με τον τύπο σχολείου και τις ιδιαιτερότητες της περιοχής. Να υποστηρίζει την ενεργητική μάθηση και τη διαφοροποίηση).</a:t>
              </a:r>
              <a:endParaRPr sz="2400">
                <a:solidFill>
                  <a:schemeClr val="lt1"/>
                </a:solidFill>
                <a:latin typeface="Calibri"/>
                <a:ea typeface="Calibri"/>
                <a:cs typeface="Calibri"/>
                <a:sym typeface="Calibri"/>
              </a:endParaRPr>
            </a:p>
          </p:txBody>
        </p:sp>
        <p:sp>
          <p:nvSpPr>
            <p:cNvPr id="511" name="Google Shape;511;p28"/>
            <p:cNvSpPr/>
            <p:nvPr/>
          </p:nvSpPr>
          <p:spPr>
            <a:xfrm>
              <a:off x="119336" y="2912510"/>
              <a:ext cx="11953328" cy="1264770"/>
            </a:xfrm>
            <a:custGeom>
              <a:avLst/>
              <a:gdLst/>
              <a:ahLst/>
              <a:cxnLst/>
              <a:rect l="l" t="t" r="r" b="b"/>
              <a:pathLst>
                <a:path w="11953328" h="1264770" extrusionOk="0">
                  <a:moveTo>
                    <a:pt x="0" y="210799"/>
                  </a:moveTo>
                  <a:cubicBezTo>
                    <a:pt x="0" y="94378"/>
                    <a:pt x="94378" y="0"/>
                    <a:pt x="210799" y="0"/>
                  </a:cubicBezTo>
                  <a:lnTo>
                    <a:pt x="11742529" y="0"/>
                  </a:lnTo>
                  <a:cubicBezTo>
                    <a:pt x="11858950" y="0"/>
                    <a:pt x="11953328" y="94378"/>
                    <a:pt x="11953328" y="210799"/>
                  </a:cubicBezTo>
                  <a:lnTo>
                    <a:pt x="11953328" y="1053971"/>
                  </a:lnTo>
                  <a:cubicBezTo>
                    <a:pt x="11953328" y="1170392"/>
                    <a:pt x="11858950" y="1264770"/>
                    <a:pt x="11742529" y="1264770"/>
                  </a:cubicBezTo>
                  <a:lnTo>
                    <a:pt x="210799" y="1264770"/>
                  </a:lnTo>
                  <a:cubicBezTo>
                    <a:pt x="94378" y="1264770"/>
                    <a:pt x="0" y="1170392"/>
                    <a:pt x="0" y="1053971"/>
                  </a:cubicBezTo>
                  <a:lnTo>
                    <a:pt x="0" y="210799"/>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149350" tIns="149350" rIns="149350" bIns="149350" anchor="ctr" anchorCtr="0">
              <a:noAutofit/>
            </a:bodyPr>
            <a:lstStyle/>
            <a:p>
              <a:pPr marL="0" marR="0" lvl="0" indent="0" algn="l"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Ενθάρρυνση αυτενέργειας μαθητών με αξιοποίηση πολυτροπικού υλικού (για ανάληψη πρωτοβουλιών και μεταγνωστικές δραστηριότητες κοντά στα ενδιαφέροντα των μαθητών).</a:t>
              </a:r>
              <a:endParaRPr sz="2400">
                <a:solidFill>
                  <a:schemeClr val="lt1"/>
                </a:solidFill>
                <a:latin typeface="Calibri"/>
                <a:ea typeface="Calibri"/>
                <a:cs typeface="Calibri"/>
                <a:sym typeface="Calibri"/>
              </a:endParaRPr>
            </a:p>
          </p:txBody>
        </p:sp>
        <p:sp>
          <p:nvSpPr>
            <p:cNvPr id="512" name="Google Shape;512;p28"/>
            <p:cNvSpPr/>
            <p:nvPr/>
          </p:nvSpPr>
          <p:spPr>
            <a:xfrm>
              <a:off x="119336" y="4243520"/>
              <a:ext cx="11953328" cy="1264770"/>
            </a:xfrm>
            <a:custGeom>
              <a:avLst/>
              <a:gdLst/>
              <a:ahLst/>
              <a:cxnLst/>
              <a:rect l="l" t="t" r="r" b="b"/>
              <a:pathLst>
                <a:path w="11953328" h="1264770" extrusionOk="0">
                  <a:moveTo>
                    <a:pt x="0" y="210799"/>
                  </a:moveTo>
                  <a:cubicBezTo>
                    <a:pt x="0" y="94378"/>
                    <a:pt x="94378" y="0"/>
                    <a:pt x="210799" y="0"/>
                  </a:cubicBezTo>
                  <a:lnTo>
                    <a:pt x="11742529" y="0"/>
                  </a:lnTo>
                  <a:cubicBezTo>
                    <a:pt x="11858950" y="0"/>
                    <a:pt x="11953328" y="94378"/>
                    <a:pt x="11953328" y="210799"/>
                  </a:cubicBezTo>
                  <a:lnTo>
                    <a:pt x="11953328" y="1053971"/>
                  </a:lnTo>
                  <a:cubicBezTo>
                    <a:pt x="11953328" y="1170392"/>
                    <a:pt x="11858950" y="1264770"/>
                    <a:pt x="11742529" y="1264770"/>
                  </a:cubicBezTo>
                  <a:lnTo>
                    <a:pt x="210799" y="1264770"/>
                  </a:lnTo>
                  <a:cubicBezTo>
                    <a:pt x="94378" y="1264770"/>
                    <a:pt x="0" y="1170392"/>
                    <a:pt x="0" y="1053971"/>
                  </a:cubicBezTo>
                  <a:lnTo>
                    <a:pt x="0" y="210799"/>
                  </a:lnTo>
                  <a:close/>
                </a:path>
              </a:pathLst>
            </a:custGeom>
            <a:solidFill>
              <a:srgbClr val="ED7D31"/>
            </a:solidFill>
            <a:ln w="12700" cap="flat" cmpd="sng">
              <a:solidFill>
                <a:schemeClr val="lt1"/>
              </a:solidFill>
              <a:prstDash val="solid"/>
              <a:miter lim="800000"/>
              <a:headEnd type="none" w="sm" len="sm"/>
              <a:tailEnd type="none" w="sm" len="sm"/>
            </a:ln>
          </p:spPr>
          <p:txBody>
            <a:bodyPr spcFirstLastPara="1" wrap="square" lIns="149350" tIns="149350" rIns="149350" bIns="149350" anchor="ctr" anchorCtr="0">
              <a:noAutofit/>
            </a:bodyPr>
            <a:lstStyle/>
            <a:p>
              <a:pPr marL="0" marR="0" lvl="0" indent="0" algn="l"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Καλαισθησία και ποικιλία ερεθισμάτων (ελκυστικό, με λειτουργική εικονογράφηση).</a:t>
              </a:r>
              <a:endParaRPr sz="2400">
                <a:solidFill>
                  <a:schemeClr val="lt1"/>
                </a:solidFill>
                <a:latin typeface="Calibri"/>
                <a:ea typeface="Calibri"/>
                <a:cs typeface="Calibri"/>
                <a:sym typeface="Calibri"/>
              </a:endParaRPr>
            </a:p>
          </p:txBody>
        </p:sp>
      </p:grpSp>
      <p:sp>
        <p:nvSpPr>
          <p:cNvPr id="513" name="Google Shape;513;p28"/>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3"/>
          <p:cNvGrpSpPr/>
          <p:nvPr/>
        </p:nvGrpSpPr>
        <p:grpSpPr>
          <a:xfrm>
            <a:off x="191344" y="1196752"/>
            <a:ext cx="11737304" cy="4608512"/>
            <a:chOff x="632938" y="1578614"/>
            <a:chExt cx="10926121" cy="4149160"/>
          </a:xfrm>
        </p:grpSpPr>
        <p:sp>
          <p:nvSpPr>
            <p:cNvPr id="135" name="Google Shape;135;p3"/>
            <p:cNvSpPr/>
            <p:nvPr/>
          </p:nvSpPr>
          <p:spPr>
            <a:xfrm>
              <a:off x="632938" y="1578614"/>
              <a:ext cx="3457633" cy="4149160"/>
            </a:xfrm>
            <a:custGeom>
              <a:avLst/>
              <a:gdLst/>
              <a:ahLst/>
              <a:cxnLst/>
              <a:rect l="l" t="t" r="r" b="b"/>
              <a:pathLst>
                <a:path w="3457633" h="4149160" extrusionOk="0">
                  <a:moveTo>
                    <a:pt x="0" y="0"/>
                  </a:moveTo>
                  <a:lnTo>
                    <a:pt x="3457633" y="0"/>
                  </a:lnTo>
                  <a:lnTo>
                    <a:pt x="3457633" y="4149160"/>
                  </a:lnTo>
                  <a:lnTo>
                    <a:pt x="0" y="4149160"/>
                  </a:lnTo>
                  <a:lnTo>
                    <a:pt x="0" y="0"/>
                  </a:lnTo>
                  <a:close/>
                </a:path>
              </a:pathLst>
            </a:custGeom>
            <a:solidFill>
              <a:schemeClr val="accent1"/>
            </a:solidFill>
            <a:ln>
              <a:noFill/>
            </a:ln>
          </p:spPr>
          <p:txBody>
            <a:bodyPr spcFirstLastPara="1" wrap="square" lIns="341525" tIns="165965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l-GR" sz="2500">
                  <a:solidFill>
                    <a:schemeClr val="lt1"/>
                  </a:solidFill>
                  <a:latin typeface="Calibri"/>
                  <a:ea typeface="Calibri"/>
                  <a:cs typeface="Calibri"/>
                  <a:sym typeface="Calibri"/>
                </a:rPr>
                <a:t>Ισχύοντα ΠΣ ΔΕΠΠΣ και ΑΠΣ.</a:t>
              </a:r>
              <a:endParaRPr sz="2500">
                <a:solidFill>
                  <a:schemeClr val="lt1"/>
                </a:solidFill>
                <a:latin typeface="Calibri"/>
                <a:ea typeface="Calibri"/>
                <a:cs typeface="Calibri"/>
                <a:sym typeface="Calibri"/>
              </a:endParaRPr>
            </a:p>
          </p:txBody>
        </p:sp>
        <p:sp>
          <p:nvSpPr>
            <p:cNvPr id="136" name="Google Shape;136;p3"/>
            <p:cNvSpPr/>
            <p:nvPr/>
          </p:nvSpPr>
          <p:spPr>
            <a:xfrm>
              <a:off x="632938" y="1578614"/>
              <a:ext cx="3457633" cy="1659664"/>
            </a:xfrm>
            <a:custGeom>
              <a:avLst/>
              <a:gdLst/>
              <a:ahLst/>
              <a:cxnLst/>
              <a:rect l="l" t="t" r="r" b="b"/>
              <a:pathLst>
                <a:path w="3457633" h="1659664" extrusionOk="0">
                  <a:moveTo>
                    <a:pt x="0" y="0"/>
                  </a:moveTo>
                  <a:lnTo>
                    <a:pt x="3457633" y="0"/>
                  </a:lnTo>
                  <a:lnTo>
                    <a:pt x="3457633" y="1659664"/>
                  </a:lnTo>
                  <a:lnTo>
                    <a:pt x="0" y="1659664"/>
                  </a:lnTo>
                  <a:lnTo>
                    <a:pt x="0" y="0"/>
                  </a:lnTo>
                  <a:close/>
                </a:path>
              </a:pathLst>
            </a:cu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l-GR" sz="6600">
                  <a:solidFill>
                    <a:schemeClr val="lt1"/>
                  </a:solidFill>
                  <a:latin typeface="Calibri"/>
                  <a:ea typeface="Calibri"/>
                  <a:cs typeface="Calibri"/>
                  <a:sym typeface="Calibri"/>
                </a:rPr>
                <a:t>01</a:t>
              </a:r>
              <a:endParaRPr/>
            </a:p>
          </p:txBody>
        </p:sp>
        <p:sp>
          <p:nvSpPr>
            <p:cNvPr id="137" name="Google Shape;137;p3"/>
            <p:cNvSpPr/>
            <p:nvPr/>
          </p:nvSpPr>
          <p:spPr>
            <a:xfrm>
              <a:off x="4367182" y="1578614"/>
              <a:ext cx="3457633" cy="4149160"/>
            </a:xfrm>
            <a:custGeom>
              <a:avLst/>
              <a:gdLst/>
              <a:ahLst/>
              <a:cxnLst/>
              <a:rect l="l" t="t" r="r" b="b"/>
              <a:pathLst>
                <a:path w="3457633" h="4149160" extrusionOk="0">
                  <a:moveTo>
                    <a:pt x="0" y="0"/>
                  </a:moveTo>
                  <a:lnTo>
                    <a:pt x="3457633" y="0"/>
                  </a:lnTo>
                  <a:lnTo>
                    <a:pt x="3457633" y="4149160"/>
                  </a:lnTo>
                  <a:lnTo>
                    <a:pt x="0" y="4149160"/>
                  </a:lnTo>
                  <a:lnTo>
                    <a:pt x="0" y="0"/>
                  </a:lnTo>
                  <a:close/>
                </a:path>
              </a:pathLst>
            </a:custGeom>
            <a:solidFill>
              <a:srgbClr val="2E75B5"/>
            </a:solidFill>
            <a:ln>
              <a:noFill/>
            </a:ln>
          </p:spPr>
          <p:txBody>
            <a:bodyPr spcFirstLastPara="1" wrap="square" lIns="341525" tIns="165965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l-GR" sz="2500">
                  <a:solidFill>
                    <a:schemeClr val="lt1"/>
                  </a:solidFill>
                  <a:latin typeface="Calibri"/>
                  <a:ea typeface="Calibri"/>
                  <a:cs typeface="Calibri"/>
                  <a:sym typeface="Calibri"/>
                </a:rPr>
                <a:t>Στην πλειονότητά τους, αναπτύχθηκαν το 1999 για το λύκειο και το 2003 για το δημοτικό και γυμνάσιο.</a:t>
              </a:r>
              <a:endParaRPr sz="2500">
                <a:solidFill>
                  <a:schemeClr val="lt1"/>
                </a:solidFill>
                <a:latin typeface="Calibri"/>
                <a:ea typeface="Calibri"/>
                <a:cs typeface="Calibri"/>
                <a:sym typeface="Calibri"/>
              </a:endParaRPr>
            </a:p>
          </p:txBody>
        </p:sp>
        <p:sp>
          <p:nvSpPr>
            <p:cNvPr id="138" name="Google Shape;138;p3"/>
            <p:cNvSpPr/>
            <p:nvPr/>
          </p:nvSpPr>
          <p:spPr>
            <a:xfrm>
              <a:off x="4367182" y="1578614"/>
              <a:ext cx="3457633" cy="1659664"/>
            </a:xfrm>
            <a:custGeom>
              <a:avLst/>
              <a:gdLst/>
              <a:ahLst/>
              <a:cxnLst/>
              <a:rect l="l" t="t" r="r" b="b"/>
              <a:pathLst>
                <a:path w="3457633" h="1659664" extrusionOk="0">
                  <a:moveTo>
                    <a:pt x="0" y="0"/>
                  </a:moveTo>
                  <a:lnTo>
                    <a:pt x="3457633" y="0"/>
                  </a:lnTo>
                  <a:lnTo>
                    <a:pt x="3457633" y="1659664"/>
                  </a:lnTo>
                  <a:lnTo>
                    <a:pt x="0" y="1659664"/>
                  </a:lnTo>
                  <a:lnTo>
                    <a:pt x="0" y="0"/>
                  </a:lnTo>
                  <a:close/>
                </a:path>
              </a:pathLst>
            </a:cu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l-GR" sz="6600">
                  <a:solidFill>
                    <a:schemeClr val="lt1"/>
                  </a:solidFill>
                  <a:latin typeface="Calibri"/>
                  <a:ea typeface="Calibri"/>
                  <a:cs typeface="Calibri"/>
                  <a:sym typeface="Calibri"/>
                </a:rPr>
                <a:t>02</a:t>
              </a:r>
              <a:endParaRPr/>
            </a:p>
          </p:txBody>
        </p:sp>
        <p:sp>
          <p:nvSpPr>
            <p:cNvPr id="139" name="Google Shape;139;p3"/>
            <p:cNvSpPr/>
            <p:nvPr/>
          </p:nvSpPr>
          <p:spPr>
            <a:xfrm>
              <a:off x="8101426" y="1578614"/>
              <a:ext cx="3457633" cy="4149160"/>
            </a:xfrm>
            <a:custGeom>
              <a:avLst/>
              <a:gdLst/>
              <a:ahLst/>
              <a:cxnLst/>
              <a:rect l="l" t="t" r="r" b="b"/>
              <a:pathLst>
                <a:path w="3457633" h="4149160" extrusionOk="0">
                  <a:moveTo>
                    <a:pt x="0" y="0"/>
                  </a:moveTo>
                  <a:lnTo>
                    <a:pt x="3457633" y="0"/>
                  </a:lnTo>
                  <a:lnTo>
                    <a:pt x="3457633" y="4149160"/>
                  </a:lnTo>
                  <a:lnTo>
                    <a:pt x="0" y="4149160"/>
                  </a:lnTo>
                  <a:lnTo>
                    <a:pt x="0" y="0"/>
                  </a:lnTo>
                  <a:close/>
                </a:path>
              </a:pathLst>
            </a:custGeom>
            <a:solidFill>
              <a:srgbClr val="1E4E79"/>
            </a:solidFill>
            <a:ln>
              <a:noFill/>
            </a:ln>
          </p:spPr>
          <p:txBody>
            <a:bodyPr spcFirstLastPara="1" wrap="square" lIns="341525" tIns="165965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l-GR" sz="2500">
                  <a:solidFill>
                    <a:schemeClr val="lt1"/>
                  </a:solidFill>
                  <a:latin typeface="Calibri"/>
                  <a:ea typeface="Calibri"/>
                  <a:cs typeface="Calibri"/>
                  <a:sym typeface="Calibri"/>
                </a:rPr>
                <a:t>Βάσει αυτών γράφτηκαν αντίστοιχα διδακτικά βιβλία τα οποία είναι σε ισχύ έως σήμερα.</a:t>
              </a:r>
              <a:endParaRPr sz="2500">
                <a:solidFill>
                  <a:schemeClr val="lt1"/>
                </a:solidFill>
                <a:latin typeface="Calibri"/>
                <a:ea typeface="Calibri"/>
                <a:cs typeface="Calibri"/>
                <a:sym typeface="Calibri"/>
              </a:endParaRPr>
            </a:p>
          </p:txBody>
        </p:sp>
        <p:sp>
          <p:nvSpPr>
            <p:cNvPr id="140" name="Google Shape;140;p3"/>
            <p:cNvSpPr/>
            <p:nvPr/>
          </p:nvSpPr>
          <p:spPr>
            <a:xfrm>
              <a:off x="8101426" y="1578614"/>
              <a:ext cx="3457633" cy="1659664"/>
            </a:xfrm>
            <a:custGeom>
              <a:avLst/>
              <a:gdLst/>
              <a:ahLst/>
              <a:cxnLst/>
              <a:rect l="l" t="t" r="r" b="b"/>
              <a:pathLst>
                <a:path w="3457633" h="1659664" extrusionOk="0">
                  <a:moveTo>
                    <a:pt x="0" y="0"/>
                  </a:moveTo>
                  <a:lnTo>
                    <a:pt x="3457633" y="0"/>
                  </a:lnTo>
                  <a:lnTo>
                    <a:pt x="3457633" y="1659664"/>
                  </a:lnTo>
                  <a:lnTo>
                    <a:pt x="0" y="1659664"/>
                  </a:lnTo>
                  <a:lnTo>
                    <a:pt x="0" y="0"/>
                  </a:lnTo>
                  <a:close/>
                </a:path>
              </a:pathLst>
            </a:cu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l-GR" sz="6600">
                  <a:solidFill>
                    <a:schemeClr val="lt1"/>
                  </a:solidFill>
                  <a:latin typeface="Calibri"/>
                  <a:ea typeface="Calibri"/>
                  <a:cs typeface="Calibri"/>
                  <a:sym typeface="Calibri"/>
                </a:rPr>
                <a:t>03</a:t>
              </a:r>
              <a:endParaRPr/>
            </a:p>
          </p:txBody>
        </p:sp>
      </p:grpSp>
      <p:sp>
        <p:nvSpPr>
          <p:cNvPr id="141" name="Google Shape;141;p3"/>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Υπάρχουσα Κατάσταση</a:t>
            </a:r>
            <a:endParaRPr/>
          </a:p>
        </p:txBody>
      </p:sp>
      <p:sp>
        <p:nvSpPr>
          <p:cNvPr id="142" name="Google Shape;142;p3"/>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9"/>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chemeClr val="lt1"/>
                </a:solidFill>
                <a:latin typeface="Calibri"/>
                <a:ea typeface="Calibri"/>
                <a:cs typeface="Calibri"/>
                <a:sym typeface="Calibri"/>
              </a:rPr>
              <a:t>Ενδεικτικά κριτήρια επιλογής</a:t>
            </a:r>
            <a:endParaRPr sz="3200">
              <a:solidFill>
                <a:schemeClr val="lt1"/>
              </a:solidFill>
              <a:latin typeface="Calibri"/>
              <a:ea typeface="Calibri"/>
              <a:cs typeface="Calibri"/>
              <a:sym typeface="Calibri"/>
            </a:endParaRPr>
          </a:p>
        </p:txBody>
      </p:sp>
      <p:sp>
        <p:nvSpPr>
          <p:cNvPr id="519" name="Google Shape;519;p29"/>
          <p:cNvSpPr/>
          <p:nvPr/>
        </p:nvSpPr>
        <p:spPr>
          <a:xfrm>
            <a:off x="983432" y="940089"/>
            <a:ext cx="3996000" cy="2592000"/>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Μάθηση και Διδασκαλία: Μορφές και περιεχόμενο δραστηριοτήτων βιωματικής και διερευνητικής μάθησης, κριτικός γραμματισμός, χρήση πολλαπλών πόρων.</a:t>
            </a:r>
            <a:endParaRPr sz="2400">
              <a:solidFill>
                <a:schemeClr val="lt1"/>
              </a:solidFill>
              <a:latin typeface="Calibri"/>
              <a:ea typeface="Calibri"/>
              <a:cs typeface="Calibri"/>
              <a:sym typeface="Calibri"/>
            </a:endParaRPr>
          </a:p>
        </p:txBody>
      </p:sp>
      <p:sp>
        <p:nvSpPr>
          <p:cNvPr id="520" name="Google Shape;520;p29"/>
          <p:cNvSpPr/>
          <p:nvPr/>
        </p:nvSpPr>
        <p:spPr>
          <a:xfrm>
            <a:off x="5610620" y="940089"/>
            <a:ext cx="3996000" cy="2592000"/>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Εναλλακτικές θεωρήσεις για καλλιέργεια κριτικής σκέψης.</a:t>
            </a:r>
            <a:endParaRPr sz="2400">
              <a:solidFill>
                <a:schemeClr val="lt1"/>
              </a:solidFill>
              <a:latin typeface="Calibri"/>
              <a:ea typeface="Calibri"/>
              <a:cs typeface="Calibri"/>
              <a:sym typeface="Calibri"/>
            </a:endParaRPr>
          </a:p>
        </p:txBody>
      </p:sp>
      <p:sp>
        <p:nvSpPr>
          <p:cNvPr id="521" name="Google Shape;521;p29"/>
          <p:cNvSpPr/>
          <p:nvPr/>
        </p:nvSpPr>
        <p:spPr>
          <a:xfrm>
            <a:off x="3297026" y="3743686"/>
            <a:ext cx="3996000" cy="2592000"/>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Λειτουργική πλαισίωση των εννοιών με εικονιστικό ή/και ψηφιακό υλικό και παραδείγματα συμβατά με την εμπειρία των συγκεκριμένων μαθητών.</a:t>
            </a:r>
            <a:endParaRPr sz="2400">
              <a:solidFill>
                <a:schemeClr val="lt1"/>
              </a:solidFill>
              <a:latin typeface="Calibri"/>
              <a:ea typeface="Calibri"/>
              <a:cs typeface="Calibri"/>
              <a:sym typeface="Calibri"/>
            </a:endParaRPr>
          </a:p>
        </p:txBody>
      </p:sp>
      <p:sp>
        <p:nvSpPr>
          <p:cNvPr id="522" name="Google Shape;522;p29"/>
          <p:cNvSpPr/>
          <p:nvPr/>
        </p:nvSpPr>
        <p:spPr>
          <a:xfrm>
            <a:off x="7924215" y="3743686"/>
            <a:ext cx="3996000" cy="2592000"/>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Συμβατότητα του επιπέδου δυσκολίας με τις απαιτήσεις του Προγράμματος Σπουδών και τη γνωστική ετοιμότητα των συγκεκριμένων μαθητών.</a:t>
            </a:r>
            <a:endParaRPr sz="2400">
              <a:solidFill>
                <a:schemeClr val="lt1"/>
              </a:solidFill>
              <a:latin typeface="Calibri"/>
              <a:ea typeface="Calibri"/>
              <a:cs typeface="Calibri"/>
              <a:sym typeface="Calibri"/>
            </a:endParaRPr>
          </a:p>
        </p:txBody>
      </p:sp>
      <p:sp>
        <p:nvSpPr>
          <p:cNvPr id="523" name="Google Shape;523;p29"/>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0"/>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chemeClr val="lt1"/>
                </a:solidFill>
                <a:latin typeface="Calibri"/>
                <a:ea typeface="Calibri"/>
                <a:cs typeface="Calibri"/>
                <a:sym typeface="Calibri"/>
              </a:rPr>
              <a:t>Ενδεικτικά κριτήρια επιλογής</a:t>
            </a:r>
            <a:endParaRPr sz="3200">
              <a:solidFill>
                <a:schemeClr val="lt1"/>
              </a:solidFill>
              <a:latin typeface="Calibri"/>
              <a:ea typeface="Calibri"/>
              <a:cs typeface="Calibri"/>
              <a:sym typeface="Calibri"/>
            </a:endParaRPr>
          </a:p>
        </p:txBody>
      </p:sp>
      <p:sp>
        <p:nvSpPr>
          <p:cNvPr id="529" name="Google Shape;529;p30"/>
          <p:cNvSpPr/>
          <p:nvPr/>
        </p:nvSpPr>
        <p:spPr>
          <a:xfrm>
            <a:off x="221908" y="850845"/>
            <a:ext cx="3827304" cy="2712553"/>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Ενσωμάτωση δεξιοτήτων σκέψης βάσει των αναπτυξιακών χαρακτηριστικών των συγκεκριμένων μαθητών.</a:t>
            </a:r>
            <a:endParaRPr sz="2400">
              <a:solidFill>
                <a:schemeClr val="lt1"/>
              </a:solidFill>
              <a:latin typeface="Calibri"/>
              <a:ea typeface="Calibri"/>
              <a:cs typeface="Calibri"/>
              <a:sym typeface="Calibri"/>
            </a:endParaRPr>
          </a:p>
        </p:txBody>
      </p:sp>
      <p:sp>
        <p:nvSpPr>
          <p:cNvPr id="530" name="Google Shape;530;p30"/>
          <p:cNvSpPr/>
          <p:nvPr/>
        </p:nvSpPr>
        <p:spPr>
          <a:xfrm>
            <a:off x="4239074" y="850845"/>
            <a:ext cx="3827304" cy="2712553"/>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Δομή και Οργάνωση: Τρόπος οργάνωσης του περιεχομένου, τύπος δραστηριοτήτων, λέξεις-κλειδιά, γλωσσάρι, παράρτημα απαντήσεων.</a:t>
            </a:r>
            <a:endParaRPr sz="2400">
              <a:solidFill>
                <a:schemeClr val="lt1"/>
              </a:solidFill>
              <a:latin typeface="Calibri"/>
              <a:ea typeface="Calibri"/>
              <a:cs typeface="Calibri"/>
              <a:sym typeface="Calibri"/>
            </a:endParaRPr>
          </a:p>
        </p:txBody>
      </p:sp>
      <p:sp>
        <p:nvSpPr>
          <p:cNvPr id="531" name="Google Shape;531;p30"/>
          <p:cNvSpPr/>
          <p:nvPr/>
        </p:nvSpPr>
        <p:spPr>
          <a:xfrm>
            <a:off x="8256240" y="850845"/>
            <a:ext cx="3827304" cy="2712553"/>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Γλώσσα: Ακρίβεια, σαφήνεια, συμβατότητα με το γλωσσικό επίπεδο των μαθητών.</a:t>
            </a:r>
            <a:endParaRPr sz="2400">
              <a:solidFill>
                <a:schemeClr val="lt1"/>
              </a:solidFill>
              <a:latin typeface="Calibri"/>
              <a:ea typeface="Calibri"/>
              <a:cs typeface="Calibri"/>
              <a:sym typeface="Calibri"/>
            </a:endParaRPr>
          </a:p>
        </p:txBody>
      </p:sp>
      <p:sp>
        <p:nvSpPr>
          <p:cNvPr id="532" name="Google Shape;532;p30"/>
          <p:cNvSpPr/>
          <p:nvPr/>
        </p:nvSpPr>
        <p:spPr>
          <a:xfrm>
            <a:off x="2135560" y="3747195"/>
            <a:ext cx="3827304" cy="2712553"/>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BF9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Σχεδιασμός – Διάταξη: Λογική και συνεπής διάταξη, αναγνωσιμότητα, λειτουργική πολυτροπικότητα, αισθητική ισορροπία.</a:t>
            </a:r>
            <a:endParaRPr sz="2400">
              <a:solidFill>
                <a:schemeClr val="lt1"/>
              </a:solidFill>
              <a:latin typeface="Calibri"/>
              <a:ea typeface="Calibri"/>
              <a:cs typeface="Calibri"/>
              <a:sym typeface="Calibri"/>
            </a:endParaRPr>
          </a:p>
        </p:txBody>
      </p:sp>
      <p:sp>
        <p:nvSpPr>
          <p:cNvPr id="533" name="Google Shape;533;p30"/>
          <p:cNvSpPr/>
          <p:nvPr/>
        </p:nvSpPr>
        <p:spPr>
          <a:xfrm>
            <a:off x="6342588" y="3747195"/>
            <a:ext cx="3827304" cy="2712553"/>
          </a:xfrm>
          <a:custGeom>
            <a:avLst/>
            <a:gdLst/>
            <a:ahLst/>
            <a:cxnLst/>
            <a:rect l="l" t="t" r="r" b="b"/>
            <a:pathLst>
              <a:path w="3222855" h="1933713" extrusionOk="0">
                <a:moveTo>
                  <a:pt x="0" y="0"/>
                </a:moveTo>
                <a:lnTo>
                  <a:pt x="3222855" y="0"/>
                </a:lnTo>
                <a:lnTo>
                  <a:pt x="3222855" y="1933713"/>
                </a:lnTo>
                <a:lnTo>
                  <a:pt x="0" y="1933713"/>
                </a:lnTo>
                <a:lnTo>
                  <a:pt x="0" y="0"/>
                </a:lnTo>
                <a:close/>
              </a:path>
            </a:pathLst>
          </a:custGeom>
          <a:solidFill>
            <a:srgbClr val="ED7D3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ctr" rtl="0">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Συμπληρωματικό ψηφιακό υλικό και παιδαγωγική καταλληλότητά του: Συνδεδεμένο με τα ΠΜΑ, διαφοροποιημένη μάθηση, εύχρηστο, ποικιλία μορφών (π.χ. βίντεο, 3D).</a:t>
            </a:r>
            <a:endParaRPr sz="2400">
              <a:solidFill>
                <a:schemeClr val="lt1"/>
              </a:solidFill>
              <a:latin typeface="Calibri"/>
              <a:ea typeface="Calibri"/>
              <a:cs typeface="Calibri"/>
              <a:sym typeface="Calibri"/>
            </a:endParaRPr>
          </a:p>
        </p:txBody>
      </p:sp>
      <p:sp>
        <p:nvSpPr>
          <p:cNvPr id="534" name="Google Shape;534;p30"/>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1"/>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chemeClr val="lt1"/>
                </a:solidFill>
                <a:latin typeface="Calibri"/>
                <a:ea typeface="Calibri"/>
                <a:cs typeface="Calibri"/>
                <a:sym typeface="Calibri"/>
              </a:rPr>
              <a:t>Διαδικασία επιλογής</a:t>
            </a:r>
            <a:endParaRPr sz="3200">
              <a:solidFill>
                <a:schemeClr val="lt1"/>
              </a:solidFill>
              <a:latin typeface="Calibri"/>
              <a:ea typeface="Calibri"/>
              <a:cs typeface="Calibri"/>
              <a:sym typeface="Calibri"/>
            </a:endParaRPr>
          </a:p>
        </p:txBody>
      </p:sp>
      <p:grpSp>
        <p:nvGrpSpPr>
          <p:cNvPr id="540" name="Google Shape;540;p31"/>
          <p:cNvGrpSpPr/>
          <p:nvPr/>
        </p:nvGrpSpPr>
        <p:grpSpPr>
          <a:xfrm>
            <a:off x="187737" y="836712"/>
            <a:ext cx="3240360" cy="5400600"/>
            <a:chOff x="601449" y="1162733"/>
            <a:chExt cx="2835071" cy="4606451"/>
          </a:xfrm>
        </p:grpSpPr>
        <p:sp>
          <p:nvSpPr>
            <p:cNvPr id="541" name="Google Shape;541;p31"/>
            <p:cNvSpPr/>
            <p:nvPr/>
          </p:nvSpPr>
          <p:spPr>
            <a:xfrm>
              <a:off x="1070269" y="1162733"/>
              <a:ext cx="2366251" cy="2320735"/>
            </a:xfrm>
            <a:custGeom>
              <a:avLst/>
              <a:gdLst/>
              <a:ahLst/>
              <a:cxnLst/>
              <a:rect l="l" t="t" r="r" b="b"/>
              <a:pathLst>
                <a:path w="120000" h="120000" extrusionOk="0">
                  <a:moveTo>
                    <a:pt x="8412" y="60000"/>
                  </a:moveTo>
                  <a:lnTo>
                    <a:pt x="8412" y="60000"/>
                  </a:lnTo>
                  <a:cubicBezTo>
                    <a:pt x="8412" y="32947"/>
                    <a:pt x="29270" y="10480"/>
                    <a:pt x="56224" y="8500"/>
                  </a:cubicBezTo>
                  <a:cubicBezTo>
                    <a:pt x="83178" y="6520"/>
                    <a:pt x="107090" y="25698"/>
                    <a:pt x="111035" y="52461"/>
                  </a:cubicBezTo>
                  <a:cubicBezTo>
                    <a:pt x="114981" y="79224"/>
                    <a:pt x="97623" y="104499"/>
                    <a:pt x="71246" y="110396"/>
                  </a:cubicBezTo>
                  <a:lnTo>
                    <a:pt x="70678" y="118403"/>
                  </a:lnTo>
                  <a:lnTo>
                    <a:pt x="56805" y="104976"/>
                  </a:lnTo>
                  <a:lnTo>
                    <a:pt x="72791" y="88657"/>
                  </a:lnTo>
                  <a:lnTo>
                    <a:pt x="72231" y="96535"/>
                  </a:lnTo>
                  <a:cubicBezTo>
                    <a:pt x="90822" y="90270"/>
                    <a:pt x="101723" y="70958"/>
                    <a:pt x="97519" y="51738"/>
                  </a:cubicBezTo>
                  <a:cubicBezTo>
                    <a:pt x="93315" y="32518"/>
                    <a:pt x="75356" y="19562"/>
                    <a:pt x="55859" y="21683"/>
                  </a:cubicBezTo>
                  <a:cubicBezTo>
                    <a:pt x="36362" y="23805"/>
                    <a:pt x="21588" y="40322"/>
                    <a:pt x="21588" y="60000"/>
                  </a:cubicBezTo>
                  <a:close/>
                </a:path>
              </a:pathLst>
            </a:cu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542" name="Google Shape;542;p31"/>
            <p:cNvSpPr/>
            <p:nvPr/>
          </p:nvSpPr>
          <p:spPr>
            <a:xfrm>
              <a:off x="1501422" y="2046523"/>
              <a:ext cx="1568632" cy="602420"/>
            </a:xfrm>
            <a:custGeom>
              <a:avLst/>
              <a:gdLst/>
              <a:ahLst/>
              <a:cxnLst/>
              <a:rect l="l" t="t" r="r" b="b"/>
              <a:pathLst>
                <a:path w="1568632" h="602420" extrusionOk="0">
                  <a:moveTo>
                    <a:pt x="0" y="0"/>
                  </a:moveTo>
                  <a:lnTo>
                    <a:pt x="1568632" y="0"/>
                  </a:lnTo>
                  <a:lnTo>
                    <a:pt x="1568632" y="602420"/>
                  </a:lnTo>
                  <a:lnTo>
                    <a:pt x="0" y="602420"/>
                  </a:lnTo>
                  <a:lnTo>
                    <a:pt x="0" y="0"/>
                  </a:lnTo>
                  <a:close/>
                </a:path>
              </a:pathLst>
            </a:cu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2000" b="1">
                  <a:solidFill>
                    <a:schemeClr val="dk1"/>
                  </a:solidFill>
                  <a:latin typeface="Calibri"/>
                  <a:ea typeface="Calibri"/>
                  <a:cs typeface="Calibri"/>
                  <a:sym typeface="Calibri"/>
                </a:rPr>
                <a:t>Εκπαιδευτικοί</a:t>
              </a:r>
              <a:endParaRPr sz="2000" b="1">
                <a:solidFill>
                  <a:schemeClr val="dk1"/>
                </a:solidFill>
                <a:latin typeface="Calibri"/>
                <a:ea typeface="Calibri"/>
                <a:cs typeface="Calibri"/>
                <a:sym typeface="Calibri"/>
              </a:endParaRPr>
            </a:p>
          </p:txBody>
        </p:sp>
        <p:sp>
          <p:nvSpPr>
            <p:cNvPr id="543" name="Google Shape;543;p31"/>
            <p:cNvSpPr/>
            <p:nvPr/>
          </p:nvSpPr>
          <p:spPr>
            <a:xfrm>
              <a:off x="601449" y="2509715"/>
              <a:ext cx="2168744" cy="2169074"/>
            </a:xfrm>
            <a:custGeom>
              <a:avLst/>
              <a:gdLst/>
              <a:ahLst/>
              <a:cxnLst/>
              <a:rect l="l" t="t" r="r" b="b"/>
              <a:pathLst>
                <a:path w="120000" h="120000" extrusionOk="0">
                  <a:moveTo>
                    <a:pt x="97016" y="23919"/>
                  </a:moveTo>
                  <a:lnTo>
                    <a:pt x="87695" y="33005"/>
                  </a:lnTo>
                  <a:cubicBezTo>
                    <a:pt x="76669" y="21369"/>
                    <a:pt x="59710" y="17833"/>
                    <a:pt x="45052" y="24113"/>
                  </a:cubicBezTo>
                  <a:cubicBezTo>
                    <a:pt x="30394" y="30393"/>
                    <a:pt x="21072" y="45189"/>
                    <a:pt x="21610" y="61318"/>
                  </a:cubicBezTo>
                  <a:cubicBezTo>
                    <a:pt x="22148" y="77447"/>
                    <a:pt x="32436" y="91569"/>
                    <a:pt x="47479" y="96830"/>
                  </a:cubicBezTo>
                  <a:lnTo>
                    <a:pt x="46922" y="89145"/>
                  </a:lnTo>
                  <a:lnTo>
                    <a:pt x="63278" y="105258"/>
                  </a:lnTo>
                  <a:lnTo>
                    <a:pt x="49035" y="118315"/>
                  </a:lnTo>
                  <a:lnTo>
                    <a:pt x="48469" y="110490"/>
                  </a:lnTo>
                  <a:lnTo>
                    <a:pt x="48469" y="110490"/>
                  </a:lnTo>
                  <a:cubicBezTo>
                    <a:pt x="27015" y="105550"/>
                    <a:pt x="11046" y="87485"/>
                    <a:pt x="8705" y="65510"/>
                  </a:cubicBezTo>
                  <a:cubicBezTo>
                    <a:pt x="6364" y="43534"/>
                    <a:pt x="18166" y="22487"/>
                    <a:pt x="38094" y="13102"/>
                  </a:cubicBezTo>
                  <a:cubicBezTo>
                    <a:pt x="58022" y="3717"/>
                    <a:pt x="81685" y="8061"/>
                    <a:pt x="97016" y="23919"/>
                  </a:cubicBezTo>
                  <a:close/>
                </a:path>
              </a:pathLst>
            </a:custGeom>
            <a:solidFill>
              <a:srgbClr val="C85B5B"/>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544" name="Google Shape;544;p31"/>
            <p:cNvSpPr/>
            <p:nvPr/>
          </p:nvSpPr>
          <p:spPr>
            <a:xfrm>
              <a:off x="1083256" y="3300026"/>
              <a:ext cx="1205129" cy="602420"/>
            </a:xfrm>
            <a:custGeom>
              <a:avLst/>
              <a:gdLst/>
              <a:ahLst/>
              <a:cxnLst/>
              <a:rect l="l" t="t" r="r" b="b"/>
              <a:pathLst>
                <a:path w="1205129" h="602420" extrusionOk="0">
                  <a:moveTo>
                    <a:pt x="0" y="0"/>
                  </a:moveTo>
                  <a:lnTo>
                    <a:pt x="1205129" y="0"/>
                  </a:lnTo>
                  <a:lnTo>
                    <a:pt x="1205129" y="602420"/>
                  </a:lnTo>
                  <a:lnTo>
                    <a:pt x="0" y="602420"/>
                  </a:lnTo>
                  <a:lnTo>
                    <a:pt x="0" y="0"/>
                  </a:lnTo>
                  <a:close/>
                </a:path>
              </a:pathLst>
            </a:cu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2000" b="1">
                  <a:solidFill>
                    <a:schemeClr val="dk1"/>
                  </a:solidFill>
                  <a:latin typeface="Calibri"/>
                  <a:ea typeface="Calibri"/>
                  <a:cs typeface="Calibri"/>
                  <a:sym typeface="Calibri"/>
                </a:rPr>
                <a:t>Σύλλογος</a:t>
              </a:r>
              <a:endParaRPr sz="2000" b="1">
                <a:solidFill>
                  <a:schemeClr val="dk1"/>
                </a:solidFill>
                <a:latin typeface="Calibri"/>
                <a:ea typeface="Calibri"/>
                <a:cs typeface="Calibri"/>
                <a:sym typeface="Calibri"/>
              </a:endParaRPr>
            </a:p>
          </p:txBody>
        </p:sp>
        <p:sp>
          <p:nvSpPr>
            <p:cNvPr id="545" name="Google Shape;545;p31"/>
            <p:cNvSpPr/>
            <p:nvPr/>
          </p:nvSpPr>
          <p:spPr>
            <a:xfrm>
              <a:off x="1358167" y="3905150"/>
              <a:ext cx="1863287" cy="1864034"/>
            </a:xfrm>
            <a:prstGeom prst="blockArc">
              <a:avLst>
                <a:gd name="adj1" fmla="val 13500000"/>
                <a:gd name="adj2" fmla="val 10800000"/>
                <a:gd name="adj3" fmla="val 12740"/>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546" name="Google Shape;546;p31"/>
            <p:cNvSpPr/>
            <p:nvPr/>
          </p:nvSpPr>
          <p:spPr>
            <a:xfrm>
              <a:off x="1686024" y="4555331"/>
              <a:ext cx="1205129" cy="602420"/>
            </a:xfrm>
            <a:custGeom>
              <a:avLst/>
              <a:gdLst/>
              <a:ahLst/>
              <a:cxnLst/>
              <a:rect l="l" t="t" r="r" b="b"/>
              <a:pathLst>
                <a:path w="1205129" h="602420" extrusionOk="0">
                  <a:moveTo>
                    <a:pt x="0" y="0"/>
                  </a:moveTo>
                  <a:lnTo>
                    <a:pt x="1205129" y="0"/>
                  </a:lnTo>
                  <a:lnTo>
                    <a:pt x="1205129" y="602420"/>
                  </a:lnTo>
                  <a:lnTo>
                    <a:pt x="0" y="602420"/>
                  </a:lnTo>
                  <a:lnTo>
                    <a:pt x="0" y="0"/>
                  </a:lnTo>
                  <a:close/>
                </a:path>
              </a:pathLst>
            </a:cu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2000" b="1">
                  <a:solidFill>
                    <a:schemeClr val="dk1"/>
                  </a:solidFill>
                  <a:latin typeface="Calibri"/>
                  <a:ea typeface="Calibri"/>
                  <a:cs typeface="Calibri"/>
                  <a:sym typeface="Calibri"/>
                </a:rPr>
                <a:t>Διευθυντής</a:t>
              </a:r>
              <a:endParaRPr sz="2000" b="1">
                <a:solidFill>
                  <a:schemeClr val="dk1"/>
                </a:solidFill>
                <a:latin typeface="Calibri"/>
                <a:ea typeface="Calibri"/>
                <a:cs typeface="Calibri"/>
                <a:sym typeface="Calibri"/>
              </a:endParaRPr>
            </a:p>
          </p:txBody>
        </p:sp>
      </p:grpSp>
      <p:sp>
        <p:nvSpPr>
          <p:cNvPr id="547" name="Google Shape;547;p31"/>
          <p:cNvSpPr txBox="1"/>
          <p:nvPr/>
        </p:nvSpPr>
        <p:spPr>
          <a:xfrm>
            <a:off x="3428097" y="836712"/>
            <a:ext cx="8638408" cy="563231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el-GR" sz="2400">
                <a:solidFill>
                  <a:schemeClr val="dk1"/>
                </a:solidFill>
                <a:latin typeface="Calibri"/>
                <a:ea typeface="Calibri"/>
                <a:cs typeface="Calibri"/>
                <a:sym typeface="Calibri"/>
              </a:rPr>
              <a:t>Σύμφωνα με το άρθρο 85 του ν. 4823/2021, όπως ισχύει, η επιλογή των διδακτικών βιβλίων, που χρησιμοποιούνται από την κάθε σχολική μονάδα πραγματοποιείται από τους/τις εκπαιδευτικούς που διδάσκουν τα γνωστικά αντικείμενα σε αυτή</a:t>
            </a:r>
            <a:endParaRPr/>
          </a:p>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a:solidFill>
                  <a:schemeClr val="dk1"/>
                </a:solidFill>
                <a:latin typeface="Calibri"/>
                <a:ea typeface="Calibri"/>
                <a:cs typeface="Calibri"/>
                <a:sym typeface="Calibri"/>
              </a:rPr>
              <a:t>Αν δεν υπάρξει συμφωνία, αποφασίζει ο Σύλλογος Διδασκόντων· σε αδυναμία, ο Διευθυντής/Προϊστάμενος.</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a:solidFill>
                  <a:schemeClr val="dk1"/>
                </a:solidFill>
                <a:latin typeface="Calibri"/>
                <a:ea typeface="Calibri"/>
                <a:cs typeface="Calibri"/>
                <a:sym typeface="Calibri"/>
              </a:rPr>
              <a:t>Η επιλογή καταχωρίζεται από το Διευθυντή σε πληροφοριακό σύστημα.</a:t>
            </a:r>
            <a:endParaRPr/>
          </a:p>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a:solidFill>
                  <a:schemeClr val="dk1"/>
                </a:solidFill>
                <a:latin typeface="Calibri"/>
                <a:ea typeface="Calibri"/>
                <a:cs typeface="Calibri"/>
                <a:sym typeface="Calibri"/>
              </a:rPr>
              <a:t>Τα επιλεγμένα βιβλία τυπώνονται και διανέμονται στις σχολικές μονάδες.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a:solidFill>
                  <a:schemeClr val="dk1"/>
                </a:solidFill>
                <a:latin typeface="Calibri"/>
                <a:ea typeface="Calibri"/>
                <a:cs typeface="Calibri"/>
                <a:sym typeface="Calibri"/>
              </a:rPr>
              <a:t>Όλα τα βιβλία θα είναι διαθέσιμα και σε ηλεκτρονική μορφή.</a:t>
            </a:r>
            <a:endParaRPr/>
          </a:p>
        </p:txBody>
      </p:sp>
      <p:sp>
        <p:nvSpPr>
          <p:cNvPr id="548" name="Google Shape;548;p31"/>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aphicFrame>
        <p:nvGraphicFramePr>
          <p:cNvPr id="553" name="Google Shape;553;p32"/>
          <p:cNvGraphicFramePr/>
          <p:nvPr/>
        </p:nvGraphicFramePr>
        <p:xfrm>
          <a:off x="263352" y="908720"/>
          <a:ext cx="3000000" cy="3000000"/>
        </p:xfrm>
        <a:graphic>
          <a:graphicData uri="http://schemas.openxmlformats.org/drawingml/2006/table">
            <a:tbl>
              <a:tblPr firstRow="1" bandRow="1">
                <a:noFill/>
                <a:tableStyleId>{5560D62C-6D44-4CE3-AD9F-06CEA9F2146E}</a:tableStyleId>
              </a:tblPr>
              <a:tblGrid>
                <a:gridCol w="5472600"/>
                <a:gridCol w="6192700"/>
              </a:tblGrid>
              <a:tr h="370850">
                <a:tc>
                  <a:txBody>
                    <a:bodyPr/>
                    <a:lstStyle/>
                    <a:p>
                      <a:pPr marL="0" marR="0" lvl="0" indent="0" algn="l" rtl="0">
                        <a:lnSpc>
                          <a:spcPct val="100000"/>
                        </a:lnSpc>
                        <a:spcBef>
                          <a:spcPts val="0"/>
                        </a:spcBef>
                        <a:spcAft>
                          <a:spcPts val="0"/>
                        </a:spcAft>
                        <a:buClr>
                          <a:schemeClr val="dk1"/>
                        </a:buClr>
                        <a:buSzPts val="2600"/>
                        <a:buFont typeface="Calibri"/>
                        <a:buNone/>
                      </a:pPr>
                      <a:r>
                        <a:rPr lang="el-GR" sz="2600" b="0" u="none" strike="noStrike" cap="none"/>
                        <a:t>SUB.8 Δράσεις Κατάρτισης Εκπαιδευτικών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600"/>
                        <a:buFont typeface="Calibri"/>
                        <a:buNone/>
                      </a:pPr>
                      <a:r>
                        <a:rPr lang="el-GR" sz="2600" b="0" u="none" strike="noStrike" cap="none"/>
                        <a:t>Sub.1 Μετασχηματισμός συμβατικών προγραμμάτων σπουδών και εκπαιδευτικού περιεχομένου σε ανοιχτού κώδικα με ανάπτυξη συνεργειών εκπαιδευτικών</a:t>
                      </a:r>
                      <a:endParaRP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2200"/>
                        <a:buFont typeface="Calibri"/>
                        <a:buNone/>
                      </a:pPr>
                      <a:r>
                        <a:rPr lang="el-GR" sz="2200" u="none" strike="noStrike" cap="none"/>
                        <a:t>Επιμόρφωση 120.000 εκπαιδευτικών γενικής εκπαίδευσης και 35.000 εκπαιδευτικών ειδικής αγωγής, με στόχο την τεχνολογική, παιδαγωγική και διδακτική πλαισίωσή τους, καθώς και την ενίσχυση της γνώσης περιεχομένου σύμφωνα με τα Νέα Προγράμματα Σπουδών και την εξοικείωσή τους με ψηφιακές τεχνολογίες (Ψηφιακά Μαθησιακά Αντικείμενα, Πολλαπλό Βιβλίο, Διαδραστικά Συστήματα Μάθησης, Εργαστήρια Ρομποτικής)</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l-GR" sz="2200" u="none" strike="noStrike" cap="none"/>
                        <a:t>Μετασχηματισμός των συμβατικών Προγραμμάτων Σπουδών και του εκπαιδευτικού περιεχομένου σε εκπαιδευτικό περιεχόμενο ανοιχτού κώδικα, το οποίο θα είναι διαδραστικό και θα είναι προσβάσιμο σε όλους. Το ψηφιακό περιεχόμενο θα ενταχθεί σε διαδικτυακό ψηφιακό περιβάλλον στο πλαίσιο του έργου, το οποίο θα διαθέτει δυνατότητες τεχνητής νοημοσύνης, δυναμικής ενημέρωσης και θα συνεργεί με τις κοινότητες των εκπαιδευτικών.</a:t>
                      </a:r>
                      <a:endParaRPr/>
                    </a:p>
                    <a:p>
                      <a:pPr marL="0" marR="0" lvl="0" indent="0" algn="l" rtl="0">
                        <a:spcBef>
                          <a:spcPts val="0"/>
                        </a:spcBef>
                        <a:spcAft>
                          <a:spcPts val="0"/>
                        </a:spcAft>
                        <a:buNone/>
                      </a:pPr>
                      <a:endParaRPr sz="2200"/>
                    </a:p>
                  </a:txBody>
                  <a:tcPr marL="91450" marR="91450" marT="45725" marB="45725"/>
                </a:tc>
              </a:tr>
            </a:tbl>
          </a:graphicData>
        </a:graphic>
      </p:graphicFrame>
      <p:sp>
        <p:nvSpPr>
          <p:cNvPr id="554" name="Google Shape;554;p32"/>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chemeClr val="lt1"/>
                </a:solidFill>
                <a:latin typeface="Calibri"/>
                <a:ea typeface="Calibri"/>
                <a:cs typeface="Calibri"/>
                <a:sym typeface="Calibri"/>
              </a:rPr>
              <a:t>Συνέργειες</a:t>
            </a:r>
            <a:endParaRPr sz="3200">
              <a:solidFill>
                <a:schemeClr val="lt1"/>
              </a:solidFill>
              <a:latin typeface="Calibri"/>
              <a:ea typeface="Calibri"/>
              <a:cs typeface="Calibri"/>
              <a:sym typeface="Calibri"/>
            </a:endParaRPr>
          </a:p>
        </p:txBody>
      </p:sp>
      <p:sp>
        <p:nvSpPr>
          <p:cNvPr id="555" name="Google Shape;555;p32"/>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Τι έχει όμως συμβεί από το 2003; </a:t>
            </a:r>
            <a:endParaRPr/>
          </a:p>
        </p:txBody>
      </p:sp>
      <p:grpSp>
        <p:nvGrpSpPr>
          <p:cNvPr id="148" name="Google Shape;148;p4"/>
          <p:cNvGrpSpPr/>
          <p:nvPr/>
        </p:nvGrpSpPr>
        <p:grpSpPr>
          <a:xfrm>
            <a:off x="231016" y="1143778"/>
            <a:ext cx="11729968" cy="4952320"/>
            <a:chOff x="195011" y="1429008"/>
            <a:chExt cx="11729968" cy="4431738"/>
          </a:xfrm>
        </p:grpSpPr>
        <p:sp>
          <p:nvSpPr>
            <p:cNvPr id="149" name="Google Shape;149;p4"/>
            <p:cNvSpPr/>
            <p:nvPr/>
          </p:nvSpPr>
          <p:spPr>
            <a:xfrm>
              <a:off x="195011" y="1429008"/>
              <a:ext cx="3576209" cy="1214460"/>
            </a:xfrm>
            <a:custGeom>
              <a:avLst/>
              <a:gdLst/>
              <a:ahLst/>
              <a:cxnLst/>
              <a:rect l="l" t="t" r="r" b="b"/>
              <a:pathLst>
                <a:path w="3576209" h="1214460" extrusionOk="0">
                  <a:moveTo>
                    <a:pt x="0" y="0"/>
                  </a:moveTo>
                  <a:lnTo>
                    <a:pt x="3576209" y="0"/>
                  </a:lnTo>
                  <a:lnTo>
                    <a:pt x="3576209" y="1214460"/>
                  </a:lnTo>
                  <a:lnTo>
                    <a:pt x="0" y="1214460"/>
                  </a:lnTo>
                  <a:lnTo>
                    <a:pt x="0" y="0"/>
                  </a:lnTo>
                  <a:close/>
                </a:path>
              </a:pathLst>
            </a:custGeom>
            <a:solidFill>
              <a:srgbClr val="0070C0"/>
            </a:solidFill>
            <a:ln w="12700" cap="flat" cmpd="sng">
              <a:solidFill>
                <a:schemeClr val="lt1"/>
              </a:solidFill>
              <a:prstDash val="solid"/>
              <a:miter lim="800000"/>
              <a:headEnd type="none" w="sm" len="sm"/>
              <a:tailEnd type="none" w="sm" len="sm"/>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Κοινωνικές αλλαγές παγκόσμιας εμβέλειας (ενδεικτικά)</a:t>
              </a:r>
              <a:endParaRPr sz="2400">
                <a:solidFill>
                  <a:schemeClr val="lt1"/>
                </a:solidFill>
                <a:latin typeface="Calibri"/>
                <a:ea typeface="Calibri"/>
                <a:cs typeface="Calibri"/>
                <a:sym typeface="Calibri"/>
              </a:endParaRPr>
            </a:p>
          </p:txBody>
        </p:sp>
        <p:sp>
          <p:nvSpPr>
            <p:cNvPr id="150" name="Google Shape;150;p4"/>
            <p:cNvSpPr/>
            <p:nvPr/>
          </p:nvSpPr>
          <p:spPr>
            <a:xfrm>
              <a:off x="195011" y="2643469"/>
              <a:ext cx="3576209" cy="3217277"/>
            </a:xfrm>
            <a:custGeom>
              <a:avLst/>
              <a:gdLst/>
              <a:ahLst/>
              <a:cxnLst/>
              <a:rect l="l" t="t" r="r" b="b"/>
              <a:pathLst>
                <a:path w="3576209" h="3346154" extrusionOk="0">
                  <a:moveTo>
                    <a:pt x="0" y="0"/>
                  </a:moveTo>
                  <a:lnTo>
                    <a:pt x="3576209" y="0"/>
                  </a:lnTo>
                  <a:lnTo>
                    <a:pt x="3576209" y="3346154"/>
                  </a:lnTo>
                  <a:lnTo>
                    <a:pt x="0" y="3346154"/>
                  </a:lnTo>
                  <a:lnTo>
                    <a:pt x="0" y="0"/>
                  </a:lnTo>
                  <a:close/>
                </a:path>
              </a:pathLst>
            </a:custGeom>
            <a:solidFill>
              <a:srgbClr val="CCD3EA">
                <a:alpha val="89803"/>
              </a:srgbClr>
            </a:solidFill>
            <a:ln w="12700" cap="flat" cmpd="sng">
              <a:solidFill>
                <a:schemeClr val="lt1">
                  <a:alpha val="89803"/>
                </a:schemeClr>
              </a:solidFill>
              <a:prstDash val="solid"/>
              <a:miter lim="800000"/>
              <a:headEnd type="none" w="sm" len="sm"/>
              <a:tailEnd type="none" w="sm" len="sm"/>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Κοινωνική, γεωγραφική, οικονομική,  επαγγελματική κινητικότητα </a:t>
              </a:r>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Νέοι κώδικες ζωής (αξίες, τρόπος ζωής κ.λπ.)</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Πρόκληση αντιμετώπισης της  περιβαλλοντικής κρίσης</a:t>
              </a:r>
              <a:endParaRPr sz="2400" b="0" i="0" u="none" strike="noStrike" cap="none">
                <a:solidFill>
                  <a:schemeClr val="dk1"/>
                </a:solidFill>
                <a:latin typeface="Calibri"/>
                <a:ea typeface="Calibri"/>
                <a:cs typeface="Calibri"/>
                <a:sym typeface="Calibri"/>
              </a:endParaRPr>
            </a:p>
          </p:txBody>
        </p:sp>
        <p:sp>
          <p:nvSpPr>
            <p:cNvPr id="151" name="Google Shape;151;p4"/>
            <p:cNvSpPr/>
            <p:nvPr/>
          </p:nvSpPr>
          <p:spPr>
            <a:xfrm>
              <a:off x="4271891" y="1429008"/>
              <a:ext cx="3576209" cy="1214460"/>
            </a:xfrm>
            <a:custGeom>
              <a:avLst/>
              <a:gdLst/>
              <a:ahLst/>
              <a:cxnLst/>
              <a:rect l="l" t="t" r="r" b="b"/>
              <a:pathLst>
                <a:path w="3576209" h="1214460" extrusionOk="0">
                  <a:moveTo>
                    <a:pt x="0" y="0"/>
                  </a:moveTo>
                  <a:lnTo>
                    <a:pt x="3576209" y="0"/>
                  </a:lnTo>
                  <a:lnTo>
                    <a:pt x="3576209" y="1214460"/>
                  </a:lnTo>
                  <a:lnTo>
                    <a:pt x="0" y="1214460"/>
                  </a:lnTo>
                  <a:lnTo>
                    <a:pt x="0" y="0"/>
                  </a:lnTo>
                  <a:close/>
                </a:path>
              </a:pathLst>
            </a:custGeom>
            <a:solidFill>
              <a:srgbClr val="2E75B5"/>
            </a:solidFill>
            <a:ln w="12700" cap="flat" cmpd="sng">
              <a:solidFill>
                <a:schemeClr val="lt1"/>
              </a:solidFill>
              <a:prstDash val="solid"/>
              <a:miter lim="800000"/>
              <a:headEnd type="none" w="sm" len="sm"/>
              <a:tailEnd type="none" w="sm" len="sm"/>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Τεχνολογικές εξελίξεις (ενδεικτικά) </a:t>
              </a:r>
              <a:endParaRPr/>
            </a:p>
          </p:txBody>
        </p:sp>
        <p:sp>
          <p:nvSpPr>
            <p:cNvPr id="152" name="Google Shape;152;p4"/>
            <p:cNvSpPr/>
            <p:nvPr/>
          </p:nvSpPr>
          <p:spPr>
            <a:xfrm>
              <a:off x="4271891" y="2643469"/>
              <a:ext cx="3576209" cy="3217277"/>
            </a:xfrm>
            <a:custGeom>
              <a:avLst/>
              <a:gdLst/>
              <a:ahLst/>
              <a:cxnLst/>
              <a:rect l="l" t="t" r="r" b="b"/>
              <a:pathLst>
                <a:path w="3576209" h="3346154" extrusionOk="0">
                  <a:moveTo>
                    <a:pt x="0" y="0"/>
                  </a:moveTo>
                  <a:lnTo>
                    <a:pt x="3576209" y="0"/>
                  </a:lnTo>
                  <a:lnTo>
                    <a:pt x="3576209" y="3346154"/>
                  </a:lnTo>
                  <a:lnTo>
                    <a:pt x="0" y="3346154"/>
                  </a:lnTo>
                  <a:lnTo>
                    <a:pt x="0" y="0"/>
                  </a:lnTo>
                  <a:close/>
                </a:path>
              </a:pathLst>
            </a:custGeom>
            <a:solidFill>
              <a:srgbClr val="CCD3EA">
                <a:alpha val="89803"/>
              </a:srgbClr>
            </a:solidFill>
            <a:ln w="12700" cap="flat" cmpd="sng">
              <a:solidFill>
                <a:schemeClr val="lt1">
                  <a:alpha val="89803"/>
                </a:schemeClr>
              </a:solidFill>
              <a:prstDash val="solid"/>
              <a:miter lim="800000"/>
              <a:headEnd type="none" w="sm" len="sm"/>
              <a:tailEnd type="none" w="sm" len="sm"/>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Ένας κόσμος καθολικά διασυνδεδεμένος</a:t>
              </a:r>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4η Βιομηχανική Επανάσταση</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Ρομποτική</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AI</a:t>
              </a:r>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Ανάπτυξη Βιοτεχνολογίας</a:t>
              </a:r>
              <a:endParaRPr sz="2400" b="0" i="0" u="none" strike="noStrike" cap="none">
                <a:solidFill>
                  <a:schemeClr val="dk1"/>
                </a:solidFill>
                <a:latin typeface="Calibri"/>
                <a:ea typeface="Calibri"/>
                <a:cs typeface="Calibri"/>
                <a:sym typeface="Calibri"/>
              </a:endParaRPr>
            </a:p>
          </p:txBody>
        </p:sp>
        <p:sp>
          <p:nvSpPr>
            <p:cNvPr id="153" name="Google Shape;153;p4"/>
            <p:cNvSpPr/>
            <p:nvPr/>
          </p:nvSpPr>
          <p:spPr>
            <a:xfrm>
              <a:off x="8348770" y="1429008"/>
              <a:ext cx="3576209" cy="1214460"/>
            </a:xfrm>
            <a:custGeom>
              <a:avLst/>
              <a:gdLst/>
              <a:ahLst/>
              <a:cxnLst/>
              <a:rect l="l" t="t" r="r" b="b"/>
              <a:pathLst>
                <a:path w="3576209" h="1214460" extrusionOk="0">
                  <a:moveTo>
                    <a:pt x="0" y="0"/>
                  </a:moveTo>
                  <a:lnTo>
                    <a:pt x="3576209" y="0"/>
                  </a:lnTo>
                  <a:lnTo>
                    <a:pt x="3576209" y="1214460"/>
                  </a:lnTo>
                  <a:lnTo>
                    <a:pt x="0" y="1214460"/>
                  </a:lnTo>
                  <a:lnTo>
                    <a:pt x="0" y="0"/>
                  </a:lnTo>
                  <a:close/>
                </a:path>
              </a:pathLst>
            </a:custGeom>
            <a:solidFill>
              <a:srgbClr val="2F5597"/>
            </a:solidFill>
            <a:ln w="12700" cap="flat" cmpd="sng">
              <a:solidFill>
                <a:schemeClr val="lt1"/>
              </a:solidFill>
              <a:prstDash val="solid"/>
              <a:miter lim="800000"/>
              <a:headEnd type="none" w="sm" len="sm"/>
              <a:tailEnd type="none" w="sm" len="sm"/>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a:solidFill>
                    <a:schemeClr val="lt1"/>
                  </a:solidFill>
                  <a:latin typeface="Calibri"/>
                  <a:ea typeface="Calibri"/>
                  <a:cs typeface="Calibri"/>
                  <a:sym typeface="Calibri"/>
                </a:rPr>
                <a:t>Επιστημονικές εξελίξεις</a:t>
              </a:r>
              <a:endParaRPr sz="2400">
                <a:solidFill>
                  <a:schemeClr val="lt1"/>
                </a:solidFill>
                <a:latin typeface="Calibri"/>
                <a:ea typeface="Calibri"/>
                <a:cs typeface="Calibri"/>
                <a:sym typeface="Calibri"/>
              </a:endParaRPr>
            </a:p>
          </p:txBody>
        </p:sp>
        <p:sp>
          <p:nvSpPr>
            <p:cNvPr id="154" name="Google Shape;154;p4"/>
            <p:cNvSpPr/>
            <p:nvPr/>
          </p:nvSpPr>
          <p:spPr>
            <a:xfrm>
              <a:off x="8348770" y="2643469"/>
              <a:ext cx="3576209" cy="3217277"/>
            </a:xfrm>
            <a:custGeom>
              <a:avLst/>
              <a:gdLst/>
              <a:ahLst/>
              <a:cxnLst/>
              <a:rect l="l" t="t" r="r" b="b"/>
              <a:pathLst>
                <a:path w="3576209" h="3346154" extrusionOk="0">
                  <a:moveTo>
                    <a:pt x="0" y="0"/>
                  </a:moveTo>
                  <a:lnTo>
                    <a:pt x="3576209" y="0"/>
                  </a:lnTo>
                  <a:lnTo>
                    <a:pt x="3576209" y="3346154"/>
                  </a:lnTo>
                  <a:lnTo>
                    <a:pt x="0" y="3346154"/>
                  </a:lnTo>
                  <a:lnTo>
                    <a:pt x="0" y="0"/>
                  </a:lnTo>
                  <a:close/>
                </a:path>
              </a:pathLst>
            </a:custGeom>
            <a:solidFill>
              <a:srgbClr val="CCD3EA">
                <a:alpha val="89803"/>
              </a:srgbClr>
            </a:solidFill>
            <a:ln w="12700" cap="flat" cmpd="sng">
              <a:solidFill>
                <a:schemeClr val="lt1">
                  <a:alpha val="89803"/>
                </a:schemeClr>
              </a:solidFill>
              <a:prstDash val="solid"/>
              <a:miter lim="800000"/>
              <a:headEnd type="none" w="sm" len="sm"/>
              <a:tailEnd type="none" w="sm" len="sm"/>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Ταχεία πρόοδος της επιστήμης και της γνώσης</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l-GR" sz="2400" b="0" i="0" u="none" strike="noStrike" cap="none">
                  <a:solidFill>
                    <a:schemeClr val="dk1"/>
                  </a:solidFill>
                  <a:latin typeface="Calibri"/>
                  <a:ea typeface="Calibri"/>
                  <a:cs typeface="Calibri"/>
                  <a:sym typeface="Calibri"/>
                </a:rPr>
                <a:t>Συνεχής ανανέωση του εκπαιδευτικού περιεχομένου</a:t>
              </a:r>
              <a:endParaRPr sz="2400" b="0" i="0" u="none" strike="noStrike" cap="none">
                <a:solidFill>
                  <a:schemeClr val="dk1"/>
                </a:solidFill>
                <a:latin typeface="Calibri"/>
                <a:ea typeface="Calibri"/>
                <a:cs typeface="Calibri"/>
                <a:sym typeface="Calibri"/>
              </a:endParaRPr>
            </a:p>
          </p:txBody>
        </p:sp>
      </p:grpSp>
      <p:sp>
        <p:nvSpPr>
          <p:cNvPr id="155" name="Google Shape;155;p4"/>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1" y="1"/>
            <a:ext cx="5217023" cy="3994777"/>
          </a:xfrm>
          <a:custGeom>
            <a:avLst/>
            <a:gdLst/>
            <a:ahLst/>
            <a:cxnLst/>
            <a:rect l="l" t="t" r="r" b="b"/>
            <a:pathLst>
              <a:path w="5217023" h="3994777" extrusionOk="0">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txBox="1"/>
          <p:nvPr/>
        </p:nvSpPr>
        <p:spPr>
          <a:xfrm>
            <a:off x="191344" y="746777"/>
            <a:ext cx="3961656" cy="10260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400">
                <a:solidFill>
                  <a:srgbClr val="FFFFFF"/>
                </a:solidFill>
                <a:latin typeface="Calibri"/>
                <a:ea typeface="Calibri"/>
                <a:cs typeface="Calibri"/>
                <a:sym typeface="Calibri"/>
              </a:rPr>
              <a:t>Ανάγκη αναθεώρησης</a:t>
            </a:r>
            <a:endParaRPr/>
          </a:p>
          <a:p>
            <a:pPr marL="0" marR="0" lvl="0" indent="0" algn="ctr" rtl="0">
              <a:lnSpc>
                <a:spcPct val="90000"/>
              </a:lnSpc>
              <a:spcBef>
                <a:spcPts val="600"/>
              </a:spcBef>
              <a:spcAft>
                <a:spcPts val="0"/>
              </a:spcAft>
              <a:buNone/>
            </a:pPr>
            <a:r>
              <a:rPr lang="el-GR" sz="2400">
                <a:solidFill>
                  <a:srgbClr val="FFFFFF"/>
                </a:solidFill>
                <a:latin typeface="Calibri"/>
                <a:ea typeface="Calibri"/>
                <a:cs typeface="Calibri"/>
                <a:sym typeface="Calibri"/>
              </a:rPr>
              <a:t> των Προγραμμάτων Σπουδών</a:t>
            </a:r>
            <a:endParaRPr/>
          </a:p>
        </p:txBody>
      </p:sp>
      <p:pic>
        <p:nvPicPr>
          <p:cNvPr id="168" name="Google Shape;168;p5" descr="Κέντρο με συμπαγές γέμισμα"/>
          <p:cNvPicPr preferRelativeResize="0"/>
          <p:nvPr/>
        </p:nvPicPr>
        <p:blipFill rotWithShape="1">
          <a:blip r:embed="rId3">
            <a:alphaModFix/>
          </a:blip>
          <a:srcRect/>
          <a:stretch/>
        </p:blipFill>
        <p:spPr>
          <a:xfrm>
            <a:off x="8220316" y="80776"/>
            <a:ext cx="1332000" cy="1332000"/>
          </a:xfrm>
          <a:prstGeom prst="rect">
            <a:avLst/>
          </a:prstGeom>
          <a:noFill/>
          <a:ln>
            <a:noFill/>
          </a:ln>
        </p:spPr>
      </p:pic>
      <p:sp>
        <p:nvSpPr>
          <p:cNvPr id="169" name="Google Shape;169;p5"/>
          <p:cNvSpPr/>
          <p:nvPr/>
        </p:nvSpPr>
        <p:spPr>
          <a:xfrm>
            <a:off x="119336" y="4221088"/>
            <a:ext cx="11881319" cy="1138827"/>
          </a:xfrm>
          <a:prstGeom prst="roundRect">
            <a:avLst>
              <a:gd name="adj" fmla="val 10000"/>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None/>
            </a:pPr>
            <a:r>
              <a:rPr lang="el-GR" sz="2400" b="0" i="0" u="none" strike="noStrike" cap="none">
                <a:solidFill>
                  <a:schemeClr val="lt1"/>
                </a:solidFill>
                <a:latin typeface="Calibri"/>
                <a:ea typeface="Calibri"/>
                <a:cs typeface="Calibri"/>
                <a:sym typeface="Calibri"/>
              </a:rPr>
              <a:t>Με την αναθεώρηση των Προγραμμάτων Σπουδών (ΠΣ) επιδιώκεται ο αναπροσανατολισμός της σχολικής εκπαίδευσης με βάση τις επιστημονικές και τεχνολογικές εξελίξεις και τις αναδυόμενες απαιτήσεις της κοινωνίας του μέλλοντος. </a:t>
            </a:r>
            <a:endParaRPr sz="2400" b="0" i="0" u="none" strike="noStrike" cap="none">
              <a:solidFill>
                <a:schemeClr val="lt1"/>
              </a:solidFill>
              <a:latin typeface="Calibri"/>
              <a:ea typeface="Calibri"/>
              <a:cs typeface="Calibri"/>
              <a:sym typeface="Calibri"/>
            </a:endParaRPr>
          </a:p>
        </p:txBody>
      </p:sp>
      <p:sp>
        <p:nvSpPr>
          <p:cNvPr id="170" name="Google Shape;170;p5"/>
          <p:cNvSpPr/>
          <p:nvPr/>
        </p:nvSpPr>
        <p:spPr>
          <a:xfrm>
            <a:off x="5879976" y="1443465"/>
            <a:ext cx="6120680" cy="2273567"/>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Εκπαίδευση προσανατολισμένη </a:t>
            </a:r>
            <a:endParaRPr sz="2400">
              <a:solidFill>
                <a:schemeClr val="lt1"/>
              </a:solidFill>
              <a:latin typeface="Calibri"/>
              <a:ea typeface="Calibri"/>
              <a:cs typeface="Calibri"/>
              <a:sym typeface="Calibri"/>
            </a:endParaRPr>
          </a:p>
          <a:p>
            <a:pPr marL="228600" marR="0" lvl="1" indent="-228600" algn="l" rtl="0">
              <a:lnSpc>
                <a:spcPct val="90000"/>
              </a:lnSpc>
              <a:spcBef>
                <a:spcPts val="840"/>
              </a:spcBef>
              <a:spcAft>
                <a:spcPts val="0"/>
              </a:spcAft>
              <a:buClr>
                <a:schemeClr val="lt1"/>
              </a:buClr>
              <a:buSzPts val="2400"/>
              <a:buFont typeface="Calibri"/>
              <a:buChar char="•"/>
            </a:pPr>
            <a:r>
              <a:rPr lang="el-GR" sz="2400" b="0" i="0" u="none" strike="noStrike" cap="none">
                <a:solidFill>
                  <a:schemeClr val="lt1"/>
                </a:solidFill>
                <a:latin typeface="Calibri"/>
                <a:ea typeface="Calibri"/>
                <a:cs typeface="Calibri"/>
                <a:sym typeface="Calibri"/>
              </a:rPr>
              <a:t>στη διαμόρφωση κριτικά &amp; δημιουργικά σκεπτόμενων πολιτών</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el-GR" sz="2400" b="0" i="0" u="none" strike="noStrike" cap="none">
                <a:solidFill>
                  <a:schemeClr val="lt1"/>
                </a:solidFill>
                <a:latin typeface="Calibri"/>
                <a:ea typeface="Calibri"/>
                <a:cs typeface="Calibri"/>
                <a:sym typeface="Calibri"/>
              </a:rPr>
              <a:t>στη βιώσιμη ανάπτυξη</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el-GR" sz="2400" b="0" i="0" u="none" strike="noStrike" cap="none">
                <a:solidFill>
                  <a:schemeClr val="lt1"/>
                </a:solidFill>
                <a:latin typeface="Calibri"/>
                <a:ea typeface="Calibri"/>
                <a:cs typeface="Calibri"/>
                <a:sym typeface="Calibri"/>
              </a:rPr>
              <a:t>στην κοινωνική ευημερία</a:t>
            </a:r>
            <a:endParaRPr sz="2400" b="0" i="0" u="none" strike="noStrike" cap="none">
              <a:solidFill>
                <a:schemeClr val="lt1"/>
              </a:solidFill>
              <a:latin typeface="Calibri"/>
              <a:ea typeface="Calibri"/>
              <a:cs typeface="Calibri"/>
              <a:sym typeface="Calibri"/>
            </a:endParaRPr>
          </a:p>
        </p:txBody>
      </p:sp>
      <p:sp>
        <p:nvSpPr>
          <p:cNvPr id="171" name="Google Shape;171;p5"/>
          <p:cNvSpPr/>
          <p:nvPr/>
        </p:nvSpPr>
        <p:spPr>
          <a:xfrm>
            <a:off x="1991545" y="5733256"/>
            <a:ext cx="8208911" cy="510778"/>
          </a:xfrm>
          <a:prstGeom prst="roundRect">
            <a:avLst>
              <a:gd name="adj" fmla="val 16667"/>
            </a:avLst>
          </a:prstGeom>
          <a:solidFill>
            <a:srgbClr val="00206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a:solidFill>
                  <a:schemeClr val="lt1"/>
                </a:solidFill>
                <a:latin typeface="Calibri"/>
                <a:ea typeface="Calibri"/>
                <a:cs typeface="Calibri"/>
                <a:sym typeface="Calibri"/>
              </a:rPr>
              <a:t>https://www.iep.edu.gr/provoli-neon-programmaton-spoudon/</a:t>
            </a:r>
            <a:endParaRPr/>
          </a:p>
        </p:txBody>
      </p:sp>
      <p:sp>
        <p:nvSpPr>
          <p:cNvPr id="172" name="Google Shape;172;p5"/>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p:nvPr/>
        </p:nvSpPr>
        <p:spPr>
          <a:xfrm>
            <a:off x="335360" y="1063156"/>
            <a:ext cx="4752000" cy="1080000"/>
          </a:xfrm>
          <a:prstGeom prst="roundRect">
            <a:avLst>
              <a:gd name="adj" fmla="val 10000"/>
            </a:avLst>
          </a:prstGeom>
          <a:solidFill>
            <a:srgbClr val="ED7D31"/>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Εισαγωγή διαθεματικότητας/ διεπιστημονικότητας</a:t>
            </a:r>
            <a:endParaRPr/>
          </a:p>
        </p:txBody>
      </p:sp>
      <p:sp>
        <p:nvSpPr>
          <p:cNvPr id="178" name="Google Shape;178;p6"/>
          <p:cNvSpPr/>
          <p:nvPr/>
        </p:nvSpPr>
        <p:spPr>
          <a:xfrm>
            <a:off x="6638730" y="1063156"/>
            <a:ext cx="4752000" cy="1080000"/>
          </a:xfrm>
          <a:prstGeom prst="roundRect">
            <a:avLst>
              <a:gd name="adj" fmla="val 10000"/>
            </a:avLst>
          </a:prstGeom>
          <a:solidFill>
            <a:schemeClr val="accent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Διδακτικοί στόχοι – Διδακτέα ύλη</a:t>
            </a:r>
            <a:endParaRPr/>
          </a:p>
        </p:txBody>
      </p:sp>
      <p:sp>
        <p:nvSpPr>
          <p:cNvPr id="179" name="Google Shape;179;p6"/>
          <p:cNvSpPr/>
          <p:nvPr/>
        </p:nvSpPr>
        <p:spPr>
          <a:xfrm>
            <a:off x="335361" y="3868934"/>
            <a:ext cx="4752000" cy="1080000"/>
          </a:xfrm>
          <a:prstGeom prst="roundRect">
            <a:avLst>
              <a:gd name="adj" fmla="val 10000"/>
            </a:avLst>
          </a:prstGeom>
          <a:solidFill>
            <a:srgbClr val="2F549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Εισαγωγή ψηφιακών τεχνολογιών (ΨΤ) </a:t>
            </a:r>
            <a:endParaRPr/>
          </a:p>
        </p:txBody>
      </p:sp>
      <p:sp>
        <p:nvSpPr>
          <p:cNvPr id="180" name="Google Shape;180;p6"/>
          <p:cNvSpPr/>
          <p:nvPr/>
        </p:nvSpPr>
        <p:spPr>
          <a:xfrm>
            <a:off x="6759469" y="3868934"/>
            <a:ext cx="4752000" cy="1080000"/>
          </a:xfrm>
          <a:prstGeom prst="roundRect">
            <a:avLst>
              <a:gd name="adj" fmla="val 10000"/>
            </a:avLst>
          </a:prstGeom>
          <a:solidFill>
            <a:srgbClr val="BF9000"/>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Εισαγωγή της έννοιας των γραμματισμών</a:t>
            </a:r>
            <a:endParaRPr sz="2400">
              <a:solidFill>
                <a:schemeClr val="lt1"/>
              </a:solidFill>
              <a:latin typeface="Calibri"/>
              <a:ea typeface="Calibri"/>
              <a:cs typeface="Calibri"/>
              <a:sym typeface="Calibri"/>
            </a:endParaRPr>
          </a:p>
        </p:txBody>
      </p:sp>
      <p:sp>
        <p:nvSpPr>
          <p:cNvPr id="181" name="Google Shape;181;p6"/>
          <p:cNvSpPr/>
          <p:nvPr/>
        </p:nvSpPr>
        <p:spPr>
          <a:xfrm>
            <a:off x="787076" y="5027422"/>
            <a:ext cx="4752000" cy="1080000"/>
          </a:xfrm>
          <a:prstGeom prst="roundRect">
            <a:avLst>
              <a:gd name="adj" fmla="val 10000"/>
            </a:avLst>
          </a:prstGeom>
          <a:solidFill>
            <a:srgbClr val="2F549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 Οργανική ενσωμάτωση των ΨΤ σε όλα τα γνωστικά αντικείμενα</a:t>
            </a:r>
            <a:endParaRPr/>
          </a:p>
        </p:txBody>
      </p:sp>
      <p:sp>
        <p:nvSpPr>
          <p:cNvPr id="182" name="Google Shape;182;p6"/>
          <p:cNvSpPr/>
          <p:nvPr/>
        </p:nvSpPr>
        <p:spPr>
          <a:xfrm>
            <a:off x="784374" y="2193409"/>
            <a:ext cx="4752000" cy="1080000"/>
          </a:xfrm>
          <a:prstGeom prst="roundRect">
            <a:avLst>
              <a:gd name="adj" fmla="val 10000"/>
            </a:avLst>
          </a:prstGeom>
          <a:solidFill>
            <a:srgbClr val="ED7D31"/>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 Γενίκευση διαθεματικότητας/ διεπιστημονικότητας σε όλα τα γνωστικά πεδία</a:t>
            </a:r>
            <a:endParaRPr/>
          </a:p>
        </p:txBody>
      </p:sp>
      <p:sp>
        <p:nvSpPr>
          <p:cNvPr id="183" name="Google Shape;183;p6"/>
          <p:cNvSpPr/>
          <p:nvPr/>
        </p:nvSpPr>
        <p:spPr>
          <a:xfrm>
            <a:off x="7126314" y="2193409"/>
            <a:ext cx="4752000" cy="1080000"/>
          </a:xfrm>
          <a:prstGeom prst="roundRect">
            <a:avLst>
              <a:gd name="adj" fmla="val 10000"/>
            </a:avLst>
          </a:prstGeom>
          <a:solidFill>
            <a:schemeClr val="accent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Θεματικά πεδία</a:t>
            </a:r>
            <a:endParaRPr sz="24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Προσδοκώμενα Μαθησιακά Αποτελέσματα (ΠΜΑ)</a:t>
            </a:r>
            <a:endParaRPr sz="2400">
              <a:solidFill>
                <a:schemeClr val="lt1"/>
              </a:solidFill>
              <a:latin typeface="Calibri"/>
              <a:ea typeface="Calibri"/>
              <a:cs typeface="Calibri"/>
              <a:sym typeface="Calibri"/>
            </a:endParaRPr>
          </a:p>
        </p:txBody>
      </p:sp>
      <p:sp>
        <p:nvSpPr>
          <p:cNvPr id="184" name="Google Shape;184;p6"/>
          <p:cNvSpPr/>
          <p:nvPr/>
        </p:nvSpPr>
        <p:spPr>
          <a:xfrm>
            <a:off x="7212544" y="5027422"/>
            <a:ext cx="4752000" cy="1080000"/>
          </a:xfrm>
          <a:prstGeom prst="roundRect">
            <a:avLst>
              <a:gd name="adj" fmla="val 10000"/>
            </a:avLst>
          </a:prstGeom>
          <a:solidFill>
            <a:srgbClr val="BF9000"/>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Νέοι γραμματισμοί (</a:t>
            </a:r>
            <a:r>
              <a:rPr lang="el-GR" sz="2400" b="0" i="0" u="none" strike="noStrike" cap="none">
                <a:solidFill>
                  <a:schemeClr val="lt1"/>
                </a:solidFill>
                <a:latin typeface="Calibri"/>
                <a:ea typeface="Calibri"/>
                <a:cs typeface="Calibri"/>
                <a:sym typeface="Calibri"/>
              </a:rPr>
              <a:t>Οπτικός, γραμματισμός των μέσων, Αειφορικός κ.ά.)</a:t>
            </a:r>
            <a:endParaRPr sz="2400">
              <a:solidFill>
                <a:schemeClr val="lt1"/>
              </a:solidFill>
              <a:latin typeface="Calibri"/>
              <a:ea typeface="Calibri"/>
              <a:cs typeface="Calibri"/>
              <a:sym typeface="Calibri"/>
            </a:endParaRPr>
          </a:p>
        </p:txBody>
      </p:sp>
      <p:sp>
        <p:nvSpPr>
          <p:cNvPr id="185" name="Google Shape;185;p6"/>
          <p:cNvSpPr/>
          <p:nvPr/>
        </p:nvSpPr>
        <p:spPr>
          <a:xfrm rot="5400000">
            <a:off x="257453" y="2292699"/>
            <a:ext cx="661054" cy="358501"/>
          </a:xfrm>
          <a:prstGeom prst="bentUpArrow">
            <a:avLst>
              <a:gd name="adj1" fmla="val 25000"/>
              <a:gd name="adj2" fmla="val 25000"/>
              <a:gd name="adj3" fmla="val 25000"/>
            </a:avLst>
          </a:prstGeom>
          <a:solidFill>
            <a:srgbClr val="BF9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186" name="Google Shape;186;p6"/>
          <p:cNvSpPr/>
          <p:nvPr/>
        </p:nvSpPr>
        <p:spPr>
          <a:xfrm rot="5400000">
            <a:off x="6608194" y="2303602"/>
            <a:ext cx="661054" cy="358501"/>
          </a:xfrm>
          <a:prstGeom prst="bentUpArrow">
            <a:avLst>
              <a:gd name="adj1" fmla="val 25000"/>
              <a:gd name="adj2" fmla="val 25000"/>
              <a:gd name="adj3" fmla="val 25000"/>
            </a:avLst>
          </a:prstGeom>
          <a:solidFill>
            <a:srgbClr val="2F5597"/>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187" name="Google Shape;187;p6"/>
          <p:cNvSpPr/>
          <p:nvPr/>
        </p:nvSpPr>
        <p:spPr>
          <a:xfrm rot="5400000">
            <a:off x="294586" y="5114465"/>
            <a:ext cx="661054" cy="358501"/>
          </a:xfrm>
          <a:prstGeom prst="bentUpArrow">
            <a:avLst>
              <a:gd name="adj1" fmla="val 25000"/>
              <a:gd name="adj2" fmla="val 25000"/>
              <a:gd name="adj3" fmla="val 25000"/>
            </a:avLst>
          </a:prstGeom>
          <a:solidFill>
            <a:srgbClr val="ED7D3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188" name="Google Shape;188;p6"/>
          <p:cNvSpPr/>
          <p:nvPr/>
        </p:nvSpPr>
        <p:spPr>
          <a:xfrm rot="5400000">
            <a:off x="6698997" y="5120810"/>
            <a:ext cx="661054" cy="358501"/>
          </a:xfrm>
          <a:prstGeom prst="bentUpArrow">
            <a:avLst>
              <a:gd name="adj1" fmla="val 25000"/>
              <a:gd name="adj2" fmla="val 25000"/>
              <a:gd name="adj3" fmla="val 25000"/>
            </a:avLst>
          </a:prstGeom>
          <a:solidFill>
            <a:srgbClr val="70AD47"/>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189" name="Google Shape;189;p6"/>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Από τα ισχύοντα στα νέα Προγράμματα Σπουδών</a:t>
            </a:r>
            <a:endParaRPr/>
          </a:p>
        </p:txBody>
      </p:sp>
      <p:sp>
        <p:nvSpPr>
          <p:cNvPr id="190" name="Google Shape;190;p6"/>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p:nvPr/>
        </p:nvSpPr>
        <p:spPr>
          <a:xfrm>
            <a:off x="335360" y="1086978"/>
            <a:ext cx="4752000" cy="1080000"/>
          </a:xfrm>
          <a:prstGeom prst="roundRect">
            <a:avLst>
              <a:gd name="adj" fmla="val 10000"/>
            </a:avLst>
          </a:prstGeom>
          <a:solidFill>
            <a:srgbClr val="ED7D31"/>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Ευέλικτη ζώνη</a:t>
            </a:r>
            <a:endParaRPr/>
          </a:p>
        </p:txBody>
      </p:sp>
      <p:sp>
        <p:nvSpPr>
          <p:cNvPr id="196" name="Google Shape;196;p7"/>
          <p:cNvSpPr/>
          <p:nvPr/>
        </p:nvSpPr>
        <p:spPr>
          <a:xfrm>
            <a:off x="6638730" y="1063156"/>
            <a:ext cx="4752000" cy="1080000"/>
          </a:xfrm>
          <a:prstGeom prst="roundRect">
            <a:avLst>
              <a:gd name="adj" fmla="val 10000"/>
            </a:avLst>
          </a:prstGeom>
          <a:solidFill>
            <a:schemeClr val="accent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Εκσυγχρονισμός αξιολόγησης μαθητών</a:t>
            </a:r>
            <a:endParaRPr/>
          </a:p>
        </p:txBody>
      </p:sp>
      <p:sp>
        <p:nvSpPr>
          <p:cNvPr id="197" name="Google Shape;197;p7"/>
          <p:cNvSpPr/>
          <p:nvPr/>
        </p:nvSpPr>
        <p:spPr>
          <a:xfrm>
            <a:off x="335361" y="3868934"/>
            <a:ext cx="4752000" cy="1080000"/>
          </a:xfrm>
          <a:prstGeom prst="roundRect">
            <a:avLst>
              <a:gd name="adj" fmla="val 10000"/>
            </a:avLst>
          </a:prstGeom>
          <a:solidFill>
            <a:srgbClr val="2F549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Ένα μοναδικό βιβλίο</a:t>
            </a:r>
            <a:endParaRPr/>
          </a:p>
        </p:txBody>
      </p:sp>
      <p:sp>
        <p:nvSpPr>
          <p:cNvPr id="198" name="Google Shape;198;p7"/>
          <p:cNvSpPr/>
          <p:nvPr/>
        </p:nvSpPr>
        <p:spPr>
          <a:xfrm>
            <a:off x="6759469" y="3868934"/>
            <a:ext cx="4752000" cy="1080000"/>
          </a:xfrm>
          <a:prstGeom prst="roundRect">
            <a:avLst>
              <a:gd name="adj" fmla="val 10000"/>
            </a:avLst>
          </a:prstGeom>
          <a:solidFill>
            <a:srgbClr val="BF9000"/>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l-GR" sz="2400">
                <a:solidFill>
                  <a:schemeClr val="lt1"/>
                </a:solidFill>
                <a:latin typeface="Calibri"/>
                <a:ea typeface="Calibri"/>
                <a:cs typeface="Calibri"/>
                <a:sym typeface="Calibri"/>
              </a:rPr>
              <a:t>Επιμόρφωση</a:t>
            </a:r>
            <a:endParaRPr/>
          </a:p>
        </p:txBody>
      </p:sp>
      <p:sp>
        <p:nvSpPr>
          <p:cNvPr id="199" name="Google Shape;199;p7"/>
          <p:cNvSpPr/>
          <p:nvPr/>
        </p:nvSpPr>
        <p:spPr>
          <a:xfrm>
            <a:off x="787076" y="5027422"/>
            <a:ext cx="4752000" cy="1080000"/>
          </a:xfrm>
          <a:prstGeom prst="roundRect">
            <a:avLst>
              <a:gd name="adj" fmla="val 10000"/>
            </a:avLst>
          </a:prstGeom>
          <a:solidFill>
            <a:srgbClr val="2F549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 Πολλαπλό βιβλίο</a:t>
            </a:r>
            <a:endParaRPr/>
          </a:p>
        </p:txBody>
      </p:sp>
      <p:sp>
        <p:nvSpPr>
          <p:cNvPr id="200" name="Google Shape;200;p7"/>
          <p:cNvSpPr/>
          <p:nvPr/>
        </p:nvSpPr>
        <p:spPr>
          <a:xfrm>
            <a:off x="777388" y="2219117"/>
            <a:ext cx="4752000" cy="1080000"/>
          </a:xfrm>
          <a:prstGeom prst="roundRect">
            <a:avLst>
              <a:gd name="adj" fmla="val 10000"/>
            </a:avLst>
          </a:prstGeom>
          <a:solidFill>
            <a:srgbClr val="ED7D31"/>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 Εργαστήρια Δεξιοτήτων και Δράσεις Ενεργού Πολίτη</a:t>
            </a:r>
            <a:endParaRPr/>
          </a:p>
        </p:txBody>
      </p:sp>
      <p:sp>
        <p:nvSpPr>
          <p:cNvPr id="201" name="Google Shape;201;p7"/>
          <p:cNvSpPr/>
          <p:nvPr/>
        </p:nvSpPr>
        <p:spPr>
          <a:xfrm>
            <a:off x="7119328" y="2219117"/>
            <a:ext cx="4752000" cy="1080000"/>
          </a:xfrm>
          <a:prstGeom prst="roundRect">
            <a:avLst>
              <a:gd name="adj" fmla="val 10000"/>
            </a:avLst>
          </a:prstGeom>
          <a:solidFill>
            <a:schemeClr val="accent6"/>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Διαμορφωτική / Εναλλακτική αξιολόγηση</a:t>
            </a:r>
            <a:endParaRPr/>
          </a:p>
          <a:p>
            <a:pPr marL="342900" marR="0" lvl="0" indent="-342900" algn="l" rtl="0">
              <a:spcBef>
                <a:spcPts val="0"/>
              </a:spcBef>
              <a:spcAft>
                <a:spcPts val="0"/>
              </a:spcAft>
              <a:buClr>
                <a:schemeClr val="lt1"/>
              </a:buClr>
              <a:buSzPts val="2400"/>
              <a:buFont typeface="Arial"/>
              <a:buChar char="•"/>
            </a:pPr>
            <a:r>
              <a:rPr lang="el-GR" sz="2400">
                <a:solidFill>
                  <a:schemeClr val="lt1"/>
                </a:solidFill>
                <a:latin typeface="Calibri"/>
                <a:ea typeface="Calibri"/>
                <a:cs typeface="Calibri"/>
                <a:sym typeface="Calibri"/>
              </a:rPr>
              <a:t>Αξιολόγηση για τη μάθηση </a:t>
            </a:r>
            <a:endParaRPr/>
          </a:p>
        </p:txBody>
      </p:sp>
      <p:sp>
        <p:nvSpPr>
          <p:cNvPr id="202" name="Google Shape;202;p7"/>
          <p:cNvSpPr/>
          <p:nvPr/>
        </p:nvSpPr>
        <p:spPr>
          <a:xfrm>
            <a:off x="7212544" y="5033768"/>
            <a:ext cx="4752000" cy="1080000"/>
          </a:xfrm>
          <a:prstGeom prst="roundRect">
            <a:avLst>
              <a:gd name="adj" fmla="val 10000"/>
            </a:avLst>
          </a:prstGeom>
          <a:solidFill>
            <a:srgbClr val="BF9000"/>
          </a:solidFill>
          <a:ln w="12700" cap="flat" cmpd="sng">
            <a:solidFill>
              <a:srgbClr val="95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l-GR" sz="2400">
                <a:solidFill>
                  <a:schemeClr val="lt1"/>
                </a:solidFill>
                <a:latin typeface="Calibri"/>
                <a:ea typeface="Calibri"/>
                <a:cs typeface="Calibri"/>
                <a:sym typeface="Calibri"/>
              </a:rPr>
              <a:t>Δράσεις Επαγγελματικής Ανάπτυξης, MOOCS, Κοινότητες  Εκπαιδευτικών</a:t>
            </a:r>
            <a:endParaRPr/>
          </a:p>
        </p:txBody>
      </p:sp>
      <p:sp>
        <p:nvSpPr>
          <p:cNvPr id="203" name="Google Shape;203;p7"/>
          <p:cNvSpPr/>
          <p:nvPr/>
        </p:nvSpPr>
        <p:spPr>
          <a:xfrm rot="5400000">
            <a:off x="257453" y="2329982"/>
            <a:ext cx="661054" cy="358501"/>
          </a:xfrm>
          <a:prstGeom prst="bentUpArrow">
            <a:avLst>
              <a:gd name="adj1" fmla="val 25000"/>
              <a:gd name="adj2" fmla="val 25000"/>
              <a:gd name="adj3" fmla="val 25000"/>
            </a:avLst>
          </a:prstGeom>
          <a:solidFill>
            <a:srgbClr val="BF9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p:nvPr/>
        </p:nvSpPr>
        <p:spPr>
          <a:xfrm rot="5400000">
            <a:off x="6608194" y="2306160"/>
            <a:ext cx="661054" cy="358501"/>
          </a:xfrm>
          <a:prstGeom prst="bentUpArrow">
            <a:avLst>
              <a:gd name="adj1" fmla="val 25000"/>
              <a:gd name="adj2" fmla="val 25000"/>
              <a:gd name="adj3" fmla="val 25000"/>
            </a:avLst>
          </a:prstGeom>
          <a:solidFill>
            <a:srgbClr val="2F5597"/>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rot="5400000">
            <a:off x="294586" y="5114465"/>
            <a:ext cx="661054" cy="358501"/>
          </a:xfrm>
          <a:prstGeom prst="bentUpArrow">
            <a:avLst>
              <a:gd name="adj1" fmla="val 25000"/>
              <a:gd name="adj2" fmla="val 25000"/>
              <a:gd name="adj3" fmla="val 25000"/>
            </a:avLst>
          </a:prstGeom>
          <a:solidFill>
            <a:srgbClr val="ED7D3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rot="5400000">
            <a:off x="6698997" y="5120810"/>
            <a:ext cx="661054" cy="358501"/>
          </a:xfrm>
          <a:prstGeom prst="bentUpArrow">
            <a:avLst>
              <a:gd name="adj1" fmla="val 25000"/>
              <a:gd name="adj2" fmla="val 25000"/>
              <a:gd name="adj3" fmla="val 25000"/>
            </a:avLst>
          </a:prstGeom>
          <a:solidFill>
            <a:srgbClr val="70AD47"/>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Από τα ισχύοντα στα νέα Προγράμματα Σπουδών</a:t>
            </a:r>
            <a:endParaRPr/>
          </a:p>
        </p:txBody>
      </p:sp>
      <p:sp>
        <p:nvSpPr>
          <p:cNvPr id="208" name="Google Shape;208;p7"/>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p:cNvPicPr preferRelativeResize="0"/>
          <p:nvPr/>
        </p:nvPicPr>
        <p:blipFill rotWithShape="1">
          <a:blip r:embed="rId3">
            <a:alphaModFix/>
          </a:blip>
          <a:srcRect/>
          <a:stretch/>
        </p:blipFill>
        <p:spPr>
          <a:xfrm>
            <a:off x="10045" y="792000"/>
            <a:ext cx="12204000" cy="5733210"/>
          </a:xfrm>
          <a:prstGeom prst="rect">
            <a:avLst/>
          </a:prstGeom>
          <a:noFill/>
          <a:ln>
            <a:noFill/>
          </a:ln>
        </p:spPr>
      </p:pic>
      <p:sp>
        <p:nvSpPr>
          <p:cNvPr id="214" name="Google Shape;214;p8"/>
          <p:cNvSpPr txBox="1"/>
          <p:nvPr/>
        </p:nvSpPr>
        <p:spPr>
          <a:xfrm>
            <a:off x="0" y="0"/>
            <a:ext cx="12192000" cy="792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3200">
                <a:solidFill>
                  <a:srgbClr val="FFFFFF"/>
                </a:solidFill>
                <a:latin typeface="Calibri"/>
                <a:ea typeface="Calibri"/>
                <a:cs typeface="Calibri"/>
                <a:sym typeface="Calibri"/>
              </a:rPr>
              <a:t>Νέα Προγράμματα Σπουδών</a:t>
            </a:r>
            <a:endParaRPr/>
          </a:p>
        </p:txBody>
      </p:sp>
      <p:sp>
        <p:nvSpPr>
          <p:cNvPr id="215" name="Google Shape;215;p8"/>
          <p:cNvSpPr txBox="1"/>
          <p:nvPr/>
        </p:nvSpPr>
        <p:spPr>
          <a:xfrm>
            <a:off x="30000" y="6498000"/>
            <a:ext cx="12132000" cy="360000"/>
          </a:xfrm>
          <a:prstGeom prst="rect">
            <a:avLst/>
          </a:prstGeom>
          <a:solidFill>
            <a:srgbClr val="FFFFFF"/>
          </a:solid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None/>
            </a:pPr>
            <a:r>
              <a:rPr lang="el-GR" sz="1600">
                <a:solidFill>
                  <a:schemeClr val="dk1"/>
                </a:solidFill>
                <a:latin typeface="Calibri"/>
                <a:ea typeface="Calibri"/>
                <a:cs typeface="Calibri"/>
                <a:sym typeface="Calibri"/>
              </a:rPr>
              <a:t>Εκπόνηση: Περιφερειακοί Επόπτες Ποιότητας Εκπαίδευσης και Σύμβουλοι ΙΕΠ | Αθήνα, 27–29/08/2025</a:t>
            </a:r>
            <a:endParaRPr/>
          </a:p>
        </p:txBody>
      </p:sp>
    </p:spTree>
  </p:cSld>
  <p:clrMapOvr>
    <a:masterClrMapping/>
  </p:clrMapOvr>
</p:sld>
</file>

<file path=ppt/theme/theme1.xml><?xml version="1.0" encoding="utf-8"?>
<a:theme xmlns:a="http://schemas.openxmlformats.org/drawingml/2006/main" name="Θέμα Office 2013 - 2022">
  <a:themeElements>
    <a:clrScheme name="Θέμα Office 2013 -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Προσαρμογή</PresentationFormat>
  <Paragraphs>239</Paragraphs>
  <Slides>33</Slides>
  <Notes>33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33</vt:i4>
      </vt:variant>
    </vt:vector>
  </HeadingPairs>
  <TitlesOfParts>
    <vt:vector size="38" baseType="lpstr">
      <vt:lpstr>Arial</vt:lpstr>
      <vt:lpstr>Calibri</vt:lpstr>
      <vt:lpstr>Constantia</vt:lpstr>
      <vt:lpstr>Θέμα Office 2013 - 2022</vt:lpstr>
      <vt:lpstr>Θέμα του Office</vt:lpstr>
      <vt:lpstr>Διαφάνεια 1</vt:lpstr>
      <vt:lpstr>Τα χαρακτηριστικά των Νέων Προγραμμάτων Σπουδών Αναγκαιότητα και Προοπτικές</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DELL_SRV</cp:lastModifiedBy>
  <cp:revision>1</cp:revision>
  <dcterms:created xsi:type="dcterms:W3CDTF">2025-08-28T07:57:00Z</dcterms:created>
  <dcterms:modified xsi:type="dcterms:W3CDTF">2025-09-30T07:41:46Z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11A3AE6E25164B13AE01625580DE921A_13</vt:lpwstr>
  </property>
  <property fmtid="{D5CDD505-2E9C-101B-9397-08002B2CF9AE}" pid="3" name="KSOProductBuildVer">
    <vt:lpwstr>1033-12.2.0.21931</vt:lpwstr>
  </property>
</Properties>
</file>