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Bobby Jones Soft" charset="1" panose="00000000000000000000"/>
      <p:regular r:id="rId30"/>
    </p:embeddedFont>
    <p:embeddedFont>
      <p:font typeface="KG Primary Penmanship" charset="1" panose="02000506000000020003"/>
      <p:regular r:id="rId31"/>
    </p:embeddedFont>
    <p:embeddedFont>
      <p:font typeface="Genty Sans" charset="1" panose="00000600000000000000"/>
      <p:regular r:id="rId32"/>
    </p:embeddedFont>
    <p:embeddedFont>
      <p:font typeface="Aristotelica Pro" charset="1" panose="00000500000000000000"/>
      <p:regular r:id="rId33"/>
    </p:embeddedFont>
    <p:embeddedFont>
      <p:font typeface="Aristotelica Pro Bold" charset="1" panose="00000800000000000000"/>
      <p:regular r:id="rId34"/>
    </p:embeddedFont>
    <p:embeddedFont>
      <p:font typeface="Glacial Indifference Bold" charset="1" panose="000008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svg" Type="http://schemas.openxmlformats.org/officeDocument/2006/relationships/image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65.png" Type="http://schemas.openxmlformats.org/officeDocument/2006/relationships/image"/><Relationship Id="rId9" Target="../media/image6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7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png" Type="http://schemas.openxmlformats.org/officeDocument/2006/relationships/image"/><Relationship Id="rId11" Target="../media/image38.svg" Type="http://schemas.openxmlformats.org/officeDocument/2006/relationships/image"/><Relationship Id="rId12" Target="../media/image39.png" Type="http://schemas.openxmlformats.org/officeDocument/2006/relationships/image"/><Relationship Id="rId13" Target="../media/image40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52.sv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D3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739886" cy="6549645"/>
            <a:chOff x="0" y="0"/>
            <a:chExt cx="6319849" cy="873286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815" t="0" r="13815" b="0"/>
            <a:stretch>
              <a:fillRect/>
            </a:stretch>
          </p:blipFill>
          <p:spPr>
            <a:xfrm flipH="false" flipV="false"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6749838"/>
            <a:ext cx="4739886" cy="3537162"/>
            <a:chOff x="0" y="0"/>
            <a:chExt cx="6319849" cy="471621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12687" r="0" b="12687"/>
            <a:stretch>
              <a:fillRect/>
            </a:stretch>
          </p:blipFill>
          <p:spPr>
            <a:xfrm flipH="false" flipV="false"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4908226" y="6749838"/>
            <a:ext cx="4107611" cy="3537162"/>
            <a:chOff x="0" y="0"/>
            <a:chExt cx="5476815" cy="471621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466" r="0" b="1466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9184176" y="6749838"/>
            <a:ext cx="4107611" cy="3537162"/>
            <a:chOff x="0" y="0"/>
            <a:chExt cx="5476815" cy="471621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18064" t="0" r="18064" b="0"/>
            <a:stretch>
              <a:fillRect/>
            </a:stretch>
          </p:blipFill>
          <p:spPr>
            <a:xfrm flipH="false" flipV="false"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3460126" y="3708418"/>
            <a:ext cx="4827874" cy="6578582"/>
            <a:chOff x="0" y="0"/>
            <a:chExt cx="6437165" cy="8771442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13306" t="0" r="13306" b="0"/>
            <a:stretch>
              <a:fillRect/>
            </a:stretch>
          </p:blipFill>
          <p:spPr>
            <a:xfrm flipH="false" flipV="false"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3317" t="0" r="23317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13460126" y="0"/>
            <a:ext cx="4827874" cy="3525551"/>
            <a:chOff x="0" y="0"/>
            <a:chExt cx="6437165" cy="470073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12219" t="0" r="12219" b="0"/>
            <a:stretch>
              <a:fillRect/>
            </a:stretch>
          </p:blipFill>
          <p:spPr>
            <a:xfrm flipH="false" flipV="false"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4908226" y="0"/>
            <a:ext cx="8383562" cy="3525551"/>
            <a:chOff x="0" y="0"/>
            <a:chExt cx="11178082" cy="470073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872" r="0" b="872"/>
            <a:stretch>
              <a:fillRect/>
            </a:stretch>
          </p:blipFill>
          <p:spPr>
            <a:xfrm flipH="false" flipV="false"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name="TextBox 18" id="18"/>
          <p:cNvSpPr txBox="true"/>
          <p:nvPr/>
        </p:nvSpPr>
        <p:spPr>
          <a:xfrm rot="0">
            <a:off x="4908226" y="3622986"/>
            <a:ext cx="8383562" cy="300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16"/>
              </a:lnSpc>
            </a:pPr>
            <a:r>
              <a:rPr lang="en-US" sz="6680">
                <a:solidFill>
                  <a:srgbClr val="F3202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Game-based learning</a:t>
            </a:r>
          </a:p>
          <a:p>
            <a:pPr algn="ctr" marL="0" indent="0" lvl="0">
              <a:lnSpc>
                <a:spcPts val="5856"/>
              </a:lnSpc>
              <a:spcBef>
                <a:spcPct val="0"/>
              </a:spcBef>
            </a:pPr>
            <a:r>
              <a:rPr lang="en-US" sz="488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Μάθηση μέσω παιχνιδιών</a:t>
            </a:r>
          </a:p>
          <a:p>
            <a:pPr algn="ctr" marL="0" indent="0" lvl="0">
              <a:lnSpc>
                <a:spcPts val="4896"/>
              </a:lnSpc>
              <a:spcBef>
                <a:spcPct val="0"/>
              </a:spcBef>
            </a:pPr>
            <a:r>
              <a:rPr lang="en-US" sz="4080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TRAINING COURSE 22-28 ΙΟΥΝΊΟΥ 2025, SPIT, ΚΡΟΑΤΙΑ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4504" y="4835534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0" y="0"/>
                </a:moveTo>
                <a:lnTo>
                  <a:pt x="6694241" y="0"/>
                </a:lnTo>
                <a:lnTo>
                  <a:pt x="6694241" y="6946854"/>
                </a:lnTo>
                <a:lnTo>
                  <a:pt x="0" y="694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26106" y="-589949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6694241" y="6946854"/>
                </a:moveTo>
                <a:lnTo>
                  <a:pt x="0" y="6946854"/>
                </a:lnTo>
                <a:lnTo>
                  <a:pt x="0" y="0"/>
                </a:lnTo>
                <a:lnTo>
                  <a:pt x="6694241" y="0"/>
                </a:lnTo>
                <a:lnTo>
                  <a:pt x="6694241" y="69468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07856" y="2494636"/>
            <a:ext cx="14672288" cy="6763664"/>
            <a:chOff x="0" y="0"/>
            <a:chExt cx="3864306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4306" cy="1781377"/>
            </a:xfrm>
            <a:custGeom>
              <a:avLst/>
              <a:gdLst/>
              <a:ahLst/>
              <a:cxnLst/>
              <a:rect r="r" b="b" t="t" l="l"/>
              <a:pathLst>
                <a:path h="1781377" w="3864306">
                  <a:moveTo>
                    <a:pt x="26910" y="0"/>
                  </a:moveTo>
                  <a:lnTo>
                    <a:pt x="3837396" y="0"/>
                  </a:lnTo>
                  <a:cubicBezTo>
                    <a:pt x="3852258" y="0"/>
                    <a:pt x="3864306" y="12048"/>
                    <a:pt x="3864306" y="26910"/>
                  </a:cubicBezTo>
                  <a:lnTo>
                    <a:pt x="3864306" y="1754466"/>
                  </a:lnTo>
                  <a:cubicBezTo>
                    <a:pt x="3864306" y="1769328"/>
                    <a:pt x="3852258" y="1781377"/>
                    <a:pt x="3837396" y="1781377"/>
                  </a:cubicBezTo>
                  <a:lnTo>
                    <a:pt x="26910" y="1781377"/>
                  </a:lnTo>
                  <a:cubicBezTo>
                    <a:pt x="12048" y="1781377"/>
                    <a:pt x="0" y="1769328"/>
                    <a:pt x="0" y="1754466"/>
                  </a:cubicBezTo>
                  <a:lnTo>
                    <a:pt x="0" y="26910"/>
                  </a:lnTo>
                  <a:cubicBezTo>
                    <a:pt x="0" y="12048"/>
                    <a:pt x="12048" y="0"/>
                    <a:pt x="26910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864306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138337" y="838217"/>
            <a:ext cx="10102985" cy="3343170"/>
          </a:xfrm>
          <a:custGeom>
            <a:avLst/>
            <a:gdLst/>
            <a:ahLst/>
            <a:cxnLst/>
            <a:rect r="r" b="b" t="t" l="l"/>
            <a:pathLst>
              <a:path h="3343170" w="10102985">
                <a:moveTo>
                  <a:pt x="0" y="0"/>
                </a:moveTo>
                <a:lnTo>
                  <a:pt x="10102985" y="0"/>
                </a:lnTo>
                <a:lnTo>
                  <a:pt x="10102985" y="3343169"/>
                </a:lnTo>
                <a:lnTo>
                  <a:pt x="0" y="334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61498" y="1386938"/>
            <a:ext cx="8925966" cy="210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Traffic Light Check</a:t>
            </a:r>
          </a:p>
          <a:p>
            <a:pPr algn="ctr">
              <a:lnSpc>
                <a:spcPts val="4799"/>
              </a:lnSpc>
            </a:pPr>
            <a:r>
              <a:rPr lang="en-US" sz="47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αυτοξιολόγηση με χρώματα φωτεινού σηματοδότη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852616" y="4367062"/>
            <a:ext cx="1286255" cy="1204847"/>
            <a:chOff x="0" y="0"/>
            <a:chExt cx="867719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67719" cy="812800"/>
            </a:xfrm>
            <a:custGeom>
              <a:avLst/>
              <a:gdLst/>
              <a:ahLst/>
              <a:cxnLst/>
              <a:rect r="r" b="b" t="t" l="l"/>
              <a:pathLst>
                <a:path h="812800" w="867719">
                  <a:moveTo>
                    <a:pt x="433859" y="0"/>
                  </a:moveTo>
                  <a:cubicBezTo>
                    <a:pt x="194245" y="0"/>
                    <a:pt x="0" y="181951"/>
                    <a:pt x="0" y="406400"/>
                  </a:cubicBezTo>
                  <a:cubicBezTo>
                    <a:pt x="0" y="630849"/>
                    <a:pt x="194245" y="812800"/>
                    <a:pt x="433859" y="812800"/>
                  </a:cubicBezTo>
                  <a:cubicBezTo>
                    <a:pt x="673473" y="812800"/>
                    <a:pt x="867719" y="630849"/>
                    <a:pt x="867719" y="406400"/>
                  </a:cubicBezTo>
                  <a:cubicBezTo>
                    <a:pt x="867719" y="181951"/>
                    <a:pt x="673473" y="0"/>
                    <a:pt x="43385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81349" y="47625"/>
              <a:ext cx="705022" cy="688975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569058" y="4367062"/>
            <a:ext cx="10922131" cy="1203845"/>
            <a:chOff x="0" y="0"/>
            <a:chExt cx="3656805" cy="40305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56805" cy="403056"/>
            </a:xfrm>
            <a:custGeom>
              <a:avLst/>
              <a:gdLst/>
              <a:ahLst/>
              <a:cxnLst/>
              <a:rect r="r" b="b" t="t" l="l"/>
              <a:pathLst>
                <a:path h="403056" w="3656805">
                  <a:moveTo>
                    <a:pt x="36150" y="0"/>
                  </a:moveTo>
                  <a:lnTo>
                    <a:pt x="3620655" y="0"/>
                  </a:lnTo>
                  <a:cubicBezTo>
                    <a:pt x="3630242" y="0"/>
                    <a:pt x="3639438" y="3809"/>
                    <a:pt x="3646217" y="10588"/>
                  </a:cubicBezTo>
                  <a:cubicBezTo>
                    <a:pt x="3652996" y="17368"/>
                    <a:pt x="3656805" y="26563"/>
                    <a:pt x="3656805" y="36150"/>
                  </a:cubicBezTo>
                  <a:lnTo>
                    <a:pt x="3656805" y="366905"/>
                  </a:lnTo>
                  <a:cubicBezTo>
                    <a:pt x="3656805" y="386871"/>
                    <a:pt x="3640620" y="403056"/>
                    <a:pt x="3620655" y="403056"/>
                  </a:cubicBezTo>
                  <a:lnTo>
                    <a:pt x="36150" y="403056"/>
                  </a:lnTo>
                  <a:cubicBezTo>
                    <a:pt x="16185" y="403056"/>
                    <a:pt x="0" y="386871"/>
                    <a:pt x="0" y="366905"/>
                  </a:cubicBezTo>
                  <a:lnTo>
                    <a:pt x="0" y="36150"/>
                  </a:lnTo>
                  <a:cubicBezTo>
                    <a:pt x="0" y="16185"/>
                    <a:pt x="16185" y="0"/>
                    <a:pt x="361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656805" cy="441156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311079" y="4702284"/>
            <a:ext cx="943808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Κατανοώ πλήρως: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853151" y="5917723"/>
            <a:ext cx="1285186" cy="1203845"/>
            <a:chOff x="0" y="0"/>
            <a:chExt cx="867719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7719" cy="812800"/>
            </a:xfrm>
            <a:custGeom>
              <a:avLst/>
              <a:gdLst/>
              <a:ahLst/>
              <a:cxnLst/>
              <a:rect r="r" b="b" t="t" l="l"/>
              <a:pathLst>
                <a:path h="812800" w="867719">
                  <a:moveTo>
                    <a:pt x="433859" y="0"/>
                  </a:moveTo>
                  <a:cubicBezTo>
                    <a:pt x="194245" y="0"/>
                    <a:pt x="0" y="181951"/>
                    <a:pt x="0" y="406400"/>
                  </a:cubicBezTo>
                  <a:cubicBezTo>
                    <a:pt x="0" y="630849"/>
                    <a:pt x="194245" y="812800"/>
                    <a:pt x="433859" y="812800"/>
                  </a:cubicBezTo>
                  <a:cubicBezTo>
                    <a:pt x="673473" y="812800"/>
                    <a:pt x="867719" y="630849"/>
                    <a:pt x="867719" y="406400"/>
                  </a:cubicBezTo>
                  <a:cubicBezTo>
                    <a:pt x="867719" y="181951"/>
                    <a:pt x="673473" y="0"/>
                    <a:pt x="433859" y="0"/>
                  </a:cubicBezTo>
                  <a:close/>
                </a:path>
              </a:pathLst>
            </a:custGeom>
            <a:solidFill>
              <a:srgbClr val="F8C95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81349" y="47625"/>
              <a:ext cx="705022" cy="688975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568457" y="5917723"/>
            <a:ext cx="10922131" cy="1203845"/>
            <a:chOff x="0" y="0"/>
            <a:chExt cx="3656805" cy="40305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656805" cy="403056"/>
            </a:xfrm>
            <a:custGeom>
              <a:avLst/>
              <a:gdLst/>
              <a:ahLst/>
              <a:cxnLst/>
              <a:rect r="r" b="b" t="t" l="l"/>
              <a:pathLst>
                <a:path h="403056" w="3656805">
                  <a:moveTo>
                    <a:pt x="36150" y="0"/>
                  </a:moveTo>
                  <a:lnTo>
                    <a:pt x="3620655" y="0"/>
                  </a:lnTo>
                  <a:cubicBezTo>
                    <a:pt x="3630242" y="0"/>
                    <a:pt x="3639438" y="3809"/>
                    <a:pt x="3646217" y="10588"/>
                  </a:cubicBezTo>
                  <a:cubicBezTo>
                    <a:pt x="3652996" y="17368"/>
                    <a:pt x="3656805" y="26563"/>
                    <a:pt x="3656805" y="36150"/>
                  </a:cubicBezTo>
                  <a:lnTo>
                    <a:pt x="3656805" y="366905"/>
                  </a:lnTo>
                  <a:cubicBezTo>
                    <a:pt x="3656805" y="386871"/>
                    <a:pt x="3640620" y="403056"/>
                    <a:pt x="3620655" y="403056"/>
                  </a:cubicBezTo>
                  <a:lnTo>
                    <a:pt x="36150" y="403056"/>
                  </a:lnTo>
                  <a:cubicBezTo>
                    <a:pt x="16185" y="403056"/>
                    <a:pt x="0" y="386871"/>
                    <a:pt x="0" y="366905"/>
                  </a:cubicBezTo>
                  <a:lnTo>
                    <a:pt x="0" y="36150"/>
                  </a:lnTo>
                  <a:cubicBezTo>
                    <a:pt x="0" y="16185"/>
                    <a:pt x="16185" y="0"/>
                    <a:pt x="361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656805" cy="441156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5310478" y="6252946"/>
            <a:ext cx="943808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Δεν είμαι σίγουρος για: 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853151" y="7465277"/>
            <a:ext cx="1285186" cy="1203845"/>
            <a:chOff x="0" y="0"/>
            <a:chExt cx="867719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67719" cy="812800"/>
            </a:xfrm>
            <a:custGeom>
              <a:avLst/>
              <a:gdLst/>
              <a:ahLst/>
              <a:cxnLst/>
              <a:rect r="r" b="b" t="t" l="l"/>
              <a:pathLst>
                <a:path h="812800" w="867719">
                  <a:moveTo>
                    <a:pt x="433859" y="0"/>
                  </a:moveTo>
                  <a:cubicBezTo>
                    <a:pt x="194245" y="0"/>
                    <a:pt x="0" y="181951"/>
                    <a:pt x="0" y="406400"/>
                  </a:cubicBezTo>
                  <a:cubicBezTo>
                    <a:pt x="0" y="630849"/>
                    <a:pt x="194245" y="812800"/>
                    <a:pt x="433859" y="812800"/>
                  </a:cubicBezTo>
                  <a:cubicBezTo>
                    <a:pt x="673473" y="812800"/>
                    <a:pt x="867719" y="630849"/>
                    <a:pt x="867719" y="406400"/>
                  </a:cubicBezTo>
                  <a:cubicBezTo>
                    <a:pt x="867719" y="181951"/>
                    <a:pt x="673473" y="0"/>
                    <a:pt x="433859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81349" y="47625"/>
              <a:ext cx="705022" cy="688975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68457" y="7465277"/>
            <a:ext cx="10922131" cy="1203845"/>
            <a:chOff x="0" y="0"/>
            <a:chExt cx="3656805" cy="40305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656805" cy="403056"/>
            </a:xfrm>
            <a:custGeom>
              <a:avLst/>
              <a:gdLst/>
              <a:ahLst/>
              <a:cxnLst/>
              <a:rect r="r" b="b" t="t" l="l"/>
              <a:pathLst>
                <a:path h="403056" w="3656805">
                  <a:moveTo>
                    <a:pt x="36150" y="0"/>
                  </a:moveTo>
                  <a:lnTo>
                    <a:pt x="3620655" y="0"/>
                  </a:lnTo>
                  <a:cubicBezTo>
                    <a:pt x="3630242" y="0"/>
                    <a:pt x="3639438" y="3809"/>
                    <a:pt x="3646217" y="10588"/>
                  </a:cubicBezTo>
                  <a:cubicBezTo>
                    <a:pt x="3652996" y="17368"/>
                    <a:pt x="3656805" y="26563"/>
                    <a:pt x="3656805" y="36150"/>
                  </a:cubicBezTo>
                  <a:lnTo>
                    <a:pt x="3656805" y="366905"/>
                  </a:lnTo>
                  <a:cubicBezTo>
                    <a:pt x="3656805" y="386871"/>
                    <a:pt x="3640620" y="403056"/>
                    <a:pt x="3620655" y="403056"/>
                  </a:cubicBezTo>
                  <a:lnTo>
                    <a:pt x="36150" y="403056"/>
                  </a:lnTo>
                  <a:cubicBezTo>
                    <a:pt x="16185" y="403056"/>
                    <a:pt x="0" y="386871"/>
                    <a:pt x="0" y="366905"/>
                  </a:cubicBezTo>
                  <a:lnTo>
                    <a:pt x="0" y="36150"/>
                  </a:lnTo>
                  <a:cubicBezTo>
                    <a:pt x="0" y="16185"/>
                    <a:pt x="16185" y="0"/>
                    <a:pt x="361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3656805" cy="441156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5310478" y="7800500"/>
            <a:ext cx="943808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Χρειάζομαι περισσότερη βοήθεια: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49746">
            <a:off x="-2834832" y="78167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0" y="0"/>
                </a:moveTo>
                <a:lnTo>
                  <a:pt x="7112591" y="0"/>
                </a:lnTo>
                <a:lnTo>
                  <a:pt x="7112591" y="6388400"/>
                </a:lnTo>
                <a:lnTo>
                  <a:pt x="0" y="638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249746">
            <a:off x="13703004" y="4941291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7112592" y="6388400"/>
                </a:moveTo>
                <a:lnTo>
                  <a:pt x="0" y="6388400"/>
                </a:lnTo>
                <a:lnTo>
                  <a:pt x="0" y="0"/>
                </a:lnTo>
                <a:lnTo>
                  <a:pt x="7112592" y="0"/>
                </a:lnTo>
                <a:lnTo>
                  <a:pt x="7112592" y="6388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3492334"/>
            <a:ext cx="13578586" cy="4946777"/>
            <a:chOff x="0" y="0"/>
            <a:chExt cx="3576253" cy="13028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302855"/>
            </a:xfrm>
            <a:custGeom>
              <a:avLst/>
              <a:gdLst/>
              <a:ahLst/>
              <a:cxnLst/>
              <a:rect r="r" b="b" t="t" l="l"/>
              <a:pathLst>
                <a:path h="1302855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273777"/>
                  </a:lnTo>
                  <a:cubicBezTo>
                    <a:pt x="3576253" y="1281489"/>
                    <a:pt x="3573190" y="1288885"/>
                    <a:pt x="3567736" y="1294338"/>
                  </a:cubicBezTo>
                  <a:cubicBezTo>
                    <a:pt x="3562283" y="1299791"/>
                    <a:pt x="3554887" y="1302855"/>
                    <a:pt x="3547175" y="1302855"/>
                  </a:cubicBezTo>
                  <a:lnTo>
                    <a:pt x="29078" y="1302855"/>
                  </a:lnTo>
                  <a:cubicBezTo>
                    <a:pt x="13019" y="1302855"/>
                    <a:pt x="0" y="1289836"/>
                    <a:pt x="0" y="1273777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F878CD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3409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806431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2193244"/>
            <a:ext cx="8925966" cy="2249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Εξήγησέ το σε ένα παιδί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42387" y="4875400"/>
            <a:ext cx="12755626" cy="3107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b="true" sz="43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Φαντάσου ότι εξηγείς το σημερινό μάθημα σε ένα 10χρονο παιδί. 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b="true" sz="4399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Πώς θα το εξηγήσεις με τον απλούστερο δυνατό τρόπο ώστε να καταλάβει;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4504" y="4835534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0" y="0"/>
                </a:moveTo>
                <a:lnTo>
                  <a:pt x="6694241" y="0"/>
                </a:lnTo>
                <a:lnTo>
                  <a:pt x="6694241" y="6946854"/>
                </a:lnTo>
                <a:lnTo>
                  <a:pt x="0" y="694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26106" y="-589949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6694241" y="6946854"/>
                </a:moveTo>
                <a:lnTo>
                  <a:pt x="0" y="6946854"/>
                </a:lnTo>
                <a:lnTo>
                  <a:pt x="0" y="0"/>
                </a:lnTo>
                <a:lnTo>
                  <a:pt x="6694241" y="0"/>
                </a:lnTo>
                <a:lnTo>
                  <a:pt x="6694241" y="69468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3213055"/>
            <a:ext cx="13578586" cy="5449562"/>
            <a:chOff x="0" y="0"/>
            <a:chExt cx="3576253" cy="14352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435276"/>
            </a:xfrm>
            <a:custGeom>
              <a:avLst/>
              <a:gdLst/>
              <a:ahLst/>
              <a:cxnLst/>
              <a:rect r="r" b="b" t="t" l="l"/>
              <a:pathLst>
                <a:path h="1435276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406198"/>
                  </a:lnTo>
                  <a:cubicBezTo>
                    <a:pt x="3576253" y="1422257"/>
                    <a:pt x="3563234" y="1435276"/>
                    <a:pt x="3547175" y="1435276"/>
                  </a:cubicBezTo>
                  <a:lnTo>
                    <a:pt x="29078" y="1435276"/>
                  </a:lnTo>
                  <a:cubicBezTo>
                    <a:pt x="13019" y="1435276"/>
                    <a:pt x="0" y="1422257"/>
                    <a:pt x="0" y="1406198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473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624383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2011196"/>
            <a:ext cx="8925966" cy="2249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Η πιο δυνατή στιγμή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90319" y="5182001"/>
            <a:ext cx="9907362" cy="255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Ποια είναι η πιο σημαντική πληροφορία, ιδέα ή φράση που έμαθες/άκουσες στο σημερινό μάθημα;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81150" y="3078496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0" y="0"/>
                </a:moveTo>
                <a:lnTo>
                  <a:pt x="7533419" y="0"/>
                </a:lnTo>
                <a:lnTo>
                  <a:pt x="7533419" y="8543053"/>
                </a:lnTo>
                <a:lnTo>
                  <a:pt x="0" y="8543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66583" y="-1885180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7533419" y="8543053"/>
                </a:moveTo>
                <a:lnTo>
                  <a:pt x="0" y="8543053"/>
                </a:lnTo>
                <a:lnTo>
                  <a:pt x="0" y="0"/>
                </a:lnTo>
                <a:lnTo>
                  <a:pt x="7533419" y="0"/>
                </a:lnTo>
                <a:lnTo>
                  <a:pt x="7533419" y="85430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2520745"/>
            <a:ext cx="13578586" cy="6737555"/>
            <a:chOff x="0" y="0"/>
            <a:chExt cx="3576253" cy="1774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774500"/>
            </a:xfrm>
            <a:custGeom>
              <a:avLst/>
              <a:gdLst/>
              <a:ahLst/>
              <a:cxnLst/>
              <a:rect r="r" b="b" t="t" l="l"/>
              <a:pathLst>
                <a:path h="1774500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745422"/>
                  </a:lnTo>
                  <a:cubicBezTo>
                    <a:pt x="3576253" y="1761481"/>
                    <a:pt x="3563234" y="1774500"/>
                    <a:pt x="3547175" y="1774500"/>
                  </a:cubicBezTo>
                  <a:lnTo>
                    <a:pt x="29078" y="1774500"/>
                  </a:lnTo>
                  <a:cubicBezTo>
                    <a:pt x="13019" y="1774500"/>
                    <a:pt x="0" y="1761481"/>
                    <a:pt x="0" y="1745422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81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5553" y="1028700"/>
            <a:ext cx="8856894" cy="2930827"/>
          </a:xfrm>
          <a:custGeom>
            <a:avLst/>
            <a:gdLst/>
            <a:ahLst/>
            <a:cxnLst/>
            <a:rect r="r" b="b" t="t" l="l"/>
            <a:pathLst>
              <a:path h="2930827" w="8856894">
                <a:moveTo>
                  <a:pt x="0" y="0"/>
                </a:moveTo>
                <a:lnTo>
                  <a:pt x="8856894" y="0"/>
                </a:lnTo>
                <a:lnTo>
                  <a:pt x="8856894" y="2930827"/>
                </a:lnTo>
                <a:lnTo>
                  <a:pt x="0" y="2930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258692" y="1417971"/>
            <a:ext cx="7770616" cy="2036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τι κατάλαβα &amp; τι με δυσκόλεψε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918098" y="4391636"/>
            <a:ext cx="1902238" cy="2012950"/>
          </a:xfrm>
          <a:custGeom>
            <a:avLst/>
            <a:gdLst/>
            <a:ahLst/>
            <a:cxnLst/>
            <a:rect r="r" b="b" t="t" l="l"/>
            <a:pathLst>
              <a:path h="2012950" w="1902238">
                <a:moveTo>
                  <a:pt x="0" y="0"/>
                </a:moveTo>
                <a:lnTo>
                  <a:pt x="1902238" y="0"/>
                </a:lnTo>
                <a:lnTo>
                  <a:pt x="1902238" y="2012950"/>
                </a:lnTo>
                <a:lnTo>
                  <a:pt x="0" y="201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45573" y="4477361"/>
            <a:ext cx="7624329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Κατάλαβα καλά.....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43190" y="6769750"/>
            <a:ext cx="7624329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Με δυσκόλεψε πολύ....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920614" y="6684025"/>
            <a:ext cx="2130106" cy="2012950"/>
          </a:xfrm>
          <a:custGeom>
            <a:avLst/>
            <a:gdLst/>
            <a:ahLst/>
            <a:cxnLst/>
            <a:rect r="r" b="b" t="t" l="l"/>
            <a:pathLst>
              <a:path h="2012950" w="2130106">
                <a:moveTo>
                  <a:pt x="0" y="0"/>
                </a:moveTo>
                <a:lnTo>
                  <a:pt x="2130106" y="0"/>
                </a:lnTo>
                <a:lnTo>
                  <a:pt x="2130106" y="2012950"/>
                </a:lnTo>
                <a:lnTo>
                  <a:pt x="0" y="2012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49746">
            <a:off x="-2834832" y="78167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0" y="0"/>
                </a:moveTo>
                <a:lnTo>
                  <a:pt x="7112591" y="0"/>
                </a:lnTo>
                <a:lnTo>
                  <a:pt x="7112591" y="6388400"/>
                </a:lnTo>
                <a:lnTo>
                  <a:pt x="0" y="638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249746">
            <a:off x="13703004" y="4941291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7112592" y="6388400"/>
                </a:moveTo>
                <a:lnTo>
                  <a:pt x="0" y="6388400"/>
                </a:lnTo>
                <a:lnTo>
                  <a:pt x="0" y="0"/>
                </a:lnTo>
                <a:lnTo>
                  <a:pt x="7112592" y="0"/>
                </a:lnTo>
                <a:lnTo>
                  <a:pt x="7112592" y="6388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2494636"/>
            <a:ext cx="13578586" cy="6763664"/>
            <a:chOff x="0" y="0"/>
            <a:chExt cx="3576253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781377"/>
            </a:xfrm>
            <a:custGeom>
              <a:avLst/>
              <a:gdLst/>
              <a:ahLst/>
              <a:cxnLst/>
              <a:rect r="r" b="b" t="t" l="l"/>
              <a:pathLst>
                <a:path h="1781377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752298"/>
                  </a:lnTo>
                  <a:cubicBezTo>
                    <a:pt x="3576253" y="1768358"/>
                    <a:pt x="3563234" y="1781377"/>
                    <a:pt x="3547175" y="1781377"/>
                  </a:cubicBezTo>
                  <a:lnTo>
                    <a:pt x="29078" y="1781377"/>
                  </a:lnTo>
                  <a:cubicBezTo>
                    <a:pt x="13019" y="1781377"/>
                    <a:pt x="0" y="1768358"/>
                    <a:pt x="0" y="1752298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F878CD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5106954" y="1028700"/>
            <a:ext cx="8074092" cy="2671791"/>
          </a:xfrm>
          <a:custGeom>
            <a:avLst/>
            <a:gdLst/>
            <a:ahLst/>
            <a:cxnLst/>
            <a:rect r="r" b="b" t="t" l="l"/>
            <a:pathLst>
              <a:path h="2671791" w="8074092">
                <a:moveTo>
                  <a:pt x="0" y="0"/>
                </a:moveTo>
                <a:lnTo>
                  <a:pt x="8074092" y="0"/>
                </a:lnTo>
                <a:lnTo>
                  <a:pt x="8074092" y="2671791"/>
                </a:lnTo>
                <a:lnTo>
                  <a:pt x="0" y="2671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06954" y="996716"/>
            <a:ext cx="7938644" cy="2976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6"/>
              </a:lnSpc>
            </a:pPr>
          </a:p>
          <a:p>
            <a:pPr algn="ctr">
              <a:lnSpc>
                <a:spcPts val="7736"/>
              </a:lnSpc>
            </a:pPr>
            <a:r>
              <a:rPr lang="en-US" sz="7736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Post It</a:t>
            </a:r>
          </a:p>
          <a:p>
            <a:pPr algn="ctr">
              <a:lnSpc>
                <a:spcPts val="7736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3547269" y="4728778"/>
            <a:ext cx="11914197" cy="2112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548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την απορία σου σε ένα χαρτάκι post it </a:t>
            </a:r>
          </a:p>
          <a:p>
            <a:pPr algn="ctr">
              <a:lnSpc>
                <a:spcPts val="5480"/>
              </a:lnSpc>
            </a:pPr>
            <a:r>
              <a:rPr lang="en-US" sz="548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και άφησέ το στον πίνακα φεύγοντας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4504" y="4835534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0" y="0"/>
                </a:moveTo>
                <a:lnTo>
                  <a:pt x="6694241" y="0"/>
                </a:lnTo>
                <a:lnTo>
                  <a:pt x="6694241" y="6946854"/>
                </a:lnTo>
                <a:lnTo>
                  <a:pt x="0" y="694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26106" y="-589949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6694241" y="6946854"/>
                </a:moveTo>
                <a:lnTo>
                  <a:pt x="0" y="6946854"/>
                </a:lnTo>
                <a:lnTo>
                  <a:pt x="0" y="0"/>
                </a:lnTo>
                <a:lnTo>
                  <a:pt x="6694241" y="0"/>
                </a:lnTo>
                <a:lnTo>
                  <a:pt x="6694241" y="69468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2494636"/>
            <a:ext cx="13578586" cy="6763664"/>
            <a:chOff x="0" y="0"/>
            <a:chExt cx="3576253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781377"/>
            </a:xfrm>
            <a:custGeom>
              <a:avLst/>
              <a:gdLst/>
              <a:ahLst/>
              <a:cxnLst/>
              <a:rect r="r" b="b" t="t" l="l"/>
              <a:pathLst>
                <a:path h="1781377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752298"/>
                  </a:lnTo>
                  <a:cubicBezTo>
                    <a:pt x="3576253" y="1768358"/>
                    <a:pt x="3563234" y="1781377"/>
                    <a:pt x="3547175" y="1781377"/>
                  </a:cubicBezTo>
                  <a:lnTo>
                    <a:pt x="29078" y="1781377"/>
                  </a:lnTo>
                  <a:cubicBezTo>
                    <a:pt x="13019" y="1781377"/>
                    <a:pt x="0" y="1768358"/>
                    <a:pt x="0" y="1752298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028700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89269" y="5794084"/>
            <a:ext cx="1347142" cy="1371137"/>
          </a:xfrm>
          <a:custGeom>
            <a:avLst/>
            <a:gdLst/>
            <a:ahLst/>
            <a:cxnLst/>
            <a:rect r="r" b="b" t="t" l="l"/>
            <a:pathLst>
              <a:path h="1371137" w="1347142">
                <a:moveTo>
                  <a:pt x="0" y="0"/>
                </a:moveTo>
                <a:lnTo>
                  <a:pt x="1347142" y="0"/>
                </a:lnTo>
                <a:lnTo>
                  <a:pt x="1347142" y="1371137"/>
                </a:lnTo>
                <a:lnTo>
                  <a:pt x="0" y="1371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66832" y="4195643"/>
            <a:ext cx="1392017" cy="1371137"/>
          </a:xfrm>
          <a:custGeom>
            <a:avLst/>
            <a:gdLst/>
            <a:ahLst/>
            <a:cxnLst/>
            <a:rect r="r" b="b" t="t" l="l"/>
            <a:pathLst>
              <a:path h="1371137" w="1392017">
                <a:moveTo>
                  <a:pt x="0" y="0"/>
                </a:moveTo>
                <a:lnTo>
                  <a:pt x="1392017" y="0"/>
                </a:lnTo>
                <a:lnTo>
                  <a:pt x="1392017" y="1371137"/>
                </a:lnTo>
                <a:lnTo>
                  <a:pt x="0" y="1371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77088" y="7392526"/>
            <a:ext cx="1571503" cy="1371137"/>
          </a:xfrm>
          <a:custGeom>
            <a:avLst/>
            <a:gdLst/>
            <a:ahLst/>
            <a:cxnLst/>
            <a:rect r="r" b="b" t="t" l="l"/>
            <a:pathLst>
              <a:path h="1371137" w="1571503">
                <a:moveTo>
                  <a:pt x="0" y="0"/>
                </a:moveTo>
                <a:lnTo>
                  <a:pt x="1571504" y="0"/>
                </a:lnTo>
                <a:lnTo>
                  <a:pt x="1571504" y="1371136"/>
                </a:lnTo>
                <a:lnTo>
                  <a:pt x="0" y="13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681017" y="1450707"/>
            <a:ext cx="8925966" cy="2249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Πορεία με εμπόδια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48161" y="5927203"/>
            <a:ext cx="10023873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κάτι που ακόμα σε μπερδεύει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48161" y="4328761"/>
            <a:ext cx="10023873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κάτι που κατάλαβες πλήρως....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64414" y="7525644"/>
            <a:ext cx="10023873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τι θα σε βοηθούσε να καταλάβεις περισσότερα...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81150" y="3078496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0" y="0"/>
                </a:moveTo>
                <a:lnTo>
                  <a:pt x="7533419" y="0"/>
                </a:lnTo>
                <a:lnTo>
                  <a:pt x="7533419" y="8543053"/>
                </a:lnTo>
                <a:lnTo>
                  <a:pt x="0" y="8543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66583" y="-1193030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7533419" y="8543053"/>
                </a:moveTo>
                <a:lnTo>
                  <a:pt x="0" y="8543053"/>
                </a:lnTo>
                <a:lnTo>
                  <a:pt x="0" y="0"/>
                </a:lnTo>
                <a:lnTo>
                  <a:pt x="7533419" y="0"/>
                </a:lnTo>
                <a:lnTo>
                  <a:pt x="7533419" y="85430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585560" y="3242093"/>
            <a:ext cx="13578586" cy="5294859"/>
            <a:chOff x="0" y="0"/>
            <a:chExt cx="3576253" cy="13945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394531"/>
            </a:xfrm>
            <a:custGeom>
              <a:avLst/>
              <a:gdLst/>
              <a:ahLst/>
              <a:cxnLst/>
              <a:rect r="r" b="b" t="t" l="l"/>
              <a:pathLst>
                <a:path h="1394531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365453"/>
                  </a:lnTo>
                  <a:cubicBezTo>
                    <a:pt x="3576253" y="1373165"/>
                    <a:pt x="3573190" y="1380561"/>
                    <a:pt x="3567736" y="1386014"/>
                  </a:cubicBezTo>
                  <a:cubicBezTo>
                    <a:pt x="3562283" y="1391467"/>
                    <a:pt x="3554887" y="1394531"/>
                    <a:pt x="3547175" y="1394531"/>
                  </a:cubicBezTo>
                  <a:lnTo>
                    <a:pt x="29078" y="1394531"/>
                  </a:lnTo>
                  <a:cubicBezTo>
                    <a:pt x="13019" y="1394531"/>
                    <a:pt x="0" y="1381512"/>
                    <a:pt x="0" y="1365453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432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946406" y="1750048"/>
            <a:ext cx="8856894" cy="2930827"/>
          </a:xfrm>
          <a:custGeom>
            <a:avLst/>
            <a:gdLst/>
            <a:ahLst/>
            <a:cxnLst/>
            <a:rect r="r" b="b" t="t" l="l"/>
            <a:pathLst>
              <a:path h="2930827" w="8856894">
                <a:moveTo>
                  <a:pt x="0" y="0"/>
                </a:moveTo>
                <a:lnTo>
                  <a:pt x="8856894" y="0"/>
                </a:lnTo>
                <a:lnTo>
                  <a:pt x="8856894" y="2930827"/>
                </a:lnTo>
                <a:lnTo>
                  <a:pt x="0" y="2930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92350" y="2171532"/>
            <a:ext cx="8925966" cy="2249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Καλύπτω τα κενά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98983" y="5019675"/>
            <a:ext cx="12713639" cy="255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Φαντάσου ότι ένας φίλος σου απουσίαζε από το σημερινό μάθημα. </a:t>
            </a:r>
          </a:p>
          <a:p>
            <a:pPr algn="ctr">
              <a:lnSpc>
                <a:spcPts val="5000"/>
              </a:lnSpc>
            </a:pPr>
            <a:r>
              <a:rPr lang="en-US" sz="50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του τα 3-5 πιο σημαντικά πράγματα, για να τον βοηθήσεις να μελετήσει.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49746">
            <a:off x="-2834832" y="78167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0" y="0"/>
                </a:moveTo>
                <a:lnTo>
                  <a:pt x="7112591" y="0"/>
                </a:lnTo>
                <a:lnTo>
                  <a:pt x="7112591" y="6388400"/>
                </a:lnTo>
                <a:lnTo>
                  <a:pt x="0" y="638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249746">
            <a:off x="13703004" y="4941291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7112592" y="6388400"/>
                </a:moveTo>
                <a:lnTo>
                  <a:pt x="0" y="6388400"/>
                </a:lnTo>
                <a:lnTo>
                  <a:pt x="0" y="0"/>
                </a:lnTo>
                <a:lnTo>
                  <a:pt x="7112592" y="0"/>
                </a:lnTo>
                <a:lnTo>
                  <a:pt x="7112592" y="6388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2494636"/>
            <a:ext cx="13578586" cy="6763664"/>
            <a:chOff x="0" y="0"/>
            <a:chExt cx="3576253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781377"/>
            </a:xfrm>
            <a:custGeom>
              <a:avLst/>
              <a:gdLst/>
              <a:ahLst/>
              <a:cxnLst/>
              <a:rect r="r" b="b" t="t" l="l"/>
              <a:pathLst>
                <a:path h="1781377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752298"/>
                  </a:lnTo>
                  <a:cubicBezTo>
                    <a:pt x="3576253" y="1768358"/>
                    <a:pt x="3563234" y="1781377"/>
                    <a:pt x="3547175" y="1781377"/>
                  </a:cubicBezTo>
                  <a:lnTo>
                    <a:pt x="29078" y="1781377"/>
                  </a:lnTo>
                  <a:cubicBezTo>
                    <a:pt x="13019" y="1781377"/>
                    <a:pt x="0" y="1768358"/>
                    <a:pt x="0" y="1752298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F878CD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028700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1396463"/>
            <a:ext cx="8925966" cy="193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74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Σύνδεση με τον πραγματικό κόσμο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17131" y="3979622"/>
            <a:ext cx="11853738" cy="403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</a:p>
          <a:p>
            <a:pPr algn="ctr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Γράψτε</a:t>
            </a: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 μία πρόταση που να εξηγεί πώς το σημερινό μάθημα συνδέεται με κάτι στον πραγματικό κόσμο. </a:t>
            </a:r>
          </a:p>
          <a:p>
            <a:pPr algn="ctr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Πρόκληση</a:t>
            </a: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:</a:t>
            </a: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Δώστε ένα προσωπικό βίωμα—πώς έχετε δει ή βιώσει τη σημερινή έννοια στη δική σας ζωή.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4504" y="4835534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0" y="0"/>
                </a:moveTo>
                <a:lnTo>
                  <a:pt x="6694241" y="0"/>
                </a:lnTo>
                <a:lnTo>
                  <a:pt x="6694241" y="6946854"/>
                </a:lnTo>
                <a:lnTo>
                  <a:pt x="0" y="694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26106" y="-589949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6694241" y="6946854"/>
                </a:moveTo>
                <a:lnTo>
                  <a:pt x="0" y="6946854"/>
                </a:lnTo>
                <a:lnTo>
                  <a:pt x="0" y="0"/>
                </a:lnTo>
                <a:lnTo>
                  <a:pt x="6694241" y="0"/>
                </a:lnTo>
                <a:lnTo>
                  <a:pt x="6694241" y="69468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3492334"/>
            <a:ext cx="13578586" cy="4946777"/>
            <a:chOff x="0" y="0"/>
            <a:chExt cx="3576253" cy="13028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302855"/>
            </a:xfrm>
            <a:custGeom>
              <a:avLst/>
              <a:gdLst/>
              <a:ahLst/>
              <a:cxnLst/>
              <a:rect r="r" b="b" t="t" l="l"/>
              <a:pathLst>
                <a:path h="1302855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273777"/>
                  </a:lnTo>
                  <a:cubicBezTo>
                    <a:pt x="3576253" y="1281489"/>
                    <a:pt x="3573190" y="1288885"/>
                    <a:pt x="3567736" y="1294338"/>
                  </a:cubicBezTo>
                  <a:cubicBezTo>
                    <a:pt x="3562283" y="1299791"/>
                    <a:pt x="3554887" y="1302855"/>
                    <a:pt x="3547175" y="1302855"/>
                  </a:cubicBezTo>
                  <a:lnTo>
                    <a:pt x="29078" y="1302855"/>
                  </a:lnTo>
                  <a:cubicBezTo>
                    <a:pt x="13019" y="1302855"/>
                    <a:pt x="0" y="1289836"/>
                    <a:pt x="0" y="1273777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3409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903662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2290475"/>
            <a:ext cx="8925966" cy="2249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Δυσκόλεψε τον καθηγητή!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52616" y="5621604"/>
            <a:ext cx="12620610" cy="192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μία ερώτηση σχετική με το σημερινό μάθημα, που πιστεύεις ότι θα δυσκολέψει τον καθηγητή σου!!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46191" y="192550"/>
            <a:ext cx="14267773" cy="10094450"/>
          </a:xfrm>
          <a:custGeom>
            <a:avLst/>
            <a:gdLst/>
            <a:ahLst/>
            <a:cxnLst/>
            <a:rect r="r" b="b" t="t" l="l"/>
            <a:pathLst>
              <a:path h="10094450" w="14267773">
                <a:moveTo>
                  <a:pt x="0" y="0"/>
                </a:moveTo>
                <a:lnTo>
                  <a:pt x="14267774" y="0"/>
                </a:lnTo>
                <a:lnTo>
                  <a:pt x="14267774" y="10094450"/>
                </a:lnTo>
                <a:lnTo>
                  <a:pt x="0" y="10094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F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72337" y="1918945"/>
            <a:ext cx="9016862" cy="1345357"/>
            <a:chOff x="0" y="0"/>
            <a:chExt cx="6981292" cy="10416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81292" cy="1041641"/>
            </a:xfrm>
            <a:custGeom>
              <a:avLst/>
              <a:gdLst/>
              <a:ahLst/>
              <a:cxnLst/>
              <a:rect r="r" b="b" t="t" l="l"/>
              <a:pathLst>
                <a:path h="1041641" w="6981292">
                  <a:moveTo>
                    <a:pt x="685683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6832" y="0"/>
                  </a:lnTo>
                  <a:cubicBezTo>
                    <a:pt x="6925412" y="0"/>
                    <a:pt x="6981292" y="55880"/>
                    <a:pt x="6981292" y="124460"/>
                  </a:cubicBezTo>
                  <a:lnTo>
                    <a:pt x="6981292" y="917181"/>
                  </a:lnTo>
                  <a:cubicBezTo>
                    <a:pt x="6981292" y="985761"/>
                    <a:pt x="6925412" y="1041641"/>
                    <a:pt x="6856832" y="1041641"/>
                  </a:cubicBezTo>
                  <a:close/>
                </a:path>
              </a:pathLst>
            </a:custGeom>
            <a:solidFill>
              <a:srgbClr val="A9C5D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772337" y="3664714"/>
            <a:ext cx="9016862" cy="1557674"/>
            <a:chOff x="0" y="0"/>
            <a:chExt cx="6981292" cy="120602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981292" cy="1206027"/>
            </a:xfrm>
            <a:custGeom>
              <a:avLst/>
              <a:gdLst/>
              <a:ahLst/>
              <a:cxnLst/>
              <a:rect r="r" b="b" t="t" l="l"/>
              <a:pathLst>
                <a:path h="1206027" w="6981292">
                  <a:moveTo>
                    <a:pt x="6856832" y="1206027"/>
                  </a:moveTo>
                  <a:lnTo>
                    <a:pt x="124460" y="1206027"/>
                  </a:lnTo>
                  <a:cubicBezTo>
                    <a:pt x="55880" y="1206027"/>
                    <a:pt x="0" y="1150147"/>
                    <a:pt x="0" y="10815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6832" y="0"/>
                  </a:lnTo>
                  <a:cubicBezTo>
                    <a:pt x="6925412" y="0"/>
                    <a:pt x="6981292" y="55880"/>
                    <a:pt x="6981292" y="124460"/>
                  </a:cubicBezTo>
                  <a:lnTo>
                    <a:pt x="6981292" y="1081567"/>
                  </a:lnTo>
                  <a:cubicBezTo>
                    <a:pt x="6981292" y="1150147"/>
                    <a:pt x="6925412" y="1206027"/>
                    <a:pt x="6856832" y="1206027"/>
                  </a:cubicBezTo>
                  <a:close/>
                </a:path>
              </a:pathLst>
            </a:custGeom>
            <a:solidFill>
              <a:srgbClr val="BFD1D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72337" y="5410483"/>
            <a:ext cx="9006257" cy="1345357"/>
            <a:chOff x="0" y="0"/>
            <a:chExt cx="6973081" cy="10416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73081" cy="1041641"/>
            </a:xfrm>
            <a:custGeom>
              <a:avLst/>
              <a:gdLst/>
              <a:ahLst/>
              <a:cxnLst/>
              <a:rect r="r" b="b" t="t" l="l"/>
              <a:pathLst>
                <a:path h="1041641" w="6973081">
                  <a:moveTo>
                    <a:pt x="684862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48622" y="0"/>
                  </a:lnTo>
                  <a:cubicBezTo>
                    <a:pt x="6917202" y="0"/>
                    <a:pt x="6973081" y="55880"/>
                    <a:pt x="6973081" y="124460"/>
                  </a:cubicBezTo>
                  <a:lnTo>
                    <a:pt x="6973081" y="917181"/>
                  </a:lnTo>
                  <a:cubicBezTo>
                    <a:pt x="6973081" y="985761"/>
                    <a:pt x="6917202" y="1041641"/>
                    <a:pt x="6848622" y="1041641"/>
                  </a:cubicBezTo>
                  <a:close/>
                </a:path>
              </a:pathLst>
            </a:custGeom>
            <a:solidFill>
              <a:srgbClr val="A9C5DB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772337" y="7156252"/>
            <a:ext cx="8975343" cy="1345357"/>
            <a:chOff x="0" y="0"/>
            <a:chExt cx="6949146" cy="104164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49146" cy="1041641"/>
            </a:xfrm>
            <a:custGeom>
              <a:avLst/>
              <a:gdLst/>
              <a:ahLst/>
              <a:cxnLst/>
              <a:rect r="r" b="b" t="t" l="l"/>
              <a:pathLst>
                <a:path h="1041641" w="6949146">
                  <a:moveTo>
                    <a:pt x="6824687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24687" y="0"/>
                  </a:lnTo>
                  <a:cubicBezTo>
                    <a:pt x="6893266" y="0"/>
                    <a:pt x="6949146" y="55880"/>
                    <a:pt x="6949146" y="124460"/>
                  </a:cubicBezTo>
                  <a:lnTo>
                    <a:pt x="6949146" y="917181"/>
                  </a:lnTo>
                  <a:cubicBezTo>
                    <a:pt x="6949146" y="985761"/>
                    <a:pt x="6893266" y="1041641"/>
                    <a:pt x="6824687" y="1041641"/>
                  </a:cubicBezTo>
                  <a:close/>
                </a:path>
              </a:pathLst>
            </a:custGeom>
            <a:solidFill>
              <a:srgbClr val="BFD1DB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6806613" y="1946015"/>
            <a:ext cx="982585" cy="815546"/>
          </a:xfrm>
          <a:custGeom>
            <a:avLst/>
            <a:gdLst/>
            <a:ahLst/>
            <a:cxnLst/>
            <a:rect r="r" b="b" t="t" l="l"/>
            <a:pathLst>
              <a:path h="815546" w="982585">
                <a:moveTo>
                  <a:pt x="0" y="0"/>
                </a:moveTo>
                <a:lnTo>
                  <a:pt x="982586" y="0"/>
                </a:lnTo>
                <a:lnTo>
                  <a:pt x="982586" y="815545"/>
                </a:lnTo>
                <a:lnTo>
                  <a:pt x="0" y="815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09630" y="3887618"/>
            <a:ext cx="568964" cy="899548"/>
          </a:xfrm>
          <a:custGeom>
            <a:avLst/>
            <a:gdLst/>
            <a:ahLst/>
            <a:cxnLst/>
            <a:rect r="r" b="b" t="t" l="l"/>
            <a:pathLst>
              <a:path h="899548" w="568964">
                <a:moveTo>
                  <a:pt x="0" y="0"/>
                </a:moveTo>
                <a:lnTo>
                  <a:pt x="568964" y="0"/>
                </a:lnTo>
                <a:lnTo>
                  <a:pt x="568964" y="899548"/>
                </a:lnTo>
                <a:lnTo>
                  <a:pt x="0" y="89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848132" y="5667296"/>
            <a:ext cx="899548" cy="899548"/>
          </a:xfrm>
          <a:custGeom>
            <a:avLst/>
            <a:gdLst/>
            <a:ahLst/>
            <a:cxnLst/>
            <a:rect r="r" b="b" t="t" l="l"/>
            <a:pathLst>
              <a:path h="899548" w="899548">
                <a:moveTo>
                  <a:pt x="0" y="0"/>
                </a:moveTo>
                <a:lnTo>
                  <a:pt x="899548" y="0"/>
                </a:lnTo>
                <a:lnTo>
                  <a:pt x="899548" y="899548"/>
                </a:lnTo>
                <a:lnTo>
                  <a:pt x="0" y="89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019046" y="7379157"/>
            <a:ext cx="728634" cy="899548"/>
          </a:xfrm>
          <a:custGeom>
            <a:avLst/>
            <a:gdLst/>
            <a:ahLst/>
            <a:cxnLst/>
            <a:rect r="r" b="b" t="t" l="l"/>
            <a:pathLst>
              <a:path h="899548" w="728634">
                <a:moveTo>
                  <a:pt x="0" y="0"/>
                </a:moveTo>
                <a:lnTo>
                  <a:pt x="728634" y="0"/>
                </a:lnTo>
                <a:lnTo>
                  <a:pt x="728634" y="899548"/>
                </a:lnTo>
                <a:lnTo>
                  <a:pt x="0" y="89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574805" y="3179082"/>
            <a:ext cx="7228402" cy="5246370"/>
            <a:chOff x="0" y="0"/>
            <a:chExt cx="2899410" cy="21043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970" y="-1270"/>
              <a:ext cx="2903220" cy="2115820"/>
            </a:xfrm>
            <a:custGeom>
              <a:avLst/>
              <a:gdLst/>
              <a:ahLst/>
              <a:cxnLst/>
              <a:rect r="r" b="b" t="t" l="l"/>
              <a:pathLst>
                <a:path h="2115820" w="29032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6"/>
              <a:stretch>
                <a:fillRect l="-14710" t="0" r="-1471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04541" y="1326890"/>
            <a:ext cx="8423268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Γιατί “Μάθηση μέσω Παιχνιδιού” (Game-based learning, GBL);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92793" y="2262142"/>
            <a:ext cx="8501319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Γνωστικοί στόχοι: κατανόηση, εμβάθυνση και εφαρμογή εννοιών, κριτική επίλυση προβλήματος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992793" y="3792368"/>
            <a:ext cx="8305113" cy="137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Στόχοι δεξιοτήτων: συνεργασία, δημιουργικότητα, ψηφιακός γραμματισμός, διαχείριση χρόνου &amp; πόρων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992793" y="5457746"/>
            <a:ext cx="7855339" cy="132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1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Στόχοι στάσεων &amp; συμπεριφορών: ενίσχυση ενδιαφέροντος, κινήτρου και εμπλοκής (βελτίωση επίδοσης)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992793" y="7193990"/>
            <a:ext cx="8026253" cy="132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1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Μεταφορά γνώσης σε πραγματικές καταστάσεις, σε περιβάλλον χαμηλού ρίσκου που μιμείται την πραγματικότητα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264096"/>
            <a:ext cx="6904356" cy="9758808"/>
          </a:xfrm>
          <a:custGeom>
            <a:avLst/>
            <a:gdLst/>
            <a:ahLst/>
            <a:cxnLst/>
            <a:rect r="r" b="b" t="t" l="l"/>
            <a:pathLst>
              <a:path h="9758808" w="6904356">
                <a:moveTo>
                  <a:pt x="0" y="0"/>
                </a:moveTo>
                <a:lnTo>
                  <a:pt x="6904356" y="0"/>
                </a:lnTo>
                <a:lnTo>
                  <a:pt x="6904356" y="9758808"/>
                </a:lnTo>
                <a:lnTo>
                  <a:pt x="0" y="9758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64096"/>
            <a:ext cx="7090702" cy="10022194"/>
          </a:xfrm>
          <a:custGeom>
            <a:avLst/>
            <a:gdLst/>
            <a:ahLst/>
            <a:cxnLst/>
            <a:rect r="r" b="b" t="t" l="l"/>
            <a:pathLst>
              <a:path h="10022194" w="7090702">
                <a:moveTo>
                  <a:pt x="0" y="0"/>
                </a:moveTo>
                <a:lnTo>
                  <a:pt x="7090702" y="0"/>
                </a:lnTo>
                <a:lnTo>
                  <a:pt x="7090702" y="10022194"/>
                </a:lnTo>
                <a:lnTo>
                  <a:pt x="0" y="10022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0409" y="1460409"/>
            <a:ext cx="7366183" cy="7366183"/>
          </a:xfrm>
          <a:custGeom>
            <a:avLst/>
            <a:gdLst/>
            <a:ahLst/>
            <a:cxnLst/>
            <a:rect r="r" b="b" t="t" l="l"/>
            <a:pathLst>
              <a:path h="7366183" w="7366183">
                <a:moveTo>
                  <a:pt x="0" y="0"/>
                </a:moveTo>
                <a:lnTo>
                  <a:pt x="7366182" y="0"/>
                </a:lnTo>
                <a:lnTo>
                  <a:pt x="7366182" y="7366182"/>
                </a:lnTo>
                <a:lnTo>
                  <a:pt x="0" y="736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74687" y="3034283"/>
            <a:ext cx="7137626" cy="5133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8700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Ιδέα εφαρμογής:</a:t>
            </a:r>
          </a:p>
          <a:p>
            <a:pPr algn="ctr">
              <a:lnSpc>
                <a:spcPts val="8700"/>
              </a:lnSpc>
            </a:pPr>
            <a:r>
              <a:rPr lang="en-US" sz="8700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 </a:t>
            </a:r>
          </a:p>
          <a:p>
            <a:pPr algn="ctr">
              <a:lnSpc>
                <a:spcPts val="7000"/>
              </a:lnSpc>
            </a:pPr>
            <a:r>
              <a:rPr lang="en-US" sz="7000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Διαγνωστικό τεστ Α Λυκείου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9642732">
            <a:off x="12984091" y="5390562"/>
            <a:ext cx="6083862" cy="6313442"/>
          </a:xfrm>
          <a:custGeom>
            <a:avLst/>
            <a:gdLst/>
            <a:ahLst/>
            <a:cxnLst/>
            <a:rect r="r" b="b" t="t" l="l"/>
            <a:pathLst>
              <a:path h="6313442" w="6083862">
                <a:moveTo>
                  <a:pt x="0" y="0"/>
                </a:moveTo>
                <a:lnTo>
                  <a:pt x="6083862" y="0"/>
                </a:lnTo>
                <a:lnTo>
                  <a:pt x="6083862" y="6313442"/>
                </a:lnTo>
                <a:lnTo>
                  <a:pt x="0" y="6313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395955" y="723900"/>
            <a:ext cx="8533627" cy="908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1"/>
              </a:lnSpc>
            </a:pPr>
            <a:r>
              <a:rPr lang="en-US" sz="4268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Πώς </a:t>
            </a:r>
            <a:r>
              <a:rPr lang="en-US" b="true" sz="4268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ενσωματώνεται πρακτικά:</a:t>
            </a:r>
          </a:p>
          <a:p>
            <a:pPr algn="l" marL="921467" indent="-460733" lvl="1">
              <a:lnSpc>
                <a:spcPts val="5121"/>
              </a:lnSpc>
              <a:buFont typeface="Arial"/>
              <a:buChar char="•"/>
            </a:pP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Τα exit</a:t>
            </a: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tickets</a:t>
            </a: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τοποθετούνται στο τέλος</a:t>
            </a: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τ</a:t>
            </a: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ου διαγνωστικού τεστ (τελευταία σελίδα).</a:t>
            </a:r>
          </a:p>
          <a:p>
            <a:pPr algn="l" marL="921467" indent="-460733" lvl="1">
              <a:lnSpc>
                <a:spcPts val="5121"/>
              </a:lnSpc>
              <a:buFont typeface="Arial"/>
              <a:buChar char="•"/>
            </a:pP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Οι απαντήσεις αναλύονται όχι για βαθμολόγηση, αλλά για χάραξη διδακτικής στρατηγικής.</a:t>
            </a:r>
          </a:p>
          <a:p>
            <a:pPr algn="l" marL="921467" indent="-460733" lvl="1">
              <a:lnSpc>
                <a:spcPts val="5121"/>
              </a:lnSpc>
              <a:buFont typeface="Arial"/>
              <a:buChar char="•"/>
            </a:pPr>
            <a:r>
              <a:rPr lang="en-US" sz="4268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Δίνουν ποιοτική ανατροφοδότηση και για το γνωστικό επίπεδο και για τη συναισθηματική στάση των μαθητών απέναντι στο μάθημα.</a:t>
            </a:r>
          </a:p>
          <a:p>
            <a:pPr algn="l">
              <a:lnSpc>
                <a:spcPts val="5246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94504" y="4835534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0" y="0"/>
                </a:moveTo>
                <a:lnTo>
                  <a:pt x="6694241" y="0"/>
                </a:lnTo>
                <a:lnTo>
                  <a:pt x="6694241" y="6946854"/>
                </a:lnTo>
                <a:lnTo>
                  <a:pt x="0" y="6946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26106" y="-589949"/>
            <a:ext cx="6694241" cy="6946854"/>
          </a:xfrm>
          <a:custGeom>
            <a:avLst/>
            <a:gdLst/>
            <a:ahLst/>
            <a:cxnLst/>
            <a:rect r="r" b="b" t="t" l="l"/>
            <a:pathLst>
              <a:path h="6946854" w="6694241">
                <a:moveTo>
                  <a:pt x="6694241" y="6946854"/>
                </a:moveTo>
                <a:lnTo>
                  <a:pt x="0" y="6946854"/>
                </a:lnTo>
                <a:lnTo>
                  <a:pt x="0" y="0"/>
                </a:lnTo>
                <a:lnTo>
                  <a:pt x="6694241" y="0"/>
                </a:lnTo>
                <a:lnTo>
                  <a:pt x="6694241" y="69468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07856" y="2494636"/>
            <a:ext cx="14672288" cy="6763664"/>
            <a:chOff x="0" y="0"/>
            <a:chExt cx="3864306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4306" cy="1781377"/>
            </a:xfrm>
            <a:custGeom>
              <a:avLst/>
              <a:gdLst/>
              <a:ahLst/>
              <a:cxnLst/>
              <a:rect r="r" b="b" t="t" l="l"/>
              <a:pathLst>
                <a:path h="1781377" w="3864306">
                  <a:moveTo>
                    <a:pt x="26910" y="0"/>
                  </a:moveTo>
                  <a:lnTo>
                    <a:pt x="3837396" y="0"/>
                  </a:lnTo>
                  <a:cubicBezTo>
                    <a:pt x="3852258" y="0"/>
                    <a:pt x="3864306" y="12048"/>
                    <a:pt x="3864306" y="26910"/>
                  </a:cubicBezTo>
                  <a:lnTo>
                    <a:pt x="3864306" y="1754466"/>
                  </a:lnTo>
                  <a:cubicBezTo>
                    <a:pt x="3864306" y="1769328"/>
                    <a:pt x="3852258" y="1781377"/>
                    <a:pt x="3837396" y="1781377"/>
                  </a:cubicBezTo>
                  <a:lnTo>
                    <a:pt x="26910" y="1781377"/>
                  </a:lnTo>
                  <a:cubicBezTo>
                    <a:pt x="12048" y="1781377"/>
                    <a:pt x="0" y="1769328"/>
                    <a:pt x="0" y="1754466"/>
                  </a:cubicBezTo>
                  <a:lnTo>
                    <a:pt x="0" y="26910"/>
                  </a:lnTo>
                  <a:cubicBezTo>
                    <a:pt x="0" y="12048"/>
                    <a:pt x="12048" y="0"/>
                    <a:pt x="26910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864306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138337" y="838217"/>
            <a:ext cx="10102985" cy="3343170"/>
          </a:xfrm>
          <a:custGeom>
            <a:avLst/>
            <a:gdLst/>
            <a:ahLst/>
            <a:cxnLst/>
            <a:rect r="r" b="b" t="t" l="l"/>
            <a:pathLst>
              <a:path h="3343170" w="10102985">
                <a:moveTo>
                  <a:pt x="0" y="0"/>
                </a:moveTo>
                <a:lnTo>
                  <a:pt x="10102985" y="0"/>
                </a:lnTo>
                <a:lnTo>
                  <a:pt x="10102985" y="3343169"/>
                </a:lnTo>
                <a:lnTo>
                  <a:pt x="0" y="334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138337" y="1386938"/>
            <a:ext cx="10102985" cy="2702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Traffic Light Check</a:t>
            </a:r>
          </a:p>
          <a:p>
            <a:pPr algn="ctr">
              <a:lnSpc>
                <a:spcPts val="4799"/>
              </a:lnSpc>
            </a:pPr>
            <a:r>
              <a:rPr lang="en-US" sz="47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Ένα κύτταρο περιέχει: DNA, RNA, μιτοχόνδρια, ένζυμα, πυρήνα, πρωτεΐνες, χλωροπλάστες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852616" y="4367062"/>
            <a:ext cx="1286255" cy="1204847"/>
            <a:chOff x="0" y="0"/>
            <a:chExt cx="867719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67719" cy="812800"/>
            </a:xfrm>
            <a:custGeom>
              <a:avLst/>
              <a:gdLst/>
              <a:ahLst/>
              <a:cxnLst/>
              <a:rect r="r" b="b" t="t" l="l"/>
              <a:pathLst>
                <a:path h="812800" w="867719">
                  <a:moveTo>
                    <a:pt x="433859" y="0"/>
                  </a:moveTo>
                  <a:cubicBezTo>
                    <a:pt x="194245" y="0"/>
                    <a:pt x="0" y="181951"/>
                    <a:pt x="0" y="406400"/>
                  </a:cubicBezTo>
                  <a:cubicBezTo>
                    <a:pt x="0" y="630849"/>
                    <a:pt x="194245" y="812800"/>
                    <a:pt x="433859" y="812800"/>
                  </a:cubicBezTo>
                  <a:cubicBezTo>
                    <a:pt x="673473" y="812800"/>
                    <a:pt x="867719" y="630849"/>
                    <a:pt x="867719" y="406400"/>
                  </a:cubicBezTo>
                  <a:cubicBezTo>
                    <a:pt x="867719" y="181951"/>
                    <a:pt x="673473" y="0"/>
                    <a:pt x="433859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81349" y="47625"/>
              <a:ext cx="705022" cy="688975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4569058" y="4367062"/>
            <a:ext cx="10922131" cy="1203845"/>
            <a:chOff x="0" y="0"/>
            <a:chExt cx="3656805" cy="40305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56805" cy="403056"/>
            </a:xfrm>
            <a:custGeom>
              <a:avLst/>
              <a:gdLst/>
              <a:ahLst/>
              <a:cxnLst/>
              <a:rect r="r" b="b" t="t" l="l"/>
              <a:pathLst>
                <a:path h="403056" w="3656805">
                  <a:moveTo>
                    <a:pt x="36150" y="0"/>
                  </a:moveTo>
                  <a:lnTo>
                    <a:pt x="3620655" y="0"/>
                  </a:lnTo>
                  <a:cubicBezTo>
                    <a:pt x="3630242" y="0"/>
                    <a:pt x="3639438" y="3809"/>
                    <a:pt x="3646217" y="10588"/>
                  </a:cubicBezTo>
                  <a:cubicBezTo>
                    <a:pt x="3652996" y="17368"/>
                    <a:pt x="3656805" y="26563"/>
                    <a:pt x="3656805" y="36150"/>
                  </a:cubicBezTo>
                  <a:lnTo>
                    <a:pt x="3656805" y="366905"/>
                  </a:lnTo>
                  <a:cubicBezTo>
                    <a:pt x="3656805" y="386871"/>
                    <a:pt x="3640620" y="403056"/>
                    <a:pt x="3620655" y="403056"/>
                  </a:cubicBezTo>
                  <a:lnTo>
                    <a:pt x="36150" y="403056"/>
                  </a:lnTo>
                  <a:cubicBezTo>
                    <a:pt x="16185" y="403056"/>
                    <a:pt x="0" y="386871"/>
                    <a:pt x="0" y="366905"/>
                  </a:cubicBezTo>
                  <a:lnTo>
                    <a:pt x="0" y="36150"/>
                  </a:lnTo>
                  <a:cubicBezTo>
                    <a:pt x="0" y="16185"/>
                    <a:pt x="16185" y="0"/>
                    <a:pt x="361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656805" cy="441156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776155" y="4702284"/>
            <a:ext cx="10697072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Κατανοώ πλήρως τη δομή και τη λειτουργία: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853151" y="5917723"/>
            <a:ext cx="1285186" cy="1203845"/>
            <a:chOff x="0" y="0"/>
            <a:chExt cx="867719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7719" cy="812800"/>
            </a:xfrm>
            <a:custGeom>
              <a:avLst/>
              <a:gdLst/>
              <a:ahLst/>
              <a:cxnLst/>
              <a:rect r="r" b="b" t="t" l="l"/>
              <a:pathLst>
                <a:path h="812800" w="867719">
                  <a:moveTo>
                    <a:pt x="433859" y="0"/>
                  </a:moveTo>
                  <a:cubicBezTo>
                    <a:pt x="194245" y="0"/>
                    <a:pt x="0" y="181951"/>
                    <a:pt x="0" y="406400"/>
                  </a:cubicBezTo>
                  <a:cubicBezTo>
                    <a:pt x="0" y="630849"/>
                    <a:pt x="194245" y="812800"/>
                    <a:pt x="433859" y="812800"/>
                  </a:cubicBezTo>
                  <a:cubicBezTo>
                    <a:pt x="673473" y="812800"/>
                    <a:pt x="867719" y="630849"/>
                    <a:pt x="867719" y="406400"/>
                  </a:cubicBezTo>
                  <a:cubicBezTo>
                    <a:pt x="867719" y="181951"/>
                    <a:pt x="673473" y="0"/>
                    <a:pt x="433859" y="0"/>
                  </a:cubicBezTo>
                  <a:close/>
                </a:path>
              </a:pathLst>
            </a:custGeom>
            <a:solidFill>
              <a:srgbClr val="F8C95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81349" y="47625"/>
              <a:ext cx="705022" cy="688975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4568457" y="5917723"/>
            <a:ext cx="10922131" cy="1203845"/>
            <a:chOff x="0" y="0"/>
            <a:chExt cx="3656805" cy="40305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656805" cy="403056"/>
            </a:xfrm>
            <a:custGeom>
              <a:avLst/>
              <a:gdLst/>
              <a:ahLst/>
              <a:cxnLst/>
              <a:rect r="r" b="b" t="t" l="l"/>
              <a:pathLst>
                <a:path h="403056" w="3656805">
                  <a:moveTo>
                    <a:pt x="36150" y="0"/>
                  </a:moveTo>
                  <a:lnTo>
                    <a:pt x="3620655" y="0"/>
                  </a:lnTo>
                  <a:cubicBezTo>
                    <a:pt x="3630242" y="0"/>
                    <a:pt x="3639438" y="3809"/>
                    <a:pt x="3646217" y="10588"/>
                  </a:cubicBezTo>
                  <a:cubicBezTo>
                    <a:pt x="3652996" y="17368"/>
                    <a:pt x="3656805" y="26563"/>
                    <a:pt x="3656805" y="36150"/>
                  </a:cubicBezTo>
                  <a:lnTo>
                    <a:pt x="3656805" y="366905"/>
                  </a:lnTo>
                  <a:cubicBezTo>
                    <a:pt x="3656805" y="386871"/>
                    <a:pt x="3640620" y="403056"/>
                    <a:pt x="3620655" y="403056"/>
                  </a:cubicBezTo>
                  <a:lnTo>
                    <a:pt x="36150" y="403056"/>
                  </a:lnTo>
                  <a:cubicBezTo>
                    <a:pt x="16185" y="403056"/>
                    <a:pt x="0" y="386871"/>
                    <a:pt x="0" y="366905"/>
                  </a:cubicBezTo>
                  <a:lnTo>
                    <a:pt x="0" y="36150"/>
                  </a:lnTo>
                  <a:cubicBezTo>
                    <a:pt x="0" y="16185"/>
                    <a:pt x="16185" y="0"/>
                    <a:pt x="361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656805" cy="441156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5310478" y="6252946"/>
            <a:ext cx="943808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Δεν είμαι σίγουρος για: 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853151" y="7465277"/>
            <a:ext cx="1285186" cy="1203845"/>
            <a:chOff x="0" y="0"/>
            <a:chExt cx="867719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67719" cy="812800"/>
            </a:xfrm>
            <a:custGeom>
              <a:avLst/>
              <a:gdLst/>
              <a:ahLst/>
              <a:cxnLst/>
              <a:rect r="r" b="b" t="t" l="l"/>
              <a:pathLst>
                <a:path h="812800" w="867719">
                  <a:moveTo>
                    <a:pt x="433859" y="0"/>
                  </a:moveTo>
                  <a:cubicBezTo>
                    <a:pt x="194245" y="0"/>
                    <a:pt x="0" y="181951"/>
                    <a:pt x="0" y="406400"/>
                  </a:cubicBezTo>
                  <a:cubicBezTo>
                    <a:pt x="0" y="630849"/>
                    <a:pt x="194245" y="812800"/>
                    <a:pt x="433859" y="812800"/>
                  </a:cubicBezTo>
                  <a:cubicBezTo>
                    <a:pt x="673473" y="812800"/>
                    <a:pt x="867719" y="630849"/>
                    <a:pt x="867719" y="406400"/>
                  </a:cubicBezTo>
                  <a:cubicBezTo>
                    <a:pt x="867719" y="181951"/>
                    <a:pt x="673473" y="0"/>
                    <a:pt x="433859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81349" y="47625"/>
              <a:ext cx="705022" cy="688975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568457" y="7465277"/>
            <a:ext cx="10922131" cy="1203845"/>
            <a:chOff x="0" y="0"/>
            <a:chExt cx="3656805" cy="40305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656805" cy="403056"/>
            </a:xfrm>
            <a:custGeom>
              <a:avLst/>
              <a:gdLst/>
              <a:ahLst/>
              <a:cxnLst/>
              <a:rect r="r" b="b" t="t" l="l"/>
              <a:pathLst>
                <a:path h="403056" w="3656805">
                  <a:moveTo>
                    <a:pt x="36150" y="0"/>
                  </a:moveTo>
                  <a:lnTo>
                    <a:pt x="3620655" y="0"/>
                  </a:lnTo>
                  <a:cubicBezTo>
                    <a:pt x="3630242" y="0"/>
                    <a:pt x="3639438" y="3809"/>
                    <a:pt x="3646217" y="10588"/>
                  </a:cubicBezTo>
                  <a:cubicBezTo>
                    <a:pt x="3652996" y="17368"/>
                    <a:pt x="3656805" y="26563"/>
                    <a:pt x="3656805" y="36150"/>
                  </a:cubicBezTo>
                  <a:lnTo>
                    <a:pt x="3656805" y="366905"/>
                  </a:lnTo>
                  <a:cubicBezTo>
                    <a:pt x="3656805" y="386871"/>
                    <a:pt x="3640620" y="403056"/>
                    <a:pt x="3620655" y="403056"/>
                  </a:cubicBezTo>
                  <a:lnTo>
                    <a:pt x="36150" y="403056"/>
                  </a:lnTo>
                  <a:cubicBezTo>
                    <a:pt x="16185" y="403056"/>
                    <a:pt x="0" y="386871"/>
                    <a:pt x="0" y="366905"/>
                  </a:cubicBezTo>
                  <a:lnTo>
                    <a:pt x="0" y="36150"/>
                  </a:lnTo>
                  <a:cubicBezTo>
                    <a:pt x="0" y="16185"/>
                    <a:pt x="16185" y="0"/>
                    <a:pt x="361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3656805" cy="441156"/>
            </a:xfrm>
            <a:prstGeom prst="rect">
              <a:avLst/>
            </a:prstGeom>
          </p:spPr>
          <p:txBody>
            <a:bodyPr anchor="ctr" rtlCol="false" tIns="39962" lIns="39962" bIns="39962" rIns="39962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5310478" y="7800500"/>
            <a:ext cx="9438089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Χρειάζομαι περισσότερη βοήθεια: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81150" y="3078496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0" y="0"/>
                </a:moveTo>
                <a:lnTo>
                  <a:pt x="7533419" y="0"/>
                </a:lnTo>
                <a:lnTo>
                  <a:pt x="7533419" y="8543053"/>
                </a:lnTo>
                <a:lnTo>
                  <a:pt x="0" y="8543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66583" y="-1193030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7533419" y="8543053"/>
                </a:moveTo>
                <a:lnTo>
                  <a:pt x="0" y="8543053"/>
                </a:lnTo>
                <a:lnTo>
                  <a:pt x="0" y="0"/>
                </a:lnTo>
                <a:lnTo>
                  <a:pt x="7533419" y="0"/>
                </a:lnTo>
                <a:lnTo>
                  <a:pt x="7533419" y="85430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3492334"/>
            <a:ext cx="13578586" cy="4946777"/>
            <a:chOff x="0" y="0"/>
            <a:chExt cx="3576253" cy="13028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302855"/>
            </a:xfrm>
            <a:custGeom>
              <a:avLst/>
              <a:gdLst/>
              <a:ahLst/>
              <a:cxnLst/>
              <a:rect r="r" b="b" t="t" l="l"/>
              <a:pathLst>
                <a:path h="1302855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273777"/>
                  </a:lnTo>
                  <a:cubicBezTo>
                    <a:pt x="3576253" y="1281489"/>
                    <a:pt x="3573190" y="1288885"/>
                    <a:pt x="3567736" y="1294338"/>
                  </a:cubicBezTo>
                  <a:cubicBezTo>
                    <a:pt x="3562283" y="1299791"/>
                    <a:pt x="3554887" y="1302855"/>
                    <a:pt x="3547175" y="1302855"/>
                  </a:cubicBezTo>
                  <a:lnTo>
                    <a:pt x="29078" y="1302855"/>
                  </a:lnTo>
                  <a:cubicBezTo>
                    <a:pt x="13019" y="1302855"/>
                    <a:pt x="0" y="1289836"/>
                    <a:pt x="0" y="1273777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3409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5553" y="2000289"/>
            <a:ext cx="8856894" cy="2930827"/>
          </a:xfrm>
          <a:custGeom>
            <a:avLst/>
            <a:gdLst/>
            <a:ahLst/>
            <a:cxnLst/>
            <a:rect r="r" b="b" t="t" l="l"/>
            <a:pathLst>
              <a:path h="2930827" w="8856894">
                <a:moveTo>
                  <a:pt x="0" y="0"/>
                </a:moveTo>
                <a:lnTo>
                  <a:pt x="8856894" y="0"/>
                </a:lnTo>
                <a:lnTo>
                  <a:pt x="8856894" y="2930827"/>
                </a:lnTo>
                <a:lnTo>
                  <a:pt x="0" y="2930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2781776"/>
            <a:ext cx="8891430" cy="1859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Περίληψη αξίας </a:t>
            </a:r>
          </a:p>
          <a:p>
            <a:pPr algn="ctr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3€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85560" y="5148530"/>
            <a:ext cx="13089259" cy="3233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50"/>
              </a:lnSpc>
            </a:pPr>
            <a:r>
              <a:rPr lang="en-US" sz="505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Προσπάθησε να περιγράψεις το ρόλο του DNA στα κύτταρα.</a:t>
            </a:r>
          </a:p>
          <a:p>
            <a:pPr algn="ctr">
              <a:lnSpc>
                <a:spcPts val="5050"/>
              </a:lnSpc>
            </a:pPr>
            <a:r>
              <a:rPr lang="en-US" sz="505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 </a:t>
            </a:r>
            <a:r>
              <a:rPr lang="en-US" sz="505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Κάθε λέξη που θα χρησιμοποιήσεις αξίζει 10 cents—μπορείς να ξοδέψεις μόνο 3€ (or 30 λέξεις)!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49746">
            <a:off x="-2834832" y="78167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0" y="0"/>
                </a:moveTo>
                <a:lnTo>
                  <a:pt x="7112591" y="0"/>
                </a:lnTo>
                <a:lnTo>
                  <a:pt x="7112591" y="6388400"/>
                </a:lnTo>
                <a:lnTo>
                  <a:pt x="0" y="638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249746">
            <a:off x="13703004" y="4941291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7112592" y="6388400"/>
                </a:moveTo>
                <a:lnTo>
                  <a:pt x="0" y="6388400"/>
                </a:lnTo>
                <a:lnTo>
                  <a:pt x="0" y="0"/>
                </a:lnTo>
                <a:lnTo>
                  <a:pt x="7112592" y="0"/>
                </a:lnTo>
                <a:lnTo>
                  <a:pt x="7112592" y="6388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2494636"/>
            <a:ext cx="13578586" cy="6763664"/>
            <a:chOff x="0" y="0"/>
            <a:chExt cx="3576253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781377"/>
            </a:xfrm>
            <a:custGeom>
              <a:avLst/>
              <a:gdLst/>
              <a:ahLst/>
              <a:cxnLst/>
              <a:rect r="r" b="b" t="t" l="l"/>
              <a:pathLst>
                <a:path h="1781377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752298"/>
                  </a:lnTo>
                  <a:cubicBezTo>
                    <a:pt x="3576253" y="1768358"/>
                    <a:pt x="3563234" y="1781377"/>
                    <a:pt x="3547175" y="1781377"/>
                  </a:cubicBezTo>
                  <a:lnTo>
                    <a:pt x="29078" y="1781377"/>
                  </a:lnTo>
                  <a:cubicBezTo>
                    <a:pt x="13019" y="1781377"/>
                    <a:pt x="0" y="1768358"/>
                    <a:pt x="0" y="1752298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F878CD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028700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1396463"/>
            <a:ext cx="8925966" cy="193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74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Σύνδεση με τον πραγματικό κόσμο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17131" y="5248275"/>
            <a:ext cx="11853738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</a:t>
            </a: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 ένα παράδειγμα από την καθημερινή σου ζωή ή την επικαιρότητα που συνδέεται με κάτι που έμαθες στο μάθημα της Βιολογίας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DF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72337" y="1918945"/>
            <a:ext cx="9016862" cy="1345357"/>
            <a:chOff x="0" y="0"/>
            <a:chExt cx="6981292" cy="10416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81292" cy="1041641"/>
            </a:xfrm>
            <a:custGeom>
              <a:avLst/>
              <a:gdLst/>
              <a:ahLst/>
              <a:cxnLst/>
              <a:rect r="r" b="b" t="t" l="l"/>
              <a:pathLst>
                <a:path h="1041641" w="6981292">
                  <a:moveTo>
                    <a:pt x="685683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6832" y="0"/>
                  </a:lnTo>
                  <a:cubicBezTo>
                    <a:pt x="6925412" y="0"/>
                    <a:pt x="6981292" y="55880"/>
                    <a:pt x="6981292" y="124460"/>
                  </a:cubicBezTo>
                  <a:lnTo>
                    <a:pt x="6981292" y="917181"/>
                  </a:lnTo>
                  <a:cubicBezTo>
                    <a:pt x="6981292" y="985761"/>
                    <a:pt x="6925412" y="1041641"/>
                    <a:pt x="6856832" y="1041641"/>
                  </a:cubicBezTo>
                  <a:close/>
                </a:path>
              </a:pathLst>
            </a:custGeom>
            <a:solidFill>
              <a:srgbClr val="A9C5D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772337" y="3664714"/>
            <a:ext cx="9016862" cy="1557674"/>
            <a:chOff x="0" y="0"/>
            <a:chExt cx="6981292" cy="120602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981292" cy="1206027"/>
            </a:xfrm>
            <a:custGeom>
              <a:avLst/>
              <a:gdLst/>
              <a:ahLst/>
              <a:cxnLst/>
              <a:rect r="r" b="b" t="t" l="l"/>
              <a:pathLst>
                <a:path h="1206027" w="6981292">
                  <a:moveTo>
                    <a:pt x="6856832" y="1206027"/>
                  </a:moveTo>
                  <a:lnTo>
                    <a:pt x="124460" y="1206027"/>
                  </a:lnTo>
                  <a:cubicBezTo>
                    <a:pt x="55880" y="1206027"/>
                    <a:pt x="0" y="1150147"/>
                    <a:pt x="0" y="10815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56832" y="0"/>
                  </a:lnTo>
                  <a:cubicBezTo>
                    <a:pt x="6925412" y="0"/>
                    <a:pt x="6981292" y="55880"/>
                    <a:pt x="6981292" y="124460"/>
                  </a:cubicBezTo>
                  <a:lnTo>
                    <a:pt x="6981292" y="1081567"/>
                  </a:lnTo>
                  <a:cubicBezTo>
                    <a:pt x="6981292" y="1150147"/>
                    <a:pt x="6925412" y="1206027"/>
                    <a:pt x="6856832" y="1206027"/>
                  </a:cubicBezTo>
                  <a:close/>
                </a:path>
              </a:pathLst>
            </a:custGeom>
            <a:solidFill>
              <a:srgbClr val="BFD1DB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72337" y="5410483"/>
            <a:ext cx="9006257" cy="1345357"/>
            <a:chOff x="0" y="0"/>
            <a:chExt cx="6973081" cy="10416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73081" cy="1041641"/>
            </a:xfrm>
            <a:custGeom>
              <a:avLst/>
              <a:gdLst/>
              <a:ahLst/>
              <a:cxnLst/>
              <a:rect r="r" b="b" t="t" l="l"/>
              <a:pathLst>
                <a:path h="1041641" w="6973081">
                  <a:moveTo>
                    <a:pt x="6848622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48622" y="0"/>
                  </a:lnTo>
                  <a:cubicBezTo>
                    <a:pt x="6917202" y="0"/>
                    <a:pt x="6973081" y="55880"/>
                    <a:pt x="6973081" y="124460"/>
                  </a:cubicBezTo>
                  <a:lnTo>
                    <a:pt x="6973081" y="917181"/>
                  </a:lnTo>
                  <a:cubicBezTo>
                    <a:pt x="6973081" y="985761"/>
                    <a:pt x="6917202" y="1041641"/>
                    <a:pt x="6848622" y="1041641"/>
                  </a:cubicBezTo>
                  <a:close/>
                </a:path>
              </a:pathLst>
            </a:custGeom>
            <a:solidFill>
              <a:srgbClr val="A9C5DB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772337" y="7156252"/>
            <a:ext cx="8975343" cy="1345357"/>
            <a:chOff x="0" y="0"/>
            <a:chExt cx="6949146" cy="104164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49146" cy="1041641"/>
            </a:xfrm>
            <a:custGeom>
              <a:avLst/>
              <a:gdLst/>
              <a:ahLst/>
              <a:cxnLst/>
              <a:rect r="r" b="b" t="t" l="l"/>
              <a:pathLst>
                <a:path h="1041641" w="6949146">
                  <a:moveTo>
                    <a:pt x="6824687" y="1041640"/>
                  </a:moveTo>
                  <a:lnTo>
                    <a:pt x="124460" y="1041640"/>
                  </a:lnTo>
                  <a:cubicBezTo>
                    <a:pt x="55880" y="1041640"/>
                    <a:pt x="0" y="985761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24687" y="0"/>
                  </a:lnTo>
                  <a:cubicBezTo>
                    <a:pt x="6893266" y="0"/>
                    <a:pt x="6949146" y="55880"/>
                    <a:pt x="6949146" y="124460"/>
                  </a:cubicBezTo>
                  <a:lnTo>
                    <a:pt x="6949146" y="917181"/>
                  </a:lnTo>
                  <a:cubicBezTo>
                    <a:pt x="6949146" y="985761"/>
                    <a:pt x="6893266" y="1041641"/>
                    <a:pt x="6824687" y="1041641"/>
                  </a:cubicBezTo>
                  <a:close/>
                </a:path>
              </a:pathLst>
            </a:custGeom>
            <a:solidFill>
              <a:srgbClr val="BFD1DB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7019046" y="2258618"/>
            <a:ext cx="982585" cy="815546"/>
          </a:xfrm>
          <a:custGeom>
            <a:avLst/>
            <a:gdLst/>
            <a:ahLst/>
            <a:cxnLst/>
            <a:rect r="r" b="b" t="t" l="l"/>
            <a:pathLst>
              <a:path h="815546" w="982585">
                <a:moveTo>
                  <a:pt x="0" y="0"/>
                </a:moveTo>
                <a:lnTo>
                  <a:pt x="982585" y="0"/>
                </a:lnTo>
                <a:lnTo>
                  <a:pt x="982585" y="815546"/>
                </a:lnTo>
                <a:lnTo>
                  <a:pt x="0" y="815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09630" y="3887618"/>
            <a:ext cx="568964" cy="899548"/>
          </a:xfrm>
          <a:custGeom>
            <a:avLst/>
            <a:gdLst/>
            <a:ahLst/>
            <a:cxnLst/>
            <a:rect r="r" b="b" t="t" l="l"/>
            <a:pathLst>
              <a:path h="899548" w="568964">
                <a:moveTo>
                  <a:pt x="0" y="0"/>
                </a:moveTo>
                <a:lnTo>
                  <a:pt x="568964" y="0"/>
                </a:lnTo>
                <a:lnTo>
                  <a:pt x="568964" y="899548"/>
                </a:lnTo>
                <a:lnTo>
                  <a:pt x="0" y="89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848132" y="5667296"/>
            <a:ext cx="899548" cy="899548"/>
          </a:xfrm>
          <a:custGeom>
            <a:avLst/>
            <a:gdLst/>
            <a:ahLst/>
            <a:cxnLst/>
            <a:rect r="r" b="b" t="t" l="l"/>
            <a:pathLst>
              <a:path h="899548" w="899548">
                <a:moveTo>
                  <a:pt x="0" y="0"/>
                </a:moveTo>
                <a:lnTo>
                  <a:pt x="899548" y="0"/>
                </a:lnTo>
                <a:lnTo>
                  <a:pt x="899548" y="899548"/>
                </a:lnTo>
                <a:lnTo>
                  <a:pt x="0" y="899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019046" y="7379157"/>
            <a:ext cx="728634" cy="899548"/>
          </a:xfrm>
          <a:custGeom>
            <a:avLst/>
            <a:gdLst/>
            <a:ahLst/>
            <a:cxnLst/>
            <a:rect r="r" b="b" t="t" l="l"/>
            <a:pathLst>
              <a:path h="899548" w="728634">
                <a:moveTo>
                  <a:pt x="0" y="0"/>
                </a:moveTo>
                <a:lnTo>
                  <a:pt x="728634" y="0"/>
                </a:lnTo>
                <a:lnTo>
                  <a:pt x="728634" y="899548"/>
                </a:lnTo>
                <a:lnTo>
                  <a:pt x="0" y="89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704541" y="3275405"/>
            <a:ext cx="7228402" cy="5246370"/>
            <a:chOff x="0" y="0"/>
            <a:chExt cx="2899410" cy="21043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970" y="-1270"/>
              <a:ext cx="2903220" cy="2115820"/>
            </a:xfrm>
            <a:custGeom>
              <a:avLst/>
              <a:gdLst/>
              <a:ahLst/>
              <a:cxnLst/>
              <a:rect r="r" b="b" t="t" l="l"/>
              <a:pathLst>
                <a:path h="2115820" w="29032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6"/>
              <a:stretch>
                <a:fillRect l="-4511" t="0" r="-4511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04541" y="1326890"/>
            <a:ext cx="8423268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000000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Γιατί “Μάθηση μέσω Παιχνιδιού” στις Φυσικές Επιστήμες; ;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92793" y="2262142"/>
            <a:ext cx="8501319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Πειραματισμός σε ασφαλές εικονικό περιβάλλον (ανακάλυψη, κατανόηση και εφαρμογή εννοιών)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992793" y="3792368"/>
            <a:ext cx="8305113" cy="916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Επίλυση προβλημάτων σε συνθήκες που προσομοιώνουν πραγματικές καταστάσεις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992793" y="5457746"/>
            <a:ext cx="7855339" cy="88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1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Ενίσχυση εσωτερικού κινήτρου μάθησης, μέσω πρόκλησης, επιβράβευσης και προόδου.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992793" y="7193990"/>
            <a:ext cx="8026253" cy="132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1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Άμεση ανατροφοδότηση/αυτοαξιολόγηση, ενίσχυση αυτοπεποίθησης και ανθεκτικότητας απέναντι σε αποτυχίες.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7466" y="2269368"/>
            <a:ext cx="8053068" cy="4148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47"/>
              </a:lnSpc>
            </a:pPr>
            <a:r>
              <a:rPr lang="en-US" sz="15947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Exit</a:t>
            </a:r>
          </a:p>
          <a:p>
            <a:pPr algn="ctr">
              <a:lnSpc>
                <a:spcPts val="15947"/>
              </a:lnSpc>
            </a:pPr>
            <a:r>
              <a:rPr lang="en-US" sz="15947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Tickets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900425">
            <a:off x="12360860" y="-3234314"/>
            <a:ext cx="7052531" cy="7183134"/>
          </a:xfrm>
          <a:custGeom>
            <a:avLst/>
            <a:gdLst/>
            <a:ahLst/>
            <a:cxnLst/>
            <a:rect r="r" b="b" t="t" l="l"/>
            <a:pathLst>
              <a:path h="7183134" w="7052531">
                <a:moveTo>
                  <a:pt x="0" y="0"/>
                </a:moveTo>
                <a:lnTo>
                  <a:pt x="7052532" y="0"/>
                </a:lnTo>
                <a:lnTo>
                  <a:pt x="7052532" y="7183133"/>
                </a:lnTo>
                <a:lnTo>
                  <a:pt x="0" y="7183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78558">
            <a:off x="-601738" y="-1017848"/>
            <a:ext cx="6083862" cy="6313442"/>
          </a:xfrm>
          <a:custGeom>
            <a:avLst/>
            <a:gdLst/>
            <a:ahLst/>
            <a:cxnLst/>
            <a:rect r="r" b="b" t="t" l="l"/>
            <a:pathLst>
              <a:path h="6313442" w="6083862">
                <a:moveTo>
                  <a:pt x="0" y="0"/>
                </a:moveTo>
                <a:lnTo>
                  <a:pt x="6083862" y="0"/>
                </a:lnTo>
                <a:lnTo>
                  <a:pt x="6083862" y="6313442"/>
                </a:lnTo>
                <a:lnTo>
                  <a:pt x="0" y="631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573302">
            <a:off x="13874265" y="6188249"/>
            <a:ext cx="7357421" cy="6140103"/>
          </a:xfrm>
          <a:custGeom>
            <a:avLst/>
            <a:gdLst/>
            <a:ahLst/>
            <a:cxnLst/>
            <a:rect r="r" b="b" t="t" l="l"/>
            <a:pathLst>
              <a:path h="6140103" w="7357421">
                <a:moveTo>
                  <a:pt x="0" y="0"/>
                </a:moveTo>
                <a:lnTo>
                  <a:pt x="7357421" y="0"/>
                </a:lnTo>
                <a:lnTo>
                  <a:pt x="7357421" y="6140102"/>
                </a:lnTo>
                <a:lnTo>
                  <a:pt x="0" y="6140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827456">
            <a:off x="-1525069" y="5506699"/>
            <a:ext cx="6943873" cy="7503203"/>
          </a:xfrm>
          <a:custGeom>
            <a:avLst/>
            <a:gdLst/>
            <a:ahLst/>
            <a:cxnLst/>
            <a:rect r="r" b="b" t="t" l="l"/>
            <a:pathLst>
              <a:path h="7503203" w="6943873">
                <a:moveTo>
                  <a:pt x="0" y="0"/>
                </a:moveTo>
                <a:lnTo>
                  <a:pt x="6943873" y="0"/>
                </a:lnTo>
                <a:lnTo>
                  <a:pt x="6943873" y="7503202"/>
                </a:lnTo>
                <a:lnTo>
                  <a:pt x="0" y="7503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41489" y="6785422"/>
            <a:ext cx="9205022" cy="226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1"/>
              </a:lnSpc>
            </a:pPr>
            <a:r>
              <a:rPr lang="en-US" sz="5861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Δημιουργικές στρατηγικές για διαμορφωτική αξιολόγηση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0409" y="1460409"/>
            <a:ext cx="7366183" cy="7366183"/>
          </a:xfrm>
          <a:custGeom>
            <a:avLst/>
            <a:gdLst/>
            <a:ahLst/>
            <a:cxnLst/>
            <a:rect r="r" b="b" t="t" l="l"/>
            <a:pathLst>
              <a:path h="7366183" w="7366183">
                <a:moveTo>
                  <a:pt x="0" y="0"/>
                </a:moveTo>
                <a:lnTo>
                  <a:pt x="7366182" y="0"/>
                </a:lnTo>
                <a:lnTo>
                  <a:pt x="7366182" y="7366182"/>
                </a:lnTo>
                <a:lnTo>
                  <a:pt x="0" y="7366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5037" y="3528059"/>
            <a:ext cx="5756925" cy="3383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8700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Τι είναι τα</a:t>
            </a:r>
          </a:p>
          <a:p>
            <a:pPr algn="ctr">
              <a:lnSpc>
                <a:spcPts val="8700"/>
              </a:lnSpc>
            </a:pPr>
            <a:r>
              <a:rPr lang="en-US" sz="8700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Exit Tickets?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731965" y="733425"/>
            <a:ext cx="8197617" cy="676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...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είναι μια σύντομη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δραστηριότητα ή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ερώτηση που οι μαθητές απαντούν ατομικά λίγο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</a:t>
            </a:r>
            <a:r>
              <a:rPr lang="en-US" sz="4499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πριν φύγουν από την τάξη. Ο στόχος είναι ο εκπαιδευτικός να αξιολογήσει σε πραγματικό χρόνο τι κατάλαβαν, ποιες δυσκολίες είχαν, και τι πρέπει να επαναλάβει ή να επεκτείνει στο επόμενο μάθημα.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9642732">
            <a:off x="12984091" y="5390562"/>
            <a:ext cx="6083862" cy="6313442"/>
          </a:xfrm>
          <a:custGeom>
            <a:avLst/>
            <a:gdLst/>
            <a:ahLst/>
            <a:cxnLst/>
            <a:rect r="r" b="b" t="t" l="l"/>
            <a:pathLst>
              <a:path h="6313442" w="6083862">
                <a:moveTo>
                  <a:pt x="0" y="0"/>
                </a:moveTo>
                <a:lnTo>
                  <a:pt x="6083862" y="0"/>
                </a:lnTo>
                <a:lnTo>
                  <a:pt x="6083862" y="6313442"/>
                </a:lnTo>
                <a:lnTo>
                  <a:pt x="0" y="6313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438915" cy="1438915"/>
          </a:xfrm>
          <a:custGeom>
            <a:avLst/>
            <a:gdLst/>
            <a:ahLst/>
            <a:cxnLst/>
            <a:rect r="r" b="b" t="t" l="l"/>
            <a:pathLst>
              <a:path h="1438915" w="1438915">
                <a:moveTo>
                  <a:pt x="0" y="0"/>
                </a:moveTo>
                <a:lnTo>
                  <a:pt x="1438915" y="0"/>
                </a:lnTo>
                <a:lnTo>
                  <a:pt x="1438915" y="1438915"/>
                </a:lnTo>
                <a:lnTo>
                  <a:pt x="0" y="1438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12291" y="1191997"/>
            <a:ext cx="10726519" cy="1063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285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Άμεση Ανατροφοδότηση – </a:t>
            </a:r>
            <a:r>
              <a:rPr lang="en-US" sz="3285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Βοηθά τον εκπαιδευτικό να δει τι κατάλαβαν οι μαθητές και πού αντιμετώπισαν δυσκολίες.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2726371"/>
            <a:ext cx="1438915" cy="1438915"/>
          </a:xfrm>
          <a:custGeom>
            <a:avLst/>
            <a:gdLst/>
            <a:ahLst/>
            <a:cxnLst/>
            <a:rect r="r" b="b" t="t" l="l"/>
            <a:pathLst>
              <a:path h="1438915" w="1438915">
                <a:moveTo>
                  <a:pt x="0" y="0"/>
                </a:moveTo>
                <a:lnTo>
                  <a:pt x="1438915" y="0"/>
                </a:lnTo>
                <a:lnTo>
                  <a:pt x="1438915" y="1438915"/>
                </a:lnTo>
                <a:lnTo>
                  <a:pt x="0" y="1438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12291" y="2889668"/>
            <a:ext cx="11158573" cy="1063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285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Ενθαρρύνει τον προβληματισμό – </a:t>
            </a:r>
            <a:r>
              <a:rPr lang="en-US" sz="3285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Οι μαθητές συνοψίζουν βασικές έννοιες, ενισχύοντας την εκμάθησή τους.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4424042"/>
            <a:ext cx="1438915" cy="1438915"/>
          </a:xfrm>
          <a:custGeom>
            <a:avLst/>
            <a:gdLst/>
            <a:ahLst/>
            <a:cxnLst/>
            <a:rect r="r" b="b" t="t" l="l"/>
            <a:pathLst>
              <a:path h="1438915" w="1438915">
                <a:moveTo>
                  <a:pt x="0" y="0"/>
                </a:moveTo>
                <a:lnTo>
                  <a:pt x="1438915" y="0"/>
                </a:lnTo>
                <a:lnTo>
                  <a:pt x="1438915" y="1438916"/>
                </a:lnTo>
                <a:lnTo>
                  <a:pt x="0" y="1438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12291" y="4587339"/>
            <a:ext cx="9862411" cy="1074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285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Καλλιέργεια κριτικής σκέψης – </a:t>
            </a:r>
            <a:r>
              <a:rPr lang="en-US" sz="3285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απαιτούν ανάλυση, αξιολόγηση και εφαρμογή της νέας γνώσης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6121714"/>
            <a:ext cx="1438915" cy="1438915"/>
          </a:xfrm>
          <a:custGeom>
            <a:avLst/>
            <a:gdLst/>
            <a:ahLst/>
            <a:cxnLst/>
            <a:rect r="r" b="b" t="t" l="l"/>
            <a:pathLst>
              <a:path h="1438915" w="1438915">
                <a:moveTo>
                  <a:pt x="0" y="0"/>
                </a:moveTo>
                <a:lnTo>
                  <a:pt x="1438915" y="0"/>
                </a:lnTo>
                <a:lnTo>
                  <a:pt x="1438915" y="1438915"/>
                </a:lnTo>
                <a:lnTo>
                  <a:pt x="0" y="1438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012291" y="6557233"/>
            <a:ext cx="9862411" cy="529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285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Ενίσχυση μαθητικής εμπλοκής &amp; αυτοπεποίθησης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7819385"/>
            <a:ext cx="1438915" cy="1438915"/>
          </a:xfrm>
          <a:custGeom>
            <a:avLst/>
            <a:gdLst/>
            <a:ahLst/>
            <a:cxnLst/>
            <a:rect r="r" b="b" t="t" l="l"/>
            <a:pathLst>
              <a:path h="1438915" w="1438915">
                <a:moveTo>
                  <a:pt x="0" y="0"/>
                </a:moveTo>
                <a:lnTo>
                  <a:pt x="1438915" y="0"/>
                </a:lnTo>
                <a:lnTo>
                  <a:pt x="1438915" y="1438915"/>
                </a:lnTo>
                <a:lnTo>
                  <a:pt x="0" y="1438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012291" y="7982682"/>
            <a:ext cx="9862411" cy="1596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285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IΒελτίωση ποιότητας διδασκαλίας – </a:t>
            </a:r>
            <a:r>
              <a:rPr lang="en-US" sz="3285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Βοηθά τον εκπαιδευτικό να προσαρμόζει τη μελλοντική διδασκαλία στις ανάγκες των μαθητών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9759429">
            <a:off x="14359875" y="-406603"/>
            <a:ext cx="5798850" cy="6265948"/>
          </a:xfrm>
          <a:custGeom>
            <a:avLst/>
            <a:gdLst/>
            <a:ahLst/>
            <a:cxnLst/>
            <a:rect r="r" b="b" t="t" l="l"/>
            <a:pathLst>
              <a:path h="6265948" w="5798850">
                <a:moveTo>
                  <a:pt x="0" y="0"/>
                </a:moveTo>
                <a:lnTo>
                  <a:pt x="5798850" y="0"/>
                </a:lnTo>
                <a:lnTo>
                  <a:pt x="5798850" y="6265948"/>
                </a:lnTo>
                <a:lnTo>
                  <a:pt x="0" y="6265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6656605">
            <a:off x="12848887" y="6188249"/>
            <a:ext cx="7357421" cy="6140103"/>
          </a:xfrm>
          <a:custGeom>
            <a:avLst/>
            <a:gdLst/>
            <a:ahLst/>
            <a:cxnLst/>
            <a:rect r="r" b="b" t="t" l="l"/>
            <a:pathLst>
              <a:path h="6140103" w="7357421">
                <a:moveTo>
                  <a:pt x="0" y="0"/>
                </a:moveTo>
                <a:lnTo>
                  <a:pt x="7357421" y="0"/>
                </a:lnTo>
                <a:lnTo>
                  <a:pt x="7357421" y="6140102"/>
                </a:lnTo>
                <a:lnTo>
                  <a:pt x="0" y="61401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09629">
            <a:off x="-918737" y="-528034"/>
            <a:ext cx="4281120" cy="4442671"/>
          </a:xfrm>
          <a:custGeom>
            <a:avLst/>
            <a:gdLst/>
            <a:ahLst/>
            <a:cxnLst/>
            <a:rect r="r" b="b" t="t" l="l"/>
            <a:pathLst>
              <a:path h="4442671" w="4281120">
                <a:moveTo>
                  <a:pt x="0" y="0"/>
                </a:moveTo>
                <a:lnTo>
                  <a:pt x="4281120" y="0"/>
                </a:lnTo>
                <a:lnTo>
                  <a:pt x="4281120" y="4442671"/>
                </a:lnTo>
                <a:lnTo>
                  <a:pt x="0" y="444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612599">
            <a:off x="14248688" y="8229002"/>
            <a:ext cx="4932021" cy="4115996"/>
          </a:xfrm>
          <a:custGeom>
            <a:avLst/>
            <a:gdLst/>
            <a:ahLst/>
            <a:cxnLst/>
            <a:rect r="r" b="b" t="t" l="l"/>
            <a:pathLst>
              <a:path h="4115996" w="4932021">
                <a:moveTo>
                  <a:pt x="0" y="0"/>
                </a:moveTo>
                <a:lnTo>
                  <a:pt x="4932021" y="0"/>
                </a:lnTo>
                <a:lnTo>
                  <a:pt x="4932021" y="4115996"/>
                </a:lnTo>
                <a:lnTo>
                  <a:pt x="0" y="4115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827456">
            <a:off x="-1685564" y="7306823"/>
            <a:ext cx="4233673" cy="4574696"/>
          </a:xfrm>
          <a:custGeom>
            <a:avLst/>
            <a:gdLst/>
            <a:ahLst/>
            <a:cxnLst/>
            <a:rect r="r" b="b" t="t" l="l"/>
            <a:pathLst>
              <a:path h="4574696" w="4233673">
                <a:moveTo>
                  <a:pt x="0" y="0"/>
                </a:moveTo>
                <a:lnTo>
                  <a:pt x="4233674" y="0"/>
                </a:lnTo>
                <a:lnTo>
                  <a:pt x="4233674" y="4574696"/>
                </a:lnTo>
                <a:lnTo>
                  <a:pt x="0" y="4574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985884" y="1190625"/>
            <a:ext cx="7283211" cy="120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545454"/>
                </a:solidFill>
                <a:latin typeface="Genty Sans"/>
                <a:ea typeface="Genty Sans"/>
                <a:cs typeface="Genty Sans"/>
                <a:sym typeface="Genty Sans"/>
              </a:rPr>
              <a:t>Περιεχόμενα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062649" y="3278933"/>
            <a:ext cx="5849810" cy="54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C7C80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Περίληψη αξίας 3€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80990" y="3109798"/>
            <a:ext cx="861875" cy="830396"/>
            <a:chOff x="0" y="0"/>
            <a:chExt cx="843612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C7C80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61007" y="3258296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1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680990" y="4081046"/>
            <a:ext cx="861875" cy="830396"/>
            <a:chOff x="0" y="0"/>
            <a:chExt cx="843612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F878C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61007" y="4229544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62649" y="4250181"/>
            <a:ext cx="5849810" cy="54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F878CD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3-2-1 ανατροφοδότηση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680990" y="5052294"/>
            <a:ext cx="861875" cy="830396"/>
            <a:chOff x="0" y="0"/>
            <a:chExt cx="843612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018FA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761007" y="5200792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062649" y="5202379"/>
            <a:ext cx="6500598" cy="821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3100" b="true">
                <a:solidFill>
                  <a:srgbClr val="2A779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Traffic Light Check- αυτοαξιολόγηση με χρώματα φωτεινού σηματοδότη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680990" y="6023542"/>
            <a:ext cx="861875" cy="830396"/>
            <a:chOff x="0" y="0"/>
            <a:chExt cx="843612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F89D6A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761007" y="6172040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4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680990" y="6994790"/>
            <a:ext cx="861875" cy="830396"/>
            <a:chOff x="0" y="0"/>
            <a:chExt cx="843612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C7C80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761007" y="7143288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033346" y="6304663"/>
            <a:ext cx="5849810" cy="54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F89D6A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Εξηγήσέ το σε ένα παιδί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680990" y="7966038"/>
            <a:ext cx="861875" cy="830396"/>
            <a:chOff x="0" y="0"/>
            <a:chExt cx="843612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F878C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761007" y="8114536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6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33346" y="7203613"/>
            <a:ext cx="5849810" cy="54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C7C80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Η πιο δυνατή στιγμή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033346" y="8171988"/>
            <a:ext cx="5849810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F878CD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Τι κατάλαβα &amp; τι με δυσκόλεψε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9483230" y="3109798"/>
            <a:ext cx="861875" cy="830396"/>
            <a:chOff x="0" y="0"/>
            <a:chExt cx="843612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018FA6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9563247" y="3258296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7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9483230" y="4081046"/>
            <a:ext cx="861875" cy="830396"/>
            <a:chOff x="0" y="0"/>
            <a:chExt cx="843612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F89D6A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9563247" y="4229544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8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864889" y="3281504"/>
            <a:ext cx="5849810" cy="54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2A779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Post It 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9483230" y="5052294"/>
            <a:ext cx="861875" cy="830396"/>
            <a:chOff x="0" y="0"/>
            <a:chExt cx="843612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C7C804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9563247" y="5200792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9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659149" y="4210494"/>
            <a:ext cx="5849810" cy="561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 b="true">
                <a:solidFill>
                  <a:srgbClr val="F89D6A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Πορεία με εμπόδια</a:t>
            </a:r>
          </a:p>
        </p:txBody>
      </p:sp>
      <p:grpSp>
        <p:nvGrpSpPr>
          <p:cNvPr name="Group 50" id="50"/>
          <p:cNvGrpSpPr/>
          <p:nvPr/>
        </p:nvGrpSpPr>
        <p:grpSpPr>
          <a:xfrm rot="0">
            <a:off x="9483230" y="6023542"/>
            <a:ext cx="861875" cy="830396"/>
            <a:chOff x="0" y="0"/>
            <a:chExt cx="843612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F878CD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9563247" y="6172040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10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0659149" y="5261117"/>
            <a:ext cx="5849810" cy="54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b="true">
                <a:solidFill>
                  <a:srgbClr val="C7C80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Καλύπτω τα κενά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9547472" y="7284442"/>
            <a:ext cx="861875" cy="830396"/>
            <a:chOff x="0" y="0"/>
            <a:chExt cx="843612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43612" cy="812800"/>
            </a:xfrm>
            <a:custGeom>
              <a:avLst/>
              <a:gdLst/>
              <a:ahLst/>
              <a:cxnLst/>
              <a:rect r="r" b="b" t="t" l="l"/>
              <a:pathLst>
                <a:path h="812800" w="843612">
                  <a:moveTo>
                    <a:pt x="421806" y="0"/>
                  </a:moveTo>
                  <a:cubicBezTo>
                    <a:pt x="188849" y="0"/>
                    <a:pt x="0" y="181951"/>
                    <a:pt x="0" y="406400"/>
                  </a:cubicBezTo>
                  <a:cubicBezTo>
                    <a:pt x="0" y="630849"/>
                    <a:pt x="188849" y="812800"/>
                    <a:pt x="421806" y="812800"/>
                  </a:cubicBezTo>
                  <a:cubicBezTo>
                    <a:pt x="654763" y="812800"/>
                    <a:pt x="843612" y="630849"/>
                    <a:pt x="843612" y="406400"/>
                  </a:cubicBezTo>
                  <a:cubicBezTo>
                    <a:pt x="843612" y="181951"/>
                    <a:pt x="654763" y="0"/>
                    <a:pt x="421806" y="0"/>
                  </a:cubicBezTo>
                  <a:close/>
                </a:path>
              </a:pathLst>
            </a:custGeom>
            <a:solidFill>
              <a:srgbClr val="018FA6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79089" y="38100"/>
              <a:ext cx="685435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8" id="58"/>
          <p:cNvSpPr txBox="true"/>
          <p:nvPr/>
        </p:nvSpPr>
        <p:spPr>
          <a:xfrm rot="0">
            <a:off x="9627489" y="7486188"/>
            <a:ext cx="70184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11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0659149" y="6152990"/>
            <a:ext cx="5849810" cy="970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true">
                <a:solidFill>
                  <a:srgbClr val="F878CD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Σύνδεση με τον πραγματικό κόσμο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0659149" y="7489061"/>
            <a:ext cx="5849810" cy="467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3400" b="true">
                <a:solidFill>
                  <a:srgbClr val="2A7790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Δυσκόλεψε τον καθηγητή σου! </a:t>
            </a:r>
          </a:p>
        </p:txBody>
      </p:sp>
      <p:sp>
        <p:nvSpPr>
          <p:cNvPr name="Freeform 61" id="61"/>
          <p:cNvSpPr/>
          <p:nvPr/>
        </p:nvSpPr>
        <p:spPr>
          <a:xfrm flipH="false" flipV="false" rot="9075894">
            <a:off x="14770475" y="-1117674"/>
            <a:ext cx="4233673" cy="4574696"/>
          </a:xfrm>
          <a:custGeom>
            <a:avLst/>
            <a:gdLst/>
            <a:ahLst/>
            <a:cxnLst/>
            <a:rect r="r" b="b" t="t" l="l"/>
            <a:pathLst>
              <a:path h="4574696" w="4233673">
                <a:moveTo>
                  <a:pt x="0" y="0"/>
                </a:moveTo>
                <a:lnTo>
                  <a:pt x="4233674" y="0"/>
                </a:lnTo>
                <a:lnTo>
                  <a:pt x="4233674" y="4574696"/>
                </a:lnTo>
                <a:lnTo>
                  <a:pt x="0" y="4574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81150" y="3078496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0" y="0"/>
                </a:moveTo>
                <a:lnTo>
                  <a:pt x="7533419" y="0"/>
                </a:lnTo>
                <a:lnTo>
                  <a:pt x="7533419" y="8543053"/>
                </a:lnTo>
                <a:lnTo>
                  <a:pt x="0" y="8543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166583" y="-1193030"/>
            <a:ext cx="7533419" cy="8543052"/>
          </a:xfrm>
          <a:custGeom>
            <a:avLst/>
            <a:gdLst/>
            <a:ahLst/>
            <a:cxnLst/>
            <a:rect r="r" b="b" t="t" l="l"/>
            <a:pathLst>
              <a:path h="8543052" w="7533419">
                <a:moveTo>
                  <a:pt x="7533419" y="8543053"/>
                </a:moveTo>
                <a:lnTo>
                  <a:pt x="0" y="8543053"/>
                </a:lnTo>
                <a:lnTo>
                  <a:pt x="0" y="0"/>
                </a:lnTo>
                <a:lnTo>
                  <a:pt x="7533419" y="0"/>
                </a:lnTo>
                <a:lnTo>
                  <a:pt x="7533419" y="85430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54707" y="3492334"/>
            <a:ext cx="13578586" cy="4946777"/>
            <a:chOff x="0" y="0"/>
            <a:chExt cx="3576253" cy="13028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76253" cy="1302855"/>
            </a:xfrm>
            <a:custGeom>
              <a:avLst/>
              <a:gdLst/>
              <a:ahLst/>
              <a:cxnLst/>
              <a:rect r="r" b="b" t="t" l="l"/>
              <a:pathLst>
                <a:path h="1302855" w="3576253">
                  <a:moveTo>
                    <a:pt x="29078" y="0"/>
                  </a:moveTo>
                  <a:lnTo>
                    <a:pt x="3547175" y="0"/>
                  </a:lnTo>
                  <a:cubicBezTo>
                    <a:pt x="3563234" y="0"/>
                    <a:pt x="3576253" y="13019"/>
                    <a:pt x="3576253" y="29078"/>
                  </a:cubicBezTo>
                  <a:lnTo>
                    <a:pt x="3576253" y="1273777"/>
                  </a:lnTo>
                  <a:cubicBezTo>
                    <a:pt x="3576253" y="1281489"/>
                    <a:pt x="3573190" y="1288885"/>
                    <a:pt x="3567736" y="1294338"/>
                  </a:cubicBezTo>
                  <a:cubicBezTo>
                    <a:pt x="3562283" y="1299791"/>
                    <a:pt x="3554887" y="1302855"/>
                    <a:pt x="3547175" y="1302855"/>
                  </a:cubicBezTo>
                  <a:lnTo>
                    <a:pt x="29078" y="1302855"/>
                  </a:lnTo>
                  <a:cubicBezTo>
                    <a:pt x="13019" y="1302855"/>
                    <a:pt x="0" y="1289836"/>
                    <a:pt x="0" y="1273777"/>
                  </a:cubicBezTo>
                  <a:lnTo>
                    <a:pt x="0" y="29078"/>
                  </a:lnTo>
                  <a:cubicBezTo>
                    <a:pt x="0" y="13019"/>
                    <a:pt x="13019" y="0"/>
                    <a:pt x="29078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018FA6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576253" cy="13409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5553" y="2000289"/>
            <a:ext cx="8856894" cy="2930827"/>
          </a:xfrm>
          <a:custGeom>
            <a:avLst/>
            <a:gdLst/>
            <a:ahLst/>
            <a:cxnLst/>
            <a:rect r="r" b="b" t="t" l="l"/>
            <a:pathLst>
              <a:path h="2930827" w="8856894">
                <a:moveTo>
                  <a:pt x="0" y="0"/>
                </a:moveTo>
                <a:lnTo>
                  <a:pt x="8856894" y="0"/>
                </a:lnTo>
                <a:lnTo>
                  <a:pt x="8856894" y="2930827"/>
                </a:lnTo>
                <a:lnTo>
                  <a:pt x="0" y="29308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81017" y="2781776"/>
            <a:ext cx="8891430" cy="1859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Περίληψη αξίας </a:t>
            </a:r>
          </a:p>
          <a:p>
            <a:pPr algn="ctr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3€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16051" y="5654852"/>
            <a:ext cx="12938193" cy="192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Γράψε μία περίληψη του σημερινού μαθήματος όπου κάθε λέξη αξίζει 10 cents—μπορείς να ξοδέψεις μόνο 3€ (or 30 λέξεις)!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49746">
            <a:off x="-3345797" y="78167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0" y="0"/>
                </a:moveTo>
                <a:lnTo>
                  <a:pt x="7112591" y="0"/>
                </a:lnTo>
                <a:lnTo>
                  <a:pt x="7112591" y="6388400"/>
                </a:lnTo>
                <a:lnTo>
                  <a:pt x="0" y="638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5249746">
            <a:off x="14373853" y="4759486"/>
            <a:ext cx="7112591" cy="6388400"/>
          </a:xfrm>
          <a:custGeom>
            <a:avLst/>
            <a:gdLst/>
            <a:ahLst/>
            <a:cxnLst/>
            <a:rect r="r" b="b" t="t" l="l"/>
            <a:pathLst>
              <a:path h="6388400" w="7112591">
                <a:moveTo>
                  <a:pt x="7112591" y="6388400"/>
                </a:moveTo>
                <a:lnTo>
                  <a:pt x="0" y="6388400"/>
                </a:lnTo>
                <a:lnTo>
                  <a:pt x="0" y="0"/>
                </a:lnTo>
                <a:lnTo>
                  <a:pt x="7112591" y="0"/>
                </a:lnTo>
                <a:lnTo>
                  <a:pt x="7112591" y="6388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07856" y="2494636"/>
            <a:ext cx="14672288" cy="6763664"/>
            <a:chOff x="0" y="0"/>
            <a:chExt cx="3864306" cy="17813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4306" cy="1781377"/>
            </a:xfrm>
            <a:custGeom>
              <a:avLst/>
              <a:gdLst/>
              <a:ahLst/>
              <a:cxnLst/>
              <a:rect r="r" b="b" t="t" l="l"/>
              <a:pathLst>
                <a:path h="1781377" w="3864306">
                  <a:moveTo>
                    <a:pt x="26910" y="0"/>
                  </a:moveTo>
                  <a:lnTo>
                    <a:pt x="3837396" y="0"/>
                  </a:lnTo>
                  <a:cubicBezTo>
                    <a:pt x="3852258" y="0"/>
                    <a:pt x="3864306" y="12048"/>
                    <a:pt x="3864306" y="26910"/>
                  </a:cubicBezTo>
                  <a:lnTo>
                    <a:pt x="3864306" y="1754466"/>
                  </a:lnTo>
                  <a:cubicBezTo>
                    <a:pt x="3864306" y="1769328"/>
                    <a:pt x="3852258" y="1781377"/>
                    <a:pt x="3837396" y="1781377"/>
                  </a:cubicBezTo>
                  <a:lnTo>
                    <a:pt x="26910" y="1781377"/>
                  </a:lnTo>
                  <a:cubicBezTo>
                    <a:pt x="12048" y="1781377"/>
                    <a:pt x="0" y="1769328"/>
                    <a:pt x="0" y="1754466"/>
                  </a:cubicBezTo>
                  <a:lnTo>
                    <a:pt x="0" y="26910"/>
                  </a:lnTo>
                  <a:cubicBezTo>
                    <a:pt x="0" y="12048"/>
                    <a:pt x="12048" y="0"/>
                    <a:pt x="26910" y="0"/>
                  </a:cubicBezTo>
                  <a:close/>
                </a:path>
              </a:pathLst>
            </a:custGeom>
            <a:solidFill>
              <a:srgbClr val="F8F8F8"/>
            </a:solidFill>
            <a:ln w="85725" cap="rnd">
              <a:solidFill>
                <a:srgbClr val="F878CD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864306" cy="18194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713973" y="1028700"/>
            <a:ext cx="8860053" cy="2931872"/>
          </a:xfrm>
          <a:custGeom>
            <a:avLst/>
            <a:gdLst/>
            <a:ahLst/>
            <a:cxnLst/>
            <a:rect r="r" b="b" t="t" l="l"/>
            <a:pathLst>
              <a:path h="2931872" w="8860053">
                <a:moveTo>
                  <a:pt x="0" y="0"/>
                </a:moveTo>
                <a:lnTo>
                  <a:pt x="8860054" y="0"/>
                </a:lnTo>
                <a:lnTo>
                  <a:pt x="8860054" y="2931872"/>
                </a:lnTo>
                <a:lnTo>
                  <a:pt x="0" y="293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586281" y="4579697"/>
            <a:ext cx="13107223" cy="1097732"/>
            <a:chOff x="0" y="0"/>
            <a:chExt cx="4812595" cy="4030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812595" cy="403056"/>
            </a:xfrm>
            <a:custGeom>
              <a:avLst/>
              <a:gdLst/>
              <a:ahLst/>
              <a:cxnLst/>
              <a:rect r="r" b="b" t="t" l="l"/>
              <a:pathLst>
                <a:path h="403056" w="4812595">
                  <a:moveTo>
                    <a:pt x="30124" y="0"/>
                  </a:moveTo>
                  <a:lnTo>
                    <a:pt x="4782472" y="0"/>
                  </a:lnTo>
                  <a:cubicBezTo>
                    <a:pt x="4799109" y="0"/>
                    <a:pt x="4812595" y="13487"/>
                    <a:pt x="4812595" y="30124"/>
                  </a:cubicBezTo>
                  <a:lnTo>
                    <a:pt x="4812595" y="372932"/>
                  </a:lnTo>
                  <a:cubicBezTo>
                    <a:pt x="4812595" y="380921"/>
                    <a:pt x="4809422" y="388583"/>
                    <a:pt x="4803772" y="394233"/>
                  </a:cubicBezTo>
                  <a:cubicBezTo>
                    <a:pt x="4798123" y="399882"/>
                    <a:pt x="4790461" y="403056"/>
                    <a:pt x="4782472" y="403056"/>
                  </a:cubicBezTo>
                  <a:lnTo>
                    <a:pt x="30124" y="403056"/>
                  </a:lnTo>
                  <a:cubicBezTo>
                    <a:pt x="13487" y="403056"/>
                    <a:pt x="0" y="389569"/>
                    <a:pt x="0" y="372932"/>
                  </a:cubicBezTo>
                  <a:lnTo>
                    <a:pt x="0" y="30124"/>
                  </a:lnTo>
                  <a:cubicBezTo>
                    <a:pt x="0" y="13487"/>
                    <a:pt x="13487" y="0"/>
                    <a:pt x="301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812595" cy="4411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585560" y="5993676"/>
            <a:ext cx="13107223" cy="1097732"/>
            <a:chOff x="0" y="0"/>
            <a:chExt cx="4812595" cy="4030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12595" cy="403056"/>
            </a:xfrm>
            <a:custGeom>
              <a:avLst/>
              <a:gdLst/>
              <a:ahLst/>
              <a:cxnLst/>
              <a:rect r="r" b="b" t="t" l="l"/>
              <a:pathLst>
                <a:path h="403056" w="4812595">
                  <a:moveTo>
                    <a:pt x="30124" y="0"/>
                  </a:moveTo>
                  <a:lnTo>
                    <a:pt x="4782472" y="0"/>
                  </a:lnTo>
                  <a:cubicBezTo>
                    <a:pt x="4799109" y="0"/>
                    <a:pt x="4812595" y="13487"/>
                    <a:pt x="4812595" y="30124"/>
                  </a:cubicBezTo>
                  <a:lnTo>
                    <a:pt x="4812595" y="372932"/>
                  </a:lnTo>
                  <a:cubicBezTo>
                    <a:pt x="4812595" y="380921"/>
                    <a:pt x="4809422" y="388583"/>
                    <a:pt x="4803772" y="394233"/>
                  </a:cubicBezTo>
                  <a:cubicBezTo>
                    <a:pt x="4798123" y="399882"/>
                    <a:pt x="4790461" y="403056"/>
                    <a:pt x="4782472" y="403056"/>
                  </a:cubicBezTo>
                  <a:lnTo>
                    <a:pt x="30124" y="403056"/>
                  </a:lnTo>
                  <a:cubicBezTo>
                    <a:pt x="13487" y="403056"/>
                    <a:pt x="0" y="389569"/>
                    <a:pt x="0" y="372932"/>
                  </a:cubicBezTo>
                  <a:lnTo>
                    <a:pt x="0" y="30124"/>
                  </a:lnTo>
                  <a:cubicBezTo>
                    <a:pt x="0" y="13487"/>
                    <a:pt x="13487" y="0"/>
                    <a:pt x="301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812595" cy="4411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585560" y="7404820"/>
            <a:ext cx="13107223" cy="1097732"/>
            <a:chOff x="0" y="0"/>
            <a:chExt cx="4812595" cy="40305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12595" cy="403056"/>
            </a:xfrm>
            <a:custGeom>
              <a:avLst/>
              <a:gdLst/>
              <a:ahLst/>
              <a:cxnLst/>
              <a:rect r="r" b="b" t="t" l="l"/>
              <a:pathLst>
                <a:path h="403056" w="4812595">
                  <a:moveTo>
                    <a:pt x="30124" y="0"/>
                  </a:moveTo>
                  <a:lnTo>
                    <a:pt x="4782472" y="0"/>
                  </a:lnTo>
                  <a:cubicBezTo>
                    <a:pt x="4799109" y="0"/>
                    <a:pt x="4812595" y="13487"/>
                    <a:pt x="4812595" y="30124"/>
                  </a:cubicBezTo>
                  <a:lnTo>
                    <a:pt x="4812595" y="372932"/>
                  </a:lnTo>
                  <a:cubicBezTo>
                    <a:pt x="4812595" y="380921"/>
                    <a:pt x="4809422" y="388583"/>
                    <a:pt x="4803772" y="394233"/>
                  </a:cubicBezTo>
                  <a:cubicBezTo>
                    <a:pt x="4798123" y="399882"/>
                    <a:pt x="4790461" y="403056"/>
                    <a:pt x="4782472" y="403056"/>
                  </a:cubicBezTo>
                  <a:lnTo>
                    <a:pt x="30124" y="403056"/>
                  </a:lnTo>
                  <a:cubicBezTo>
                    <a:pt x="13487" y="403056"/>
                    <a:pt x="0" y="389569"/>
                    <a:pt x="0" y="372932"/>
                  </a:cubicBezTo>
                  <a:lnTo>
                    <a:pt x="0" y="30124"/>
                  </a:lnTo>
                  <a:cubicBezTo>
                    <a:pt x="0" y="13487"/>
                    <a:pt x="13487" y="0"/>
                    <a:pt x="301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5454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812595" cy="4411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4761498" y="1415513"/>
            <a:ext cx="8925966" cy="2040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3-2-1</a:t>
            </a:r>
          </a:p>
          <a:p>
            <a:pPr algn="ctr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ανατροφοδότηση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37130" y="4861863"/>
            <a:ext cx="11605524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3</a:t>
            </a: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πράγματα που κατάλαβα σήμερα...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336713" y="6275842"/>
            <a:ext cx="11604916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2</a:t>
            </a: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πράγματα που πρέπει να μελετήσω ...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336713" y="7686986"/>
            <a:ext cx="11604916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b="true">
                <a:solidFill>
                  <a:srgbClr val="545454"/>
                </a:solidFill>
                <a:latin typeface="Aristotelica Pro Bold"/>
                <a:ea typeface="Aristotelica Pro Bold"/>
                <a:cs typeface="Aristotelica Pro Bold"/>
                <a:sym typeface="Aristotelica Pro Bold"/>
              </a:rPr>
              <a:t>1</a:t>
            </a:r>
            <a:r>
              <a:rPr lang="en-US" sz="4500">
                <a:solidFill>
                  <a:srgbClr val="545454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απορία που μου δημιουργήθηκε...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DAGv86fom4A</dc:identifier>
  <dcterms:modified xsi:type="dcterms:W3CDTF">2011-08-01T06:04:30Z</dcterms:modified>
  <cp:revision>1</cp:revision>
  <dc:title>Exit Ticket Educational Presentation in Colourful Gradient Squiggle Style</dc:title>
</cp:coreProperties>
</file>