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752C"/>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2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88E34FA-A22D-4CD6-9C3B-CEEC92BDFE8A}" type="datetimeFigureOut">
              <a:rPr lang="el-GR" smtClean="0"/>
              <a:t>16/12/2021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0B8B79-BE74-4939-8E61-38DB7EC7BD89}"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E34FA-A22D-4CD6-9C3B-CEEC92BDFE8A}" type="datetimeFigureOut">
              <a:rPr lang="el-GR" smtClean="0"/>
              <a:t>16/12/2021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B8B79-BE74-4939-8E61-38DB7EC7BD89}"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500042"/>
            <a:ext cx="7772400" cy="3857652"/>
          </a:xfrm>
          <a:solidFill>
            <a:srgbClr val="9E752C"/>
          </a:solidFill>
        </p:spPr>
        <p:txBody>
          <a:bodyPr>
            <a:normAutofit fontScale="90000"/>
          </a:bodyPr>
          <a:lstStyle/>
          <a:p>
            <a:r>
              <a:rPr lang="el-GR" sz="7200" dirty="0" smtClean="0">
                <a:latin typeface="Century Schoolbook" pitchFamily="18" charset="0"/>
              </a:rPr>
              <a:t>ΠΩΣ ΔΙΑΧΕΙΡΙΖΟΜΑΙ ΤΑ ΣΥΝΑΙΣΘΗΜΑΤΑ</a:t>
            </a:r>
            <a:endParaRPr lang="el-GR" sz="7200" dirty="0">
              <a:latin typeface="Century Schoolbook" pitchFamily="18" charset="0"/>
            </a:endParaRPr>
          </a:p>
        </p:txBody>
      </p:sp>
      <p:sp>
        <p:nvSpPr>
          <p:cNvPr id="3" name="2 - Υπότιτλος"/>
          <p:cNvSpPr>
            <a:spLocks noGrp="1"/>
          </p:cNvSpPr>
          <p:nvPr>
            <p:ph type="subTitle" idx="1"/>
          </p:nvPr>
        </p:nvSpPr>
        <p:spPr>
          <a:xfrm>
            <a:off x="1428728" y="4643446"/>
            <a:ext cx="6400800" cy="1752600"/>
          </a:xfrm>
        </p:spPr>
        <p:txBody>
          <a:bodyPr>
            <a:normAutofit fontScale="85000" lnSpcReduction="20000"/>
          </a:bodyPr>
          <a:lstStyle/>
          <a:p>
            <a:r>
              <a:rPr lang="el-GR" sz="2800" dirty="0" smtClean="0">
                <a:solidFill>
                  <a:schemeClr val="tx1"/>
                </a:solidFill>
              </a:rPr>
              <a:t>ΕΡΓΑΣΤΗΡΙΑ ΔΕΞΙΟΤΗΤΩΝ</a:t>
            </a:r>
          </a:p>
          <a:p>
            <a:r>
              <a:rPr lang="el-GR" sz="4300" dirty="0" smtClean="0">
                <a:solidFill>
                  <a:schemeClr val="tx1"/>
                </a:solidFill>
              </a:rPr>
              <a:t>ΣΥΝΑΙΣΘΗΜΑΤΑ</a:t>
            </a:r>
          </a:p>
          <a:p>
            <a:r>
              <a:rPr lang="el-GR" sz="2800" dirty="0" smtClean="0">
                <a:solidFill>
                  <a:schemeClr val="tx1"/>
                </a:solidFill>
              </a:rPr>
              <a:t>Β΄- Ε΄ ΤΑΞΗ</a:t>
            </a:r>
          </a:p>
          <a:p>
            <a:r>
              <a:rPr lang="el-GR" sz="2800" dirty="0" smtClean="0">
                <a:solidFill>
                  <a:schemeClr val="tx1"/>
                </a:solidFill>
              </a:rPr>
              <a:t>Η ΔΑΣΚΑΛΑ: ΠΗΝΕΛΟΠΗ ΚΑΡΑΓΙΑΝΝΗ</a:t>
            </a:r>
            <a:endParaRPr lang="el-GR"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ΤΡΟΠΟΙ ΝΑ ΒΡΕΙΣ ΤΗ ΧΑΡΑ</a:t>
            </a:r>
            <a:endParaRPr lang="el-GR" dirty="0"/>
          </a:p>
        </p:txBody>
      </p:sp>
      <p:sp>
        <p:nvSpPr>
          <p:cNvPr id="3" name="2 - Θέση περιεχομένου"/>
          <p:cNvSpPr>
            <a:spLocks noGrp="1"/>
          </p:cNvSpPr>
          <p:nvPr>
            <p:ph idx="1"/>
          </p:nvPr>
        </p:nvSpPr>
        <p:spPr>
          <a:solidFill>
            <a:srgbClr val="9E752C"/>
          </a:solidFill>
        </p:spPr>
        <p:txBody>
          <a:bodyPr/>
          <a:lstStyle/>
          <a:p>
            <a:pPr algn="just"/>
            <a:r>
              <a:rPr lang="el-GR" dirty="0" smtClean="0"/>
              <a:t>Βάλε στη ζωή σου μόνο ευχάριστους ανθρώπους και όχι τοξικούς. Κάνε φίλους,  κάνε αγκαλιές.</a:t>
            </a:r>
          </a:p>
          <a:p>
            <a:pPr algn="just"/>
            <a:r>
              <a:rPr lang="el-GR" dirty="0" smtClean="0"/>
              <a:t>Μην κρατάς κακία και δείξε κατανόηση. Συγχώρεσε τους άλλους , αλλά και τον εαυτό σου. </a:t>
            </a:r>
          </a:p>
          <a:p>
            <a:pPr algn="just"/>
            <a:r>
              <a:rPr lang="el-GR" dirty="0" smtClean="0"/>
              <a:t>Δώσε σημασία στο τώρα, βάζοντας μικρούς και εφικτούς στόχους κάθε φορά.</a:t>
            </a:r>
          </a:p>
          <a:p>
            <a:pPr algn="just"/>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00042"/>
            <a:ext cx="8229600" cy="5840435"/>
          </a:xfrm>
          <a:solidFill>
            <a:srgbClr val="9E752C"/>
          </a:solidFill>
        </p:spPr>
        <p:txBody>
          <a:bodyPr>
            <a:normAutofit lnSpcReduction="10000"/>
          </a:bodyPr>
          <a:lstStyle/>
          <a:p>
            <a:pPr algn="just"/>
            <a:r>
              <a:rPr lang="el-GR" dirty="0" smtClean="0"/>
              <a:t>Γέλα, χόρεψε, τραγούδησε, βγες έξω και διασκέδασε. Κάνε κάτι που σε ευχαριστεί και σε χαλαρώνει.</a:t>
            </a:r>
          </a:p>
          <a:p>
            <a:pPr algn="just"/>
            <a:r>
              <a:rPr lang="el-GR" dirty="0" smtClean="0"/>
              <a:t>Μην συγκρίνεις τον εαυτό σου με τους άλλους, αλλά ζήσε τη δική σου ζωή.</a:t>
            </a:r>
          </a:p>
          <a:p>
            <a:pPr algn="just"/>
            <a:r>
              <a:rPr lang="el-GR" dirty="0" smtClean="0"/>
              <a:t>Φρόντισε το εαυτό σου, κοιμήσου, ξεκουράσου και τρώγε υγιεινά.</a:t>
            </a:r>
          </a:p>
          <a:p>
            <a:pPr algn="just"/>
            <a:r>
              <a:rPr lang="el-GR" dirty="0" smtClean="0"/>
              <a:t>Αποδέξου </a:t>
            </a:r>
            <a:r>
              <a:rPr lang="el-GR" dirty="0" err="1" smtClean="0"/>
              <a:t>ό,τι</a:t>
            </a:r>
            <a:r>
              <a:rPr lang="el-GR" dirty="0" smtClean="0"/>
              <a:t> δεν μπορείς να αλλάξεις και άλλαξε </a:t>
            </a:r>
            <a:r>
              <a:rPr lang="el-GR" dirty="0" err="1" smtClean="0"/>
              <a:t>ό,τι</a:t>
            </a:r>
            <a:r>
              <a:rPr lang="el-GR" dirty="0" smtClean="0"/>
              <a:t> μπορείς να βελτιώσεις.</a:t>
            </a:r>
          </a:p>
          <a:p>
            <a:pPr algn="just"/>
            <a:r>
              <a:rPr lang="el-GR" dirty="0" smtClean="0"/>
              <a:t>Έχε αξίες, γίνε εθελοντής.</a:t>
            </a:r>
          </a:p>
          <a:p>
            <a:pPr algn="just"/>
            <a:r>
              <a:rPr lang="el-GR" dirty="0" smtClean="0"/>
              <a:t>Έλα σε επαφή με τη φύση και τα ζώα.</a:t>
            </a:r>
          </a:p>
          <a:p>
            <a:pPr algn="just"/>
            <a:endParaRPr lang="el-GR" dirty="0" smtClean="0"/>
          </a:p>
          <a:p>
            <a:pPr algn="just"/>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725470"/>
          </a:xfrm>
        </p:spPr>
        <p:txBody>
          <a:bodyPr>
            <a:normAutofit fontScale="90000"/>
          </a:bodyPr>
          <a:lstStyle/>
          <a:p>
            <a:r>
              <a:rPr lang="el-GR" dirty="0" smtClean="0"/>
              <a:t>Πώς βοηθώ το παιδί στη λύπη;</a:t>
            </a:r>
            <a:endParaRPr lang="el-GR" dirty="0"/>
          </a:p>
        </p:txBody>
      </p:sp>
      <p:sp>
        <p:nvSpPr>
          <p:cNvPr id="3" name="2 - Θέση περιεχομένου"/>
          <p:cNvSpPr>
            <a:spLocks noGrp="1"/>
          </p:cNvSpPr>
          <p:nvPr>
            <p:ph idx="1"/>
          </p:nvPr>
        </p:nvSpPr>
        <p:spPr>
          <a:xfrm>
            <a:off x="214282" y="1142984"/>
            <a:ext cx="8715404" cy="5357850"/>
          </a:xfrm>
          <a:solidFill>
            <a:srgbClr val="9E752C"/>
          </a:solidFill>
        </p:spPr>
        <p:txBody>
          <a:bodyPr>
            <a:normAutofit fontScale="62500" lnSpcReduction="20000"/>
          </a:bodyPr>
          <a:lstStyle/>
          <a:p>
            <a:pPr algn="just"/>
            <a:r>
              <a:rPr lang="el-GR" dirty="0"/>
              <a:t>Οι πιο συχνές αντιδράσεις </a:t>
            </a:r>
            <a:r>
              <a:rPr lang="el-GR" dirty="0" smtClean="0"/>
              <a:t>συνήθως είναι. </a:t>
            </a:r>
            <a:r>
              <a:rPr lang="el-GR" i="1" dirty="0"/>
              <a:t>«Σταμάτα να κλαις αμέσως», «Δεν έγινε τίποτα το σοβαρό, πώς κάνεις έτσι;», «Αν δεν σταματήσεις να κλαις δεν θα σε ξαναφέρω σε πάρτι», «Τα αγόρια/οι άντρες δεν κλαίνε», «Τα κορίτσια για να είναι όμορφα, πρέπει να είναι γλυκά και χαμογελαστά», «Έλα μη στενοχωριέσαι, δεν ήθελαν να σε πληγώσουν, δεν έγινε επίτηδες», «Σταμάτα να κλαις και θα σου πάρω παγωτό», «Θα χαλάσουν τα όμορφα ματάκια σου από το κλάμα</a:t>
            </a:r>
            <a:r>
              <a:rPr lang="el-GR" i="1" dirty="0" smtClean="0"/>
              <a:t>.»</a:t>
            </a:r>
          </a:p>
          <a:p>
            <a:pPr algn="just"/>
            <a:r>
              <a:rPr lang="el-GR" dirty="0"/>
              <a:t>Και το παιδί σταματάει το κλάμα. </a:t>
            </a:r>
            <a:r>
              <a:rPr lang="el-GR" dirty="0" smtClean="0"/>
              <a:t>Τι </a:t>
            </a:r>
            <a:r>
              <a:rPr lang="el-GR" dirty="0"/>
              <a:t>καταφέραμε; Να θάψει τη λύπη μέσα του. Να καταλάβει πως όταν κλαίει δεν είναι αποδεκτό από εμάς. Να αντικαταστήσει τα θλιβερά συναισθήματα με υλικές απολαύσεις(φαγητό, γλυκό, παιχνίδια), κάτι που θα έχει αντίκτυπο στην μετέπειτα σωματική υγεία του. Να διαγράψει τη θλίψη ως  υπαρκτό συναίσθημα</a:t>
            </a:r>
            <a:r>
              <a:rPr lang="el-GR" dirty="0" smtClean="0"/>
              <a:t>.</a:t>
            </a:r>
          </a:p>
          <a:p>
            <a:pPr algn="just"/>
            <a:r>
              <a:rPr lang="el-GR" dirty="0"/>
              <a:t>Και έτσι, το παιδί πλέον αισθάνεται πως δεν μπορεί να μας εμπιστευτεί στη λύπη </a:t>
            </a:r>
            <a:r>
              <a:rPr lang="el-GR" dirty="0" smtClean="0"/>
              <a:t>του. </a:t>
            </a:r>
            <a:r>
              <a:rPr lang="el-GR" dirty="0"/>
              <a:t>Και δεν θα μας πει για τον συμμαθητή που τον κορόιδεψε. Δεν θα μας πει για το δάσκαλο που τον μείωσε μπροστά σε όλη την τάξη. Και στην εφηβεία του δεν θα μας εμπιστευτεί τα καρδιοχτύπια του, τις παρέες του, τις ανησυχίες του. Και στην ενηλικίωση, θα γίνει ένας ακόμη θυμωμένος ενήλικας που ξεσπάει σε αγνώστους την </a:t>
            </a:r>
            <a:r>
              <a:rPr lang="el-GR" dirty="0" smtClean="0"/>
              <a:t>καταπιεσμένη  </a:t>
            </a:r>
            <a:r>
              <a:rPr lang="el-GR" dirty="0"/>
              <a:t>λύπη που έχει μετατρέψει σε θυμό. Ή ο ήσυχος διπλανός που έμαθε να τα ανέχεται όλα και να τα κρύβει μέσα του. Ή ακόμη ένας συνάδελφος που φλερτάρει έντονα με την κατάθλιψη.</a:t>
            </a:r>
          </a:p>
          <a:p>
            <a:pPr algn="just"/>
            <a:endParaRPr lang="el-GR" dirty="0"/>
          </a:p>
          <a:p>
            <a:pPr algn="just"/>
            <a:endParaRPr lang="el-GR" dirty="0"/>
          </a:p>
          <a:p>
            <a:pPr algn="just"/>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a:solidFill>
            <a:srgbClr val="9E752C"/>
          </a:solidFill>
        </p:spPr>
        <p:txBody>
          <a:bodyPr>
            <a:normAutofit fontScale="77500" lnSpcReduction="20000"/>
          </a:bodyPr>
          <a:lstStyle/>
          <a:p>
            <a:pPr algn="just"/>
            <a:r>
              <a:rPr lang="el-GR" dirty="0"/>
              <a:t>Η λύπη είναι κι αυτή ένα συναίσθημα όπως όλα τα υπόλοιπα και πρέπει να βρει τον δρόμο της προς τα έξω. </a:t>
            </a:r>
            <a:r>
              <a:rPr lang="el-GR" dirty="0" smtClean="0"/>
              <a:t> </a:t>
            </a:r>
            <a:r>
              <a:rPr lang="el-GR" dirty="0"/>
              <a:t>Ας καθίσουμε πλάι στο παιδί όταν είναι </a:t>
            </a:r>
            <a:r>
              <a:rPr lang="el-GR" dirty="0" smtClean="0"/>
              <a:t>λυπημένο. </a:t>
            </a:r>
            <a:r>
              <a:rPr lang="el-GR" dirty="0"/>
              <a:t>Ας αφήσουμε τα δάκρυά του να κυλήσουν και τις λέξεις να βγουν αβίαστα. Μπορούμε να το παροτρύνουμε να μας μιλήσει για το συναίσθημά του. Να μοιραστεί μαζί μας την απογοήτευση, τη θλίψη, τον ενδεχόμενο θυμό που συνοδεύει τη λύπη. </a:t>
            </a:r>
            <a:endParaRPr lang="el-GR" dirty="0" smtClean="0"/>
          </a:p>
          <a:p>
            <a:pPr algn="just"/>
            <a:r>
              <a:rPr lang="el-GR" dirty="0" smtClean="0"/>
              <a:t>Η </a:t>
            </a:r>
            <a:r>
              <a:rPr lang="el-GR" dirty="0"/>
              <a:t>ενεργητική ακρόαση μπορεί να μας βοηθήσει να ξεκλειδώσουμε τις σκέψεις του παιδιού. Το παιχνίδι ρόλων, επίσης, ειδικότερα στις μικρότερες ηλικίες. Το να μοιραζόμαστε κι εμείς αντίστοιχα συναισθήματα μαζί του βοηθάει πολύ, επίσης. Έτσι, λοιπόν, μη φοβηθείτε να πείτε στο παιδί πως είστε στενοχωρημένοι με κάτι. Μη φοβηθείτε τα δάκρυά σας μπροστά του. Αντιθέτως, είναι πολύ σημαντικό βήμα να μάθετε να αγκαλιάζετε τη λύπη σας, ως φυσιολογικό συναίσθημα. </a:t>
            </a:r>
          </a:p>
          <a:p>
            <a:pPr algn="just"/>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85728"/>
            <a:ext cx="8158162" cy="928694"/>
          </a:xfrm>
        </p:spPr>
        <p:txBody>
          <a:bodyPr>
            <a:normAutofit fontScale="90000"/>
          </a:bodyPr>
          <a:lstStyle/>
          <a:p>
            <a:r>
              <a:rPr lang="el-GR" sz="3100" dirty="0" smtClean="0"/>
              <a:t/>
            </a:r>
            <a:br>
              <a:rPr lang="el-GR" sz="3100" dirty="0" smtClean="0"/>
            </a:br>
            <a:r>
              <a:rPr lang="el-GR" sz="3100" dirty="0" smtClean="0"/>
              <a:t>Φράσεις </a:t>
            </a:r>
            <a:r>
              <a:rPr lang="el-GR" sz="3100" dirty="0"/>
              <a:t>που μπορούν να βοηθήσουν το παιδί να εκφραστεί καλύτερα:</a:t>
            </a:r>
            <a:r>
              <a:rPr lang="el-GR" dirty="0"/>
              <a:t/>
            </a:r>
            <a:br>
              <a:rPr lang="el-GR" dirty="0"/>
            </a:br>
            <a:endParaRPr lang="el-GR" dirty="0"/>
          </a:p>
        </p:txBody>
      </p:sp>
      <p:sp>
        <p:nvSpPr>
          <p:cNvPr id="3" name="2 - Θέση περιεχομένου"/>
          <p:cNvSpPr>
            <a:spLocks noGrp="1"/>
          </p:cNvSpPr>
          <p:nvPr>
            <p:ph idx="1"/>
          </p:nvPr>
        </p:nvSpPr>
        <p:spPr>
          <a:solidFill>
            <a:srgbClr val="9E752C"/>
          </a:solidFill>
        </p:spPr>
        <p:txBody>
          <a:bodyPr>
            <a:normAutofit fontScale="85000" lnSpcReduction="10000"/>
          </a:bodyPr>
          <a:lstStyle/>
          <a:p>
            <a:pPr lvl="0"/>
            <a:r>
              <a:rPr lang="el-GR" dirty="0" smtClean="0"/>
              <a:t>Είναι </a:t>
            </a:r>
            <a:r>
              <a:rPr lang="el-GR" dirty="0"/>
              <a:t>εντάξει να αισθάνεσαι </a:t>
            </a:r>
            <a:r>
              <a:rPr lang="el-GR" dirty="0" smtClean="0"/>
              <a:t>στενοχωρημένος.</a:t>
            </a:r>
          </a:p>
          <a:p>
            <a:pPr lvl="0"/>
            <a:r>
              <a:rPr lang="el-GR" dirty="0" smtClean="0"/>
              <a:t>Αυτό ήταν πολύ σκληρό/τρομακτικό/λυπητερό…</a:t>
            </a:r>
          </a:p>
          <a:p>
            <a:r>
              <a:rPr lang="el-GR" dirty="0" smtClean="0"/>
              <a:t>Δεν φαίνεται δίκαιο/αισθάνομαι πως είναι άδικο.</a:t>
            </a:r>
            <a:endParaRPr lang="el-GR" dirty="0"/>
          </a:p>
          <a:p>
            <a:pPr lvl="0"/>
            <a:r>
              <a:rPr lang="el-GR" dirty="0" smtClean="0"/>
              <a:t>Πρέπει </a:t>
            </a:r>
            <a:r>
              <a:rPr lang="el-GR" dirty="0"/>
              <a:t>να σου είναι πολύ δύσκολο αυτό για </a:t>
            </a:r>
            <a:r>
              <a:rPr lang="el-GR" dirty="0" smtClean="0"/>
              <a:t>εσένα.</a:t>
            </a:r>
          </a:p>
          <a:p>
            <a:pPr lvl="0"/>
            <a:r>
              <a:rPr lang="el-GR" dirty="0" smtClean="0"/>
              <a:t>Μιλά μου για αυτό.</a:t>
            </a:r>
            <a:endParaRPr lang="el-GR" dirty="0"/>
          </a:p>
          <a:p>
            <a:r>
              <a:rPr lang="el-GR" dirty="0" smtClean="0"/>
              <a:t>Είμαι εδώ μαζί σου,</a:t>
            </a:r>
            <a:r>
              <a:rPr lang="el-GR" dirty="0" smtClean="0"/>
              <a:t> σε ακούω, σε νιώθω.</a:t>
            </a:r>
            <a:r>
              <a:rPr lang="el-GR" dirty="0" smtClean="0"/>
              <a:t> </a:t>
            </a:r>
          </a:p>
          <a:p>
            <a:r>
              <a:rPr lang="el-GR" dirty="0" smtClean="0"/>
              <a:t>Νιώθω πως χρειάζεσαι λίγο χρόνο/χώρο. Να με βρεις όποτε αισθανθείς έτοιμος.</a:t>
            </a:r>
            <a:endParaRPr lang="el-GR" dirty="0"/>
          </a:p>
          <a:p>
            <a:pPr lvl="0"/>
            <a:r>
              <a:rPr lang="el-GR" dirty="0" smtClean="0"/>
              <a:t>Θα </a:t>
            </a:r>
            <a:r>
              <a:rPr lang="el-GR" dirty="0"/>
              <a:t>σε βοηθήσω να βρεις λύση</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417</Words>
  <Application>Microsoft Office PowerPoint</Application>
  <PresentationFormat>Προβολή στην οθόνη (4:3)</PresentationFormat>
  <Paragraphs>31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ΠΩΣ ΔΙΑΧΕΙΡΙΖΟΜΑΙ ΤΑ ΣΥΝΑΙΣΘΗΜΑΤΑ</vt:lpstr>
      <vt:lpstr>ΤΡΟΠΟΙ ΝΑ ΒΡΕΙΣ ΤΗ ΧΑΡΑ</vt:lpstr>
      <vt:lpstr>Διαφάνεια 3</vt:lpstr>
      <vt:lpstr>Πώς βοηθώ το παιδί στη λύπη;</vt:lpstr>
      <vt:lpstr>Διαφάνεια 5</vt:lpstr>
      <vt:lpstr> Φράσεις που μπορούν να βοηθήσουν το παιδί να εκφραστεί καλύτερα: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ΠΗΝΕΛΟΠΗ ΚΑΡΑΓΙΑΝΝΗ</dc:creator>
  <cp:lastModifiedBy>ΠΗΝΕΛΟΠΗ ΚΑΡΑΓΙΑΝΝΗ</cp:lastModifiedBy>
  <cp:revision>6</cp:revision>
  <dcterms:created xsi:type="dcterms:W3CDTF">2021-12-16T16:36:37Z</dcterms:created>
  <dcterms:modified xsi:type="dcterms:W3CDTF">2021-12-16T17:29:31Z</dcterms:modified>
</cp:coreProperties>
</file>