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p:scale>
          <a:sx n="66" d="100"/>
          <a:sy n="66" d="100"/>
        </p:scale>
        <p:origin x="1080" y="4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375109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65A29AB-8BC7-456A-ACBC-6CCC24706EF1}" type="datetimeFigureOut">
              <a:rPr lang="el-GR" smtClean="0"/>
              <a:t>9/2/2022</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295750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1767410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1094654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892947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65A29AB-8BC7-456A-ACBC-6CCC24706EF1}" type="datetimeFigureOut">
              <a:rPr lang="el-GR" smtClean="0"/>
              <a:t>9/2/2022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3790740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A65A29AB-8BC7-456A-ACBC-6CCC24706EF1}" type="datetimeFigureOut">
              <a:rPr lang="el-GR" smtClean="0"/>
              <a:t>9/2/2022</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13236216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985729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679865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2828672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65A29AB-8BC7-456A-ACBC-6CCC24706EF1}" type="datetimeFigureOut">
              <a:rPr lang="el-GR" smtClean="0"/>
              <a:t>9/2/2022</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9253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A65A29AB-8BC7-456A-ACBC-6CCC24706EF1}" type="datetimeFigureOut">
              <a:rPr lang="el-GR" smtClean="0"/>
              <a:t>9/2/2022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759857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A65A29AB-8BC7-456A-ACBC-6CCC24706EF1}" type="datetimeFigureOut">
              <a:rPr lang="el-GR" smtClean="0"/>
              <a:t>9/2/2022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123168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A65A29AB-8BC7-456A-ACBC-6CCC24706EF1}" type="datetimeFigureOut">
              <a:rPr lang="el-GR" smtClean="0"/>
              <a:t>9/2/2022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1723612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A29AB-8BC7-456A-ACBC-6CCC24706EF1}" type="datetimeFigureOut">
              <a:rPr lang="el-GR" smtClean="0"/>
              <a:t>9/2/2022</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2940652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65A29AB-8BC7-456A-ACBC-6CCC24706EF1}" type="datetimeFigureOut">
              <a:rPr lang="el-GR" smtClean="0"/>
              <a:t>9/2/2022</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997136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A65A29AB-8BC7-456A-ACBC-6CCC24706EF1}" type="datetimeFigureOut">
              <a:rPr lang="el-GR" smtClean="0"/>
              <a:t>9/2/2022</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D52EBC2-7823-454E-8A66-6B71EC4E04E8}" type="slidenum">
              <a:rPr lang="el-GR" smtClean="0"/>
              <a:t>‹#›</a:t>
            </a:fld>
            <a:endParaRPr lang="el-GR"/>
          </a:p>
        </p:txBody>
      </p:sp>
    </p:spTree>
    <p:extLst>
      <p:ext uri="{BB962C8B-B14F-4D97-AF65-F5344CB8AC3E}">
        <p14:creationId xmlns:p14="http://schemas.microsoft.com/office/powerpoint/2010/main" val="2294893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A65A29AB-8BC7-456A-ACBC-6CCC24706EF1}" type="datetimeFigureOut">
              <a:rPr lang="el-GR" smtClean="0"/>
              <a:t>9/2/2022</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7D52EBC2-7823-454E-8A66-6B71EC4E04E8}" type="slidenum">
              <a:rPr lang="el-GR" smtClean="0"/>
              <a:t>‹#›</a:t>
            </a:fld>
            <a:endParaRPr lang="el-GR"/>
          </a:p>
        </p:txBody>
      </p:sp>
    </p:spTree>
    <p:extLst>
      <p:ext uri="{BB962C8B-B14F-4D97-AF65-F5344CB8AC3E}">
        <p14:creationId xmlns:p14="http://schemas.microsoft.com/office/powerpoint/2010/main" val="242311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18AABC-BD81-4075-9F95-60157382E4E4}"/>
              </a:ext>
            </a:extLst>
          </p:cNvPr>
          <p:cNvSpPr>
            <a:spLocks noGrp="1"/>
          </p:cNvSpPr>
          <p:nvPr>
            <p:ph type="ctrTitle"/>
          </p:nvPr>
        </p:nvSpPr>
        <p:spPr>
          <a:xfrm>
            <a:off x="1524000" y="762144"/>
            <a:ext cx="9144000" cy="3352656"/>
          </a:xfrm>
        </p:spPr>
        <p:txBody>
          <a:bodyPr>
            <a:normAutofit/>
          </a:bodyPr>
          <a:lstStyle/>
          <a:p>
            <a:pPr algn="ctr"/>
            <a:r>
              <a:rPr lang="el-GR" sz="6000" dirty="0">
                <a:solidFill>
                  <a:schemeClr val="accent1">
                    <a:lumMod val="40000"/>
                    <a:lumOff val="60000"/>
                  </a:schemeClr>
                </a:solidFill>
              </a:rPr>
              <a:t>Ο ΑΝΤΙΚΤΥΠΟΣ </a:t>
            </a:r>
            <a:br>
              <a:rPr lang="el-GR" sz="6000" dirty="0">
                <a:solidFill>
                  <a:schemeClr val="accent1">
                    <a:lumMod val="40000"/>
                    <a:lumOff val="60000"/>
                  </a:schemeClr>
                </a:solidFill>
              </a:rPr>
            </a:br>
            <a:r>
              <a:rPr lang="el-GR" sz="6000" dirty="0">
                <a:solidFill>
                  <a:schemeClr val="accent1">
                    <a:lumMod val="40000"/>
                    <a:lumOff val="60000"/>
                  </a:schemeClr>
                </a:solidFill>
              </a:rPr>
              <a:t>ΤΩΝ ΣΥΝΑΙΣΘΗΜΑΤΩΝ </a:t>
            </a:r>
            <a:br>
              <a:rPr lang="el-GR" sz="6000" dirty="0">
                <a:solidFill>
                  <a:schemeClr val="accent1">
                    <a:lumMod val="40000"/>
                    <a:lumOff val="60000"/>
                  </a:schemeClr>
                </a:solidFill>
              </a:rPr>
            </a:br>
            <a:r>
              <a:rPr lang="el-GR" sz="6000" dirty="0">
                <a:solidFill>
                  <a:schemeClr val="accent1">
                    <a:lumMod val="40000"/>
                    <a:lumOff val="60000"/>
                  </a:schemeClr>
                </a:solidFill>
              </a:rPr>
              <a:t>ΣΤΟ ΣΩΜΑ ΜΑΣ</a:t>
            </a:r>
          </a:p>
        </p:txBody>
      </p:sp>
      <p:sp>
        <p:nvSpPr>
          <p:cNvPr id="3" name="Υπότιτλος 2">
            <a:extLst>
              <a:ext uri="{FF2B5EF4-FFF2-40B4-BE49-F238E27FC236}">
                <a16:creationId xmlns:a16="http://schemas.microsoft.com/office/drawing/2014/main" id="{1788902C-BBFE-40F3-9545-456F61C06009}"/>
              </a:ext>
            </a:extLst>
          </p:cNvPr>
          <p:cNvSpPr>
            <a:spLocks noGrp="1"/>
          </p:cNvSpPr>
          <p:nvPr>
            <p:ph type="subTitle" idx="1"/>
          </p:nvPr>
        </p:nvSpPr>
        <p:spPr>
          <a:xfrm>
            <a:off x="1311564" y="4821238"/>
            <a:ext cx="9144000" cy="1655762"/>
          </a:xfrm>
        </p:spPr>
        <p:txBody>
          <a:bodyPr/>
          <a:lstStyle/>
          <a:p>
            <a:r>
              <a:rPr lang="el-GR" dirty="0"/>
              <a:t>ΕΡΓΑΣΤΗΡΙΑ ΔΕΞΙΟΤΗΤΩΝ Β΄- Ε΄ ΤΑΞΗ</a:t>
            </a:r>
          </a:p>
          <a:p>
            <a:r>
              <a:rPr lang="el-GR" dirty="0"/>
              <a:t>ΣΥΝΑΙΣΘΗΜΑΤΙΚΗ ΑΓΩΓΗ</a:t>
            </a:r>
          </a:p>
          <a:p>
            <a:r>
              <a:rPr lang="el-GR" dirty="0" err="1"/>
              <a:t>ΔασκΑλα</a:t>
            </a:r>
            <a:r>
              <a:rPr lang="el-GR" dirty="0"/>
              <a:t>:  ΠΗΝΕΛΟΠΗ ΚΑΡΑΓΙΑΝΝΗ</a:t>
            </a:r>
          </a:p>
        </p:txBody>
      </p:sp>
    </p:spTree>
    <p:extLst>
      <p:ext uri="{BB962C8B-B14F-4D97-AF65-F5344CB8AC3E}">
        <p14:creationId xmlns:p14="http://schemas.microsoft.com/office/powerpoint/2010/main" val="168710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F3A090-AFD2-41EA-8529-317D5E4D23CC}"/>
              </a:ext>
            </a:extLst>
          </p:cNvPr>
          <p:cNvSpPr>
            <a:spLocks noGrp="1"/>
          </p:cNvSpPr>
          <p:nvPr>
            <p:ph type="title"/>
          </p:nvPr>
        </p:nvSpPr>
        <p:spPr>
          <a:xfrm>
            <a:off x="1126379" y="1038225"/>
            <a:ext cx="10132171" cy="1051982"/>
          </a:xfrm>
        </p:spPr>
        <p:txBody>
          <a:bodyPr/>
          <a:lstStyle/>
          <a:p>
            <a:r>
              <a:rPr lang="el-GR" sz="3200" b="1" dirty="0">
                <a:solidFill>
                  <a:srgbClr val="33CC33"/>
                </a:solidFill>
                <a:effectLst/>
                <a:latin typeface="Arial" panose="020B0604020202020204" pitchFamily="34" charset="0"/>
                <a:ea typeface="Times New Roman" panose="02020603050405020304" pitchFamily="18" charset="0"/>
                <a:cs typeface="Times New Roman" panose="02020603050405020304" pitchFamily="18" charset="0"/>
              </a:rPr>
              <a:t>Πώς «γράφουν» στο σώμα τα συναισθήματά μας</a:t>
            </a:r>
            <a:br>
              <a:rPr lang="el-GR" sz="1800" dirty="0">
                <a:solidFill>
                  <a:srgbClr val="33CC33"/>
                </a:solidFill>
                <a:effectLst/>
                <a:latin typeface="Calibri" panose="020F0502020204030204" pitchFamily="34" charset="0"/>
                <a:ea typeface="Calibri" panose="020F0502020204030204" pitchFamily="34" charset="0"/>
                <a:cs typeface="Times New Roman" panose="02020603050405020304" pitchFamily="18" charset="0"/>
              </a:rPr>
            </a:br>
            <a:endParaRPr lang="el-GR" dirty="0">
              <a:solidFill>
                <a:srgbClr val="33CC33"/>
              </a:solidFill>
            </a:endParaRPr>
          </a:p>
        </p:txBody>
      </p:sp>
      <p:sp>
        <p:nvSpPr>
          <p:cNvPr id="4" name="Rectangle 1">
            <a:extLst>
              <a:ext uri="{FF2B5EF4-FFF2-40B4-BE49-F238E27FC236}">
                <a16:creationId xmlns:a16="http://schemas.microsoft.com/office/drawing/2014/main" id="{0D7BA393-80FC-43FC-98F7-8C7AD7969EEC}"/>
              </a:ext>
            </a:extLst>
          </p:cNvPr>
          <p:cNvSpPr>
            <a:spLocks noGrp="1" noChangeArrowheads="1"/>
          </p:cNvSpPr>
          <p:nvPr>
            <p:ph idx="1"/>
          </p:nvPr>
        </p:nvSpPr>
        <p:spPr bwMode="auto">
          <a:xfrm rot="10800000" flipV="1">
            <a:off x="361950" y="2271891"/>
            <a:ext cx="11249025"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Χρησιμοποιούμε συχνά εκφράσεις του τύπου </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Έγινα σαν το παντζάρι</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Μου κόπηκαν τα πόδια</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Νιώθω φτερούγισμα στο στομάχι</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Έχω ένα βάρος στο στήθος</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Αρρώστησα από έρωτα</a:t>
            </a:r>
            <a:r>
              <a:rPr kumimoji="0" lang="el-GR" altLang="el-GR" sz="20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προκειμένου να μιλήσουμε για τα συναισθήματά μας. Άραγε το σώμα μας βιώνει ακριβώς αυτό που περιγράφουμε με λόγια;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Οι ειδικοί, επιχειρήσαν να βρουν με ποιον τρόπο αποτυπώνονται στο σώμα τα συναισθήματά μας και να  τι ανακαλύψανε.</a:t>
            </a:r>
            <a:endParaRPr kumimoji="0" lang="el-GR" altLang="el-G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Πολυάριθμες μελέτες έχουν επιβεβαιώσει ότι η συναισθηματική μας κατάσταση δεν αφήνει ανεπηρέαστο το σώμα μας, αφού ενεργοποιεί το καρδιαγγειακό, το </a:t>
            </a:r>
            <a:r>
              <a:rPr kumimoji="0" lang="el-GR" altLang="el-GR" sz="20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μυοσκελετικό</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και το </a:t>
            </a:r>
            <a:r>
              <a:rPr kumimoji="0" lang="el-GR" altLang="el-GR" sz="2000" b="0"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νευροενδοκρινικό</a:t>
            </a:r>
            <a:r>
              <a:rPr kumimoji="0" lang="el-GR" altLang="el-GR" sz="2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σύστημα του οργανισμού μας. </a:t>
            </a:r>
            <a:endParaRPr kumimoji="0" lang="el-GR" altLang="el-G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0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Επιστήμονες του Πανεπιστημίου </a:t>
            </a:r>
            <a:r>
              <a:rPr kumimoji="0" lang="el-GR" altLang="el-GR" sz="2000" b="0" i="0"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Aalto</a:t>
            </a:r>
            <a:r>
              <a:rPr kumimoji="0" lang="el-GR" altLang="el-GR" sz="20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στη Φινλανδία, θέλοντας να κάνουν ένα βήμα παρακάτω, αποτύπωσαν τα μέρη του σώματος που ενεργοποιούν ορισμένα συναισθήματα (ευτυχία, έρωτας, υπερηφάνεια, θυμός, φόβος, άγχος, ντροπή, αηδία, περιφρόνηση, αιφνιδιασμός, ζήλια, λύπη, κατάθλιψη, αδιαφορία). </a:t>
            </a:r>
            <a:endParaRPr kumimoji="0" lang="el-GR" altLang="el-GR" sz="2000" b="0" i="0"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50763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a:extLst>
              <a:ext uri="{FF2B5EF4-FFF2-40B4-BE49-F238E27FC236}">
                <a16:creationId xmlns:a16="http://schemas.microsoft.com/office/drawing/2014/main" id="{1131FC29-447E-4F58-ACEA-85F6B9E093A6}"/>
              </a:ext>
            </a:extLst>
          </p:cNvPr>
          <p:cNvSpPr>
            <a:spLocks noGrp="1"/>
          </p:cNvSpPr>
          <p:nvPr>
            <p:ph type="title"/>
          </p:nvPr>
        </p:nvSpPr>
        <p:spPr/>
        <p:txBody>
          <a:bodyPr/>
          <a:lstStyle/>
          <a:p>
            <a:r>
              <a:rPr lang="el-GR" sz="3600" b="1" dirty="0">
                <a:solidFill>
                  <a:srgbClr val="33CC33"/>
                </a:solidFill>
                <a:effectLst/>
                <a:latin typeface="Arial" panose="020B0604020202020204" pitchFamily="34" charset="0"/>
                <a:ea typeface="Times New Roman" panose="02020603050405020304" pitchFamily="18" charset="0"/>
              </a:rPr>
              <a:t>Ο χάρτης του σώματος</a:t>
            </a:r>
            <a:endParaRPr lang="el-GR" dirty="0">
              <a:solidFill>
                <a:srgbClr val="33CC33"/>
              </a:solidFill>
            </a:endParaRPr>
          </a:p>
        </p:txBody>
      </p:sp>
      <p:sp>
        <p:nvSpPr>
          <p:cNvPr id="5" name="Θέση περιεχομένου 4">
            <a:extLst>
              <a:ext uri="{FF2B5EF4-FFF2-40B4-BE49-F238E27FC236}">
                <a16:creationId xmlns:a16="http://schemas.microsoft.com/office/drawing/2014/main" id="{30003A23-11BA-41FC-BF98-40B9419C2719}"/>
              </a:ext>
            </a:extLst>
          </p:cNvPr>
          <p:cNvSpPr>
            <a:spLocks noGrp="1"/>
          </p:cNvSpPr>
          <p:nvPr>
            <p:ph sz="half" idx="1"/>
          </p:nvPr>
        </p:nvSpPr>
        <p:spPr>
          <a:xfrm>
            <a:off x="659757" y="2361235"/>
            <a:ext cx="5320355" cy="4166887"/>
          </a:xfrm>
        </p:spPr>
        <p:txBody>
          <a:bodyPr>
            <a:normAutofit fontScale="92500" lnSpcReduction="10000"/>
          </a:bodyPr>
          <a:lstStyle/>
          <a:p>
            <a:pPr marL="514350" marR="0" lvl="0" indent="-514350" algn="just" defTabSz="914400" rtl="0" eaLnBrk="0" fontAlgn="base" latinLnBrk="0" hangingPunct="0">
              <a:lnSpc>
                <a:spcPct val="100000"/>
              </a:lnSpc>
              <a:spcBef>
                <a:spcPct val="0"/>
              </a:spcBef>
              <a:spcAft>
                <a:spcPct val="0"/>
              </a:spcAft>
              <a:buClrTx/>
              <a:buSzTx/>
              <a:buFontTx/>
              <a:buAutoNum type="arabicParenR"/>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Κεφάλι </a:t>
            </a:r>
          </a:p>
          <a:p>
            <a:pPr marL="0" marR="0" lvl="0" indent="0" algn="just" defTabSz="914400" rtl="0" eaLnBrk="0" fontAlgn="base" latinLnBrk="0" hangingPunct="0">
              <a:lnSpc>
                <a:spcPct val="100000"/>
              </a:lnSpc>
              <a:spcBef>
                <a:spcPct val="0"/>
              </a:spcBef>
              <a:spcAft>
                <a:spcPct val="0"/>
              </a:spcAft>
              <a:buClrTx/>
              <a:buSzTx/>
              <a:buNone/>
              <a:tabLst/>
            </a:pPr>
            <a:endParaRPr kumimoji="0" lang="el-GR" altLang="el-GR" sz="700" b="1" i="0"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6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Πανταχού παρόν στα περισσότερα συναισθήματα το κεφάλι. Σημαντικός είναι ο ρόλος των δακρύων και των μυϊκών συσπάσεων του προσώπου.       </a:t>
            </a:r>
          </a:p>
          <a:p>
            <a:pPr marL="0" marR="0" lvl="0" indent="0" algn="just" defTabSz="914400" rtl="0" eaLnBrk="0" fontAlgn="base" latinLnBrk="0" hangingPunct="0">
              <a:lnSpc>
                <a:spcPct val="100000"/>
              </a:lnSpc>
              <a:spcBef>
                <a:spcPct val="0"/>
              </a:spcBef>
              <a:spcAft>
                <a:spcPct val="0"/>
              </a:spcAft>
              <a:buClrTx/>
              <a:buSzTx/>
              <a:buFontTx/>
              <a:buNone/>
              <a:tabLst/>
            </a:pPr>
            <a:r>
              <a:rPr lang="el-GR" altLang="el-GR" sz="26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kumimoji="0" lang="el-GR" altLang="el-GR" sz="26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Η υψηλότερη ενεργοποίηση παρατηρείται στα συναισθήματα χαράς, ενώ η χαμηλότερη στην αδιαφορία και την κατάθλιψη. Στην ντροπή συμμετέχουν ιδιαίτερα τα μάτια και στον θυμό τα μάγουλα.</a:t>
            </a:r>
            <a:endParaRPr kumimoji="0" lang="el-GR" altLang="el-GR" sz="2600" b="0" i="0" strike="noStrike" cap="none" normalizeH="0" baseline="0" dirty="0">
              <a:ln>
                <a:noFill/>
              </a:ln>
              <a:solidFill>
                <a:schemeClr val="tx1"/>
              </a:solidFill>
              <a:effectLst/>
              <a:latin typeface="Arial" panose="020B0604020202020204" pitchFamily="34" charset="0"/>
            </a:endParaRPr>
          </a:p>
          <a:p>
            <a:endParaRPr lang="el-GR" dirty="0"/>
          </a:p>
        </p:txBody>
      </p:sp>
      <p:sp>
        <p:nvSpPr>
          <p:cNvPr id="7" name="Rectangle 1">
            <a:extLst>
              <a:ext uri="{FF2B5EF4-FFF2-40B4-BE49-F238E27FC236}">
                <a16:creationId xmlns:a16="http://schemas.microsoft.com/office/drawing/2014/main" id="{B61F5765-68AE-42F4-B021-FA54ED44065D}"/>
              </a:ext>
            </a:extLst>
          </p:cNvPr>
          <p:cNvSpPr>
            <a:spLocks noGrp="1" noChangeArrowheads="1"/>
          </p:cNvSpPr>
          <p:nvPr>
            <p:ph sz="half" idx="2"/>
          </p:nvPr>
        </p:nvSpPr>
        <p:spPr bwMode="auto">
          <a:xfrm>
            <a:off x="6096000" y="2695823"/>
            <a:ext cx="5972175"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a:t>
            </a:r>
            <a:r>
              <a:rPr kumimoji="0" lang="el-GR" altLang="el-GR" sz="28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Λαιμός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altLang="el-GR" sz="800" b="1" i="0"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Με εξαίρεση την κατάθλιψη και την αδιαφορία, τα υπόλοιπα συναισθήματα αφήνουν έντονη γεύση στον λαιμό. Υψηλή δραστηριότητα παρατηρείται στα συναισθήματα της αηδίας και της αγάπης, όπου οι αισθήσεις της γεύσης και της οσμής παίζουν καθοριστικό ρόλο.</a:t>
            </a:r>
            <a:endParaRPr kumimoji="0" lang="el-GR" altLang="el-GR" sz="2400" b="0" i="0"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843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E8B83F30-676F-45DF-81A5-B6D2F30BF65F}"/>
              </a:ext>
            </a:extLst>
          </p:cNvPr>
          <p:cNvSpPr>
            <a:spLocks noGrp="1" noChangeArrowheads="1"/>
          </p:cNvSpPr>
          <p:nvPr>
            <p:ph sz="half" idx="1"/>
          </p:nvPr>
        </p:nvSpPr>
        <p:spPr bwMode="auto">
          <a:xfrm>
            <a:off x="421753" y="2396295"/>
            <a:ext cx="5674247"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 Στήθος</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800" b="1" i="0"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Αποτελεί μια περιοχή του σώματος που ενεργοποιείται -και μάλιστα έντονα- στα περισσότερα συναισθήματα. Αλλαγές στην αναπνοή και τον καρδιακό ρυθμό παρατηρούνται στον θυμό, την ευτυχία, το άγχος, την αγάπη και την περηφάνια.</a:t>
            </a:r>
            <a:endParaRPr kumimoji="0" lang="el-GR" altLang="el-GR" sz="2400" b="0" i="0"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4C537131-ED3F-4F6C-9608-B942CF359844}"/>
              </a:ext>
            </a:extLst>
          </p:cNvPr>
          <p:cNvSpPr>
            <a:spLocks noGrp="1" noChangeArrowheads="1"/>
          </p:cNvSpPr>
          <p:nvPr>
            <p:ph sz="half" idx="2"/>
          </p:nvPr>
        </p:nvSpPr>
        <p:spPr bwMode="auto">
          <a:xfrm>
            <a:off x="6282402" y="3087866"/>
            <a:ext cx="5674247"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 Στομάχι-κοιλιά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800" b="1" i="0" u="none"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Τα αρνητικά συναισθήματα (θυμός, αηδία, άγχος, φόβος) δένουν κόμπο το στομάχι μας. Το αποτύπωμά τους, όμως, αφήνουν και τα καλά συναισθήματα, όπως ο έρωτας, που ως γνωστόν</a:t>
            </a:r>
            <a:r>
              <a:rPr lang="el-GR" altLang="el-GR" sz="24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περνάει  από το στομάχι».</a:t>
            </a:r>
            <a:endParaRPr kumimoji="0" lang="el-GR" altLang="el-GR" sz="2400" b="0" i="0" strike="noStrike" cap="none" normalizeH="0" baseline="0" dirty="0">
              <a:ln>
                <a:noFill/>
              </a:ln>
              <a:solidFill>
                <a:schemeClr val="tx1"/>
              </a:solidFill>
              <a:effectLst/>
              <a:latin typeface="Arial" panose="020B0604020202020204" pitchFamily="34" charset="0"/>
            </a:endParaRPr>
          </a:p>
        </p:txBody>
      </p:sp>
      <p:sp>
        <p:nvSpPr>
          <p:cNvPr id="7" name="Τίτλος 1">
            <a:extLst>
              <a:ext uri="{FF2B5EF4-FFF2-40B4-BE49-F238E27FC236}">
                <a16:creationId xmlns:a16="http://schemas.microsoft.com/office/drawing/2014/main" id="{42A0891F-9D62-4FA9-A6DC-B9BA55B1046E}"/>
              </a:ext>
            </a:extLst>
          </p:cNvPr>
          <p:cNvSpPr>
            <a:spLocks noGrp="1"/>
          </p:cNvSpPr>
          <p:nvPr>
            <p:ph type="title"/>
          </p:nvPr>
        </p:nvSpPr>
        <p:spPr>
          <a:xfrm>
            <a:off x="1154954" y="973668"/>
            <a:ext cx="8761413" cy="706964"/>
          </a:xfrm>
        </p:spPr>
        <p:txBody>
          <a:bodyPr/>
          <a:lstStyle/>
          <a:p>
            <a:r>
              <a:rPr lang="el-GR" sz="3600" b="1" dirty="0">
                <a:solidFill>
                  <a:srgbClr val="33CC33"/>
                </a:solidFill>
                <a:effectLst/>
                <a:latin typeface="Arial" panose="020B0604020202020204" pitchFamily="34" charset="0"/>
                <a:ea typeface="Times New Roman" panose="02020603050405020304" pitchFamily="18" charset="0"/>
              </a:rPr>
              <a:t>Ο χάρτης του σώματος</a:t>
            </a:r>
            <a:endParaRPr lang="el-GR" dirty="0"/>
          </a:p>
        </p:txBody>
      </p:sp>
    </p:spTree>
    <p:extLst>
      <p:ext uri="{BB962C8B-B14F-4D97-AF65-F5344CB8AC3E}">
        <p14:creationId xmlns:p14="http://schemas.microsoft.com/office/powerpoint/2010/main" val="191241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2B6BFD-0238-4111-9EFE-570862C2A130}"/>
              </a:ext>
            </a:extLst>
          </p:cNvPr>
          <p:cNvSpPr>
            <a:spLocks noGrp="1"/>
          </p:cNvSpPr>
          <p:nvPr>
            <p:ph type="title"/>
          </p:nvPr>
        </p:nvSpPr>
        <p:spPr/>
        <p:txBody>
          <a:bodyPr/>
          <a:lstStyle/>
          <a:p>
            <a:r>
              <a:rPr lang="el-GR" sz="3600" b="1" dirty="0">
                <a:solidFill>
                  <a:srgbClr val="33CC33"/>
                </a:solidFill>
                <a:effectLst/>
                <a:latin typeface="Arial" panose="020B0604020202020204" pitchFamily="34" charset="0"/>
                <a:ea typeface="Times New Roman" panose="02020603050405020304" pitchFamily="18" charset="0"/>
              </a:rPr>
              <a:t>Ο χάρτης του σώματος</a:t>
            </a:r>
            <a:endParaRPr lang="el-GR" dirty="0"/>
          </a:p>
        </p:txBody>
      </p:sp>
      <p:sp>
        <p:nvSpPr>
          <p:cNvPr id="5" name="Rectangle 1">
            <a:extLst>
              <a:ext uri="{FF2B5EF4-FFF2-40B4-BE49-F238E27FC236}">
                <a16:creationId xmlns:a16="http://schemas.microsoft.com/office/drawing/2014/main" id="{27367772-3CAE-49FC-B759-A430A6B86B09}"/>
              </a:ext>
            </a:extLst>
          </p:cNvPr>
          <p:cNvSpPr>
            <a:spLocks noGrp="1" noChangeArrowheads="1"/>
          </p:cNvSpPr>
          <p:nvPr>
            <p:ph sz="half" idx="1"/>
          </p:nvPr>
        </p:nvSpPr>
        <p:spPr bwMode="auto">
          <a:xfrm flipH="1">
            <a:off x="540011" y="2440924"/>
            <a:ext cx="5443278"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5) Άνω άκρα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altLang="el-GR" sz="800" b="1" i="0"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Τα κινητοποιεί πρωτίστως ο θυμός, δευτερευόντως η ευτυχία και ο έρωτας και ακολούθως σε αρκετά μικρότερο βαθμό ο φόβος, η αηδία και η περηφάνια.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Η χαμηλότερη ενεργοποίηση </a:t>
            </a:r>
            <a:r>
              <a:rPr kumimoji="0" lang="el-GR" altLang="el-GR" sz="2400" b="0" i="0"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παρατη-ρείται</a:t>
            </a:r>
            <a:r>
              <a:rPr kumimoji="0" lang="el-GR" altLang="el-GR" sz="2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στη λύπη και την κατάθλιψη.</a:t>
            </a:r>
            <a:endParaRPr kumimoji="0" lang="el-GR" altLang="el-GR" sz="2400" b="0" i="0"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a16="http://schemas.microsoft.com/office/drawing/2014/main" id="{5075B5AB-A3CA-4373-A1A3-E854E720E8FE}"/>
              </a:ext>
            </a:extLst>
          </p:cNvPr>
          <p:cNvSpPr>
            <a:spLocks noGrp="1" noChangeArrowheads="1"/>
          </p:cNvSpPr>
          <p:nvPr>
            <p:ph sz="half" idx="2"/>
          </p:nvPr>
        </p:nvSpPr>
        <p:spPr bwMode="auto">
          <a:xfrm flipH="1">
            <a:off x="6524945" y="2650054"/>
            <a:ext cx="5443277"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6) Κάτω άκρα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800" b="1" i="0"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Συγκριτικά με τα υπόλοιπα μέρη του σώματος, ελάχιστα συναισθήματα φαίνεται πως μπορούν να επηρεάσουν τα κάτω άκρα.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Η χαμηλότερη δραστηριότητα </a:t>
            </a:r>
            <a:r>
              <a:rPr kumimoji="0" lang="el-GR" altLang="el-GR" sz="2400" b="0" i="0" strike="noStrike" cap="none" normalizeH="0" baseline="0" dirty="0" err="1">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πα-ρατηρείται</a:t>
            </a: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στις περιπτώσεις της λύπης, του αιφνιδιασμού, του άγχους, της κατάθλιψης και της ντροπής.</a:t>
            </a:r>
            <a:endParaRPr kumimoji="0" lang="el-GR" altLang="el-GR" sz="2400" b="0" i="0"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3439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EA75DA-869B-4E48-884E-E1CDFF370D99}"/>
              </a:ext>
            </a:extLst>
          </p:cNvPr>
          <p:cNvSpPr>
            <a:spLocks noGrp="1"/>
          </p:cNvSpPr>
          <p:nvPr>
            <p:ph type="title"/>
          </p:nvPr>
        </p:nvSpPr>
        <p:spPr/>
        <p:txBody>
          <a:bodyPr/>
          <a:lstStyle/>
          <a:p>
            <a:r>
              <a:rPr lang="el-GR" sz="3600" b="1" dirty="0">
                <a:solidFill>
                  <a:srgbClr val="33CC33"/>
                </a:solidFill>
                <a:effectLst/>
                <a:latin typeface="Arial" panose="020B0604020202020204" pitchFamily="34" charset="0"/>
                <a:ea typeface="Times New Roman" panose="02020603050405020304" pitchFamily="18" charset="0"/>
              </a:rPr>
              <a:t>Ο χάρτης του σώματος</a:t>
            </a:r>
            <a:endParaRPr lang="el-GR" dirty="0"/>
          </a:p>
        </p:txBody>
      </p:sp>
      <p:sp>
        <p:nvSpPr>
          <p:cNvPr id="5" name="Rectangle 1">
            <a:extLst>
              <a:ext uri="{FF2B5EF4-FFF2-40B4-BE49-F238E27FC236}">
                <a16:creationId xmlns:a16="http://schemas.microsoft.com/office/drawing/2014/main" id="{F886773D-9693-4677-BA69-6D9BA40AD82B}"/>
              </a:ext>
            </a:extLst>
          </p:cNvPr>
          <p:cNvSpPr>
            <a:spLocks noGrp="1" noChangeArrowheads="1"/>
          </p:cNvSpPr>
          <p:nvPr>
            <p:ph sz="half" idx="1"/>
          </p:nvPr>
        </p:nvSpPr>
        <p:spPr bwMode="auto">
          <a:xfrm flipH="1">
            <a:off x="2801073" y="2834721"/>
            <a:ext cx="5914664" cy="32316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2800" b="1"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7) Όλο το σώμα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altLang="el-GR" sz="800" b="1" i="0" strike="noStrike" cap="none" normalizeH="0" baseline="0" dirty="0">
              <a:ln>
                <a:noFill/>
              </a:ln>
              <a:solidFill>
                <a:schemeClr val="tx1"/>
              </a:solidFill>
              <a:effectLst/>
              <a:ea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Από όλα τα συναισθήματα μόνο η χαρά φαίνεται ότι ενεργοποιεί ολόκληρο το σώμα.</a:t>
            </a:r>
          </a:p>
          <a:p>
            <a:pPr marL="0" marR="0" lvl="0" indent="0" algn="just" defTabSz="914400" rtl="0" eaLnBrk="0" fontAlgn="base" latinLnBrk="0" hangingPunct="0">
              <a:lnSpc>
                <a:spcPct val="100000"/>
              </a:lnSpc>
              <a:spcBef>
                <a:spcPct val="0"/>
              </a:spcBef>
              <a:spcAft>
                <a:spcPct val="0"/>
              </a:spcAft>
              <a:buClrTx/>
              <a:buSzTx/>
              <a:buFontTx/>
              <a:buNone/>
              <a:tabLst/>
            </a:pPr>
            <a:r>
              <a:rPr lang="el-GR" altLang="el-GR" sz="2400" dirty="0">
                <a:solidFill>
                  <a:schemeClr val="tx1"/>
                </a:solidFill>
                <a:latin typeface="Arial" panose="020B0604020202020204" pitchFamily="34" charset="0"/>
                <a:ea typeface="Times New Roman" panose="02020603050405020304" pitchFamily="18" charset="0"/>
                <a:cs typeface="Arial" panose="020B0604020202020204" pitchFamily="34" charset="0"/>
              </a:rPr>
              <a:t>    </a:t>
            </a:r>
            <a:r>
              <a:rPr kumimoji="0" lang="el-GR" altLang="el-GR" sz="2400" b="0" i="0"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Αντίθετα, μειωμένη δραστηριότητα παρατηρείται στην κατάθλιψη, όπου επικρατεί το γενικότερο αίσθημα κενού ή ανηδονίας.</a:t>
            </a:r>
            <a:endParaRPr kumimoji="0" lang="el-GR" altLang="el-GR" sz="2400" b="0" i="0"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0058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FD88EF-2BF5-4B1B-BC06-7A77B7662B5C}"/>
              </a:ext>
            </a:extLst>
          </p:cNvPr>
          <p:cNvSpPr>
            <a:spLocks noGrp="1"/>
          </p:cNvSpPr>
          <p:nvPr>
            <p:ph type="title"/>
          </p:nvPr>
        </p:nvSpPr>
        <p:spPr>
          <a:xfrm>
            <a:off x="576220" y="383360"/>
            <a:ext cx="8761413" cy="706964"/>
          </a:xfrm>
        </p:spPr>
        <p:txBody>
          <a:bodyPr/>
          <a:lstStyle/>
          <a:p>
            <a:r>
              <a:rPr lang="el-GR" sz="3600" b="1" dirty="0">
                <a:solidFill>
                  <a:srgbClr val="33CC33"/>
                </a:solidFill>
                <a:effectLst/>
                <a:latin typeface="Arial" panose="020B0604020202020204" pitchFamily="34" charset="0"/>
                <a:ea typeface="Times New Roman" panose="02020603050405020304" pitchFamily="18" charset="0"/>
              </a:rPr>
              <a:t>Ο χάρτης του σώματος</a:t>
            </a:r>
            <a:endParaRPr lang="el-GR" dirty="0"/>
          </a:p>
        </p:txBody>
      </p:sp>
      <p:pic>
        <p:nvPicPr>
          <p:cNvPr id="6" name="Θέση περιεχομένου 5" descr="Εικόνα που περιέχει πολύχρωμος, ριγέ&#10;&#10;Περιγραφή που δημιουργήθηκε αυτόματα">
            <a:extLst>
              <a:ext uri="{FF2B5EF4-FFF2-40B4-BE49-F238E27FC236}">
                <a16:creationId xmlns:a16="http://schemas.microsoft.com/office/drawing/2014/main" id="{9100CA1E-F1CD-4E63-92C4-407EE5AC9B5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757757" y="1331090"/>
            <a:ext cx="11010160" cy="5236148"/>
          </a:xfrm>
        </p:spPr>
      </p:pic>
    </p:spTree>
    <p:extLst>
      <p:ext uri="{BB962C8B-B14F-4D97-AF65-F5344CB8AC3E}">
        <p14:creationId xmlns:p14="http://schemas.microsoft.com/office/powerpoint/2010/main" val="298402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50</TotalTime>
  <Words>527</Words>
  <Application>Microsoft Office PowerPoint</Application>
  <PresentationFormat>Ευρεία οθόνη</PresentationFormat>
  <Paragraphs>40</Paragraphs>
  <Slides>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7</vt:i4>
      </vt:variant>
    </vt:vector>
  </HeadingPairs>
  <TitlesOfParts>
    <vt:vector size="12" baseType="lpstr">
      <vt:lpstr>Arial</vt:lpstr>
      <vt:lpstr>Calibri</vt:lpstr>
      <vt:lpstr>Century Gothic</vt:lpstr>
      <vt:lpstr>Wingdings 3</vt:lpstr>
      <vt:lpstr>Αίθουσα συσκέψεων "Ιόν"</vt:lpstr>
      <vt:lpstr>Ο ΑΝΤΙΚΤΥΠΟΣ  ΤΩΝ ΣΥΝΑΙΣΘΗΜΑΤΩΝ  ΣΤΟ ΣΩΜΑ ΜΑΣ</vt:lpstr>
      <vt:lpstr>Πώς «γράφουν» στο σώμα τα συναισθήματά μας </vt:lpstr>
      <vt:lpstr>Ο χάρτης του σώματος</vt:lpstr>
      <vt:lpstr>Ο χάρτης του σώματος</vt:lpstr>
      <vt:lpstr>Ο χάρτης του σώματος</vt:lpstr>
      <vt:lpstr>Ο χάρτης του σώματος</vt:lpstr>
      <vt:lpstr>Ο χάρτης του σώματος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ΑΝΤΙΚΤΥΠΟΣ  ΤΩΝ ΣΥΝΑΙΣΘΗΜΑΤΩΝ  ΣΤΟ ΣΩΜΑ ΜΑΣ</dc:title>
  <dc:creator>ΠΗΝΕΛΟΠΗ ΚΑΡΑΓΙΑΝΝΗ</dc:creator>
  <cp:lastModifiedBy>ΠΗΝΕΛΟΠΗ ΚΑΡΑΓΙΑΝΝΗ</cp:lastModifiedBy>
  <cp:revision>2</cp:revision>
  <dcterms:created xsi:type="dcterms:W3CDTF">2022-02-09T19:25:56Z</dcterms:created>
  <dcterms:modified xsi:type="dcterms:W3CDTF">2022-02-09T20:16:31Z</dcterms:modified>
</cp:coreProperties>
</file>