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1"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πόστολος Σαρόγλου" initials="ΑΣ" lastIdx="1" clrIdx="0">
    <p:extLst>
      <p:ext uri="{19B8F6BF-5375-455C-9EA6-DF929625EA0E}">
        <p15:presenceInfo xmlns:p15="http://schemas.microsoft.com/office/powerpoint/2012/main" userId="3e5ffc6b5e5d16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3794" autoAdjust="0"/>
  </p:normalViewPr>
  <p:slideViewPr>
    <p:cSldViewPr snapToGrid="0">
      <p:cViewPr varScale="1">
        <p:scale>
          <a:sx n="61" d="100"/>
          <a:sy n="61" d="100"/>
        </p:scale>
        <p:origin x="10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1152C-1340-4280-9612-E8350062328A}" type="datetimeFigureOut">
              <a:rPr lang="el-GR" smtClean="0"/>
              <a:t>12/12/2021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8E60F-33BB-4C1D-AEA5-629CF014D861}" type="slidenum">
              <a:rPr lang="el-GR" smtClean="0"/>
              <a:t>‹#›</a:t>
            </a:fld>
            <a:endParaRPr lang="el-GR"/>
          </a:p>
        </p:txBody>
      </p:sp>
    </p:spTree>
    <p:extLst>
      <p:ext uri="{BB962C8B-B14F-4D97-AF65-F5344CB8AC3E}">
        <p14:creationId xmlns:p14="http://schemas.microsoft.com/office/powerpoint/2010/main" val="924263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DCA8E60F-33BB-4C1D-AEA5-629CF014D861}" type="slidenum">
              <a:rPr lang="el-GR" smtClean="0"/>
              <a:t>1</a:t>
            </a:fld>
            <a:endParaRPr lang="el-GR"/>
          </a:p>
        </p:txBody>
      </p:sp>
    </p:spTree>
    <p:extLst>
      <p:ext uri="{BB962C8B-B14F-4D97-AF65-F5344CB8AC3E}">
        <p14:creationId xmlns:p14="http://schemas.microsoft.com/office/powerpoint/2010/main" val="3284733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DCA8E60F-33BB-4C1D-AEA5-629CF014D861}" type="slidenum">
              <a:rPr lang="el-GR" smtClean="0"/>
              <a:t>4</a:t>
            </a:fld>
            <a:endParaRPr lang="el-GR"/>
          </a:p>
        </p:txBody>
      </p:sp>
    </p:spTree>
    <p:extLst>
      <p:ext uri="{BB962C8B-B14F-4D97-AF65-F5344CB8AC3E}">
        <p14:creationId xmlns:p14="http://schemas.microsoft.com/office/powerpoint/2010/main" val="1546231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919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681D5F0B-9893-4BA6-8ACF-A36EBEA2B83A}" type="datetimeFigureOut">
              <a:rPr lang="el-GR" smtClean="0"/>
              <a:t>12/12/2021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387923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2142860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67480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4083058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01929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2135130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3931475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1772819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395189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1D5F0B-9893-4BA6-8ACF-A36EBEA2B83A}" type="datetimeFigureOut">
              <a:rPr lang="el-GR" smtClean="0"/>
              <a:t>12/12/2021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1870234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81D5F0B-9893-4BA6-8ACF-A36EBEA2B83A}"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234637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681D5F0B-9893-4BA6-8ACF-A36EBEA2B83A}" type="datetimeFigureOut">
              <a:rPr lang="el-GR" smtClean="0"/>
              <a:t>12/12/2021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2317620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81D5F0B-9893-4BA6-8ACF-A36EBEA2B83A}" type="datetimeFigureOut">
              <a:rPr lang="el-GR" smtClean="0"/>
              <a:t>12/12/2021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331669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D5F0B-9893-4BA6-8ACF-A36EBEA2B83A}" type="datetimeFigureOut">
              <a:rPr lang="el-GR" smtClean="0"/>
              <a:t>12/12/2021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291927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81D5F0B-9893-4BA6-8ACF-A36EBEA2B83A}"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3697991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81D5F0B-9893-4BA6-8ACF-A36EBEA2B83A}" type="datetimeFigureOut">
              <a:rPr lang="el-GR" smtClean="0"/>
              <a:t>12/12/2021</a:t>
            </a:fld>
            <a:endParaRPr lang="el-G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D51599-8999-42D7-B019-CFC6F1291655}" type="slidenum">
              <a:rPr lang="el-GR" smtClean="0"/>
              <a:t>‹#›</a:t>
            </a:fld>
            <a:endParaRPr lang="el-GR"/>
          </a:p>
        </p:txBody>
      </p:sp>
    </p:spTree>
    <p:extLst>
      <p:ext uri="{BB962C8B-B14F-4D97-AF65-F5344CB8AC3E}">
        <p14:creationId xmlns:p14="http://schemas.microsoft.com/office/powerpoint/2010/main" val="160286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81D5F0B-9893-4BA6-8ACF-A36EBEA2B83A}" type="datetimeFigureOut">
              <a:rPr lang="el-GR" smtClean="0"/>
              <a:t>12/12/2021</a:t>
            </a:fld>
            <a:endParaRPr lang="el-G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l-G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DD51599-8999-42D7-B019-CFC6F1291655}" type="slidenum">
              <a:rPr lang="el-GR" smtClean="0"/>
              <a:t>‹#›</a:t>
            </a:fld>
            <a:endParaRPr lang="el-GR"/>
          </a:p>
        </p:txBody>
      </p:sp>
    </p:spTree>
    <p:extLst>
      <p:ext uri="{BB962C8B-B14F-4D97-AF65-F5344CB8AC3E}">
        <p14:creationId xmlns:p14="http://schemas.microsoft.com/office/powerpoint/2010/main" val="75527486"/>
      </p:ext>
    </p:extLst>
  </p:cSld>
  <p:clrMap bg1="dk1" tx1="lt1" bg2="dk2" tx2="lt2" accent1="accent1" accent2="accent2" accent3="accent3" accent4="accent4" accent5="accent5" accent6="accent6" hlink="hlink" folHlink="folHlink"/>
  <p:sldLayoutIdLst>
    <p:sldLayoutId id="2147484222" r:id="rId1"/>
    <p:sldLayoutId id="2147484223" r:id="rId2"/>
    <p:sldLayoutId id="2147484224" r:id="rId3"/>
    <p:sldLayoutId id="2147484225" r:id="rId4"/>
    <p:sldLayoutId id="2147484226" r:id="rId5"/>
    <p:sldLayoutId id="2147484227" r:id="rId6"/>
    <p:sldLayoutId id="2147484228" r:id="rId7"/>
    <p:sldLayoutId id="2147484229" r:id="rId8"/>
    <p:sldLayoutId id="2147484230" r:id="rId9"/>
    <p:sldLayoutId id="2147484231" r:id="rId10"/>
    <p:sldLayoutId id="2147484232" r:id="rId11"/>
    <p:sldLayoutId id="2147484233" r:id="rId12"/>
    <p:sldLayoutId id="2147484234" r:id="rId13"/>
    <p:sldLayoutId id="2147484235" r:id="rId14"/>
    <p:sldLayoutId id="2147484236" r:id="rId15"/>
    <p:sldLayoutId id="2147484237" r:id="rId16"/>
    <p:sldLayoutId id="2147484238"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95DFC9-7169-4AAE-AEFE-2C0F2EF555D1}"/>
              </a:ext>
            </a:extLst>
          </p:cNvPr>
          <p:cNvSpPr>
            <a:spLocks noGrp="1"/>
          </p:cNvSpPr>
          <p:nvPr>
            <p:ph type="ctrTitle"/>
          </p:nvPr>
        </p:nvSpPr>
        <p:spPr>
          <a:xfrm>
            <a:off x="261748" y="2042218"/>
            <a:ext cx="9478599" cy="789808"/>
          </a:xfrm>
        </p:spPr>
        <p:txBody>
          <a:bodyPr>
            <a:normAutofit/>
          </a:bodyPr>
          <a:lstStyle/>
          <a:p>
            <a:r>
              <a:rPr lang="en-US" sz="3600" b="1" dirty="0">
                <a:solidFill>
                  <a:schemeClr val="tx1">
                    <a:lumMod val="65000"/>
                    <a:lumOff val="35000"/>
                  </a:schemeClr>
                </a:solidFill>
              </a:rPr>
              <a:t>genetically modified food</a:t>
            </a:r>
            <a:endParaRPr lang="el-GR" sz="3600" b="1" dirty="0">
              <a:solidFill>
                <a:schemeClr val="tx1">
                  <a:lumMod val="65000"/>
                  <a:lumOff val="35000"/>
                </a:schemeClr>
              </a:solidFill>
            </a:endParaRPr>
          </a:p>
        </p:txBody>
      </p:sp>
      <p:sp>
        <p:nvSpPr>
          <p:cNvPr id="3" name="Υπότιτλος 2">
            <a:extLst>
              <a:ext uri="{FF2B5EF4-FFF2-40B4-BE49-F238E27FC236}">
                <a16:creationId xmlns:a16="http://schemas.microsoft.com/office/drawing/2014/main" id="{B4F31CE3-3CF8-420B-8F26-2935A783E433}"/>
              </a:ext>
            </a:extLst>
          </p:cNvPr>
          <p:cNvSpPr>
            <a:spLocks noGrp="1"/>
          </p:cNvSpPr>
          <p:nvPr>
            <p:ph type="subTitle" idx="1"/>
          </p:nvPr>
        </p:nvSpPr>
        <p:spPr>
          <a:xfrm>
            <a:off x="9053195" y="5591621"/>
            <a:ext cx="2901187" cy="789808"/>
          </a:xfrm>
        </p:spPr>
        <p:txBody>
          <a:bodyPr>
            <a:normAutofit/>
          </a:bodyPr>
          <a:lstStyle/>
          <a:p>
            <a:r>
              <a:rPr lang="en-US" b="1" i="1" dirty="0">
                <a:solidFill>
                  <a:schemeClr val="accent2">
                    <a:lumMod val="75000"/>
                  </a:schemeClr>
                </a:solidFill>
              </a:rPr>
              <a:t>By Apostolos Rafael</a:t>
            </a:r>
            <a:endParaRPr lang="el-GR" b="1" i="1" dirty="0">
              <a:solidFill>
                <a:schemeClr val="accent2">
                  <a:lumMod val="75000"/>
                </a:schemeClr>
              </a:solidFill>
            </a:endParaRPr>
          </a:p>
        </p:txBody>
      </p:sp>
      <p:pic>
        <p:nvPicPr>
          <p:cNvPr id="4" name="Εικόνα 3">
            <a:extLst>
              <a:ext uri="{FF2B5EF4-FFF2-40B4-BE49-F238E27FC236}">
                <a16:creationId xmlns:a16="http://schemas.microsoft.com/office/drawing/2014/main" id="{0D66F273-1B54-4E7F-8597-7C2324780CA9}"/>
              </a:ext>
            </a:extLst>
          </p:cNvPr>
          <p:cNvPicPr>
            <a:picLocks noChangeAspect="1"/>
          </p:cNvPicPr>
          <p:nvPr/>
        </p:nvPicPr>
        <p:blipFill>
          <a:blip r:embed="rId3"/>
          <a:stretch>
            <a:fillRect/>
          </a:stretch>
        </p:blipFill>
        <p:spPr>
          <a:xfrm>
            <a:off x="1135117" y="3271344"/>
            <a:ext cx="4387611" cy="2451538"/>
          </a:xfrm>
          <a:prstGeom prst="rect">
            <a:avLst/>
          </a:prstGeom>
        </p:spPr>
      </p:pic>
      <p:pic>
        <p:nvPicPr>
          <p:cNvPr id="7" name="Εικόνα 6">
            <a:extLst>
              <a:ext uri="{FF2B5EF4-FFF2-40B4-BE49-F238E27FC236}">
                <a16:creationId xmlns:a16="http://schemas.microsoft.com/office/drawing/2014/main" id="{35467370-3A8A-486D-8870-23541084807F}"/>
              </a:ext>
            </a:extLst>
          </p:cNvPr>
          <p:cNvPicPr>
            <a:picLocks noChangeAspect="1"/>
          </p:cNvPicPr>
          <p:nvPr/>
        </p:nvPicPr>
        <p:blipFill>
          <a:blip r:embed="rId4"/>
          <a:stretch>
            <a:fillRect/>
          </a:stretch>
        </p:blipFill>
        <p:spPr>
          <a:xfrm>
            <a:off x="261749" y="184593"/>
            <a:ext cx="3250078" cy="1604450"/>
          </a:xfrm>
          <a:prstGeom prst="rect">
            <a:avLst/>
          </a:prstGeom>
        </p:spPr>
      </p:pic>
      <p:pic>
        <p:nvPicPr>
          <p:cNvPr id="8" name="Εικόνα 7">
            <a:extLst>
              <a:ext uri="{FF2B5EF4-FFF2-40B4-BE49-F238E27FC236}">
                <a16:creationId xmlns:a16="http://schemas.microsoft.com/office/drawing/2014/main" id="{2B23CA43-47FD-4CB4-8D8E-9C125DB2949A}"/>
              </a:ext>
            </a:extLst>
          </p:cNvPr>
          <p:cNvPicPr>
            <a:picLocks noChangeAspect="1"/>
          </p:cNvPicPr>
          <p:nvPr/>
        </p:nvPicPr>
        <p:blipFill>
          <a:blip r:embed="rId5"/>
          <a:stretch>
            <a:fillRect/>
          </a:stretch>
        </p:blipFill>
        <p:spPr>
          <a:xfrm>
            <a:off x="4113178" y="184593"/>
            <a:ext cx="1835219" cy="1871870"/>
          </a:xfrm>
          <a:prstGeom prst="rect">
            <a:avLst/>
          </a:prstGeom>
        </p:spPr>
      </p:pic>
      <p:sp>
        <p:nvSpPr>
          <p:cNvPr id="10" name="TextBox 9">
            <a:extLst>
              <a:ext uri="{FF2B5EF4-FFF2-40B4-BE49-F238E27FC236}">
                <a16:creationId xmlns:a16="http://schemas.microsoft.com/office/drawing/2014/main" id="{96BA401A-AAD0-4CD6-8AAA-64EBC7FAD165}"/>
              </a:ext>
            </a:extLst>
          </p:cNvPr>
          <p:cNvSpPr txBox="1"/>
          <p:nvPr/>
        </p:nvSpPr>
        <p:spPr>
          <a:xfrm>
            <a:off x="5989984" y="476571"/>
            <a:ext cx="6202016" cy="461665"/>
          </a:xfrm>
          <a:prstGeom prst="rect">
            <a:avLst/>
          </a:prstGeom>
          <a:noFill/>
        </p:spPr>
        <p:txBody>
          <a:bodyPr wrap="square">
            <a:spAutoFit/>
          </a:bodyPr>
          <a:lstStyle/>
          <a:p>
            <a:r>
              <a:rPr lang="en-US" sz="2400" b="1" dirty="0"/>
              <a:t>4th Primary School of </a:t>
            </a:r>
            <a:r>
              <a:rPr lang="en-US" sz="2400" b="1" dirty="0" err="1"/>
              <a:t>Sykies</a:t>
            </a:r>
            <a:endParaRPr lang="el-GR" sz="2400" b="1" dirty="0"/>
          </a:p>
        </p:txBody>
      </p:sp>
    </p:spTree>
    <p:extLst>
      <p:ext uri="{BB962C8B-B14F-4D97-AF65-F5344CB8AC3E}">
        <p14:creationId xmlns:p14="http://schemas.microsoft.com/office/powerpoint/2010/main" val="2644002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06046A-CF4F-4433-9B88-CFAC0A79CA75}"/>
              </a:ext>
            </a:extLst>
          </p:cNvPr>
          <p:cNvSpPr>
            <a:spLocks noGrp="1"/>
          </p:cNvSpPr>
          <p:nvPr>
            <p:ph type="title"/>
          </p:nvPr>
        </p:nvSpPr>
        <p:spPr>
          <a:xfrm>
            <a:off x="922751" y="312897"/>
            <a:ext cx="8534400" cy="1507067"/>
          </a:xfrm>
        </p:spPr>
        <p:txBody>
          <a:bodyPr/>
          <a:lstStyle/>
          <a:p>
            <a:r>
              <a:rPr lang="en-US" b="1" dirty="0"/>
              <a:t>SOME USEFUL INFO</a:t>
            </a:r>
            <a:endParaRPr lang="el-GR" b="1" dirty="0"/>
          </a:p>
        </p:txBody>
      </p:sp>
      <p:sp>
        <p:nvSpPr>
          <p:cNvPr id="3" name="Θέση περιεχομένου 2">
            <a:extLst>
              <a:ext uri="{FF2B5EF4-FFF2-40B4-BE49-F238E27FC236}">
                <a16:creationId xmlns:a16="http://schemas.microsoft.com/office/drawing/2014/main" id="{9C90B346-9B31-43F3-979D-40086C60FEAD}"/>
              </a:ext>
            </a:extLst>
          </p:cNvPr>
          <p:cNvSpPr>
            <a:spLocks noGrp="1"/>
          </p:cNvSpPr>
          <p:nvPr>
            <p:ph idx="1"/>
          </p:nvPr>
        </p:nvSpPr>
        <p:spPr>
          <a:xfrm>
            <a:off x="366159" y="2011018"/>
            <a:ext cx="8534400" cy="3615267"/>
          </a:xfrm>
        </p:spPr>
        <p:txBody>
          <a:bodyPr>
            <a:normAutofit/>
          </a:bodyPr>
          <a:lstStyle/>
          <a:p>
            <a:pPr algn="just"/>
            <a:r>
              <a:rPr lang="en-US" b="1" i="1" dirty="0">
                <a:latin typeface="Lucida Sans Unicode" panose="020B0602030504020204" pitchFamily="34" charset="0"/>
                <a:cs typeface="Lucida Sans Unicode" panose="020B0602030504020204" pitchFamily="34" charset="0"/>
              </a:rPr>
              <a:t>GMO foods, known as genetically modified foods or biologically processed foods, are foods produced by organisms that have undergone changes in their DNA using genetic engineering methods. Genetic engineering techniques allow the introduction of new traits as well as greater control of traits by previous methods such as selective crossbreeding and mutagenesis, where an organism is exposed to radioactivity or chemicals to create a non-specific but permanent change.</a:t>
            </a:r>
          </a:p>
          <a:p>
            <a:pPr algn="just"/>
            <a:r>
              <a:rPr lang="en-US" b="1" i="1" dirty="0">
                <a:latin typeface="Lucida Sans Unicode" panose="020B0602030504020204" pitchFamily="34" charset="0"/>
                <a:cs typeface="Lucida Sans Unicode" panose="020B0602030504020204" pitchFamily="34" charset="0"/>
              </a:rPr>
              <a:t>The commercial sale of genetically modified foods began in 1994, when </a:t>
            </a:r>
            <a:r>
              <a:rPr lang="en-US" b="1" i="1" dirty="0" err="1">
                <a:latin typeface="Lucida Sans Unicode" panose="020B0602030504020204" pitchFamily="34" charset="0"/>
                <a:cs typeface="Lucida Sans Unicode" panose="020B0602030504020204" pitchFamily="34" charset="0"/>
              </a:rPr>
              <a:t>Calgene</a:t>
            </a:r>
            <a:r>
              <a:rPr lang="en-US" b="1" i="1" dirty="0">
                <a:latin typeface="Lucida Sans Unicode" panose="020B0602030504020204" pitchFamily="34" charset="0"/>
                <a:cs typeface="Lucida Sans Unicode" panose="020B0602030504020204" pitchFamily="34" charset="0"/>
              </a:rPr>
              <a:t> first promoted the unsuccessful </a:t>
            </a:r>
            <a:r>
              <a:rPr lang="en-US" b="1" i="1" dirty="0" err="1">
                <a:latin typeface="Lucida Sans Unicode" panose="020B0602030504020204" pitchFamily="34" charset="0"/>
                <a:cs typeface="Lucida Sans Unicode" panose="020B0602030504020204" pitchFamily="34" charset="0"/>
              </a:rPr>
              <a:t>Flavr</a:t>
            </a:r>
            <a:r>
              <a:rPr lang="en-US" b="1" i="1" dirty="0">
                <a:latin typeface="Lucida Sans Unicode" panose="020B0602030504020204" pitchFamily="34" charset="0"/>
                <a:cs typeface="Lucida Sans Unicode" panose="020B0602030504020204" pitchFamily="34" charset="0"/>
              </a:rPr>
              <a:t> </a:t>
            </a:r>
            <a:r>
              <a:rPr lang="en-US" b="1" i="1" dirty="0" err="1">
                <a:latin typeface="Lucida Sans Unicode" panose="020B0602030504020204" pitchFamily="34" charset="0"/>
                <a:cs typeface="Lucida Sans Unicode" panose="020B0602030504020204" pitchFamily="34" charset="0"/>
              </a:rPr>
              <a:t>Savr</a:t>
            </a:r>
            <a:r>
              <a:rPr lang="en-US" b="1" i="1" dirty="0">
                <a:latin typeface="Lucida Sans Unicode" panose="020B0602030504020204" pitchFamily="34" charset="0"/>
                <a:cs typeface="Lucida Sans Unicode" panose="020B0602030504020204" pitchFamily="34" charset="0"/>
              </a:rPr>
              <a:t> tomato with slow ripening.</a:t>
            </a:r>
            <a:endParaRPr lang="el-GR" b="1" i="1" dirty="0">
              <a:latin typeface="Lucida Sans Unicode" panose="020B0602030504020204" pitchFamily="34" charset="0"/>
              <a:cs typeface="Lucida Sans Unicode" panose="020B0602030504020204" pitchFamily="34" charset="0"/>
            </a:endParaRPr>
          </a:p>
        </p:txBody>
      </p:sp>
      <p:pic>
        <p:nvPicPr>
          <p:cNvPr id="4" name="Εικόνα 3">
            <a:extLst>
              <a:ext uri="{FF2B5EF4-FFF2-40B4-BE49-F238E27FC236}">
                <a16:creationId xmlns:a16="http://schemas.microsoft.com/office/drawing/2014/main" id="{154B4BA7-1136-4025-9C45-1EBB85405728}"/>
              </a:ext>
            </a:extLst>
          </p:cNvPr>
          <p:cNvPicPr>
            <a:picLocks noChangeAspect="1"/>
          </p:cNvPicPr>
          <p:nvPr/>
        </p:nvPicPr>
        <p:blipFill>
          <a:blip r:embed="rId2"/>
          <a:stretch>
            <a:fillRect/>
          </a:stretch>
        </p:blipFill>
        <p:spPr>
          <a:xfrm>
            <a:off x="9065298" y="2144110"/>
            <a:ext cx="2925282" cy="3216166"/>
          </a:xfrm>
          <a:prstGeom prst="rect">
            <a:avLst/>
          </a:prstGeom>
        </p:spPr>
      </p:pic>
    </p:spTree>
    <p:extLst>
      <p:ext uri="{BB962C8B-B14F-4D97-AF65-F5344CB8AC3E}">
        <p14:creationId xmlns:p14="http://schemas.microsoft.com/office/powerpoint/2010/main" val="1051154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59887A-966D-4D0D-9DFD-9F0F0F4B974E}"/>
              </a:ext>
            </a:extLst>
          </p:cNvPr>
          <p:cNvSpPr>
            <a:spLocks noGrp="1"/>
          </p:cNvSpPr>
          <p:nvPr>
            <p:ph type="title"/>
          </p:nvPr>
        </p:nvSpPr>
        <p:spPr>
          <a:xfrm>
            <a:off x="949255" y="707149"/>
            <a:ext cx="8534400" cy="1507067"/>
          </a:xfrm>
        </p:spPr>
        <p:txBody>
          <a:bodyPr>
            <a:normAutofit/>
          </a:bodyPr>
          <a:lstStyle/>
          <a:p>
            <a:r>
              <a:rPr lang="en-US" sz="3200" b="1" dirty="0"/>
              <a:t>Products that usually being modified</a:t>
            </a:r>
            <a:endParaRPr lang="el-GR" sz="3200" b="1" dirty="0"/>
          </a:p>
        </p:txBody>
      </p:sp>
      <p:sp>
        <p:nvSpPr>
          <p:cNvPr id="3" name="Θέση περιεχομένου 2">
            <a:extLst>
              <a:ext uri="{FF2B5EF4-FFF2-40B4-BE49-F238E27FC236}">
                <a16:creationId xmlns:a16="http://schemas.microsoft.com/office/drawing/2014/main" id="{CBB80993-6FB5-4737-8A30-4D73F5C810EA}"/>
              </a:ext>
            </a:extLst>
          </p:cNvPr>
          <p:cNvSpPr>
            <a:spLocks noGrp="1"/>
          </p:cNvSpPr>
          <p:nvPr>
            <p:ph idx="1"/>
          </p:nvPr>
        </p:nvSpPr>
        <p:spPr>
          <a:xfrm>
            <a:off x="371061" y="2535585"/>
            <a:ext cx="6534236" cy="3615266"/>
          </a:xfrm>
        </p:spPr>
        <p:txBody>
          <a:bodyPr>
            <a:normAutofit/>
          </a:bodyPr>
          <a:lstStyle/>
          <a:p>
            <a:pPr marL="0" indent="0" algn="just">
              <a:buNone/>
            </a:pPr>
            <a:r>
              <a:rPr lang="en-US" b="1" i="1" dirty="0">
                <a:latin typeface="Arial Black" panose="020B0A04020102020204" pitchFamily="34" charset="0"/>
              </a:rPr>
              <a:t>Most food modifications focused mainly on high-demand crops such as soybeans, corn, canola and cotton. Genetically modified crops are designed for resistance to pathogens and herbicides and for better nutrient profiles.</a:t>
            </a:r>
            <a:endParaRPr lang="el-GR" b="1" i="1" dirty="0">
              <a:latin typeface="Arial Black" panose="020B0A04020102020204" pitchFamily="34" charset="0"/>
            </a:endParaRPr>
          </a:p>
        </p:txBody>
      </p:sp>
      <p:pic>
        <p:nvPicPr>
          <p:cNvPr id="4" name="Εικόνα 3">
            <a:extLst>
              <a:ext uri="{FF2B5EF4-FFF2-40B4-BE49-F238E27FC236}">
                <a16:creationId xmlns:a16="http://schemas.microsoft.com/office/drawing/2014/main" id="{8F129342-ADF3-473A-804A-85FD864FAE0A}"/>
              </a:ext>
            </a:extLst>
          </p:cNvPr>
          <p:cNvPicPr>
            <a:picLocks noChangeAspect="1"/>
          </p:cNvPicPr>
          <p:nvPr/>
        </p:nvPicPr>
        <p:blipFill>
          <a:blip r:embed="rId2"/>
          <a:stretch>
            <a:fillRect/>
          </a:stretch>
        </p:blipFill>
        <p:spPr>
          <a:xfrm>
            <a:off x="7342058" y="3098588"/>
            <a:ext cx="2430049" cy="2489260"/>
          </a:xfrm>
          <a:prstGeom prst="rect">
            <a:avLst/>
          </a:prstGeom>
        </p:spPr>
      </p:pic>
      <p:pic>
        <p:nvPicPr>
          <p:cNvPr id="6" name="Εικόνα 5">
            <a:extLst>
              <a:ext uri="{FF2B5EF4-FFF2-40B4-BE49-F238E27FC236}">
                <a16:creationId xmlns:a16="http://schemas.microsoft.com/office/drawing/2014/main" id="{8BCFCB60-59C5-40F8-9CDC-79B4045B5810}"/>
              </a:ext>
            </a:extLst>
          </p:cNvPr>
          <p:cNvPicPr>
            <a:picLocks noChangeAspect="1"/>
          </p:cNvPicPr>
          <p:nvPr/>
        </p:nvPicPr>
        <p:blipFill>
          <a:blip r:embed="rId3"/>
          <a:stretch>
            <a:fillRect/>
          </a:stretch>
        </p:blipFill>
        <p:spPr>
          <a:xfrm>
            <a:off x="9751086" y="3098588"/>
            <a:ext cx="2430049" cy="2489260"/>
          </a:xfrm>
          <a:prstGeom prst="rect">
            <a:avLst/>
          </a:prstGeom>
        </p:spPr>
      </p:pic>
    </p:spTree>
    <p:extLst>
      <p:ext uri="{BB962C8B-B14F-4D97-AF65-F5344CB8AC3E}">
        <p14:creationId xmlns:p14="http://schemas.microsoft.com/office/powerpoint/2010/main" val="4021436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737BA3-9C9B-436C-94C8-9CBC6BE494FD}"/>
              </a:ext>
            </a:extLst>
          </p:cNvPr>
          <p:cNvSpPr>
            <a:spLocks noGrp="1"/>
          </p:cNvSpPr>
          <p:nvPr>
            <p:ph type="title"/>
          </p:nvPr>
        </p:nvSpPr>
        <p:spPr>
          <a:xfrm>
            <a:off x="3315494" y="0"/>
            <a:ext cx="8534400" cy="1507067"/>
          </a:xfrm>
        </p:spPr>
        <p:txBody>
          <a:bodyPr/>
          <a:lstStyle/>
          <a:p>
            <a:r>
              <a:rPr lang="el-GR" b="1" dirty="0"/>
              <a:t>      </a:t>
            </a:r>
            <a:r>
              <a:rPr lang="en-US" b="1" dirty="0"/>
              <a:t>BASIC DIFFERENCES</a:t>
            </a:r>
            <a:endParaRPr lang="el-GR" b="1" dirty="0"/>
          </a:p>
        </p:txBody>
      </p:sp>
      <p:sp>
        <p:nvSpPr>
          <p:cNvPr id="3" name="Θέση περιεχομένου 2">
            <a:extLst>
              <a:ext uri="{FF2B5EF4-FFF2-40B4-BE49-F238E27FC236}">
                <a16:creationId xmlns:a16="http://schemas.microsoft.com/office/drawing/2014/main" id="{DBE8C571-F889-4F01-ACC2-769864F4C8DC}"/>
              </a:ext>
            </a:extLst>
          </p:cNvPr>
          <p:cNvSpPr>
            <a:spLocks noGrp="1"/>
          </p:cNvSpPr>
          <p:nvPr>
            <p:ph idx="1"/>
          </p:nvPr>
        </p:nvSpPr>
        <p:spPr>
          <a:xfrm>
            <a:off x="435563" y="2372817"/>
            <a:ext cx="4426226" cy="4031873"/>
          </a:xfrm>
        </p:spPr>
        <p:txBody>
          <a:bodyPr>
            <a:noAutofit/>
          </a:bodyPr>
          <a:lstStyle/>
          <a:p>
            <a:pPr algn="just">
              <a:buFont typeface="Wingdings" panose="05000000000000000000" pitchFamily="2" charset="2"/>
              <a:buChar char="Ø"/>
            </a:pPr>
            <a:r>
              <a:rPr lang="en-US" sz="1600" b="1" i="1" dirty="0"/>
              <a:t>Organic products are the result of cultivating the land without chemical fertilizers, toxic pesticides and pesticides, while the control of plant diseases, as well as soil fertilization are done by natural methods.</a:t>
            </a:r>
            <a:endParaRPr lang="el-GR" sz="1600" b="1" i="1" dirty="0"/>
          </a:p>
          <a:p>
            <a:pPr algn="just">
              <a:buFont typeface="Wingdings" panose="05000000000000000000" pitchFamily="2" charset="2"/>
              <a:buChar char="Ø"/>
            </a:pPr>
            <a:r>
              <a:rPr lang="en-US" sz="1600" b="1" i="1" dirty="0"/>
              <a:t>The cultivation of organic products is based on the knowledge of the traditional farmer and the search of science for healthy solutions. Organic products contain 20% -30% less water in their composition, higher percentages of proteins, minerals, enzymes and vitamins.</a:t>
            </a:r>
            <a:endParaRPr lang="el-GR" sz="1600" b="1" i="1" dirty="0"/>
          </a:p>
        </p:txBody>
      </p:sp>
      <p:pic>
        <p:nvPicPr>
          <p:cNvPr id="5" name="Εικόνα 4">
            <a:extLst>
              <a:ext uri="{FF2B5EF4-FFF2-40B4-BE49-F238E27FC236}">
                <a16:creationId xmlns:a16="http://schemas.microsoft.com/office/drawing/2014/main" id="{39E20C09-0E97-4314-BC70-199B2001B97B}"/>
              </a:ext>
            </a:extLst>
          </p:cNvPr>
          <p:cNvPicPr>
            <a:picLocks noChangeAspect="1"/>
          </p:cNvPicPr>
          <p:nvPr/>
        </p:nvPicPr>
        <p:blipFill>
          <a:blip r:embed="rId3"/>
          <a:stretch>
            <a:fillRect/>
          </a:stretch>
        </p:blipFill>
        <p:spPr>
          <a:xfrm>
            <a:off x="788276" y="1037330"/>
            <a:ext cx="3969254" cy="1401419"/>
          </a:xfrm>
          <a:prstGeom prst="rect">
            <a:avLst/>
          </a:prstGeom>
        </p:spPr>
      </p:pic>
      <p:pic>
        <p:nvPicPr>
          <p:cNvPr id="7" name="Εικόνα 6">
            <a:extLst>
              <a:ext uri="{FF2B5EF4-FFF2-40B4-BE49-F238E27FC236}">
                <a16:creationId xmlns:a16="http://schemas.microsoft.com/office/drawing/2014/main" id="{5CAFF880-E464-4163-B481-6BA9013E9725}"/>
              </a:ext>
            </a:extLst>
          </p:cNvPr>
          <p:cNvPicPr>
            <a:picLocks noChangeAspect="1"/>
          </p:cNvPicPr>
          <p:nvPr/>
        </p:nvPicPr>
        <p:blipFill>
          <a:blip r:embed="rId4"/>
          <a:stretch>
            <a:fillRect/>
          </a:stretch>
        </p:blipFill>
        <p:spPr>
          <a:xfrm>
            <a:off x="8123583" y="1037329"/>
            <a:ext cx="3525077" cy="1401420"/>
          </a:xfrm>
          <a:prstGeom prst="rect">
            <a:avLst/>
          </a:prstGeom>
        </p:spPr>
      </p:pic>
      <p:sp>
        <p:nvSpPr>
          <p:cNvPr id="9" name="TextBox 8">
            <a:extLst>
              <a:ext uri="{FF2B5EF4-FFF2-40B4-BE49-F238E27FC236}">
                <a16:creationId xmlns:a16="http://schemas.microsoft.com/office/drawing/2014/main" id="{9B34B3FD-DBBB-4853-8E73-7CD1229F7B35}"/>
              </a:ext>
            </a:extLst>
          </p:cNvPr>
          <p:cNvSpPr txBox="1"/>
          <p:nvPr/>
        </p:nvSpPr>
        <p:spPr>
          <a:xfrm>
            <a:off x="7765776" y="2610658"/>
            <a:ext cx="3990661" cy="3046988"/>
          </a:xfrm>
          <a:prstGeom prst="rect">
            <a:avLst/>
          </a:prstGeom>
          <a:noFill/>
        </p:spPr>
        <p:txBody>
          <a:bodyPr wrap="square">
            <a:spAutoFit/>
          </a:bodyPr>
          <a:lstStyle/>
          <a:p>
            <a:pPr marL="285750" indent="-285750" algn="just">
              <a:buFont typeface="Wingdings" panose="05000000000000000000" pitchFamily="2" charset="2"/>
              <a:buChar char="Ø"/>
            </a:pPr>
            <a:r>
              <a:rPr lang="en-US" sz="1600" b="1" i="1" dirty="0">
                <a:solidFill>
                  <a:schemeClr val="bg2">
                    <a:lumMod val="75000"/>
                  </a:schemeClr>
                </a:solidFill>
              </a:rPr>
              <a:t>Genetically modified foods are spreading more and more, without seeming to harm our health. The methods of genetic engineering today allow the modification of the genetic code found in the DNA of cells.</a:t>
            </a:r>
          </a:p>
          <a:p>
            <a:pPr algn="just"/>
            <a:endParaRPr lang="el-GR" sz="1600" b="1" i="1" dirty="0">
              <a:solidFill>
                <a:schemeClr val="bg2">
                  <a:lumMod val="75000"/>
                </a:schemeClr>
              </a:solidFill>
            </a:endParaRPr>
          </a:p>
          <a:p>
            <a:pPr marL="285750" indent="-285750" algn="just">
              <a:buFont typeface="Wingdings" panose="05000000000000000000" pitchFamily="2" charset="2"/>
              <a:buChar char="Ø"/>
            </a:pPr>
            <a:r>
              <a:rPr lang="en-US" sz="1600" b="1" i="1" dirty="0">
                <a:solidFill>
                  <a:schemeClr val="bg2">
                    <a:lumMod val="75000"/>
                  </a:schemeClr>
                </a:solidFill>
              </a:rPr>
              <a:t>These modifications are achieved by gene transfer and can be made in plant and animal organisms, fish and bacteria.</a:t>
            </a:r>
            <a:endParaRPr lang="el-GR" sz="1600" b="1" i="1" dirty="0">
              <a:solidFill>
                <a:schemeClr val="bg2">
                  <a:lumMod val="75000"/>
                </a:schemeClr>
              </a:solidFill>
            </a:endParaRPr>
          </a:p>
        </p:txBody>
      </p:sp>
      <p:pic>
        <p:nvPicPr>
          <p:cNvPr id="6" name="Εικόνα 5">
            <a:extLst>
              <a:ext uri="{FF2B5EF4-FFF2-40B4-BE49-F238E27FC236}">
                <a16:creationId xmlns:a16="http://schemas.microsoft.com/office/drawing/2014/main" id="{D6BDA968-E82F-4E01-BAC7-DC2F658B3B9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99149" y="2610657"/>
            <a:ext cx="2629267" cy="3553659"/>
          </a:xfrm>
          <a:prstGeom prst="rect">
            <a:avLst/>
          </a:prstGeom>
        </p:spPr>
      </p:pic>
    </p:spTree>
    <p:extLst>
      <p:ext uri="{BB962C8B-B14F-4D97-AF65-F5344CB8AC3E}">
        <p14:creationId xmlns:p14="http://schemas.microsoft.com/office/powerpoint/2010/main" val="72552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698503-63F8-475F-9057-DE71A60AFD17}"/>
              </a:ext>
            </a:extLst>
          </p:cNvPr>
          <p:cNvSpPr>
            <a:spLocks noGrp="1"/>
          </p:cNvSpPr>
          <p:nvPr>
            <p:ph type="title"/>
          </p:nvPr>
        </p:nvSpPr>
        <p:spPr>
          <a:xfrm>
            <a:off x="2514163" y="515695"/>
            <a:ext cx="7433886" cy="1507067"/>
          </a:xfrm>
        </p:spPr>
        <p:txBody>
          <a:bodyPr>
            <a:normAutofit/>
          </a:bodyPr>
          <a:lstStyle/>
          <a:p>
            <a:r>
              <a:rPr lang="en-US" b="1" cap="none" dirty="0"/>
              <a:t>GMO foods VS Organic foods</a:t>
            </a:r>
            <a:endParaRPr lang="el-GR" b="1" cap="none" dirty="0"/>
          </a:p>
        </p:txBody>
      </p:sp>
      <p:sp>
        <p:nvSpPr>
          <p:cNvPr id="3" name="Θέση περιεχομένου 2">
            <a:extLst>
              <a:ext uri="{FF2B5EF4-FFF2-40B4-BE49-F238E27FC236}">
                <a16:creationId xmlns:a16="http://schemas.microsoft.com/office/drawing/2014/main" id="{20102A70-6297-4B32-B709-D33101F34056}"/>
              </a:ext>
            </a:extLst>
          </p:cNvPr>
          <p:cNvSpPr>
            <a:spLocks noGrp="1"/>
          </p:cNvSpPr>
          <p:nvPr>
            <p:ph idx="1"/>
          </p:nvPr>
        </p:nvSpPr>
        <p:spPr>
          <a:xfrm>
            <a:off x="98830" y="2542138"/>
            <a:ext cx="5547405" cy="2554546"/>
          </a:xfrm>
        </p:spPr>
        <p:txBody>
          <a:bodyPr>
            <a:normAutofit/>
          </a:bodyPr>
          <a:lstStyle/>
          <a:p>
            <a:pPr marL="0" indent="0" algn="just">
              <a:buNone/>
            </a:pPr>
            <a:r>
              <a:rPr lang="en-US" b="1" dirty="0"/>
              <a:t>Modified products while tastier than organic are more unhealthy. Also in the modified products we have the ability to introduce specific changes and so we can mix one product with another.</a:t>
            </a:r>
            <a:endParaRPr lang="el-GR" b="1" dirty="0"/>
          </a:p>
        </p:txBody>
      </p:sp>
      <p:sp>
        <p:nvSpPr>
          <p:cNvPr id="7" name="TextBox 6">
            <a:extLst>
              <a:ext uri="{FF2B5EF4-FFF2-40B4-BE49-F238E27FC236}">
                <a16:creationId xmlns:a16="http://schemas.microsoft.com/office/drawing/2014/main" id="{F376349D-609D-48E8-BFA9-37267A68A643}"/>
              </a:ext>
            </a:extLst>
          </p:cNvPr>
          <p:cNvSpPr txBox="1"/>
          <p:nvPr/>
        </p:nvSpPr>
        <p:spPr>
          <a:xfrm>
            <a:off x="7472856" y="2144067"/>
            <a:ext cx="5297214" cy="461665"/>
          </a:xfrm>
          <a:prstGeom prst="rect">
            <a:avLst/>
          </a:prstGeom>
          <a:noFill/>
        </p:spPr>
        <p:txBody>
          <a:bodyPr wrap="square">
            <a:spAutoFit/>
          </a:bodyPr>
          <a:lstStyle/>
          <a:p>
            <a:r>
              <a:rPr lang="el-GR" sz="2400" b="1" i="1" dirty="0">
                <a:solidFill>
                  <a:schemeClr val="bg1">
                    <a:lumMod val="85000"/>
                    <a:lumOff val="15000"/>
                  </a:schemeClr>
                </a:solidFill>
              </a:rPr>
              <a:t>    </a:t>
            </a:r>
            <a:r>
              <a:rPr lang="en-US" sz="2400" b="1" i="1" dirty="0">
                <a:solidFill>
                  <a:schemeClr val="bg1">
                    <a:lumMod val="85000"/>
                    <a:lumOff val="15000"/>
                  </a:schemeClr>
                </a:solidFill>
              </a:rPr>
              <a:t>the most healthy</a:t>
            </a:r>
            <a:endParaRPr lang="el-GR" sz="2400" b="1" i="1" dirty="0">
              <a:solidFill>
                <a:schemeClr val="bg1">
                  <a:lumMod val="85000"/>
                  <a:lumOff val="15000"/>
                </a:schemeClr>
              </a:solidFill>
            </a:endParaRPr>
          </a:p>
        </p:txBody>
      </p:sp>
      <p:sp>
        <p:nvSpPr>
          <p:cNvPr id="9" name="TextBox 8">
            <a:extLst>
              <a:ext uri="{FF2B5EF4-FFF2-40B4-BE49-F238E27FC236}">
                <a16:creationId xmlns:a16="http://schemas.microsoft.com/office/drawing/2014/main" id="{65D976FF-39E0-4F1C-A24A-1F257BB260E5}"/>
              </a:ext>
            </a:extLst>
          </p:cNvPr>
          <p:cNvSpPr txBox="1"/>
          <p:nvPr/>
        </p:nvSpPr>
        <p:spPr>
          <a:xfrm>
            <a:off x="1899301" y="2144066"/>
            <a:ext cx="2373155" cy="461665"/>
          </a:xfrm>
          <a:prstGeom prst="rect">
            <a:avLst/>
          </a:prstGeom>
          <a:noFill/>
        </p:spPr>
        <p:txBody>
          <a:bodyPr wrap="square">
            <a:spAutoFit/>
          </a:bodyPr>
          <a:lstStyle/>
          <a:p>
            <a:pPr algn="ctr"/>
            <a:r>
              <a:rPr lang="en-US" sz="2400" b="1" i="1" dirty="0">
                <a:solidFill>
                  <a:schemeClr val="bg1">
                    <a:lumMod val="85000"/>
                    <a:lumOff val="15000"/>
                  </a:schemeClr>
                </a:solidFill>
              </a:rPr>
              <a:t>healthy</a:t>
            </a:r>
            <a:endParaRPr lang="el-GR" sz="2400" b="1" i="1" dirty="0">
              <a:solidFill>
                <a:schemeClr val="bg1">
                  <a:lumMod val="85000"/>
                  <a:lumOff val="15000"/>
                </a:schemeClr>
              </a:solidFill>
            </a:endParaRPr>
          </a:p>
        </p:txBody>
      </p:sp>
      <p:sp>
        <p:nvSpPr>
          <p:cNvPr id="8" name="TextBox 7">
            <a:extLst>
              <a:ext uri="{FF2B5EF4-FFF2-40B4-BE49-F238E27FC236}">
                <a16:creationId xmlns:a16="http://schemas.microsoft.com/office/drawing/2014/main" id="{668501CD-B5E9-4F83-9EDC-49521F162153}"/>
              </a:ext>
            </a:extLst>
          </p:cNvPr>
          <p:cNvSpPr txBox="1"/>
          <p:nvPr/>
        </p:nvSpPr>
        <p:spPr>
          <a:xfrm>
            <a:off x="5740831" y="2925985"/>
            <a:ext cx="6385034" cy="2554545"/>
          </a:xfrm>
          <a:prstGeom prst="rect">
            <a:avLst/>
          </a:prstGeom>
          <a:noFill/>
        </p:spPr>
        <p:txBody>
          <a:bodyPr wrap="square">
            <a:spAutoFit/>
          </a:bodyPr>
          <a:lstStyle/>
          <a:p>
            <a:pPr algn="just"/>
            <a:r>
              <a:rPr lang="en-US" sz="2000" b="1" i="1" dirty="0">
                <a:solidFill>
                  <a:schemeClr val="accent1"/>
                </a:solidFill>
              </a:rPr>
              <a:t>Organic products of plant origin are divided into two categories, organic products in transition and organic products. The difference is that the former are produced in "converted" fields, as they are called, where the principles of organic farming are applied for a period of at least one year and ensure that pesticides or their residues are absent from the final products.</a:t>
            </a:r>
            <a:endParaRPr lang="el-GR" sz="2000" b="1" i="1" dirty="0">
              <a:solidFill>
                <a:schemeClr val="accent1"/>
              </a:solidFill>
            </a:endParaRPr>
          </a:p>
        </p:txBody>
      </p:sp>
    </p:spTree>
    <p:extLst>
      <p:ext uri="{BB962C8B-B14F-4D97-AF65-F5344CB8AC3E}">
        <p14:creationId xmlns:p14="http://schemas.microsoft.com/office/powerpoint/2010/main" val="2003378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DDB4F2C-F904-4697-B909-67146969F58E}"/>
              </a:ext>
            </a:extLst>
          </p:cNvPr>
          <p:cNvSpPr txBox="1"/>
          <p:nvPr/>
        </p:nvSpPr>
        <p:spPr>
          <a:xfrm>
            <a:off x="2790508" y="2270234"/>
            <a:ext cx="2463099" cy="523220"/>
          </a:xfrm>
          <a:prstGeom prst="rect">
            <a:avLst/>
          </a:prstGeom>
          <a:noFill/>
        </p:spPr>
        <p:txBody>
          <a:bodyPr wrap="square" rtlCol="0">
            <a:spAutoFit/>
          </a:bodyPr>
          <a:lstStyle/>
          <a:p>
            <a:r>
              <a:rPr lang="en-US" sz="2800" dirty="0"/>
              <a:t>The result …</a:t>
            </a:r>
            <a:r>
              <a:rPr lang="el-GR" sz="2800" dirty="0"/>
              <a:t> </a:t>
            </a:r>
          </a:p>
        </p:txBody>
      </p:sp>
      <p:pic>
        <p:nvPicPr>
          <p:cNvPr id="12" name="Θέση περιεχομένου 11">
            <a:extLst>
              <a:ext uri="{FF2B5EF4-FFF2-40B4-BE49-F238E27FC236}">
                <a16:creationId xmlns:a16="http://schemas.microsoft.com/office/drawing/2014/main" id="{DD6E03A4-699C-4506-AA7E-9DAECA925B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13216" y="1107144"/>
            <a:ext cx="3333750" cy="4276725"/>
          </a:xfrm>
        </p:spPr>
      </p:pic>
      <p:pic>
        <p:nvPicPr>
          <p:cNvPr id="14" name="Εικόνα 13">
            <a:extLst>
              <a:ext uri="{FF2B5EF4-FFF2-40B4-BE49-F238E27FC236}">
                <a16:creationId xmlns:a16="http://schemas.microsoft.com/office/drawing/2014/main" id="{123E9569-BECA-48B4-A768-C865CA02EA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689" y="407598"/>
            <a:ext cx="2244764" cy="3171174"/>
          </a:xfrm>
          <a:prstGeom prst="rect">
            <a:avLst/>
          </a:prstGeom>
        </p:spPr>
      </p:pic>
    </p:spTree>
    <p:extLst>
      <p:ext uri="{BB962C8B-B14F-4D97-AF65-F5344CB8AC3E}">
        <p14:creationId xmlns:p14="http://schemas.microsoft.com/office/powerpoint/2010/main" val="4137441368"/>
      </p:ext>
    </p:extLst>
  </p:cSld>
  <p:clrMapOvr>
    <a:masterClrMapping/>
  </p:clrMapOvr>
</p:sld>
</file>

<file path=ppt/theme/theme1.xml><?xml version="1.0" encoding="utf-8"?>
<a:theme xmlns:a="http://schemas.openxmlformats.org/drawingml/2006/main" name="Κομμάτι">
  <a:themeElements>
    <a:clrScheme name="Κομμάτι">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Κομμάτ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ομμάτ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611</TotalTime>
  <Words>411</Words>
  <Application>Microsoft Office PowerPoint</Application>
  <PresentationFormat>Ευρεία οθόνη</PresentationFormat>
  <Paragraphs>22</Paragraphs>
  <Slides>6</Slides>
  <Notes>2</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6</vt:i4>
      </vt:variant>
    </vt:vector>
  </HeadingPairs>
  <TitlesOfParts>
    <vt:vector size="14" baseType="lpstr">
      <vt:lpstr>Arial</vt:lpstr>
      <vt:lpstr>Arial Black</vt:lpstr>
      <vt:lpstr>Calibri</vt:lpstr>
      <vt:lpstr>Century Gothic</vt:lpstr>
      <vt:lpstr>Lucida Sans Unicode</vt:lpstr>
      <vt:lpstr>Wingdings</vt:lpstr>
      <vt:lpstr>Wingdings 3</vt:lpstr>
      <vt:lpstr>Κομμάτι</vt:lpstr>
      <vt:lpstr>genetically modified food</vt:lpstr>
      <vt:lpstr>SOME USEFUL INFO</vt:lpstr>
      <vt:lpstr>Products that usually being modified</vt:lpstr>
      <vt:lpstr>      BASIC DIFFERENCES</vt:lpstr>
      <vt:lpstr>GMO foods VS Organic foods</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Γεννετικα τροποποιημενα</dc:title>
  <dc:creator>Απόστολος Σαρόγλου</dc:creator>
  <cp:lastModifiedBy>Απόστολος Σαρόγλου</cp:lastModifiedBy>
  <cp:revision>12</cp:revision>
  <dcterms:created xsi:type="dcterms:W3CDTF">2021-12-08T13:54:31Z</dcterms:created>
  <dcterms:modified xsi:type="dcterms:W3CDTF">2021-12-12T18:05:57Z</dcterms:modified>
</cp:coreProperties>
</file>