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0" r:id="rId5"/>
    <p:sldId id="261"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hasCustomPrompt="1"/>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127B30D-A86C-4948-90AA-551A53D8582A}"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AAB1781-140F-4996-ACB4-4517E6B10E95}"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hasCustomPrompt="1"/>
          </p:nvPr>
        </p:nvSpPr>
        <p:spPr/>
        <p:txBody>
          <a:bodyPr vert="eaVert"/>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7B30D-A86C-4948-90AA-551A53D8582A}"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AAB1781-140F-4996-ACB4-4517E6B10E95}"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hasCustomPrompt="1"/>
          </p:nvPr>
        </p:nvSpPr>
        <p:spPr>
          <a:xfrm>
            <a:off x="457200" y="274638"/>
            <a:ext cx="6019800" cy="5851525"/>
          </a:xfrm>
        </p:spPr>
        <p:txBody>
          <a:bodyPr vert="eaVert"/>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7B30D-A86C-4948-90AA-551A53D8582A}"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AAB1781-140F-4996-ACB4-4517E6B10E95}"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hasCustomPrompt="1"/>
          </p:nvPr>
        </p:nvSpPr>
        <p:spPr/>
        <p:txBody>
          <a:body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7B30D-A86C-4948-90AA-551A53D8582A}"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AAB1781-140F-4996-ACB4-4517E6B10E95}"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endParaRPr lang="el-GR" smtClean="0"/>
          </a:p>
        </p:txBody>
      </p:sp>
      <p:sp>
        <p:nvSpPr>
          <p:cNvPr id="4" name="3 - Θέση ημερομηνίας"/>
          <p:cNvSpPr>
            <a:spLocks noGrp="1"/>
          </p:cNvSpPr>
          <p:nvPr>
            <p:ph type="dt" sz="half" idx="10"/>
          </p:nvPr>
        </p:nvSpPr>
        <p:spPr/>
        <p:txBody>
          <a:bodyPr/>
          <a:lstStyle/>
          <a:p>
            <a:fld id="{1127B30D-A86C-4948-90AA-551A53D8582A}"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AAB1781-140F-4996-ACB4-4517E6B10E95}"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περιεχομένου"/>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127B30D-A86C-4948-90AA-551A53D8582A}"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AAB1781-140F-4996-ACB4-4517E6B10E95}"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endParaRPr lang="el-GR" smtClean="0"/>
          </a:p>
        </p:txBody>
      </p:sp>
      <p:sp>
        <p:nvSpPr>
          <p:cNvPr id="4" name="3 - Θέση περιεχομένου"/>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5" name="4 - Θέση κειμένου"/>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endParaRPr lang="el-GR" smtClean="0"/>
          </a:p>
        </p:txBody>
      </p:sp>
      <p:sp>
        <p:nvSpPr>
          <p:cNvPr id="6" name="5 - Θέση περιεχομένου"/>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127B30D-A86C-4948-90AA-551A53D8582A}" type="datetimeFigureOut">
              <a:rPr lang="el-GR" smtClean="0"/>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AAB1781-140F-4996-ACB4-4517E6B10E95}"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127B30D-A86C-4948-90AA-551A53D8582A}" type="datetimeFigureOut">
              <a:rPr lang="el-GR" smtClean="0"/>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AAB1781-140F-4996-ACB4-4517E6B10E95}"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7B30D-A86C-4948-90AA-551A53D8582A}" type="datetimeFigureOut">
              <a:rPr lang="el-GR" smtClean="0"/>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AAB1781-140F-4996-ACB4-4517E6B10E95}"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κειμένου"/>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endParaRPr lang="el-GR" smtClean="0"/>
          </a:p>
        </p:txBody>
      </p:sp>
      <p:sp>
        <p:nvSpPr>
          <p:cNvPr id="5" name="4 - Θέση ημερομηνίας"/>
          <p:cNvSpPr>
            <a:spLocks noGrp="1"/>
          </p:cNvSpPr>
          <p:nvPr>
            <p:ph type="dt" sz="half" idx="10"/>
          </p:nvPr>
        </p:nvSpPr>
        <p:spPr/>
        <p:txBody>
          <a:bodyPr/>
          <a:lstStyle/>
          <a:p>
            <a:fld id="{1127B30D-A86C-4948-90AA-551A53D8582A}"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AAB1781-140F-4996-ACB4-4517E6B10E95}"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endParaRPr lang="el-GR" smtClean="0"/>
          </a:p>
        </p:txBody>
      </p:sp>
      <p:sp>
        <p:nvSpPr>
          <p:cNvPr id="5" name="4 - Θέση ημερομηνίας"/>
          <p:cNvSpPr>
            <a:spLocks noGrp="1"/>
          </p:cNvSpPr>
          <p:nvPr>
            <p:ph type="dt" sz="half" idx="10"/>
          </p:nvPr>
        </p:nvSpPr>
        <p:spPr/>
        <p:txBody>
          <a:bodyPr/>
          <a:lstStyle/>
          <a:p>
            <a:fld id="{1127B30D-A86C-4948-90AA-551A53D8582A}"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AAB1781-140F-4996-ACB4-4517E6B10E95}"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7B30D-A86C-4948-90AA-551A53D8582A}" type="datetimeFigureOut">
              <a:rPr lang="el-GR" smtClean="0"/>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B1781-140F-4996-ACB4-4517E6B10E95}" type="slidenum">
              <a:rPr lang="el-GR" smtClean="0"/>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428604"/>
            <a:ext cx="9072626" cy="3214710"/>
          </a:xfrm>
        </p:spPr>
        <p:txBody>
          <a:bodyPr>
            <a:normAutofit/>
          </a:bodyPr>
          <a:lstStyle/>
          <a:p>
            <a:r>
              <a:rPr lang="el-GR" sz="4900" b="1" i="1" dirty="0" smtClean="0">
                <a:solidFill>
                  <a:schemeClr val="tx2">
                    <a:lumMod val="75000"/>
                  </a:schemeClr>
                </a:solidFill>
              </a:rPr>
              <a:t>Κωνσταντίνος </a:t>
            </a:r>
            <a:r>
              <a:rPr lang="el-GR" sz="4900" b="1" i="1" dirty="0">
                <a:solidFill>
                  <a:schemeClr val="tx2">
                    <a:lumMod val="75000"/>
                  </a:schemeClr>
                </a:solidFill>
              </a:rPr>
              <a:t>Καβά</a:t>
            </a:r>
            <a:r>
              <a:rPr lang="el-GR" sz="4900" b="1" i="1" dirty="0" smtClean="0">
                <a:solidFill>
                  <a:schemeClr val="tx2">
                    <a:lumMod val="75000"/>
                  </a:schemeClr>
                </a:solidFill>
              </a:rPr>
              <a:t>φης</a:t>
            </a:r>
            <a:br>
              <a:rPr lang="el-GR" dirty="0"/>
            </a:br>
            <a:endParaRPr lang="el-GR" dirty="0"/>
          </a:p>
        </p:txBody>
      </p:sp>
      <p:sp>
        <p:nvSpPr>
          <p:cNvPr id="3" name="2 - Υπότιτλος"/>
          <p:cNvSpPr>
            <a:spLocks noGrp="1"/>
          </p:cNvSpPr>
          <p:nvPr>
            <p:ph type="subTitle" idx="1"/>
          </p:nvPr>
        </p:nvSpPr>
        <p:spPr>
          <a:xfrm flipH="1">
            <a:off x="1714479" y="3886200"/>
            <a:ext cx="5715040" cy="685808"/>
          </a:xfrm>
        </p:spPr>
        <p:txBody>
          <a:bodyPr>
            <a:normAutofit/>
          </a:bodyPr>
          <a:lstStyle/>
          <a:p>
            <a:endParaRPr lang="el-GR" dirty="0"/>
          </a:p>
        </p:txBody>
      </p:sp>
      <p:pic>
        <p:nvPicPr>
          <p:cNvPr id="4" name="3 - Εικόνα" descr="Konstantinos_Kavafis.jpg"/>
          <p:cNvPicPr>
            <a:picLocks noChangeAspect="1"/>
          </p:cNvPicPr>
          <p:nvPr/>
        </p:nvPicPr>
        <p:blipFill>
          <a:blip r:embed="rId1" cstate="print"/>
          <a:stretch>
            <a:fillRect/>
          </a:stretch>
        </p:blipFill>
        <p:spPr>
          <a:xfrm>
            <a:off x="1643042" y="2357430"/>
            <a:ext cx="5840613" cy="42862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500042"/>
            <a:ext cx="8686800" cy="1143000"/>
          </a:xfrm>
        </p:spPr>
        <p:txBody>
          <a:bodyPr>
            <a:noAutofit/>
          </a:bodyPr>
          <a:lstStyle/>
          <a:p>
            <a:r>
              <a:rPr lang="el-GR" sz="2000" dirty="0">
                <a:solidFill>
                  <a:schemeClr val="tx2">
                    <a:lumMod val="75000"/>
                  </a:schemeClr>
                </a:solidFill>
              </a:rPr>
              <a:t>Ο </a:t>
            </a:r>
            <a:r>
              <a:rPr lang="el-GR" sz="2000" b="1" dirty="0">
                <a:solidFill>
                  <a:schemeClr val="tx2">
                    <a:lumMod val="75000"/>
                  </a:schemeClr>
                </a:solidFill>
              </a:rPr>
              <a:t>Κωνσταντίνος Καβάφης</a:t>
            </a:r>
            <a:r>
              <a:rPr lang="el-GR" sz="2000" dirty="0">
                <a:solidFill>
                  <a:schemeClr val="tx2">
                    <a:lumMod val="75000"/>
                  </a:schemeClr>
                </a:solidFill>
              </a:rPr>
              <a:t> </a:t>
            </a:r>
            <a:r>
              <a:rPr lang="el-GR" sz="2000" dirty="0" smtClean="0">
                <a:solidFill>
                  <a:schemeClr val="tx2">
                    <a:lumMod val="75000"/>
                  </a:schemeClr>
                </a:solidFill>
              </a:rPr>
              <a:t>ήταν</a:t>
            </a:r>
            <a:r>
              <a:rPr lang="el-GR" sz="2000" dirty="0">
                <a:solidFill>
                  <a:schemeClr val="tx2">
                    <a:lumMod val="75000"/>
                  </a:schemeClr>
                </a:solidFill>
              </a:rPr>
              <a:t> Έλληνας ποιητής ο οποίος θεωρείται ως ένας από τους σημαντικότερους ποιητές της σύγχρονης </a:t>
            </a:r>
            <a:r>
              <a:rPr lang="el-GR" sz="2000" dirty="0" smtClean="0">
                <a:solidFill>
                  <a:schemeClr val="tx2">
                    <a:lumMod val="75000"/>
                  </a:schemeClr>
                </a:solidFill>
              </a:rPr>
              <a:t>εποχής.</a:t>
            </a:r>
            <a:r>
              <a:rPr lang="en-US" sz="2000" dirty="0" smtClean="0">
                <a:solidFill>
                  <a:schemeClr val="tx2">
                    <a:lumMod val="75000"/>
                  </a:schemeClr>
                </a:solidFill>
              </a:rPr>
              <a:t> </a:t>
            </a:r>
            <a:r>
              <a:rPr lang="el-GR" sz="2000" dirty="0" smtClean="0">
                <a:solidFill>
                  <a:schemeClr val="tx2">
                    <a:lumMod val="75000"/>
                  </a:schemeClr>
                </a:solidFill>
              </a:rPr>
              <a:t>Γεννήθηκε </a:t>
            </a:r>
            <a:r>
              <a:rPr lang="el-GR" sz="2000" dirty="0">
                <a:solidFill>
                  <a:schemeClr val="tx2">
                    <a:lumMod val="75000"/>
                  </a:schemeClr>
                </a:solidFill>
              </a:rPr>
              <a:t>και έζησε στην </a:t>
            </a:r>
            <a:r>
              <a:rPr lang="el-GR" sz="2000" dirty="0" smtClean="0">
                <a:solidFill>
                  <a:schemeClr val="tx2">
                    <a:lumMod val="75000"/>
                  </a:schemeClr>
                </a:solidFill>
              </a:rPr>
              <a:t>Αλεξάνδρεια</a:t>
            </a:r>
            <a:r>
              <a:rPr lang="en-US" sz="2000" dirty="0" smtClean="0">
                <a:solidFill>
                  <a:schemeClr val="tx2">
                    <a:lumMod val="75000"/>
                  </a:schemeClr>
                </a:solidFill>
              </a:rPr>
              <a:t>.</a:t>
            </a:r>
            <a:r>
              <a:rPr lang="el-GR" sz="2000" dirty="0" smtClean="0">
                <a:solidFill>
                  <a:schemeClr val="tx2">
                    <a:lumMod val="75000"/>
                  </a:schemeClr>
                </a:solidFill>
              </a:rPr>
              <a:t>Τα </a:t>
            </a:r>
            <a:r>
              <a:rPr lang="el-GR" sz="2000" dirty="0">
                <a:solidFill>
                  <a:schemeClr val="tx2">
                    <a:lumMod val="75000"/>
                  </a:schemeClr>
                </a:solidFill>
              </a:rPr>
              <a:t>σημαντικότερα έργα του τα δημιούργησε μετά τα 40 έτη</a:t>
            </a:r>
            <a:r>
              <a:rPr lang="el-GR" sz="2000" dirty="0"/>
              <a:t>.</a:t>
            </a:r>
            <a:endParaRPr lang="el-GR" sz="2000" dirty="0">
              <a:solidFill>
                <a:schemeClr val="tx2">
                  <a:lumMod val="75000"/>
                </a:schemeClr>
              </a:solidFill>
            </a:endParaRPr>
          </a:p>
        </p:txBody>
      </p:sp>
      <p:pic>
        <p:nvPicPr>
          <p:cNvPr id="3" name="2 - Εικόνα" descr="αρχείο λήψης (45).jpg"/>
          <p:cNvPicPr>
            <a:picLocks noChangeAspect="1"/>
          </p:cNvPicPr>
          <p:nvPr/>
        </p:nvPicPr>
        <p:blipFill>
          <a:blip r:embed="rId1" cstate="print"/>
          <a:stretch>
            <a:fillRect/>
          </a:stretch>
        </p:blipFill>
        <p:spPr>
          <a:xfrm>
            <a:off x="1428728" y="2500306"/>
            <a:ext cx="6276329" cy="35147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142900"/>
            <a:ext cx="7772400" cy="1470025"/>
          </a:xfrm>
        </p:spPr>
        <p:txBody>
          <a:bodyPr/>
          <a:lstStyle/>
          <a:p>
            <a:r>
              <a:rPr lang="el-GR" dirty="0" smtClean="0">
                <a:solidFill>
                  <a:schemeClr val="tx2">
                    <a:lumMod val="75000"/>
                  </a:schemeClr>
                </a:solidFill>
              </a:rPr>
              <a:t>Σπίτι με </a:t>
            </a:r>
            <a:r>
              <a:rPr lang="el-GR" dirty="0" err="1" smtClean="0">
                <a:solidFill>
                  <a:schemeClr val="tx2">
                    <a:lumMod val="75000"/>
                  </a:schemeClr>
                </a:solidFill>
              </a:rPr>
              <a:t>κήπον</a:t>
            </a:r>
            <a:endParaRPr lang="el-GR" dirty="0">
              <a:solidFill>
                <a:schemeClr val="tx2">
                  <a:lumMod val="75000"/>
                </a:schemeClr>
              </a:solidFill>
            </a:endParaRPr>
          </a:p>
        </p:txBody>
      </p:sp>
      <p:sp>
        <p:nvSpPr>
          <p:cNvPr id="3" name="2 - Υπότιτλος"/>
          <p:cNvSpPr>
            <a:spLocks noGrp="1"/>
          </p:cNvSpPr>
          <p:nvPr>
            <p:ph type="subTitle" idx="1"/>
          </p:nvPr>
        </p:nvSpPr>
        <p:spPr>
          <a:xfrm>
            <a:off x="1357290" y="1571612"/>
            <a:ext cx="6400800" cy="1752600"/>
          </a:xfrm>
        </p:spPr>
        <p:txBody>
          <a:bodyPr>
            <a:noAutofit/>
          </a:bodyPr>
          <a:lstStyle/>
          <a:p>
            <a:r>
              <a:rPr lang="el-GR" sz="2400" dirty="0" smtClean="0">
                <a:solidFill>
                  <a:schemeClr val="tx2">
                    <a:lumMod val="75000"/>
                  </a:schemeClr>
                </a:solidFill>
              </a:rPr>
              <a:t>Ήθελα να ’χω ένα σπίτι </a:t>
            </a:r>
            <a:r>
              <a:rPr lang="el-GR" sz="2400" dirty="0" err="1" smtClean="0">
                <a:solidFill>
                  <a:schemeClr val="tx2">
                    <a:lumMod val="75000"/>
                  </a:schemeClr>
                </a:solidFill>
              </a:rPr>
              <a:t>εξοχικόμ</a:t>
            </a:r>
            <a:r>
              <a:rPr lang="el-GR" sz="2400" dirty="0" smtClean="0">
                <a:solidFill>
                  <a:schemeClr val="tx2">
                    <a:lumMod val="75000"/>
                  </a:schemeClr>
                </a:solidFill>
              </a:rPr>
              <a:t>’ έναν πολύ μεγάλο κήπο — όχι </a:t>
            </a:r>
            <a:r>
              <a:rPr lang="el-GR" sz="2400" dirty="0" err="1" smtClean="0">
                <a:solidFill>
                  <a:schemeClr val="tx2">
                    <a:lumMod val="75000"/>
                  </a:schemeClr>
                </a:solidFill>
              </a:rPr>
              <a:t>τόσογια</a:t>
            </a:r>
            <a:r>
              <a:rPr lang="el-GR" sz="2400" dirty="0" smtClean="0">
                <a:solidFill>
                  <a:schemeClr val="tx2">
                    <a:lumMod val="75000"/>
                  </a:schemeClr>
                </a:solidFill>
              </a:rPr>
              <a:t> τα λουλούδια, για τα δένδρα, και τες πρασινάδες(βέβαια να βρίσκονται κι αυτά· </a:t>
            </a:r>
            <a:r>
              <a:rPr lang="el-GR" sz="2400" dirty="0" err="1" smtClean="0">
                <a:solidFill>
                  <a:schemeClr val="tx2">
                    <a:lumMod val="75000"/>
                  </a:schemeClr>
                </a:solidFill>
              </a:rPr>
              <a:t>είν</a:t>
            </a:r>
            <a:r>
              <a:rPr lang="el-GR" sz="2400" dirty="0" smtClean="0">
                <a:solidFill>
                  <a:schemeClr val="tx2">
                    <a:lumMod val="75000"/>
                  </a:schemeClr>
                </a:solidFill>
              </a:rPr>
              <a:t>’ </a:t>
            </a:r>
            <a:r>
              <a:rPr lang="el-GR" sz="2400" dirty="0" err="1" smtClean="0">
                <a:solidFill>
                  <a:schemeClr val="tx2">
                    <a:lumMod val="75000"/>
                  </a:schemeClr>
                </a:solidFill>
              </a:rPr>
              <a:t>ευμορφότατα</a:t>
            </a:r>
            <a:r>
              <a:rPr lang="el-GR" sz="2400" dirty="0" smtClean="0">
                <a:solidFill>
                  <a:schemeClr val="tx2">
                    <a:lumMod val="75000"/>
                  </a:schemeClr>
                </a:solidFill>
              </a:rPr>
              <a:t>)αλλά για να ’χω ζώα. Α να ’χω </a:t>
            </a:r>
            <a:r>
              <a:rPr lang="el-GR" sz="2400" dirty="0" err="1" smtClean="0">
                <a:solidFill>
                  <a:schemeClr val="tx2">
                    <a:lumMod val="75000"/>
                  </a:schemeClr>
                </a:solidFill>
              </a:rPr>
              <a:t>ζώα!Τουλάχιστον</a:t>
            </a:r>
            <a:r>
              <a:rPr lang="el-GR" sz="2400" dirty="0" smtClean="0">
                <a:solidFill>
                  <a:schemeClr val="tx2">
                    <a:lumMod val="75000"/>
                  </a:schemeClr>
                </a:solidFill>
              </a:rPr>
              <a:t> επτά γάτες — οι δυο </a:t>
            </a:r>
            <a:r>
              <a:rPr lang="el-GR" sz="2400" dirty="0" err="1" smtClean="0">
                <a:solidFill>
                  <a:schemeClr val="tx2">
                    <a:lumMod val="75000"/>
                  </a:schemeClr>
                </a:solidFill>
              </a:rPr>
              <a:t>κατάμαυρες,και</a:t>
            </a:r>
            <a:r>
              <a:rPr lang="el-GR" sz="2400" dirty="0" smtClean="0">
                <a:solidFill>
                  <a:schemeClr val="tx2">
                    <a:lumMod val="75000"/>
                  </a:schemeClr>
                </a:solidFill>
              </a:rPr>
              <a:t> δυο σαν χιόνι κάτασπρες, για την </a:t>
            </a:r>
            <a:r>
              <a:rPr lang="el-GR" sz="2400" dirty="0" err="1" smtClean="0">
                <a:solidFill>
                  <a:schemeClr val="tx2">
                    <a:lumMod val="75000"/>
                  </a:schemeClr>
                </a:solidFill>
              </a:rPr>
              <a:t>αντίθεσι.Έναν</a:t>
            </a:r>
            <a:r>
              <a:rPr lang="el-GR" sz="2400" dirty="0" smtClean="0">
                <a:solidFill>
                  <a:schemeClr val="tx2">
                    <a:lumMod val="75000"/>
                  </a:schemeClr>
                </a:solidFill>
              </a:rPr>
              <a:t> σπουδαίο παπαγάλο, να τον </a:t>
            </a:r>
            <a:r>
              <a:rPr lang="el-GR" sz="2400" dirty="0" err="1" smtClean="0">
                <a:solidFill>
                  <a:schemeClr val="tx2">
                    <a:lumMod val="75000"/>
                  </a:schemeClr>
                </a:solidFill>
              </a:rPr>
              <a:t>αγρικώνα</a:t>
            </a:r>
            <a:r>
              <a:rPr lang="el-GR" sz="2400" dirty="0" smtClean="0">
                <a:solidFill>
                  <a:schemeClr val="tx2">
                    <a:lumMod val="75000"/>
                  </a:schemeClr>
                </a:solidFill>
              </a:rPr>
              <a:t> λέγει πράγματα μ’ </a:t>
            </a:r>
            <a:r>
              <a:rPr lang="el-GR" sz="2400" dirty="0" err="1" smtClean="0">
                <a:solidFill>
                  <a:schemeClr val="tx2">
                    <a:lumMod val="75000"/>
                  </a:schemeClr>
                </a:solidFill>
              </a:rPr>
              <a:t>έμφασι</a:t>
            </a:r>
            <a:r>
              <a:rPr lang="el-GR" sz="2400" dirty="0" smtClean="0">
                <a:solidFill>
                  <a:schemeClr val="tx2">
                    <a:lumMod val="75000"/>
                  </a:schemeClr>
                </a:solidFill>
              </a:rPr>
              <a:t> και </a:t>
            </a:r>
            <a:r>
              <a:rPr lang="el-GR" sz="2400" dirty="0" err="1" smtClean="0">
                <a:solidFill>
                  <a:schemeClr val="tx2">
                    <a:lumMod val="75000"/>
                  </a:schemeClr>
                </a:solidFill>
              </a:rPr>
              <a:t>πεποίθησιν.Από</a:t>
            </a:r>
            <a:r>
              <a:rPr lang="el-GR" sz="2400" dirty="0" smtClean="0">
                <a:solidFill>
                  <a:schemeClr val="tx2">
                    <a:lumMod val="75000"/>
                  </a:schemeClr>
                </a:solidFill>
              </a:rPr>
              <a:t> σκυλιά, πιστεύω τρία θα μ’ </a:t>
            </a:r>
            <a:r>
              <a:rPr lang="el-GR" sz="2400" dirty="0" err="1" smtClean="0">
                <a:solidFill>
                  <a:schemeClr val="tx2">
                    <a:lumMod val="75000"/>
                  </a:schemeClr>
                </a:solidFill>
              </a:rPr>
              <a:t>έφθαναν.Θα</a:t>
            </a:r>
            <a:r>
              <a:rPr lang="el-GR" sz="2400" dirty="0" smtClean="0">
                <a:solidFill>
                  <a:schemeClr val="tx2">
                    <a:lumMod val="75000"/>
                  </a:schemeClr>
                </a:solidFill>
              </a:rPr>
              <a:t> ’θελα και δυο άλογα (καλά είναι τ’ αλογάκια).Κι εξάπαντος τρία, τέσσαρα απ’ τ’ </a:t>
            </a:r>
            <a:r>
              <a:rPr lang="el-GR" sz="2400" dirty="0" err="1" smtClean="0">
                <a:solidFill>
                  <a:schemeClr val="tx2">
                    <a:lumMod val="75000"/>
                  </a:schemeClr>
                </a:solidFill>
              </a:rPr>
              <a:t>αξιόλογα,τα</a:t>
            </a:r>
            <a:r>
              <a:rPr lang="el-GR" sz="2400" dirty="0" smtClean="0">
                <a:solidFill>
                  <a:schemeClr val="tx2">
                    <a:lumMod val="75000"/>
                  </a:schemeClr>
                </a:solidFill>
              </a:rPr>
              <a:t> συμπαθητικά εκείνα ζώα, τα </a:t>
            </a:r>
            <a:r>
              <a:rPr lang="el-GR" sz="2400" dirty="0" err="1" smtClean="0">
                <a:solidFill>
                  <a:schemeClr val="tx2">
                    <a:lumMod val="75000"/>
                  </a:schemeClr>
                </a:solidFill>
              </a:rPr>
              <a:t>γαϊδούρια,να</a:t>
            </a:r>
            <a:r>
              <a:rPr lang="el-GR" sz="2400" dirty="0" smtClean="0">
                <a:solidFill>
                  <a:schemeClr val="tx2">
                    <a:lumMod val="75000"/>
                  </a:schemeClr>
                </a:solidFill>
              </a:rPr>
              <a:t> κάθονται οκνά, να </a:t>
            </a:r>
            <a:r>
              <a:rPr lang="el-GR" sz="2400" dirty="0" err="1" smtClean="0">
                <a:solidFill>
                  <a:schemeClr val="tx2">
                    <a:lumMod val="75000"/>
                  </a:schemeClr>
                </a:solidFill>
              </a:rPr>
              <a:t>χαίροντ</a:t>
            </a:r>
            <a:r>
              <a:rPr lang="el-GR" sz="2400" dirty="0" smtClean="0">
                <a:solidFill>
                  <a:schemeClr val="tx2">
                    <a:lumMod val="75000"/>
                  </a:schemeClr>
                </a:solidFill>
              </a:rPr>
              <a:t>’ οι κεφάλες των.</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214554"/>
            <a:ext cx="8229600" cy="1143000"/>
          </a:xfrm>
        </p:spPr>
        <p:txBody>
          <a:bodyPr>
            <a:noAutofit/>
          </a:bodyPr>
          <a:lstStyle/>
          <a:p>
            <a:r>
              <a:rPr lang="el-GR" sz="2000" dirty="0">
                <a:solidFill>
                  <a:schemeClr val="tx2">
                    <a:lumMod val="75000"/>
                  </a:schemeClr>
                </a:solidFill>
              </a:rPr>
              <a:t>Τα πρώτα του ελληνικά ποιήματα ο Καβάφης τα γράφει στην Κωνσταντινούπολη, στη γλώσσα και στο ύφος των φαναριώτικων αστικών τραγουδιών. Είναι η εποχή που ο ποιητής διανύει τη ρομαντική περίοδο της δημιουργίας </a:t>
            </a:r>
            <a:r>
              <a:rPr lang="el-GR" sz="2000" dirty="0" smtClean="0">
                <a:solidFill>
                  <a:schemeClr val="tx2">
                    <a:lumMod val="75000"/>
                  </a:schemeClr>
                </a:solidFill>
              </a:rPr>
              <a:t>του</a:t>
            </a:r>
            <a:br>
              <a:rPr lang="el-GR" sz="2000" dirty="0" smtClean="0">
                <a:solidFill>
                  <a:schemeClr val="tx2">
                    <a:lumMod val="75000"/>
                  </a:schemeClr>
                </a:solidFill>
              </a:rPr>
            </a:br>
            <a:br>
              <a:rPr lang="el-GR" sz="2000" dirty="0">
                <a:solidFill>
                  <a:schemeClr val="tx2">
                    <a:lumMod val="75000"/>
                  </a:schemeClr>
                </a:solidFill>
              </a:rPr>
            </a:br>
            <a:br>
              <a:rPr lang="el-GR" sz="2000" dirty="0" smtClean="0">
                <a:solidFill>
                  <a:schemeClr val="tx2">
                    <a:lumMod val="75000"/>
                  </a:schemeClr>
                </a:solidFill>
              </a:rPr>
            </a:br>
            <a:br>
              <a:rPr lang="el-GR" sz="2000" dirty="0">
                <a:solidFill>
                  <a:schemeClr val="tx2">
                    <a:lumMod val="75000"/>
                  </a:schemeClr>
                </a:solidFill>
              </a:rPr>
            </a:br>
            <a:br>
              <a:rPr lang="el-GR" sz="2000" dirty="0" smtClean="0">
                <a:solidFill>
                  <a:schemeClr val="tx2">
                    <a:lumMod val="75000"/>
                  </a:schemeClr>
                </a:solidFill>
              </a:rPr>
            </a:br>
            <a:br>
              <a:rPr lang="el-GR" sz="2000" dirty="0">
                <a:solidFill>
                  <a:schemeClr val="tx2">
                    <a:lumMod val="75000"/>
                  </a:schemeClr>
                </a:solidFill>
              </a:rPr>
            </a:br>
            <a:br>
              <a:rPr lang="el-GR" sz="2000" dirty="0" smtClean="0">
                <a:solidFill>
                  <a:schemeClr val="tx2">
                    <a:lumMod val="75000"/>
                  </a:schemeClr>
                </a:solidFill>
              </a:rPr>
            </a:br>
            <a:br>
              <a:rPr lang="el-GR" sz="2000" dirty="0">
                <a:solidFill>
                  <a:schemeClr val="tx2">
                    <a:lumMod val="75000"/>
                  </a:schemeClr>
                </a:solidFill>
              </a:rPr>
            </a:br>
            <a:br>
              <a:rPr lang="el-GR" sz="2000" dirty="0" smtClean="0">
                <a:solidFill>
                  <a:schemeClr val="tx2">
                    <a:lumMod val="75000"/>
                  </a:schemeClr>
                </a:solidFill>
              </a:rPr>
            </a:br>
            <a:endParaRPr lang="el-GR" sz="2000" dirty="0">
              <a:solidFill>
                <a:schemeClr val="tx2">
                  <a:lumMod val="75000"/>
                </a:schemeClr>
              </a:solidFill>
            </a:endParaRPr>
          </a:p>
        </p:txBody>
      </p:sp>
      <p:sp>
        <p:nvSpPr>
          <p:cNvPr id="3" name="2 - Ορθογώνιο"/>
          <p:cNvSpPr/>
          <p:nvPr/>
        </p:nvSpPr>
        <p:spPr>
          <a:xfrm>
            <a:off x="214282" y="3500438"/>
            <a:ext cx="8786874" cy="1323439"/>
          </a:xfrm>
          <a:prstGeom prst="rect">
            <a:avLst/>
          </a:prstGeom>
        </p:spPr>
        <p:txBody>
          <a:bodyPr wrap="square">
            <a:spAutoFit/>
          </a:bodyPr>
          <a:lstStyle/>
          <a:p>
            <a:r>
              <a:rPr lang="el-GR" sz="2000" dirty="0">
                <a:solidFill>
                  <a:schemeClr val="tx2">
                    <a:lumMod val="75000"/>
                  </a:schemeClr>
                </a:solidFill>
              </a:rPr>
              <a:t>Ο Κωνσταντίνος Καβάφης στην ποίησή του χρησιμοποιεί μια ιδιότυπη γλώσσα που κινείται ανάμεσα στη δημοτική και την καθαρεύουσα, εμπλουτισμένη παράλληλα με στοιχεία του πολίτικου ιδιώματος, δηλαδή του ιδιαίτερου γλωσσικού ιδιώματος της Κωνσταντινούπολης από την οποία κατάγεται ο ποιητής</a:t>
            </a:r>
            <a:endParaRPr lang="el-GR" sz="2000" dirty="0">
              <a:solidFill>
                <a:schemeClr val="tx2">
                  <a:lumMod val="75000"/>
                </a:schemeClr>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0</TotalTime>
  <Words>1341</Words>
  <Application>WPS Presentation</Application>
  <PresentationFormat>Προβολή στην οθόνη (4:3)</PresentationFormat>
  <Paragraphs>12</Paragraphs>
  <Slides>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4</vt:i4>
      </vt:variant>
    </vt:vector>
  </HeadingPairs>
  <TitlesOfParts>
    <vt:vector size="11" baseType="lpstr">
      <vt:lpstr>Arial</vt:lpstr>
      <vt:lpstr>SimSun</vt:lpstr>
      <vt:lpstr>Wingdings</vt:lpstr>
      <vt:lpstr>Calibri</vt:lpstr>
      <vt:lpstr>Microsoft YaHei</vt:lpstr>
      <vt:lpstr>Arial Unicode MS</vt:lpstr>
      <vt:lpstr>Θέμα του Office</vt:lpstr>
      <vt:lpstr>Κωνσταντίνος Καβάφης </vt:lpstr>
      <vt:lpstr>Ο Κωνσταντίνος Καβάφης ήταν Έλληνας ποιητής ο οποίος θεωρείται ως ένας από τους σημαντικότερους ποιητές της σύγχρονης εποχής. Γεννήθηκε και έζησε στην Αλεξάνδρεια.Τα σημαντικότερα έργα του τα δημιούργησε μετά τα 40 έτη.</vt:lpstr>
      <vt:lpstr>Σπίτι με κήπον</vt:lpstr>
      <vt:lpstr>Τα πρώτα του ελληνικά ποιήματα ο Καβάφης τα γράφει στην Κωνσταντινούπολη, στη γλώσσα και στο ύφος των φαναριώτικων αστικών τραγουδιών. Είναι η εποχή που ο ποιητής διανύει τη ρομαντική περίοδο της δημιουργίας του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Κωνσταντίνος Καβάφης</dc:title>
  <dc:creator>Vasiliki</dc:creator>
  <cp:lastModifiedBy>Anna</cp:lastModifiedBy>
  <cp:revision>4</cp:revision>
  <dcterms:created xsi:type="dcterms:W3CDTF">2021-10-12T11:38:00Z</dcterms:created>
  <dcterms:modified xsi:type="dcterms:W3CDTF">2021-10-24T08:32:26Z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1033-11.2.0.8684</vt:lpwstr>
  </property>
</Properties>
</file>