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6" r:id="rId3"/>
    <p:sldId id="267" r:id="rId4"/>
    <p:sldId id="257" r:id="rId5"/>
    <p:sldId id="258" r:id="rId7"/>
    <p:sldId id="259" r:id="rId8"/>
    <p:sldId id="260" r:id="rId9"/>
    <p:sldId id="278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3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4" Type="http://schemas.microsoft.com/office/2011/relationships/chartColorStyle" Target="colors2.xml"/><Relationship Id="rId3" Type="http://schemas.microsoft.com/office/2011/relationships/chartStyle" Target="style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932;&#945;%20&#941;&#947;&#947;&#961;&#945;&#966;&#940;%20&#956;&#959;&#965;\&#931;&#932;1\&#928;&#972;&#963;&#949;&#962;%20&#966;&#959;&#961;&#941;&#962;%20&#964;&#951;&#957;%20&#949;&#946;&#948;&#959;&#956;&#940;&#948;&#945;%20&#964;&#961;&#974;&#962;%20&#954;&#961;&#941;&#945;&#96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Φύλλο1!$A$2:$A$5</c:f>
              <c:strCache>
                <c:ptCount val="4"/>
                <c:pt idx="0">
                  <c:v>1ο Τρ.</c:v>
                </c:pt>
                <c:pt idx="1">
                  <c:v>2ο Τρ.</c:v>
                </c:pt>
                <c:pt idx="2">
                  <c:v>3ο Τρ.</c:v>
                </c:pt>
                <c:pt idx="3">
                  <c:v>4ο Τρ.</c:v>
                </c:pt>
              </c:strCache>
            </c:strRef>
          </c:cat>
          <c:val>
            <c:numRef>
              <c:f>Φύλλο1!$B$2:$B$5</c:f>
              <c:numCache>
                <c:formatCode>0%</c:formatCode>
                <c:ptCount val="4"/>
                <c:pt idx="0">
                  <c:v>0.54</c:v>
                </c:pt>
                <c:pt idx="1">
                  <c:v>0.28</c:v>
                </c:pt>
                <c:pt idx="2">
                  <c:v>0.11</c:v>
                </c:pt>
                <c:pt idx="3">
                  <c:v>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Φύλλο1!$A$2:$A$5</c:f>
              <c:strCache>
                <c:ptCount val="3"/>
                <c:pt idx="0">
                  <c:v>1ο Τρ.</c:v>
                </c:pt>
                <c:pt idx="1">
                  <c:v>2ο Τρ.</c:v>
                </c:pt>
                <c:pt idx="2">
                  <c:v>3ο Τρ.</c:v>
                </c:pt>
              </c:strCache>
            </c:strRef>
          </c:cat>
          <c:val>
            <c:numRef>
              <c:f>Φύλλο1!$B$2:$B$5</c:f>
              <c:numCache>
                <c:formatCode>0%</c:formatCode>
                <c:ptCount val="4"/>
                <c:pt idx="0">
                  <c:v>0.44</c:v>
                </c:pt>
                <c:pt idx="1">
                  <c:v>0.44</c:v>
                </c:pt>
                <c:pt idx="2">
                  <c:v>0.12</c:v>
                </c:pt>
                <c:pt idx="3" c: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83024737293341"/>
          <c:y val="0.120251790205129"/>
          <c:w val="0.963395052541332"/>
          <c:h val="0.850353327744729"/>
        </c:manualLayout>
      </c:layout>
      <c:barChart>
        <c:barDir val="col"/>
        <c:grouping val="clustered"/>
        <c:varyColors val="1"/>
        <c:ser>
          <c:idx val="0"/>
          <c:order val="0"/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invertIfNegative val="1"/>
          <c:dPt>
            <c:idx val="0"/>
            <c:invertIfNegative val="1"/>
            <c:bubble3D val="0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c:spPr>
          </c:dPt>
          <c:dPt>
            <c:idx val="1"/>
            <c:invertIfNegative val="1"/>
            <c:bubble3D val="0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c:spPr>
          </c:dPt>
          <c:dPt>
            <c:idx val="2"/>
            <c:invertIfNegative val="1"/>
            <c:bubble3D val="0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c:spPr>
          </c:dPt>
          <c:dLbls>
            <c:delete val="1"/>
          </c:dLbls>
          <c:cat>
            <c:strRef>
              <c:f>Φύλλο1!$A$3:$A$5</c:f>
              <c:strCache>
                <c:ptCount val="3"/>
                <c:pt idx="0">
                  <c:v>Μία φορά</c:v>
                </c:pt>
                <c:pt idx="1">
                  <c:v>Δύο Φορές</c:v>
                </c:pt>
                <c:pt idx="2">
                  <c:v>περισσότερες απο 2 </c:v>
                </c:pt>
              </c:strCache>
            </c:strRef>
          </c:cat>
          <c:val>
            <c:numRef>
              <c:f>Φύλλο1!$B$3:$B$5</c:f>
              <c:numCache>
                <c:formatCode>General</c:formatCode>
                <c:ptCount val="3"/>
                <c:pt idx="0">
                  <c:v>12</c:v>
                </c:pt>
                <c:pt idx="1">
                  <c:v>25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5558304"/>
        <c:axId val="265558848"/>
      </c:barChart>
      <c:catAx>
        <c:axId val="265558304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65558848"/>
        <c:crosses val="autoZero"/>
        <c:auto val="1"/>
        <c:lblAlgn val="ctr"/>
        <c:lblOffset val="100"/>
        <c:noMultiLvlLbl val="1"/>
      </c:catAx>
      <c:valAx>
        <c:axId val="26555884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65558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1"/>
  </c:chart>
  <c:txPr>
    <a:bodyPr/>
    <a:lstStyle/>
    <a:p>
      <a:pPr>
        <a:defRPr lang="en-US"/>
      </a:pPr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drawing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0.41069</cdr:x>
      <cdr:y>0.09381</cdr:y>
    </cdr:from>
    <cdr:to>
      <cdr:x>0.47867</cdr:x>
      <cdr:y>0.16734</cdr:y>
    </cdr:to>
    <cdr:pic xmlns:a="http://schemas.openxmlformats.org/drawingml/2006/main">
      <cdr:nvPicPr>
        <cdr:cNvPr id="2" name="Picture 1"/>
        <cdr:cNvPicPr/>
      </cdr:nvPicPr>
      <cdr:blipFill>
        <a:blip xmlns:r="http://schemas.openxmlformats.org/officeDocument/2006/relationships" r:embed="rId1"/>
        <a:stretch>
          <a:fillRect/>
        </a:stretch>
      </cdr:blipFill>
      <cdr:spPr>
        <a:xfrm>
          <a:off x="3045189" y="504056"/>
          <a:ext cx="504064" cy="395093"/>
        </a:xfrm>
        <a:prstGeom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0.31468</cdr:x>
      <cdr:y>0.58824</cdr:y>
    </cdr:from>
    <cdr:to>
      <cdr:x>0.39015</cdr:x>
      <cdr:y>0.67648</cdr:y>
    </cdr:to>
    <cdr:pic xmlns:a="http://schemas.openxmlformats.org/drawingml/2006/main">
      <cdr:nvPicPr>
        <cdr:cNvPr id="2" name="Picture 1"/>
        <cdr:cNvPicPr/>
      </cdr:nvPicPr>
      <cdr:blipFill>
        <a:blip xmlns:r="http://schemas.openxmlformats.org/officeDocument/2006/relationships" r:embed="rId1"/>
        <a:stretch>
          <a:fillRect/>
        </a:stretch>
      </cdr:blipFill>
      <cdr:spPr>
        <a:xfrm>
          <a:off x="2401914" y="2880320"/>
          <a:ext cx="576051" cy="432071"/>
        </a:xfrm>
        <a:prstGeom prst="rect">
          <a:avLst/>
        </a:prstGeom>
      </cdr:spPr>
    </cdr:pic>
  </cdr:relSizeAnchor>
  <cdr:relSizeAnchor xmlns:cdr="http://schemas.openxmlformats.org/drawingml/2006/chartDrawing">
    <cdr:from>
      <cdr:x>0.40902</cdr:x>
      <cdr:y>0.16176</cdr:y>
    </cdr:from>
    <cdr:to>
      <cdr:x>0.46812</cdr:x>
      <cdr:y>0.26471</cdr:y>
    </cdr:to>
    <cdr:pic xmlns:a="http://schemas.openxmlformats.org/drawingml/2006/main">
      <cdr:nvPicPr>
        <cdr:cNvPr id="3" name="Picture 2"/>
        <cdr:cNvPicPr/>
      </cdr:nvPicPr>
      <cdr:blipFill>
        <a:blip xmlns:r="http://schemas.openxmlformats.org/officeDocument/2006/relationships" r:embed="rId2"/>
        <a:stretch>
          <a:fillRect/>
        </a:stretch>
      </cdr:blipFill>
      <cdr:spPr>
        <a:xfrm>
          <a:off x="3121994" y="792088"/>
          <a:ext cx="451101" cy="504056"/>
        </a:xfrm>
        <a:prstGeom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0.00943</cdr:x>
      <cdr:y>0.77273</cdr:y>
    </cdr:from>
    <cdr:to>
      <cdr:x>0.04378</cdr:x>
      <cdr:y>0.84072</cdr:y>
    </cdr:to>
    <cdr:pic xmlns:a="http://schemas.openxmlformats.org/drawingml/2006/main">
      <cdr:nvPicPr>
        <cdr:cNvPr id="2" name="Picture 1"/>
        <cdr:cNvPicPr/>
      </cdr:nvPicPr>
      <cdr:blipFill>
        <a:blip xmlns:r="http://schemas.openxmlformats.org/officeDocument/2006/relationships" r:embed="rId1"/>
        <a:stretch>
          <a:fillRect/>
        </a:stretch>
      </cdr:blipFill>
      <cdr:spPr>
        <a:xfrm>
          <a:off x="72008" y="3672408"/>
          <a:ext cx="262151" cy="323116"/>
        </a:xfrm>
        <a:prstGeom prst="rect">
          <a:avLst/>
        </a:prstGeom>
      </cdr:spPr>
    </cdr:pic>
  </cdr:relSizeAnchor>
  <cdr:relSizeAnchor xmlns:cdr="http://schemas.openxmlformats.org/drawingml/2006/chartDrawing">
    <cdr:from>
      <cdr:x>0.00943</cdr:x>
      <cdr:y>0.63636</cdr:y>
    </cdr:from>
    <cdr:to>
      <cdr:x>0.05416</cdr:x>
      <cdr:y>0.70435</cdr:y>
    </cdr:to>
    <cdr:pic xmlns:a="http://schemas.openxmlformats.org/drawingml/2006/main">
      <cdr:nvPicPr>
        <cdr:cNvPr id="3" name="Picture 2"/>
        <cdr:cNvPicPr/>
      </cdr:nvPicPr>
      <cdr:blipFill>
        <a:blip xmlns:r="http://schemas.openxmlformats.org/officeDocument/2006/relationships" r:embed="rId2"/>
        <a:stretch>
          <a:fillRect/>
        </a:stretch>
      </cdr:blipFill>
      <cdr:spPr>
        <a:xfrm>
          <a:off x="72008" y="3024336"/>
          <a:ext cx="341406" cy="323116"/>
        </a:xfrm>
        <a:prstGeom prst="rect">
          <a:avLst/>
        </a:prstGeom>
      </cdr:spPr>
    </cdr:pic>
  </cdr:relSizeAnchor>
  <cdr:relSizeAnchor xmlns:cdr="http://schemas.openxmlformats.org/drawingml/2006/chartDrawing">
    <cdr:from>
      <cdr:x>0.00943</cdr:x>
      <cdr:y>0.48485</cdr:y>
    </cdr:from>
    <cdr:to>
      <cdr:x>0.05416</cdr:x>
      <cdr:y>0.55284</cdr:y>
    </cdr:to>
    <cdr:pic xmlns:a="http://schemas.openxmlformats.org/drawingml/2006/main">
      <cdr:nvPicPr>
        <cdr:cNvPr id="4" name="Picture 3"/>
        <cdr:cNvPicPr/>
      </cdr:nvPicPr>
      <cdr:blipFill>
        <a:blip xmlns:r="http://schemas.openxmlformats.org/officeDocument/2006/relationships" r:embed="rId3"/>
        <a:stretch>
          <a:fillRect/>
        </a:stretch>
      </cdr:blipFill>
      <cdr:spPr>
        <a:xfrm>
          <a:off x="72008" y="2304256"/>
          <a:ext cx="341406" cy="323116"/>
        </a:xfrm>
        <a:prstGeom prst="rect">
          <a:avLst/>
        </a:prstGeom>
      </cdr:spPr>
    </cdr:pic>
  </cdr:relSizeAnchor>
  <cdr:relSizeAnchor xmlns:cdr="http://schemas.openxmlformats.org/drawingml/2006/chartDrawing">
    <cdr:from>
      <cdr:x>0.00943</cdr:x>
      <cdr:y>0.34848</cdr:y>
    </cdr:from>
    <cdr:to>
      <cdr:x>0.05416</cdr:x>
      <cdr:y>0.41647</cdr:y>
    </cdr:to>
    <cdr:pic xmlns:a="http://schemas.openxmlformats.org/drawingml/2006/main">
      <cdr:nvPicPr>
        <cdr:cNvPr id="5" name="Picture 4"/>
        <cdr:cNvPicPr/>
      </cdr:nvPicPr>
      <cdr:blipFill>
        <a:blip xmlns:r="http://schemas.openxmlformats.org/officeDocument/2006/relationships" r:embed="rId4"/>
        <a:stretch>
          <a:fillRect/>
        </a:stretch>
      </cdr:blipFill>
      <cdr:spPr>
        <a:xfrm>
          <a:off x="72008" y="1656184"/>
          <a:ext cx="341406" cy="323116"/>
        </a:xfrm>
        <a:prstGeom prst="rect">
          <a:avLst/>
        </a:prstGeom>
      </cdr:spPr>
    </cdr:pic>
  </cdr:relSizeAnchor>
  <cdr:relSizeAnchor xmlns:cdr="http://schemas.openxmlformats.org/drawingml/2006/chartDrawing">
    <cdr:from>
      <cdr:x>0.00943</cdr:x>
      <cdr:y>0.21212</cdr:y>
    </cdr:from>
    <cdr:to>
      <cdr:x>0.05416</cdr:x>
      <cdr:y>0.28011</cdr:y>
    </cdr:to>
    <cdr:pic xmlns:a="http://schemas.openxmlformats.org/drawingml/2006/main">
      <cdr:nvPicPr>
        <cdr:cNvPr id="6" name="Picture 5"/>
        <cdr:cNvPicPr/>
      </cdr:nvPicPr>
      <cdr:blipFill>
        <a:blip xmlns:r="http://schemas.openxmlformats.org/officeDocument/2006/relationships" r:embed="rId5"/>
        <a:stretch>
          <a:fillRect/>
        </a:stretch>
      </cdr:blipFill>
      <cdr:spPr>
        <a:xfrm>
          <a:off x="72008" y="1008112"/>
          <a:ext cx="341406" cy="323116"/>
        </a:xfrm>
        <a:prstGeom prst="rect">
          <a:avLst/>
        </a:prstGeom>
      </cdr:spPr>
    </cdr:pic>
  </cdr:relSizeAnchor>
  <cdr:relSizeAnchor xmlns:cdr="http://schemas.openxmlformats.org/drawingml/2006/chartDrawing">
    <cdr:from>
      <cdr:x>0.00943</cdr:x>
      <cdr:y>0.06061</cdr:y>
    </cdr:from>
    <cdr:to>
      <cdr:x>0.05416</cdr:x>
      <cdr:y>0.12859</cdr:y>
    </cdr:to>
    <cdr:pic xmlns:a="http://schemas.openxmlformats.org/drawingml/2006/main">
      <cdr:nvPicPr>
        <cdr:cNvPr id="7" name="Picture 6"/>
        <cdr:cNvPicPr/>
      </cdr:nvPicPr>
      <cdr:blipFill>
        <a:blip xmlns:r="http://schemas.openxmlformats.org/officeDocument/2006/relationships" r:embed="rId6"/>
        <a:stretch>
          <a:fillRect/>
        </a:stretch>
      </cdr:blipFill>
      <cdr:spPr>
        <a:xfrm>
          <a:off x="72008" y="288032"/>
          <a:ext cx="341406" cy="323116"/>
        </a:xfrm>
        <a:prstGeom prst="rect">
          <a:avLst/>
        </a:prstGeom>
      </cdr:spPr>
    </cdr:pic>
  </cdr:relSizeAnchor>
  <cdr:relSizeAnchor xmlns:cdr="http://schemas.openxmlformats.org/drawingml/2006/chartDrawing">
    <cdr:from>
      <cdr:x>0.00943</cdr:x>
      <cdr:y>0.92424</cdr:y>
    </cdr:from>
    <cdr:to>
      <cdr:x>0.04378</cdr:x>
      <cdr:y>0.99223</cdr:y>
    </cdr:to>
    <cdr:pic xmlns:a="http://schemas.openxmlformats.org/drawingml/2006/main">
      <cdr:nvPicPr>
        <cdr:cNvPr id="8" name="Picture 7"/>
        <cdr:cNvPicPr/>
      </cdr:nvPicPr>
      <cdr:blipFill>
        <a:blip xmlns:r="http://schemas.openxmlformats.org/officeDocument/2006/relationships" r:embed="rId7"/>
        <a:stretch>
          <a:fillRect/>
        </a:stretch>
      </cdr:blipFill>
      <cdr:spPr>
        <a:xfrm>
          <a:off x="72008" y="4392488"/>
          <a:ext cx="262151" cy="323116"/>
        </a:xfrm>
        <a:prstGeom prst="rect">
          <a:avLst/>
        </a:prstGeom>
      </cdr:spPr>
    </cdr:pic>
  </cdr:relSizeAnchor>
  <cdr:relSizeAnchor xmlns:cdr="http://schemas.openxmlformats.org/drawingml/2006/chartDrawing">
    <cdr:from>
      <cdr:x>0.15094</cdr:x>
      <cdr:y>0.72727</cdr:y>
    </cdr:from>
    <cdr:to>
      <cdr:x>0.20845</cdr:x>
      <cdr:y>0.79526</cdr:y>
    </cdr:to>
    <cdr:pic xmlns:a="http://schemas.openxmlformats.org/drawingml/2006/main">
      <cdr:nvPicPr>
        <cdr:cNvPr id="9" name="Picture 8"/>
        <cdr:cNvPicPr/>
      </cdr:nvPicPr>
      <cdr:blipFill>
        <a:blip xmlns:r="http://schemas.openxmlformats.org/officeDocument/2006/relationships" r:embed="rId8"/>
        <a:stretch>
          <a:fillRect/>
        </a:stretch>
      </cdr:blipFill>
      <cdr:spPr>
        <a:xfrm>
          <a:off x="1152128" y="3456384"/>
          <a:ext cx="438950" cy="323116"/>
        </a:xfrm>
        <a:prstGeom prst="rect">
          <a:avLst/>
        </a:prstGeom>
      </cdr:spPr>
    </cdr:pic>
  </cdr:relSizeAnchor>
  <cdr:relSizeAnchor xmlns:cdr="http://schemas.openxmlformats.org/drawingml/2006/chartDrawing">
    <cdr:from>
      <cdr:x>0.4717</cdr:x>
      <cdr:y>0.72727</cdr:y>
    </cdr:from>
    <cdr:to>
      <cdr:x>0.52921</cdr:x>
      <cdr:y>0.79526</cdr:y>
    </cdr:to>
    <cdr:pic xmlns:a="http://schemas.openxmlformats.org/drawingml/2006/main">
      <cdr:nvPicPr>
        <cdr:cNvPr id="10" name="Picture 9"/>
        <cdr:cNvPicPr/>
      </cdr:nvPicPr>
      <cdr:blipFill>
        <a:blip xmlns:r="http://schemas.openxmlformats.org/officeDocument/2006/relationships" r:embed="rId9"/>
        <a:stretch>
          <a:fillRect/>
        </a:stretch>
      </cdr:blipFill>
      <cdr:spPr>
        <a:xfrm>
          <a:off x="3600400" y="3456384"/>
          <a:ext cx="438950" cy="323116"/>
        </a:xfrm>
        <a:prstGeom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95F7E-C8EB-4210-AF63-33A31713AA24}" type="datetimeFigureOut">
              <a:rPr lang="el-GR" smtClean="0"/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B0A23-4E75-449F-9369-AB1E464B3CDA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B0A23-4E75-449F-9369-AB1E464B3CDA}" type="slidenum">
              <a:rPr lang="el-GR" smtClean="0"/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B0A23-4E75-449F-9369-AB1E464B3CDA}" type="slidenum">
              <a:rPr lang="el-GR" smtClean="0"/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B0A23-4E75-449F-9369-AB1E464B3CDA}" type="slidenum">
              <a:rPr lang="el-GR" smtClean="0"/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B0A23-4E75-449F-9369-AB1E464B3CDA}" type="slidenum">
              <a:rPr lang="el-GR" smtClean="0"/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B0A23-4E75-449F-9369-AB1E464B3CDA}" type="slidenum">
              <a:rPr lang="el-GR" smtClean="0"/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BFE8-ECA0-4765-8A8D-28805EA87774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6E91-8A5E-4413-93CB-52F0D753EA6A}" type="slidenum">
              <a:rPr lang="el-GR" smtClean="0"/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BFE8-ECA0-4765-8A8D-28805EA87774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6E91-8A5E-4413-93CB-52F0D753EA6A}" type="slidenum">
              <a:rPr lang="el-GR" smtClean="0"/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BFE8-ECA0-4765-8A8D-28805EA87774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6E91-8A5E-4413-93CB-52F0D753EA6A}" type="slidenum">
              <a:rPr lang="el-GR" smtClean="0"/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BFE8-ECA0-4765-8A8D-28805EA87774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6E91-8A5E-4413-93CB-52F0D753EA6A}" type="slidenum">
              <a:rPr lang="el-GR" smtClean="0"/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BFE8-ECA0-4765-8A8D-28805EA87774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6E91-8A5E-4413-93CB-52F0D753EA6A}" type="slidenum">
              <a:rPr lang="el-GR" smtClean="0"/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BFE8-ECA0-4765-8A8D-28805EA87774}" type="datetimeFigureOut">
              <a:rPr lang="el-GR" smtClean="0"/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6E91-8A5E-4413-93CB-52F0D753EA6A}" type="slidenum">
              <a:rPr lang="el-GR" smtClean="0"/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BFE8-ECA0-4765-8A8D-28805EA87774}" type="datetimeFigureOut">
              <a:rPr lang="el-GR" smtClean="0"/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6E91-8A5E-4413-93CB-52F0D753EA6A}" type="slidenum">
              <a:rPr lang="el-GR" smtClean="0"/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BFE8-ECA0-4765-8A8D-28805EA87774}" type="datetimeFigureOut">
              <a:rPr lang="el-GR" smtClean="0"/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6E91-8A5E-4413-93CB-52F0D753EA6A}" type="slidenum">
              <a:rPr lang="el-GR" smtClean="0"/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BFE8-ECA0-4765-8A8D-28805EA87774}" type="datetimeFigureOut">
              <a:rPr lang="el-GR" smtClean="0"/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6E91-8A5E-4413-93CB-52F0D753EA6A}" type="slidenum">
              <a:rPr lang="el-GR" smtClean="0"/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BFE8-ECA0-4765-8A8D-28805EA87774}" type="datetimeFigureOut">
              <a:rPr lang="el-GR" smtClean="0"/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6E91-8A5E-4413-93CB-52F0D753EA6A}" type="slidenum">
              <a:rPr lang="el-GR" smtClean="0"/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BFE8-ECA0-4765-8A8D-28805EA87774}" type="datetimeFigureOut">
              <a:rPr lang="el-GR" smtClean="0"/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6E91-8A5E-4413-93CB-52F0D753EA6A}" type="slidenum">
              <a:rPr lang="el-GR" smtClean="0"/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FBFE8-ECA0-4765-8A8D-28805EA87774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D6E91-8A5E-4413-93CB-52F0D753EA6A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 advClick="0" advTm="7000"/>
    </mc:Choice>
    <mc:Fallback>
      <p:transition advClick="0" advTm="7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6" Type="http://schemas.microsoft.com/office/2007/relationships/media" Target="../media/media1.wma"/><Relationship Id="rId5" Type="http://schemas.openxmlformats.org/officeDocument/2006/relationships/audio" Target="../media/media1.wma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590" y="274955"/>
            <a:ext cx="870839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</a:br>
            <a:b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</a:br>
            <a:b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</a:br>
            <a:r>
              <a:rPr lang="en-US" sz="3200" b="1" dirty="0">
                <a:solidFill>
                  <a:schemeClr val="tx2"/>
                </a:solidFill>
                <a:latin typeface="Comic Sans MS" panose="030F0702030302020204" charset="0"/>
                <a:cs typeface="Comic Sans MS" panose="030F0702030302020204" charset="0"/>
              </a:rPr>
              <a:t>Healthy Education and Active Lifestyle</a:t>
            </a:r>
            <a:br>
              <a:rPr lang="en-US" sz="3200" b="1" dirty="0">
                <a:solidFill>
                  <a:schemeClr val="tx2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en-US" sz="3200" b="1" dirty="0">
                <a:solidFill>
                  <a:schemeClr val="tx2"/>
                </a:solidFill>
                <a:latin typeface="Comic Sans MS" panose="030F0702030302020204" charset="0"/>
                <a:cs typeface="Comic Sans MS" panose="030F0702030302020204" charset="0"/>
              </a:rPr>
              <a:t>turn in to </a:t>
            </a:r>
            <a:r>
              <a:rPr lang="en-US" sz="3200" b="1" dirty="0" err="1">
                <a:solidFill>
                  <a:schemeClr val="tx2"/>
                </a:solidFill>
                <a:latin typeface="Comic Sans MS" panose="030F0702030302020204" charset="0"/>
                <a:cs typeface="Comic Sans MS" panose="030F0702030302020204" charset="0"/>
              </a:rPr>
              <a:t>Happinness</a:t>
            </a:r>
            <a:br>
              <a:rPr lang="en-US" sz="3200" b="1" dirty="0">
                <a:solidFill>
                  <a:schemeClr val="tx2"/>
                </a:solidFill>
                <a:latin typeface="Comic Sans MS" panose="030F0702030302020204" charset="0"/>
                <a:cs typeface="Comic Sans MS" panose="030F0702030302020204" charset="0"/>
              </a:rPr>
            </a:br>
            <a:b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4th Primary school of </a:t>
            </a: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Sykies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- Thessaloniki</a:t>
            </a:r>
            <a:br>
              <a:rPr lang="en-US" sz="2800" b="1" dirty="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</a:br>
            <a:endParaRPr lang="en-US" sz="2800" b="1" dirty="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20482" name="Picture 2" descr="Φρένο» στην πιο σοβαρή ασθένεια του αιώνα με σωστή διατροφή και άσκηση |  newsbreak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337310" y="3290570"/>
            <a:ext cx="3851275" cy="2619375"/>
          </a:xfrm>
          <a:prstGeom prst="rect">
            <a:avLst/>
          </a:prstGeom>
          <a:noFill/>
        </p:spPr>
      </p:pic>
      <p:pic>
        <p:nvPicPr>
          <p:cNvPr id="6" name="5 - Εικόνα" descr="ερευνα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54200" y="4314825"/>
            <a:ext cx="1680210" cy="122047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365875" y="4740910"/>
            <a:ext cx="173797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January 2021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Ρέα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405" y="274955"/>
            <a:ext cx="1238885" cy="1374140"/>
          </a:xfrm>
          <a:prstGeom prst="rect">
            <a:avLst/>
          </a:prstGeom>
        </p:spPr>
      </p:pic>
      <p:pic>
        <p:nvPicPr>
          <p:cNvPr id="9" name="Picture 8" descr="erasmu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460" y="3820795"/>
            <a:ext cx="2265045" cy="605790"/>
          </a:xfrm>
          <a:prstGeom prst="rect">
            <a:avLst/>
          </a:prstGeom>
        </p:spPr>
      </p:pic>
      <p:pic>
        <p:nvPicPr>
          <p:cNvPr id="3" name="MUSIC FOR KNOWING GREECE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2120" y="3119120"/>
            <a:ext cx="619125" cy="619125"/>
          </a:xfrm>
          <a:prstGeom prst="rect">
            <a:avLst/>
          </a:prstGeom>
        </p:spPr>
      </p:pic>
      <p:pic>
        <p:nvPicPr>
          <p:cNvPr id="7" name="MUSIC FOR KNOWING GREECE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89120" y="3246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numSld="999" showWhenStopped="0">
                <p:cTn id="11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08.PNG"/>
          <p:cNvPicPr>
            <a:picLocks noGrp="1" noChangeAspect="1"/>
          </p:cNvPicPr>
          <p:nvPr isPhoto="1"/>
        </p:nvPicPr>
        <p:blipFill>
          <a:blip r:embed="rId1">
            <a:lum/>
          </a:blip>
          <a:srcRect t="19407" b="10639"/>
          <a:stretch>
            <a:fillRect/>
          </a:stretch>
        </p:blipFill>
        <p:spPr>
          <a:xfrm>
            <a:off x="355600" y="1784350"/>
            <a:ext cx="8432800" cy="42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- TextBox"/>
          <p:cNvSpPr txBox="1"/>
          <p:nvPr/>
        </p:nvSpPr>
        <p:spPr>
          <a:xfrm>
            <a:off x="358140" y="356870"/>
            <a:ext cx="8357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Question 7</a:t>
            </a:r>
            <a:endParaRPr lang="el-GR" sz="44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l-GR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often do you exercise?</a:t>
            </a:r>
            <a:endParaRPr lang="el-GR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42844" y="6143644"/>
            <a:ext cx="857256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	        </a:t>
            </a:r>
            <a:r>
              <a:rPr lang="en-US" sz="1600" b="1" dirty="0" smtClean="0"/>
              <a:t>Every day		2-3 times per week		Less than twice a week</a:t>
            </a:r>
            <a:endParaRPr lang="el-GR" sz="1600" b="1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.PNG"/>
          <p:cNvPicPr>
            <a:picLocks noGrp="1" noChangeAspect="1"/>
          </p:cNvPicPr>
          <p:nvPr isPhoto="1"/>
        </p:nvPicPr>
        <p:blipFill>
          <a:blip r:embed="rId1">
            <a:lum/>
          </a:blip>
          <a:srcRect l="17969" t="14877"/>
          <a:stretch>
            <a:fillRect/>
          </a:stretch>
        </p:blipFill>
        <p:spPr>
          <a:xfrm>
            <a:off x="1653540" y="1294765"/>
            <a:ext cx="7501255" cy="54902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- TextBox"/>
          <p:cNvSpPr txBox="1"/>
          <p:nvPr/>
        </p:nvSpPr>
        <p:spPr>
          <a:xfrm>
            <a:off x="280035" y="285750"/>
            <a:ext cx="801306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Question 8</a:t>
            </a:r>
            <a:endParaRPr lang="el-GR" sz="40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l-GR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Why do you exercise?</a:t>
            </a:r>
            <a:endParaRPr lang="el-GR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42844" y="1142984"/>
            <a:ext cx="1357322" cy="542353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1050" dirty="0" smtClean="0"/>
          </a:p>
          <a:p>
            <a:r>
              <a:rPr lang="en-US" dirty="0" smtClean="0"/>
              <a:t>Other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dirty="0" smtClean="0"/>
              <a:t>Health</a:t>
            </a:r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Nice body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1.PNG"/>
          <p:cNvPicPr>
            <a:picLocks noGrp="1" noChangeAspect="1"/>
          </p:cNvPicPr>
          <p:nvPr isPhoto="1"/>
        </p:nvPicPr>
        <p:blipFill>
          <a:blip r:embed="rId1">
            <a:lum/>
          </a:blip>
          <a:srcRect l="26964" t="16666"/>
          <a:stretch>
            <a:fillRect/>
          </a:stretch>
        </p:blipFill>
        <p:spPr>
          <a:xfrm>
            <a:off x="2499995" y="1793855"/>
            <a:ext cx="6052820" cy="47314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- TextBox"/>
          <p:cNvSpPr txBox="1"/>
          <p:nvPr/>
        </p:nvSpPr>
        <p:spPr>
          <a:xfrm>
            <a:off x="-1476671" y="285750"/>
            <a:ext cx="12675532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Question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9</a:t>
            </a:r>
            <a:endParaRPr lang="en-US" sz="36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algn="ctr"/>
            <a:r>
              <a:rPr lang="el-GR" sz="32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</a:t>
            </a:r>
            <a:r>
              <a:rPr lang="el-GR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 you like do</a:t>
            </a:r>
            <a:r>
              <a:rPr lang="en-US" altLang="el-GR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ing</a:t>
            </a:r>
            <a:r>
              <a:rPr lang="el-GR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 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</a:t>
            </a:r>
            <a:r>
              <a:rPr lang="el-GR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free</a:t>
            </a:r>
            <a:endParaRPr lang="el-GR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l-GR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time?</a:t>
            </a:r>
            <a:endParaRPr lang="el-GR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79512" y="3232587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Read books</a:t>
            </a:r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79512" y="2492896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Other</a:t>
            </a:r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70317" y="4159599"/>
            <a:ext cx="1785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Play with friends</a:t>
            </a:r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70317" y="5086611"/>
            <a:ext cx="2229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Play computer games</a:t>
            </a:r>
            <a:endParaRPr lang="el-G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 smtClean="0">
                <a:sym typeface="+mn-ea"/>
              </a:rPr>
            </a:br>
            <a:br>
              <a:rPr lang="en-US" dirty="0" smtClean="0">
                <a:sym typeface="+mn-ea"/>
              </a:rPr>
            </a:br>
            <a:r>
              <a:rPr lang="en-US" b="1" dirty="0" smtClean="0">
                <a:solidFill>
                  <a:schemeClr val="tx2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Initial Questionnaire</a:t>
            </a:r>
            <a:r>
              <a:rPr lang="el-GR" b="1" smtClean="0">
                <a:solidFill>
                  <a:schemeClr val="tx2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br>
              <a:rPr lang="en-US" b="1" dirty="0" smtClean="0">
                <a:solidFill>
                  <a:schemeClr val="tx2"/>
                </a:solidFill>
                <a:latin typeface="Comic Sans MS" panose="030F0702030302020204" charset="0"/>
                <a:cs typeface="Comic Sans MS" panose="030F0702030302020204" charset="0"/>
              </a:rPr>
            </a:br>
            <a:r>
              <a:rPr lang="en-US" dirty="0" smtClean="0">
                <a:sym typeface="+mn-ea"/>
              </a:rPr>
              <a:t>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74000" cy="4526280"/>
          </a:xfrm>
        </p:spPr>
        <p:txBody>
          <a:bodyPr>
            <a:normAutofit fontScale="67500" lnSpcReduction="20000"/>
          </a:bodyPr>
          <a:lstStyle/>
          <a:p>
            <a:pPr marL="136525" indent="0" algn="ctr" eaLnBrk="1" hangingPunct="1">
              <a:buFont typeface="Wingdings 2" panose="05020102010507070707" pitchFamily="18" charset="2"/>
              <a:buNone/>
            </a:pPr>
            <a:r>
              <a:rPr lang="en-GB" sz="4000" b="1" dirty="0" smtClean="0">
                <a:solidFill>
                  <a:schemeClr val="accent1"/>
                </a:solidFill>
                <a:latin typeface="Comic Sans MS" panose="030F0702030302020204" charset="0"/>
                <a:sym typeface="+mn-ea"/>
              </a:rPr>
              <a:t>Findings</a:t>
            </a:r>
            <a:r>
              <a:rPr lang="el-GR" sz="4000" b="1" dirty="0" smtClean="0">
                <a:solidFill>
                  <a:schemeClr val="accent1"/>
                </a:solidFill>
                <a:latin typeface="Comic Sans MS" panose="030F0702030302020204" charset="0"/>
                <a:sym typeface="+mn-ea"/>
              </a:rPr>
              <a:t>΄ </a:t>
            </a:r>
            <a:r>
              <a:rPr lang="en-GB" sz="4000" b="1" dirty="0" smtClean="0">
                <a:solidFill>
                  <a:schemeClr val="accent1"/>
                </a:solidFill>
                <a:latin typeface="Comic Sans MS" panose="030F0702030302020204" charset="0"/>
                <a:sym typeface="+mn-ea"/>
              </a:rPr>
              <a:t>Presentation </a:t>
            </a:r>
            <a:endParaRPr lang="en-US" sz="4000" b="1" dirty="0" smtClean="0">
              <a:solidFill>
                <a:schemeClr val="accent1"/>
              </a:solidFill>
              <a:latin typeface="Comic Sans MS" panose="030F0702030302020204" charset="0"/>
            </a:endParaRPr>
          </a:p>
          <a:p>
            <a:pPr marL="136525" indent="0" algn="ctr" eaLnBrk="1" hangingPunct="1">
              <a:buFont typeface="Wingdings 2" panose="05020102010507070707" pitchFamily="18" charset="2"/>
              <a:buNone/>
            </a:pPr>
            <a:r>
              <a:rPr lang="en-US" sz="4000" b="1" dirty="0" smtClean="0">
                <a:solidFill>
                  <a:schemeClr val="accent1"/>
                </a:solidFill>
                <a:latin typeface="Comic Sans MS" panose="030F0702030302020204" charset="0"/>
                <a:sym typeface="+mn-ea"/>
              </a:rPr>
              <a:t>Greek students’ views</a:t>
            </a:r>
            <a:endParaRPr lang="en-US" sz="4000" b="1" dirty="0" smtClean="0">
              <a:solidFill>
                <a:schemeClr val="accent1"/>
              </a:solidFill>
              <a:latin typeface="Comic Sans MS" panose="030F0702030302020204" charset="0"/>
            </a:endParaRPr>
          </a:p>
          <a:p>
            <a:pPr marL="136525" indent="0" algn="ctr" eaLnBrk="1" hangingPunct="1">
              <a:buFont typeface="Wingdings 2" panose="05020102010507070707" pitchFamily="18" charset="2"/>
              <a:buNone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marL="136525" indent="0" algn="ctr" eaLnBrk="1" hangingPunct="1">
              <a:buFont typeface="Wingdings 2" panose="05020102010507070707" pitchFamily="18" charset="2"/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       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marL="136525" indent="0" algn="ctr" eaLnBrk="1" hangingPunct="1">
              <a:buFont typeface="Wingdings 2" panose="05020102010507070707" pitchFamily="18" charset="2"/>
              <a:buNone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marL="136525" indent="0" algn="ctr" eaLnBrk="1" hangingPunct="1">
              <a:buFont typeface="Wingdings 2" panose="05020102010507070707" pitchFamily="18" charset="2"/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          </a:t>
            </a:r>
            <a:r>
              <a:rPr lang="en-US" sz="4000" b="1" dirty="0" smtClean="0">
                <a:solidFill>
                  <a:srgbClr val="002060"/>
                </a:solidFill>
                <a:sym typeface="+mn-ea"/>
              </a:rPr>
              <a:t>                          </a:t>
            </a:r>
            <a:endParaRPr lang="en-US" sz="4000" b="1" dirty="0" smtClean="0">
              <a:solidFill>
                <a:srgbClr val="002060"/>
              </a:solidFill>
              <a:sym typeface="+mn-ea"/>
            </a:endParaRPr>
          </a:p>
          <a:p>
            <a:pPr marL="136525" indent="0" algn="ctr" eaLnBrk="1" hangingPunct="1">
              <a:buFont typeface="Wingdings 2" panose="05020102010507070707" pitchFamily="18" charset="2"/>
              <a:buNone/>
            </a:pPr>
            <a:r>
              <a:rPr lang="en-US" sz="4000" b="1" dirty="0" smtClean="0">
                <a:solidFill>
                  <a:srgbClr val="002060"/>
                </a:solidFill>
                <a:sym typeface="+mn-ea"/>
              </a:rPr>
              <a:t>                                                       </a:t>
            </a:r>
            <a:r>
              <a:rPr lang="en-US" sz="3000" b="1" dirty="0" smtClean="0">
                <a:solidFill>
                  <a:srgbClr val="002060"/>
                </a:solidFill>
                <a:latin typeface="Comic Sans MS" panose="030F0702030302020204" charset="0"/>
                <a:sym typeface="+mn-ea"/>
              </a:rPr>
              <a:t>January 2021</a:t>
            </a:r>
            <a:endParaRPr lang="en-US" sz="3000" b="1" dirty="0" smtClean="0">
              <a:solidFill>
                <a:srgbClr val="002060"/>
              </a:solidFill>
              <a:latin typeface="Comic Sans MS" panose="030F0702030302020204" charset="0"/>
            </a:endParaRPr>
          </a:p>
          <a:p>
            <a:pPr marL="136525" indent="0" algn="ctr" eaLnBrk="1" hangingPunct="1">
              <a:buFont typeface="Wingdings 2" panose="05020102010507070707" pitchFamily="18" charset="2"/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marL="136525" indent="0" algn="ctr" eaLnBrk="1" hangingPunct="1">
              <a:buFont typeface="Wingdings 2" panose="05020102010507070707" pitchFamily="18" charset="2"/>
              <a:buNone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marL="136525" indent="0" algn="ctr" eaLnBrk="1" hangingPunct="1">
              <a:buFont typeface="Wingdings 2" panose="05020102010507070707" pitchFamily="18" charset="2"/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                                       </a:t>
            </a:r>
            <a:endParaRPr lang="en-US" sz="3200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1" descr="C:\Users\Chrysa\AppData\Local\Microsoft\Windows\Temporary Internet Files\Content.IE5\05G5SC1O\MP90043868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4365" y="3268345"/>
            <a:ext cx="4009390" cy="25387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85115" y="114935"/>
            <a:ext cx="83985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Question 1</a:t>
            </a:r>
            <a:endParaRPr lang="en-US" sz="28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l-GR" sz="3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 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eat brekfast before going to school</a:t>
            </a:r>
            <a:r>
              <a:rPr lang="de-DE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de-DE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804248" y="5157192"/>
            <a:ext cx="13573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Every day</a:t>
            </a:r>
            <a:endParaRPr lang="en-US" sz="1600" dirty="0" smtClean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Sometimes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00" dirty="0" smtClean="0"/>
          </a:p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Rarely</a:t>
            </a:r>
            <a:endParaRPr lang="en-US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300" dirty="0" smtClean="0"/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Never</a:t>
            </a:r>
            <a:endParaRPr lang="el-GR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Γράφημα 6"/>
          <p:cNvGraphicFramePr/>
          <p:nvPr/>
        </p:nvGraphicFramePr>
        <p:xfrm>
          <a:off x="14643" y="1484784"/>
          <a:ext cx="7414878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1619672" y="4590420"/>
            <a:ext cx="540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28%</a:t>
            </a:r>
            <a:endParaRPr lang="el-GR" sz="1600" dirty="0"/>
          </a:p>
        </p:txBody>
      </p:sp>
      <p:sp>
        <p:nvSpPr>
          <p:cNvPr id="3" name="Ορθογώνιο 2"/>
          <p:cNvSpPr/>
          <p:nvPr/>
        </p:nvSpPr>
        <p:spPr>
          <a:xfrm>
            <a:off x="4932040" y="4221088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54%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088839" y="2602737"/>
            <a:ext cx="540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11%</a:t>
            </a:r>
            <a:endParaRPr lang="el-GR" sz="16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02.PNG"/>
          <p:cNvPicPr>
            <a:picLocks noGrp="1" noChangeAspect="1"/>
          </p:cNvPicPr>
          <p:nvPr isPhoto="1"/>
        </p:nvPicPr>
        <p:blipFill>
          <a:blip r:embed="rId1">
            <a:lum/>
          </a:blip>
          <a:srcRect t="13838"/>
          <a:stretch>
            <a:fillRect/>
          </a:stretch>
        </p:blipFill>
        <p:spPr>
          <a:xfrm>
            <a:off x="603250" y="1433195"/>
            <a:ext cx="7994015" cy="52381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- TextBox"/>
          <p:cNvSpPr txBox="1"/>
          <p:nvPr/>
        </p:nvSpPr>
        <p:spPr>
          <a:xfrm>
            <a:off x="813435" y="356870"/>
            <a:ext cx="79171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Question 2</a:t>
            </a:r>
            <a:endParaRPr lang="en-US" sz="28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do you usually eat for brekfast</a:t>
            </a:r>
            <a:r>
              <a:rPr lang="de-DE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de-DE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143240" y="5500702"/>
            <a:ext cx="50006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Milk</a:t>
            </a:r>
            <a:endParaRPr lang="el-GR" sz="1100" dirty="0"/>
          </a:p>
        </p:txBody>
      </p:sp>
      <p:sp>
        <p:nvSpPr>
          <p:cNvPr id="5" name="4 - Ορθογώνιο"/>
          <p:cNvSpPr/>
          <p:nvPr/>
        </p:nvSpPr>
        <p:spPr>
          <a:xfrm>
            <a:off x="3857620" y="5786454"/>
            <a:ext cx="114300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Sandwich-toast</a:t>
            </a:r>
            <a:endParaRPr lang="el-GR" sz="1100" dirty="0"/>
          </a:p>
        </p:txBody>
      </p:sp>
      <p:sp>
        <p:nvSpPr>
          <p:cNvPr id="6" name="5 - Ορθογώνιο"/>
          <p:cNvSpPr/>
          <p:nvPr/>
        </p:nvSpPr>
        <p:spPr>
          <a:xfrm>
            <a:off x="5286380" y="5929330"/>
            <a:ext cx="57150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Other</a:t>
            </a:r>
            <a:endParaRPr lang="el-GR" sz="1100" dirty="0"/>
          </a:p>
        </p:txBody>
      </p:sp>
      <p:sp>
        <p:nvSpPr>
          <p:cNvPr id="7" name="6 - Ορθογώνιο"/>
          <p:cNvSpPr/>
          <p:nvPr/>
        </p:nvSpPr>
        <p:spPr>
          <a:xfrm>
            <a:off x="5998856" y="6144280"/>
            <a:ext cx="135732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 don’t eat breakfast</a:t>
            </a:r>
            <a:endParaRPr lang="el-GR" sz="1100" dirty="0"/>
          </a:p>
        </p:txBody>
      </p:sp>
      <p:sp>
        <p:nvSpPr>
          <p:cNvPr id="8" name="7 - Ορθογώνιο"/>
          <p:cNvSpPr/>
          <p:nvPr/>
        </p:nvSpPr>
        <p:spPr>
          <a:xfrm>
            <a:off x="1857356" y="5357826"/>
            <a:ext cx="114300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Cereals</a:t>
            </a:r>
            <a:endParaRPr lang="el-GR" sz="11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374650" y="147320"/>
            <a:ext cx="78359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Question 3</a:t>
            </a:r>
            <a:endParaRPr lang="el-GR" sz="36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l-GR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 you eat  salad </a:t>
            </a:r>
            <a:r>
              <a:rPr lang="en-US" altLang="el-GR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with</a:t>
            </a:r>
            <a:r>
              <a:rPr lang="el-GR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lunch?</a:t>
            </a:r>
            <a:endParaRPr lang="el-GR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804248" y="5157192"/>
            <a:ext cx="12858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Every day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Sometimes</a:t>
            </a:r>
            <a:endParaRPr lang="en-US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Rarely</a:t>
            </a:r>
            <a:endParaRPr lang="el-GR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Γράφημα 5"/>
          <p:cNvGraphicFramePr/>
          <p:nvPr/>
        </p:nvGraphicFramePr>
        <p:xfrm>
          <a:off x="153862" y="1556792"/>
          <a:ext cx="76328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4788024" y="3717032"/>
            <a:ext cx="540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44%</a:t>
            </a:r>
            <a:endParaRPr lang="el-GR" sz="16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04.PNG"/>
          <p:cNvPicPr>
            <a:picLocks noGrp="1" noChangeAspect="1"/>
          </p:cNvPicPr>
          <p:nvPr isPhoto="1"/>
        </p:nvPicPr>
        <p:blipFill>
          <a:blip r:embed="rId1">
            <a:lum/>
          </a:blip>
          <a:srcRect t="20175"/>
          <a:stretch>
            <a:fillRect/>
          </a:stretch>
        </p:blipFill>
        <p:spPr>
          <a:xfrm>
            <a:off x="342265" y="1743075"/>
            <a:ext cx="8425180" cy="48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- TextBox"/>
          <p:cNvSpPr txBox="1"/>
          <p:nvPr/>
        </p:nvSpPr>
        <p:spPr>
          <a:xfrm>
            <a:off x="500034" y="500042"/>
            <a:ext cx="83508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                                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Question 4</a:t>
            </a:r>
            <a:endParaRPr lang="el-GR" sz="32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r>
              <a:rPr lang="el-GR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many times a week do you eat vegetables</a:t>
            </a:r>
            <a:r>
              <a:rPr lang="de-DE" altLang="el-GR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de-DE" altLang="el-GR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643174" y="5357826"/>
            <a:ext cx="114300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Every day</a:t>
            </a:r>
            <a:endParaRPr lang="el-GR" sz="1100" dirty="0"/>
          </a:p>
        </p:txBody>
      </p:sp>
      <p:sp>
        <p:nvSpPr>
          <p:cNvPr id="5" name="4 - Ορθογώνιο"/>
          <p:cNvSpPr/>
          <p:nvPr/>
        </p:nvSpPr>
        <p:spPr>
          <a:xfrm>
            <a:off x="4000500" y="5659755"/>
            <a:ext cx="1143000" cy="269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Sometimes</a:t>
            </a:r>
            <a:endParaRPr lang="el-GR" sz="1100" dirty="0"/>
          </a:p>
        </p:txBody>
      </p:sp>
      <p:sp>
        <p:nvSpPr>
          <p:cNvPr id="6" name="5 - Ορθογώνιο"/>
          <p:cNvSpPr/>
          <p:nvPr/>
        </p:nvSpPr>
        <p:spPr>
          <a:xfrm>
            <a:off x="5572132" y="5929330"/>
            <a:ext cx="114300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Rarely</a:t>
            </a:r>
            <a:endParaRPr lang="el-GR" sz="11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11663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Question </a:t>
            </a:r>
            <a:r>
              <a:rPr lang="el-GR" sz="2800" b="1" dirty="0" smtClean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10</a:t>
            </a:r>
            <a:endParaRPr lang="en-US" sz="28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How many times a week do you eat meat?</a:t>
            </a:r>
            <a:endParaRPr lang="el-GR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1 - Γράφημα"/>
          <p:cNvGraphicFramePr/>
          <p:nvPr/>
        </p:nvGraphicFramePr>
        <p:xfrm>
          <a:off x="899592" y="1340768"/>
          <a:ext cx="76328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6588224" y="4797152"/>
            <a:ext cx="1123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More than two</a:t>
            </a:r>
            <a:endParaRPr lang="el-GR" sz="1200" dirty="0"/>
          </a:p>
        </p:txBody>
      </p:sp>
    </p:spTree>
  </p:cSld>
  <p:clrMapOvr>
    <a:masterClrMapping/>
  </p:clrMapOvr>
  <p:transition advClick="0" advTm="7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06.PNG"/>
          <p:cNvPicPr>
            <a:picLocks noGrp="1" noChangeAspect="1"/>
          </p:cNvPicPr>
          <p:nvPr isPhoto="1"/>
        </p:nvPicPr>
        <p:blipFill>
          <a:blip r:embed="rId1">
            <a:lum/>
          </a:blip>
          <a:srcRect l="36719" t="16037"/>
          <a:stretch>
            <a:fillRect/>
          </a:stretch>
        </p:blipFill>
        <p:spPr>
          <a:xfrm>
            <a:off x="2699792" y="1556792"/>
            <a:ext cx="5384021" cy="5301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- TextBox"/>
          <p:cNvSpPr txBox="1"/>
          <p:nvPr/>
        </p:nvSpPr>
        <p:spPr>
          <a:xfrm>
            <a:off x="1785918" y="357166"/>
            <a:ext cx="5487656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             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Question 5</a:t>
            </a:r>
            <a:endParaRPr lang="el-GR" sz="36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r>
              <a:rPr lang="el-GR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often do you eat fruit?</a:t>
            </a:r>
            <a:endParaRPr lang="el-GR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2564904"/>
            <a:ext cx="235745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600" dirty="0" smtClean="0"/>
          </a:p>
          <a:p>
            <a:r>
              <a:rPr lang="en-US" sz="1600" b="1" dirty="0" smtClean="0">
                <a:solidFill>
                  <a:srgbClr val="C00000"/>
                </a:solidFill>
              </a:rPr>
              <a:t>Less than twice a week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b="1" dirty="0" smtClean="0">
                <a:solidFill>
                  <a:srgbClr val="C00000"/>
                </a:solidFill>
              </a:rPr>
              <a:t>2-3 times per week 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sz="1600" dirty="0" smtClean="0"/>
          </a:p>
          <a:p>
            <a:r>
              <a:rPr lang="en-US" sz="1600" b="1" dirty="0" smtClean="0">
                <a:solidFill>
                  <a:srgbClr val="C00000"/>
                </a:solidFill>
              </a:rPr>
              <a:t>Every day</a:t>
            </a:r>
            <a:endParaRPr lang="el-GR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07.PNG"/>
          <p:cNvPicPr>
            <a:picLocks noGrp="1" noChangeAspect="1"/>
          </p:cNvPicPr>
          <p:nvPr isPhoto="1"/>
        </p:nvPicPr>
        <p:blipFill>
          <a:blip r:embed="rId1">
            <a:lum/>
          </a:blip>
          <a:srcRect t="15275" r="22656"/>
          <a:stretch>
            <a:fillRect/>
          </a:stretch>
        </p:blipFill>
        <p:spPr>
          <a:xfrm>
            <a:off x="123824" y="1340769"/>
            <a:ext cx="7051609" cy="51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- TextBox"/>
          <p:cNvSpPr txBox="1"/>
          <p:nvPr/>
        </p:nvSpPr>
        <p:spPr>
          <a:xfrm>
            <a:off x="620395" y="98425"/>
            <a:ext cx="819785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                  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Question 6</a:t>
            </a:r>
            <a:endParaRPr lang="el-GR" sz="4000" b="1" dirty="0"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r>
              <a:rPr lang="el-GR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often do you eat sweets?</a:t>
            </a:r>
            <a:endParaRPr lang="el-GR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7249616" y="2904473"/>
            <a:ext cx="1785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Every day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l-GR" sz="1600" dirty="0" smtClean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endParaRPr lang="el-GR" sz="1600" dirty="0" smtClean="0"/>
          </a:p>
        </p:txBody>
      </p:sp>
      <p:sp>
        <p:nvSpPr>
          <p:cNvPr id="5" name="Ορθογώνιο 4"/>
          <p:cNvSpPr/>
          <p:nvPr/>
        </p:nvSpPr>
        <p:spPr>
          <a:xfrm>
            <a:off x="7249616" y="4725144"/>
            <a:ext cx="722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Rarely</a:t>
            </a:r>
            <a:endParaRPr lang="el-GR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7175433" y="3853790"/>
            <a:ext cx="1806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2-3 times per week</a:t>
            </a:r>
            <a:endParaRPr lang="el-G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WPS Presentation</Application>
  <PresentationFormat>Προβολή στην οθόνη (4:3)</PresentationFormat>
  <Paragraphs>134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Comic Sans MS</vt:lpstr>
      <vt:lpstr>Wingdings 2</vt:lpstr>
      <vt:lpstr>Calibri</vt:lpstr>
      <vt:lpstr>Microsoft YaHei</vt:lpstr>
      <vt:lpstr>Arial Unicode MS</vt:lpstr>
      <vt:lpstr>Θέμα του Office</vt:lpstr>
      <vt:lpstr>   Healthy Education and Active Lifestyle turn in to Happinness  4th Primary school of Sykies - Thessaloniki </vt:lpstr>
      <vt:lpstr>  Initial Questionnaire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Άσκηση και διατροφή</dc:title>
  <dc:creator>teacher</dc:creator>
  <cp:lastModifiedBy>Anna</cp:lastModifiedBy>
  <cp:revision>97</cp:revision>
  <dcterms:created xsi:type="dcterms:W3CDTF">2021-01-28T09:53:00Z</dcterms:created>
  <dcterms:modified xsi:type="dcterms:W3CDTF">2021-02-15T08:36:48Z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1033-11.2.0.8684</vt:lpwstr>
  </property>
</Properties>
</file>