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Playfair Display"/>
      <p:regular r:id="rId14"/>
      <p:bold r:id="rId15"/>
      <p:italic r:id="rId16"/>
      <p:boldItalic r:id="rId17"/>
    </p:embeddedFont>
    <p:embeddedFont>
      <p:font typeface="Lato"/>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italic.fntdata"/><Relationship Id="rId11" Type="http://schemas.openxmlformats.org/officeDocument/2006/relationships/slide" Target="slides/slide6.xml"/><Relationship Id="rId10" Type="http://schemas.openxmlformats.org/officeDocument/2006/relationships/slide" Target="slides/slide5.xml"/><Relationship Id="rId21" Type="http://schemas.openxmlformats.org/officeDocument/2006/relationships/font" Target="fonts/Lato-bold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PlayfairDisplay-bold.fntdata"/><Relationship Id="rId14" Type="http://schemas.openxmlformats.org/officeDocument/2006/relationships/font" Target="fonts/PlayfairDisplay-regular.fntdata"/><Relationship Id="rId17" Type="http://schemas.openxmlformats.org/officeDocument/2006/relationships/font" Target="fonts/PlayfairDisplay-boldItalic.fntdata"/><Relationship Id="rId16" Type="http://schemas.openxmlformats.org/officeDocument/2006/relationships/font" Target="fonts/PlayfairDisplay-italic.fntdata"/><Relationship Id="rId5" Type="http://schemas.openxmlformats.org/officeDocument/2006/relationships/notesMaster" Target="notesMasters/notesMaster1.xml"/><Relationship Id="rId19" Type="http://schemas.openxmlformats.org/officeDocument/2006/relationships/font" Target="fonts/Lato-bold.fntdata"/><Relationship Id="rId6" Type="http://schemas.openxmlformats.org/officeDocument/2006/relationships/slide" Target="slides/slide1.xml"/><Relationship Id="rId18" Type="http://schemas.openxmlformats.org/officeDocument/2006/relationships/font" Target="fonts/Lato-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15b5c7702e4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15b5c7702e4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15b5c7702e4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15b5c7702e4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15b5c7702e4_0_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15b5c7702e4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15b5c7702e4_0_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15b5c7702e4_0_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15b5c7702e4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15b5c7702e4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15b5c7702e4_0_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15b5c7702e4_0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15b5c7702e4_0_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15b5c7702e4_0_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2749050" y="748800"/>
            <a:ext cx="3645900" cy="36459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a:off x="2992950" y="992700"/>
            <a:ext cx="3158100" cy="3158100"/>
          </a:xfrm>
          <a:prstGeom prst="rect">
            <a:avLst/>
          </a:prstGeom>
          <a:noFill/>
          <a:ln cap="flat" cmpd="sng" w="28575">
            <a:solidFill>
              <a:schemeClr val="lt1"/>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3096250" y="1627200"/>
            <a:ext cx="2951400" cy="15843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3200"/>
              <a:buFont typeface="Lato"/>
              <a:buNone/>
              <a:defRPr>
                <a:solidFill>
                  <a:schemeClr val="lt1"/>
                </a:solidFill>
                <a:latin typeface="Lato"/>
                <a:ea typeface="Lato"/>
                <a:cs typeface="Lato"/>
                <a:sym typeface="Lato"/>
              </a:defRPr>
            </a:lvl1pPr>
            <a:lvl2pPr lvl="1" algn="ctr">
              <a:spcBef>
                <a:spcPts val="0"/>
              </a:spcBef>
              <a:spcAft>
                <a:spcPts val="0"/>
              </a:spcAft>
              <a:buClr>
                <a:schemeClr val="lt1"/>
              </a:buClr>
              <a:buSzPts val="3200"/>
              <a:buFont typeface="Lato"/>
              <a:buNone/>
              <a:defRPr>
                <a:solidFill>
                  <a:schemeClr val="lt1"/>
                </a:solidFill>
                <a:latin typeface="Lato"/>
                <a:ea typeface="Lato"/>
                <a:cs typeface="Lato"/>
                <a:sym typeface="Lato"/>
              </a:defRPr>
            </a:lvl2pPr>
            <a:lvl3pPr lvl="2" algn="ctr">
              <a:spcBef>
                <a:spcPts val="0"/>
              </a:spcBef>
              <a:spcAft>
                <a:spcPts val="0"/>
              </a:spcAft>
              <a:buClr>
                <a:schemeClr val="lt1"/>
              </a:buClr>
              <a:buSzPts val="3200"/>
              <a:buFont typeface="Lato"/>
              <a:buNone/>
              <a:defRPr>
                <a:solidFill>
                  <a:schemeClr val="lt1"/>
                </a:solidFill>
                <a:latin typeface="Lato"/>
                <a:ea typeface="Lato"/>
                <a:cs typeface="Lato"/>
                <a:sym typeface="Lato"/>
              </a:defRPr>
            </a:lvl3pPr>
            <a:lvl4pPr lvl="3" algn="ctr">
              <a:spcBef>
                <a:spcPts val="0"/>
              </a:spcBef>
              <a:spcAft>
                <a:spcPts val="0"/>
              </a:spcAft>
              <a:buClr>
                <a:schemeClr val="lt1"/>
              </a:buClr>
              <a:buSzPts val="3200"/>
              <a:buFont typeface="Lato"/>
              <a:buNone/>
              <a:defRPr>
                <a:solidFill>
                  <a:schemeClr val="lt1"/>
                </a:solidFill>
                <a:latin typeface="Lato"/>
                <a:ea typeface="Lato"/>
                <a:cs typeface="Lato"/>
                <a:sym typeface="Lato"/>
              </a:defRPr>
            </a:lvl4pPr>
            <a:lvl5pPr lvl="4" algn="ctr">
              <a:spcBef>
                <a:spcPts val="0"/>
              </a:spcBef>
              <a:spcAft>
                <a:spcPts val="0"/>
              </a:spcAft>
              <a:buClr>
                <a:schemeClr val="lt1"/>
              </a:buClr>
              <a:buSzPts val="3200"/>
              <a:buFont typeface="Lato"/>
              <a:buNone/>
              <a:defRPr>
                <a:solidFill>
                  <a:schemeClr val="lt1"/>
                </a:solidFill>
                <a:latin typeface="Lato"/>
                <a:ea typeface="Lato"/>
                <a:cs typeface="Lato"/>
                <a:sym typeface="Lato"/>
              </a:defRPr>
            </a:lvl5pPr>
            <a:lvl6pPr lvl="5" algn="ctr">
              <a:spcBef>
                <a:spcPts val="0"/>
              </a:spcBef>
              <a:spcAft>
                <a:spcPts val="0"/>
              </a:spcAft>
              <a:buClr>
                <a:schemeClr val="lt1"/>
              </a:buClr>
              <a:buSzPts val="3200"/>
              <a:buFont typeface="Lato"/>
              <a:buNone/>
              <a:defRPr>
                <a:solidFill>
                  <a:schemeClr val="lt1"/>
                </a:solidFill>
                <a:latin typeface="Lato"/>
                <a:ea typeface="Lato"/>
                <a:cs typeface="Lato"/>
                <a:sym typeface="Lato"/>
              </a:defRPr>
            </a:lvl6pPr>
            <a:lvl7pPr lvl="6" algn="ctr">
              <a:spcBef>
                <a:spcPts val="0"/>
              </a:spcBef>
              <a:spcAft>
                <a:spcPts val="0"/>
              </a:spcAft>
              <a:buClr>
                <a:schemeClr val="lt1"/>
              </a:buClr>
              <a:buSzPts val="3200"/>
              <a:buFont typeface="Lato"/>
              <a:buNone/>
              <a:defRPr>
                <a:solidFill>
                  <a:schemeClr val="lt1"/>
                </a:solidFill>
                <a:latin typeface="Lato"/>
                <a:ea typeface="Lato"/>
                <a:cs typeface="Lato"/>
                <a:sym typeface="Lato"/>
              </a:defRPr>
            </a:lvl7pPr>
            <a:lvl8pPr lvl="7" algn="ctr">
              <a:spcBef>
                <a:spcPts val="0"/>
              </a:spcBef>
              <a:spcAft>
                <a:spcPts val="0"/>
              </a:spcAft>
              <a:buClr>
                <a:schemeClr val="lt1"/>
              </a:buClr>
              <a:buSzPts val="3200"/>
              <a:buFont typeface="Lato"/>
              <a:buNone/>
              <a:defRPr>
                <a:solidFill>
                  <a:schemeClr val="lt1"/>
                </a:solidFill>
                <a:latin typeface="Lato"/>
                <a:ea typeface="Lato"/>
                <a:cs typeface="Lato"/>
                <a:sym typeface="Lato"/>
              </a:defRPr>
            </a:lvl8pPr>
            <a:lvl9pPr lvl="8" algn="ctr">
              <a:spcBef>
                <a:spcPts val="0"/>
              </a:spcBef>
              <a:spcAft>
                <a:spcPts val="0"/>
              </a:spcAft>
              <a:buClr>
                <a:schemeClr val="lt1"/>
              </a:buClr>
              <a:buSzPts val="3200"/>
              <a:buFont typeface="Lato"/>
              <a:buNone/>
              <a:defRPr>
                <a:solidFill>
                  <a:schemeClr val="lt1"/>
                </a:solidFill>
                <a:latin typeface="Lato"/>
                <a:ea typeface="Lato"/>
                <a:cs typeface="Lato"/>
                <a:sym typeface="Lato"/>
              </a:defRPr>
            </a:lvl9pPr>
          </a:lstStyle>
          <a:p/>
        </p:txBody>
      </p:sp>
      <p:sp>
        <p:nvSpPr>
          <p:cNvPr id="13" name="Google Shape;13;p2"/>
          <p:cNvSpPr txBox="1"/>
          <p:nvPr>
            <p:ph idx="1" type="subTitle"/>
          </p:nvPr>
        </p:nvSpPr>
        <p:spPr>
          <a:xfrm>
            <a:off x="3096363" y="3266930"/>
            <a:ext cx="2951400" cy="701400"/>
          </a:xfrm>
          <a:prstGeom prst="rect">
            <a:avLst/>
          </a:prstGeom>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1800"/>
              <a:buFont typeface="Playfair Display"/>
              <a:buNone/>
              <a:defRPr b="1">
                <a:solidFill>
                  <a:schemeClr val="lt1"/>
                </a:solidFill>
                <a:latin typeface="Playfair Display"/>
                <a:ea typeface="Playfair Display"/>
                <a:cs typeface="Playfair Display"/>
                <a:sym typeface="Playfair Display"/>
              </a:defRPr>
            </a:lvl1pPr>
            <a:lvl2pPr lvl="1"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2pPr>
            <a:lvl3pPr lvl="2"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3pPr>
            <a:lvl4pPr lvl="3"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4pPr>
            <a:lvl5pPr lvl="4"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5pPr>
            <a:lvl6pPr lvl="5"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6pPr>
            <a:lvl7pPr lvl="6"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7pPr>
            <a:lvl8pPr lvl="7"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8pPr>
            <a:lvl9pPr lvl="8"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9pPr>
          </a:lstStyle>
          <a:p/>
        </p:txBody>
      </p:sp>
      <p:sp>
        <p:nvSpPr>
          <p:cNvPr id="14" name="Google Shape;14;p2"/>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8" name="Shape 48"/>
        <p:cNvGrpSpPr/>
        <p:nvPr/>
      </p:nvGrpSpPr>
      <p:grpSpPr>
        <a:xfrm>
          <a:off x="0" y="0"/>
          <a:ext cx="0" cy="0"/>
          <a:chOff x="0" y="0"/>
          <a:chExt cx="0" cy="0"/>
        </a:xfrm>
      </p:grpSpPr>
      <p:sp>
        <p:nvSpPr>
          <p:cNvPr id="49" name="Google Shape;49;p11"/>
          <p:cNvSpPr/>
          <p:nvPr/>
        </p:nvSpPr>
        <p:spPr>
          <a:xfrm>
            <a:off x="0" y="5045700"/>
            <a:ext cx="9144000" cy="978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 name="Google Shape;50;p11"/>
          <p:cNvSpPr txBox="1"/>
          <p:nvPr>
            <p:ph hasCustomPrompt="1" type="title"/>
          </p:nvPr>
        </p:nvSpPr>
        <p:spPr>
          <a:xfrm>
            <a:off x="311700" y="1233100"/>
            <a:ext cx="8520600" cy="1610100"/>
          </a:xfrm>
          <a:prstGeom prst="rect">
            <a:avLst/>
          </a:prstGeom>
        </p:spPr>
        <p:txBody>
          <a:bodyPr anchorCtr="0" anchor="b" bIns="91425" lIns="91425" spcFirstLastPara="1" rIns="91425" wrap="square" tIns="91425">
            <a:normAutofit/>
          </a:bodyPr>
          <a:lstStyle>
            <a:lvl1pPr lvl="0" algn="ctr">
              <a:spcBef>
                <a:spcPts val="0"/>
              </a:spcBef>
              <a:spcAft>
                <a:spcPts val="0"/>
              </a:spcAft>
              <a:buSzPts val="10000"/>
              <a:buFont typeface="Lato"/>
              <a:buNone/>
              <a:defRPr sz="10000">
                <a:latin typeface="Lato"/>
                <a:ea typeface="Lato"/>
                <a:cs typeface="Lato"/>
                <a:sym typeface="Lato"/>
              </a:defRPr>
            </a:lvl1pPr>
            <a:lvl2pPr lvl="1" algn="ctr">
              <a:spcBef>
                <a:spcPts val="0"/>
              </a:spcBef>
              <a:spcAft>
                <a:spcPts val="0"/>
              </a:spcAft>
              <a:buSzPts val="10000"/>
              <a:buFont typeface="Lato"/>
              <a:buNone/>
              <a:defRPr sz="10000">
                <a:latin typeface="Lato"/>
                <a:ea typeface="Lato"/>
                <a:cs typeface="Lato"/>
                <a:sym typeface="Lato"/>
              </a:defRPr>
            </a:lvl2pPr>
            <a:lvl3pPr lvl="2" algn="ctr">
              <a:spcBef>
                <a:spcPts val="0"/>
              </a:spcBef>
              <a:spcAft>
                <a:spcPts val="0"/>
              </a:spcAft>
              <a:buSzPts val="10000"/>
              <a:buFont typeface="Lato"/>
              <a:buNone/>
              <a:defRPr sz="10000">
                <a:latin typeface="Lato"/>
                <a:ea typeface="Lato"/>
                <a:cs typeface="Lato"/>
                <a:sym typeface="Lato"/>
              </a:defRPr>
            </a:lvl3pPr>
            <a:lvl4pPr lvl="3" algn="ctr">
              <a:spcBef>
                <a:spcPts val="0"/>
              </a:spcBef>
              <a:spcAft>
                <a:spcPts val="0"/>
              </a:spcAft>
              <a:buSzPts val="10000"/>
              <a:buFont typeface="Lato"/>
              <a:buNone/>
              <a:defRPr sz="10000">
                <a:latin typeface="Lato"/>
                <a:ea typeface="Lato"/>
                <a:cs typeface="Lato"/>
                <a:sym typeface="Lato"/>
              </a:defRPr>
            </a:lvl4pPr>
            <a:lvl5pPr lvl="4" algn="ctr">
              <a:spcBef>
                <a:spcPts val="0"/>
              </a:spcBef>
              <a:spcAft>
                <a:spcPts val="0"/>
              </a:spcAft>
              <a:buSzPts val="10000"/>
              <a:buFont typeface="Lato"/>
              <a:buNone/>
              <a:defRPr sz="10000">
                <a:latin typeface="Lato"/>
                <a:ea typeface="Lato"/>
                <a:cs typeface="Lato"/>
                <a:sym typeface="Lato"/>
              </a:defRPr>
            </a:lvl5pPr>
            <a:lvl6pPr lvl="5" algn="ctr">
              <a:spcBef>
                <a:spcPts val="0"/>
              </a:spcBef>
              <a:spcAft>
                <a:spcPts val="0"/>
              </a:spcAft>
              <a:buSzPts val="10000"/>
              <a:buFont typeface="Lato"/>
              <a:buNone/>
              <a:defRPr sz="10000">
                <a:latin typeface="Lato"/>
                <a:ea typeface="Lato"/>
                <a:cs typeface="Lato"/>
                <a:sym typeface="Lato"/>
              </a:defRPr>
            </a:lvl6pPr>
            <a:lvl7pPr lvl="6" algn="ctr">
              <a:spcBef>
                <a:spcPts val="0"/>
              </a:spcBef>
              <a:spcAft>
                <a:spcPts val="0"/>
              </a:spcAft>
              <a:buSzPts val="10000"/>
              <a:buFont typeface="Lato"/>
              <a:buNone/>
              <a:defRPr sz="10000">
                <a:latin typeface="Lato"/>
                <a:ea typeface="Lato"/>
                <a:cs typeface="Lato"/>
                <a:sym typeface="Lato"/>
              </a:defRPr>
            </a:lvl7pPr>
            <a:lvl8pPr lvl="7" algn="ctr">
              <a:spcBef>
                <a:spcPts val="0"/>
              </a:spcBef>
              <a:spcAft>
                <a:spcPts val="0"/>
              </a:spcAft>
              <a:buSzPts val="10000"/>
              <a:buFont typeface="Lato"/>
              <a:buNone/>
              <a:defRPr sz="10000">
                <a:latin typeface="Lato"/>
                <a:ea typeface="Lato"/>
                <a:cs typeface="Lato"/>
                <a:sym typeface="Lato"/>
              </a:defRPr>
            </a:lvl8pPr>
            <a:lvl9pPr lvl="8" algn="ctr">
              <a:spcBef>
                <a:spcPts val="0"/>
              </a:spcBef>
              <a:spcAft>
                <a:spcPts val="0"/>
              </a:spcAft>
              <a:buSzPts val="10000"/>
              <a:buFont typeface="Lato"/>
              <a:buNone/>
              <a:defRPr sz="10000">
                <a:latin typeface="Lato"/>
                <a:ea typeface="Lato"/>
                <a:cs typeface="Lato"/>
                <a:sym typeface="Lato"/>
              </a:defRPr>
            </a:lvl9pPr>
          </a:lstStyle>
          <a:p>
            <a:r>
              <a:t>xx%</a:t>
            </a:r>
          </a:p>
        </p:txBody>
      </p:sp>
      <p:sp>
        <p:nvSpPr>
          <p:cNvPr id="51" name="Google Shape;51;p11"/>
          <p:cNvSpPr txBox="1"/>
          <p:nvPr>
            <p:ph idx="1" type="body"/>
          </p:nvPr>
        </p:nvSpPr>
        <p:spPr>
          <a:xfrm>
            <a:off x="311700" y="2919450"/>
            <a:ext cx="85206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2" name="Google Shape;52;p11"/>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5" name="Shape 15"/>
        <p:cNvGrpSpPr/>
        <p:nvPr/>
      </p:nvGrpSpPr>
      <p:grpSpPr>
        <a:xfrm>
          <a:off x="0" y="0"/>
          <a:ext cx="0" cy="0"/>
          <a:chOff x="0" y="0"/>
          <a:chExt cx="0" cy="0"/>
        </a:xfrm>
      </p:grpSpPr>
      <p:sp>
        <p:nvSpPr>
          <p:cNvPr id="16" name="Google Shape;16;p3"/>
          <p:cNvSpPr txBox="1"/>
          <p:nvPr>
            <p:ph type="title"/>
          </p:nvPr>
        </p:nvSpPr>
        <p:spPr>
          <a:xfrm>
            <a:off x="509550" y="1423875"/>
            <a:ext cx="8124900" cy="17982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1pPr>
            <a:lvl2pPr lvl="1"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2pPr>
            <a:lvl3pPr lvl="2"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3pPr>
            <a:lvl4pPr lvl="3"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4pPr>
            <a:lvl5pPr lvl="4"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5pPr>
            <a:lvl6pPr lvl="5"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6pPr>
            <a:lvl7pPr lvl="6"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7pPr>
            <a:lvl8pPr lvl="7"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8pPr>
            <a:lvl9pPr lvl="8"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9pPr>
          </a:lstStyle>
          <a:p/>
        </p:txBody>
      </p:sp>
      <p:sp>
        <p:nvSpPr>
          <p:cNvPr id="17" name="Google Shape;17;p3"/>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p:nvPr/>
        </p:nvSpPr>
        <p:spPr>
          <a:xfrm>
            <a:off x="0" y="5045700"/>
            <a:ext cx="9144000" cy="978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4"/>
          <p:cNvSpPr txBox="1"/>
          <p:nvPr>
            <p:ph type="title"/>
          </p:nvPr>
        </p:nvSpPr>
        <p:spPr>
          <a:xfrm>
            <a:off x="311700" y="391350"/>
            <a:ext cx="8520600" cy="626100"/>
          </a:xfrm>
          <a:prstGeom prst="rect">
            <a:avLst/>
          </a:prstGeom>
        </p:spPr>
        <p:txBody>
          <a:bodyPr anchorCtr="0" anchor="t"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1" name="Google Shape;21;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2" name="Google Shape;22;p4"/>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3" name="Shape 23"/>
        <p:cNvGrpSpPr/>
        <p:nvPr/>
      </p:nvGrpSpPr>
      <p:grpSpPr>
        <a:xfrm>
          <a:off x="0" y="0"/>
          <a:ext cx="0" cy="0"/>
          <a:chOff x="0" y="0"/>
          <a:chExt cx="0" cy="0"/>
        </a:xfrm>
      </p:grpSpPr>
      <p:sp>
        <p:nvSpPr>
          <p:cNvPr id="24" name="Google Shape;24;p5"/>
          <p:cNvSpPr txBox="1"/>
          <p:nvPr>
            <p:ph type="title"/>
          </p:nvPr>
        </p:nvSpPr>
        <p:spPr>
          <a:xfrm>
            <a:off x="311700" y="391350"/>
            <a:ext cx="8520600" cy="626100"/>
          </a:xfrm>
          <a:prstGeom prst="rect">
            <a:avLst/>
          </a:prstGeom>
        </p:spPr>
        <p:txBody>
          <a:bodyPr anchorCtr="0" anchor="t"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5" name="Google Shape;25;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6" name="Google Shape;26;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7" name="Google Shape;27;p5"/>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8" name="Shape 28"/>
        <p:cNvGrpSpPr/>
        <p:nvPr/>
      </p:nvGrpSpPr>
      <p:grpSpPr>
        <a:xfrm>
          <a:off x="0" y="0"/>
          <a:ext cx="0" cy="0"/>
          <a:chOff x="0" y="0"/>
          <a:chExt cx="0" cy="0"/>
        </a:xfrm>
      </p:grpSpPr>
      <p:sp>
        <p:nvSpPr>
          <p:cNvPr id="29" name="Google Shape;29;p6"/>
          <p:cNvSpPr txBox="1"/>
          <p:nvPr>
            <p:ph type="title"/>
          </p:nvPr>
        </p:nvSpPr>
        <p:spPr>
          <a:xfrm>
            <a:off x="311700" y="391350"/>
            <a:ext cx="8520600" cy="626100"/>
          </a:xfrm>
          <a:prstGeom prst="rect">
            <a:avLst/>
          </a:prstGeom>
        </p:spPr>
        <p:txBody>
          <a:bodyPr anchorCtr="0" anchor="t"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30" name="Google Shape;30;p6"/>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1" name="Shape 31"/>
        <p:cNvGrpSpPr/>
        <p:nvPr/>
      </p:nvGrpSpPr>
      <p:grpSpPr>
        <a:xfrm>
          <a:off x="0" y="0"/>
          <a:ext cx="0" cy="0"/>
          <a:chOff x="0" y="0"/>
          <a:chExt cx="0" cy="0"/>
        </a:xfrm>
      </p:grpSpPr>
      <p:sp>
        <p:nvSpPr>
          <p:cNvPr id="32" name="Google Shape;32;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3" name="Google Shape;33;p7"/>
          <p:cNvSpPr txBox="1"/>
          <p:nvPr>
            <p:ph idx="1" type="body"/>
          </p:nvPr>
        </p:nvSpPr>
        <p:spPr>
          <a:xfrm>
            <a:off x="311700" y="1391378"/>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4" name="Google Shape;34;p7"/>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dk2"/>
        </a:solidFill>
      </p:bgPr>
    </p:bg>
    <p:spTree>
      <p:nvGrpSpPr>
        <p:cNvPr id="35" name="Shape 35"/>
        <p:cNvGrpSpPr/>
        <p:nvPr/>
      </p:nvGrpSpPr>
      <p:grpSpPr>
        <a:xfrm>
          <a:off x="0" y="0"/>
          <a:ext cx="0" cy="0"/>
          <a:chOff x="0" y="0"/>
          <a:chExt cx="0" cy="0"/>
        </a:xfrm>
      </p:grpSpPr>
      <p:sp>
        <p:nvSpPr>
          <p:cNvPr id="36" name="Google Shape;36;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Font typeface="Lato"/>
              <a:buNone/>
              <a:defRPr b="0" sz="4800">
                <a:solidFill>
                  <a:schemeClr val="lt1"/>
                </a:solidFill>
                <a:latin typeface="Lato"/>
                <a:ea typeface="Lato"/>
                <a:cs typeface="Lato"/>
                <a:sym typeface="Lato"/>
              </a:defRPr>
            </a:lvl1pPr>
            <a:lvl2pPr lvl="1">
              <a:spcBef>
                <a:spcPts val="0"/>
              </a:spcBef>
              <a:spcAft>
                <a:spcPts val="0"/>
              </a:spcAft>
              <a:buClr>
                <a:schemeClr val="lt1"/>
              </a:buClr>
              <a:buSzPts val="4800"/>
              <a:buFont typeface="Lato"/>
              <a:buNone/>
              <a:defRPr b="0" sz="4800">
                <a:solidFill>
                  <a:schemeClr val="lt1"/>
                </a:solidFill>
                <a:latin typeface="Lato"/>
                <a:ea typeface="Lato"/>
                <a:cs typeface="Lato"/>
                <a:sym typeface="Lato"/>
              </a:defRPr>
            </a:lvl2pPr>
            <a:lvl3pPr lvl="2">
              <a:spcBef>
                <a:spcPts val="0"/>
              </a:spcBef>
              <a:spcAft>
                <a:spcPts val="0"/>
              </a:spcAft>
              <a:buClr>
                <a:schemeClr val="lt1"/>
              </a:buClr>
              <a:buSzPts val="4800"/>
              <a:buFont typeface="Lato"/>
              <a:buNone/>
              <a:defRPr b="0" sz="4800">
                <a:solidFill>
                  <a:schemeClr val="lt1"/>
                </a:solidFill>
                <a:latin typeface="Lato"/>
                <a:ea typeface="Lato"/>
                <a:cs typeface="Lato"/>
                <a:sym typeface="Lato"/>
              </a:defRPr>
            </a:lvl3pPr>
            <a:lvl4pPr lvl="3">
              <a:spcBef>
                <a:spcPts val="0"/>
              </a:spcBef>
              <a:spcAft>
                <a:spcPts val="0"/>
              </a:spcAft>
              <a:buClr>
                <a:schemeClr val="lt1"/>
              </a:buClr>
              <a:buSzPts val="4800"/>
              <a:buFont typeface="Lato"/>
              <a:buNone/>
              <a:defRPr b="0" sz="4800">
                <a:solidFill>
                  <a:schemeClr val="lt1"/>
                </a:solidFill>
                <a:latin typeface="Lato"/>
                <a:ea typeface="Lato"/>
                <a:cs typeface="Lato"/>
                <a:sym typeface="Lato"/>
              </a:defRPr>
            </a:lvl4pPr>
            <a:lvl5pPr lvl="4">
              <a:spcBef>
                <a:spcPts val="0"/>
              </a:spcBef>
              <a:spcAft>
                <a:spcPts val="0"/>
              </a:spcAft>
              <a:buClr>
                <a:schemeClr val="lt1"/>
              </a:buClr>
              <a:buSzPts val="4800"/>
              <a:buFont typeface="Lato"/>
              <a:buNone/>
              <a:defRPr b="0" sz="4800">
                <a:solidFill>
                  <a:schemeClr val="lt1"/>
                </a:solidFill>
                <a:latin typeface="Lato"/>
                <a:ea typeface="Lato"/>
                <a:cs typeface="Lato"/>
                <a:sym typeface="Lato"/>
              </a:defRPr>
            </a:lvl5pPr>
            <a:lvl6pPr lvl="5">
              <a:spcBef>
                <a:spcPts val="0"/>
              </a:spcBef>
              <a:spcAft>
                <a:spcPts val="0"/>
              </a:spcAft>
              <a:buClr>
                <a:schemeClr val="lt1"/>
              </a:buClr>
              <a:buSzPts val="4800"/>
              <a:buFont typeface="Lato"/>
              <a:buNone/>
              <a:defRPr b="0" sz="4800">
                <a:solidFill>
                  <a:schemeClr val="lt1"/>
                </a:solidFill>
                <a:latin typeface="Lato"/>
                <a:ea typeface="Lato"/>
                <a:cs typeface="Lato"/>
                <a:sym typeface="Lato"/>
              </a:defRPr>
            </a:lvl6pPr>
            <a:lvl7pPr lvl="6">
              <a:spcBef>
                <a:spcPts val="0"/>
              </a:spcBef>
              <a:spcAft>
                <a:spcPts val="0"/>
              </a:spcAft>
              <a:buClr>
                <a:schemeClr val="lt1"/>
              </a:buClr>
              <a:buSzPts val="4800"/>
              <a:buFont typeface="Lato"/>
              <a:buNone/>
              <a:defRPr b="0" sz="4800">
                <a:solidFill>
                  <a:schemeClr val="lt1"/>
                </a:solidFill>
                <a:latin typeface="Lato"/>
                <a:ea typeface="Lato"/>
                <a:cs typeface="Lato"/>
                <a:sym typeface="Lato"/>
              </a:defRPr>
            </a:lvl7pPr>
            <a:lvl8pPr lvl="7">
              <a:spcBef>
                <a:spcPts val="0"/>
              </a:spcBef>
              <a:spcAft>
                <a:spcPts val="0"/>
              </a:spcAft>
              <a:buClr>
                <a:schemeClr val="lt1"/>
              </a:buClr>
              <a:buSzPts val="4800"/>
              <a:buFont typeface="Lato"/>
              <a:buNone/>
              <a:defRPr b="0" sz="4800">
                <a:solidFill>
                  <a:schemeClr val="lt1"/>
                </a:solidFill>
                <a:latin typeface="Lato"/>
                <a:ea typeface="Lato"/>
                <a:cs typeface="Lato"/>
                <a:sym typeface="Lato"/>
              </a:defRPr>
            </a:lvl8pPr>
            <a:lvl9pPr lvl="8">
              <a:spcBef>
                <a:spcPts val="0"/>
              </a:spcBef>
              <a:spcAft>
                <a:spcPts val="0"/>
              </a:spcAft>
              <a:buClr>
                <a:schemeClr val="lt1"/>
              </a:buClr>
              <a:buSzPts val="4800"/>
              <a:buFont typeface="Lato"/>
              <a:buNone/>
              <a:defRPr b="0" sz="4800">
                <a:solidFill>
                  <a:schemeClr val="lt1"/>
                </a:solidFill>
                <a:latin typeface="Lato"/>
                <a:ea typeface="Lato"/>
                <a:cs typeface="Lato"/>
                <a:sym typeface="Lato"/>
              </a:defRPr>
            </a:lvl9pPr>
          </a:lstStyle>
          <a:p/>
        </p:txBody>
      </p:sp>
      <p:sp>
        <p:nvSpPr>
          <p:cNvPr id="37" name="Google Shape;37;p8"/>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8" name="Shape 38"/>
        <p:cNvGrpSpPr/>
        <p:nvPr/>
      </p:nvGrpSpPr>
      <p:grpSpPr>
        <a:xfrm>
          <a:off x="0" y="0"/>
          <a:ext cx="0" cy="0"/>
          <a:chOff x="0" y="0"/>
          <a:chExt cx="0" cy="0"/>
        </a:xfrm>
      </p:grpSpPr>
      <p:sp>
        <p:nvSpPr>
          <p:cNvPr id="39" name="Google Shape;39;p9"/>
          <p:cNvSpPr/>
          <p:nvPr/>
        </p:nvSpPr>
        <p:spPr>
          <a:xfrm>
            <a:off x="4572000" y="-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0" name="Google Shape;40;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1" name="Google Shape;41;p9"/>
          <p:cNvSpPr txBox="1"/>
          <p:nvPr>
            <p:ph type="title"/>
          </p:nvPr>
        </p:nvSpPr>
        <p:spPr>
          <a:xfrm>
            <a:off x="265500" y="1107950"/>
            <a:ext cx="4045200" cy="1683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2" name="Google Shape;42;p9"/>
          <p:cNvSpPr txBox="1"/>
          <p:nvPr>
            <p:ph idx="1" type="subTitle"/>
          </p:nvPr>
        </p:nvSpPr>
        <p:spPr>
          <a:xfrm>
            <a:off x="265500" y="28452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3" name="Google Shape;43;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44" name="Google Shape;44;p9"/>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5" name="Shape 45"/>
        <p:cNvGrpSpPr/>
        <p:nvPr/>
      </p:nvGrpSpPr>
      <p:grpSpPr>
        <a:xfrm>
          <a:off x="0" y="0"/>
          <a:ext cx="0" cy="0"/>
          <a:chOff x="0" y="0"/>
          <a:chExt cx="0" cy="0"/>
        </a:xfrm>
      </p:grpSpPr>
      <p:sp>
        <p:nvSpPr>
          <p:cNvPr id="46" name="Google Shape;46;p10"/>
          <p:cNvSpPr txBox="1"/>
          <p:nvPr>
            <p:ph idx="1" type="body"/>
          </p:nvPr>
        </p:nvSpPr>
        <p:spPr>
          <a:xfrm>
            <a:off x="319500" y="423057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7" name="Google Shape;47;p10"/>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coral">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391350"/>
            <a:ext cx="8520600" cy="6261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1pPr>
            <a:lvl2pPr lvl="1">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2pPr>
            <a:lvl3pPr lvl="2">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3pPr>
            <a:lvl4pPr lvl="3">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4pPr>
            <a:lvl5pPr lvl="4">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5pPr>
            <a:lvl6pPr lvl="5">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6pPr>
            <a:lvl7pPr lvl="6">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7pPr>
            <a:lvl8pPr lvl="7">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8pPr>
            <a:lvl9pPr lvl="8">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indent="-317500" lvl="1" marL="9144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2pPr>
            <a:lvl3pPr indent="-317500" lvl="2" marL="13716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3pPr>
            <a:lvl4pPr indent="-317500" lvl="3" marL="18288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4pPr>
            <a:lvl5pPr indent="-317500" lvl="4" marL="22860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5pPr>
            <a:lvl6pPr indent="-317500" lvl="5" marL="27432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6pPr>
            <a:lvl7pPr indent="-317500" lvl="6" marL="32004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7pPr>
            <a:lvl8pPr indent="-317500" lvl="7" marL="36576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8pPr>
            <a:lvl9pPr indent="-317500" lvl="8" marL="41148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9pPr>
          </a:lstStyle>
          <a:p/>
        </p:txBody>
      </p:sp>
      <p:sp>
        <p:nvSpPr>
          <p:cNvPr id="8" name="Google Shape;8;p1"/>
          <p:cNvSpPr txBox="1"/>
          <p:nvPr>
            <p:ph idx="12" type="sldNum"/>
          </p:nvPr>
        </p:nvSpPr>
        <p:spPr>
          <a:xfrm>
            <a:off x="8490250" y="4681009"/>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Lato"/>
                <a:ea typeface="Lato"/>
                <a:cs typeface="Lato"/>
                <a:sym typeface="Lato"/>
              </a:defRPr>
            </a:lvl1pPr>
            <a:lvl2pPr lvl="1" algn="r">
              <a:buNone/>
              <a:defRPr sz="1000">
                <a:solidFill>
                  <a:schemeClr val="dk2"/>
                </a:solidFill>
                <a:latin typeface="Lato"/>
                <a:ea typeface="Lato"/>
                <a:cs typeface="Lato"/>
                <a:sym typeface="Lato"/>
              </a:defRPr>
            </a:lvl2pPr>
            <a:lvl3pPr lvl="2" algn="r">
              <a:buNone/>
              <a:defRPr sz="1000">
                <a:solidFill>
                  <a:schemeClr val="dk2"/>
                </a:solidFill>
                <a:latin typeface="Lato"/>
                <a:ea typeface="Lato"/>
                <a:cs typeface="Lato"/>
                <a:sym typeface="Lato"/>
              </a:defRPr>
            </a:lvl3pPr>
            <a:lvl4pPr lvl="3" algn="r">
              <a:buNone/>
              <a:defRPr sz="1000">
                <a:solidFill>
                  <a:schemeClr val="dk2"/>
                </a:solidFill>
                <a:latin typeface="Lato"/>
                <a:ea typeface="Lato"/>
                <a:cs typeface="Lato"/>
                <a:sym typeface="Lato"/>
              </a:defRPr>
            </a:lvl4pPr>
            <a:lvl5pPr lvl="4" algn="r">
              <a:buNone/>
              <a:defRPr sz="1000">
                <a:solidFill>
                  <a:schemeClr val="dk2"/>
                </a:solidFill>
                <a:latin typeface="Lato"/>
                <a:ea typeface="Lato"/>
                <a:cs typeface="Lato"/>
                <a:sym typeface="Lato"/>
              </a:defRPr>
            </a:lvl5pPr>
            <a:lvl6pPr lvl="5" algn="r">
              <a:buNone/>
              <a:defRPr sz="1000">
                <a:solidFill>
                  <a:schemeClr val="dk2"/>
                </a:solidFill>
                <a:latin typeface="Lato"/>
                <a:ea typeface="Lato"/>
                <a:cs typeface="Lato"/>
                <a:sym typeface="Lato"/>
              </a:defRPr>
            </a:lvl6pPr>
            <a:lvl7pPr lvl="6" algn="r">
              <a:buNone/>
              <a:defRPr sz="1000">
                <a:solidFill>
                  <a:schemeClr val="dk2"/>
                </a:solidFill>
                <a:latin typeface="Lato"/>
                <a:ea typeface="Lato"/>
                <a:cs typeface="Lato"/>
                <a:sym typeface="Lato"/>
              </a:defRPr>
            </a:lvl7pPr>
            <a:lvl8pPr lvl="7" algn="r">
              <a:buNone/>
              <a:defRPr sz="1000">
                <a:solidFill>
                  <a:schemeClr val="dk2"/>
                </a:solidFill>
                <a:latin typeface="Lato"/>
                <a:ea typeface="Lato"/>
                <a:cs typeface="Lato"/>
                <a:sym typeface="Lato"/>
              </a:defRPr>
            </a:lvl8pPr>
            <a:lvl9pPr lvl="8" algn="r">
              <a:buNone/>
              <a:defRPr sz="1000">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l"/>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3"/>
          <p:cNvSpPr txBox="1"/>
          <p:nvPr>
            <p:ph type="ctrTitle"/>
          </p:nvPr>
        </p:nvSpPr>
        <p:spPr>
          <a:xfrm>
            <a:off x="3096250" y="1627200"/>
            <a:ext cx="2951400" cy="15843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l"/>
              <a:t>Ένα σχολείο για όλους!</a:t>
            </a:r>
            <a:endParaRPr/>
          </a:p>
        </p:txBody>
      </p:sp>
      <p:sp>
        <p:nvSpPr>
          <p:cNvPr id="60" name="Google Shape;60;p13"/>
          <p:cNvSpPr txBox="1"/>
          <p:nvPr>
            <p:ph idx="1" type="subTitle"/>
          </p:nvPr>
        </p:nvSpPr>
        <p:spPr>
          <a:xfrm>
            <a:off x="3096363" y="3266930"/>
            <a:ext cx="2951400" cy="7014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l">
                <a:latin typeface="Lato"/>
                <a:ea typeface="Lato"/>
                <a:cs typeface="Lato"/>
                <a:sym typeface="Lato"/>
              </a:rPr>
              <a:t>Δικαίωμα στην εκπαίδευση</a:t>
            </a:r>
            <a:endParaRPr>
              <a:latin typeface="Lato"/>
              <a:ea typeface="Lato"/>
              <a:cs typeface="Lato"/>
              <a:sym typeface="Lat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4"/>
          <p:cNvSpPr txBox="1"/>
          <p:nvPr>
            <p:ph type="title"/>
          </p:nvPr>
        </p:nvSpPr>
        <p:spPr>
          <a:xfrm>
            <a:off x="311700" y="391350"/>
            <a:ext cx="8520600" cy="626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SzPct val="34375"/>
              <a:buNone/>
            </a:pPr>
            <a:r>
              <a:rPr lang="el" sz="2880">
                <a:latin typeface="Comic Sans MS"/>
                <a:ea typeface="Comic Sans MS"/>
                <a:cs typeface="Comic Sans MS"/>
                <a:sym typeface="Comic Sans MS"/>
              </a:rPr>
              <a:t>Ευρωπαϊκή Σύμβαση Δικαιωμάτων του Ανθρώπου</a:t>
            </a:r>
            <a:endParaRPr sz="2880">
              <a:latin typeface="Comic Sans MS"/>
              <a:ea typeface="Comic Sans MS"/>
              <a:cs typeface="Comic Sans MS"/>
              <a:sym typeface="Comic Sans MS"/>
            </a:endParaRPr>
          </a:p>
        </p:txBody>
      </p:sp>
      <p:sp>
        <p:nvSpPr>
          <p:cNvPr id="66" name="Google Shape;66;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l"/>
              <a:t>Άρθρον 2 </a:t>
            </a:r>
            <a:endParaRPr b="1"/>
          </a:p>
          <a:p>
            <a:pPr indent="0" lvl="0" marL="0" rtl="0" algn="l">
              <a:spcBef>
                <a:spcPts val="1200"/>
              </a:spcBef>
              <a:spcAft>
                <a:spcPts val="0"/>
              </a:spcAft>
              <a:buNone/>
            </a:pPr>
            <a:r>
              <a:rPr b="1" lang="el"/>
              <a:t>Δικαίωμα στην εκπαίδευση</a:t>
            </a:r>
            <a:endParaRPr b="1"/>
          </a:p>
          <a:p>
            <a:pPr indent="0" lvl="0" marL="0" rtl="0" algn="l">
              <a:spcBef>
                <a:spcPts val="1200"/>
              </a:spcBef>
              <a:spcAft>
                <a:spcPts val="0"/>
              </a:spcAft>
              <a:buNone/>
            </a:pPr>
            <a:r>
              <a:rPr lang="el"/>
              <a:t> Ουδείς δύναται να στερηθή του δικαιώματος όπως εκπαιδευθή. Παν Κράτος εν τη ασκήσει των αναλαμβανομένων υπ' αυτού καθηκόντων επί του πεδίου της μορφώσεως και της εκπαιδεύσεως θα σέβεται το δικαίωμα των γονέων όπως εξασφαλίζωσι την μόρφωσιν και εκπαίδευσιν ταύτην συμφώνως προς τας ιδίας αυτών θρησκευτικάς και φιλοσοφικάς πεποιθήσεις.</a:t>
            </a:r>
            <a:endParaRPr/>
          </a:p>
          <a:p>
            <a:pPr indent="0" lvl="0" marL="0" rtl="0" algn="r">
              <a:spcBef>
                <a:spcPts val="1200"/>
              </a:spcBef>
              <a:spcAft>
                <a:spcPts val="1200"/>
              </a:spcAft>
              <a:buNone/>
            </a:pPr>
            <a:r>
              <a:rPr lang="el"/>
              <a:t>Παρίσι, 20 Μαρτίου 1952</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5"/>
          <p:cNvSpPr txBox="1"/>
          <p:nvPr>
            <p:ph type="title"/>
          </p:nvPr>
        </p:nvSpPr>
        <p:spPr>
          <a:xfrm>
            <a:off x="311700" y="391350"/>
            <a:ext cx="8520600" cy="626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l">
                <a:latin typeface="Comic Sans MS"/>
                <a:ea typeface="Comic Sans MS"/>
                <a:cs typeface="Comic Sans MS"/>
                <a:sym typeface="Comic Sans MS"/>
              </a:rPr>
              <a:t>Συνθήκη ΟΗΕ για τα Δικαιώματα του Παιδιού</a:t>
            </a:r>
            <a:endParaRPr>
              <a:latin typeface="Comic Sans MS"/>
              <a:ea typeface="Comic Sans MS"/>
              <a:cs typeface="Comic Sans MS"/>
              <a:sym typeface="Comic Sans MS"/>
            </a:endParaRPr>
          </a:p>
        </p:txBody>
      </p:sp>
      <p:sp>
        <p:nvSpPr>
          <p:cNvPr id="72" name="Google Shape;72;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None/>
            </a:pPr>
            <a:r>
              <a:rPr lang="el" sz="1650">
                <a:solidFill>
                  <a:srgbClr val="333333"/>
                </a:solidFill>
                <a:highlight>
                  <a:srgbClr val="FFFFFF"/>
                </a:highlight>
                <a:latin typeface="Arial"/>
                <a:ea typeface="Arial"/>
                <a:cs typeface="Arial"/>
                <a:sym typeface="Arial"/>
              </a:rPr>
              <a:t>Η Σύμβαση για τα Δικαιώματα του Παιδιού υιοθετήθηκε από τη Γενική Συνέλευση του ΟΗΕ το 1989, για να αλλάξει τον τρόπο με τον οποίο αντιμετωπίζονται τα παιδιά, μετατρέποντάς τους από παθητικούς αποδέκτες φιλανθρωπίας σε ανθρώπινα όντα με ένα ξεχωριστό σύνολο δικαιωμάτων. Η Σύμβαση αναγνωρίζει ότι η παιδική ηλικία είναι μια ευάλωτη στιγμή και ότι τα παιδιά χρειάζονται ειδική φροντίδα και προστασία. </a:t>
            </a:r>
            <a:endParaRPr sz="1650">
              <a:solidFill>
                <a:srgbClr val="333333"/>
              </a:solidFill>
              <a:highlight>
                <a:srgbClr val="FFFFFF"/>
              </a:highlight>
              <a:latin typeface="Arial"/>
              <a:ea typeface="Arial"/>
              <a:cs typeface="Arial"/>
              <a:sym typeface="Arial"/>
            </a:endParaRPr>
          </a:p>
          <a:p>
            <a:pPr indent="0" lvl="0" marL="0" rtl="0" algn="l">
              <a:lnSpc>
                <a:spcPct val="95000"/>
              </a:lnSpc>
              <a:spcBef>
                <a:spcPts val="1400"/>
              </a:spcBef>
              <a:spcAft>
                <a:spcPts val="0"/>
              </a:spcAft>
              <a:buNone/>
            </a:pPr>
            <a:r>
              <a:rPr lang="el" sz="1650">
                <a:solidFill>
                  <a:srgbClr val="333333"/>
                </a:solidFill>
                <a:highlight>
                  <a:srgbClr val="FFFFFF"/>
                </a:highlight>
                <a:latin typeface="Arial"/>
                <a:ea typeface="Arial"/>
                <a:cs typeface="Arial"/>
                <a:sym typeface="Arial"/>
              </a:rPr>
              <a:t>Είναι το πρώτο παγκόσμιο σύνολο νομικά δεσμευτικών δικαιωμάτων που ισχύουν για όλα τα παιδιά. Έχει επικυρωθεί από κάθε χώρα της γης, με εξαίρεση τις Ηνωμένες Πολιτείες, καθιστώντας την ως την πιο ευρέως επικυρωμένη συμφωνία για τα ανθρώπινα δικαιώματα στην παγκόσμια ιστορία.</a:t>
            </a:r>
            <a:endParaRPr sz="1650">
              <a:solidFill>
                <a:srgbClr val="333333"/>
              </a:solidFill>
              <a:highlight>
                <a:srgbClr val="FFFFFF"/>
              </a:highlight>
              <a:latin typeface="Arial"/>
              <a:ea typeface="Arial"/>
              <a:cs typeface="Arial"/>
              <a:sym typeface="Arial"/>
            </a:endParaRPr>
          </a:p>
          <a:p>
            <a:pPr indent="0" lvl="0" marL="0" rtl="0" algn="l">
              <a:lnSpc>
                <a:spcPct val="95000"/>
              </a:lnSpc>
              <a:spcBef>
                <a:spcPts val="1400"/>
              </a:spcBef>
              <a:spcAft>
                <a:spcPts val="0"/>
              </a:spcAft>
              <a:buNone/>
            </a:pPr>
            <a:r>
              <a:rPr lang="el" sz="1650">
                <a:solidFill>
                  <a:srgbClr val="333333"/>
                </a:solidFill>
                <a:highlight>
                  <a:srgbClr val="FFFFFF"/>
                </a:highlight>
                <a:latin typeface="Arial"/>
                <a:ea typeface="Arial"/>
                <a:cs typeface="Arial"/>
                <a:sym typeface="Arial"/>
              </a:rPr>
              <a:t>Μέσω των 54 άρθρων της, η Σύμβαση για τα Δικαιώματα του Παιδιού θέτει τα πρότυπα για την ευημερία των παιδιών σε κάθε στάδιο της ανάπτυξής τους. Ισχύει για όλα τα παιδιά κάτω των 18 ετών (ο ορισμός του παιδιού), ανεξαρτήτως φύλου, προέλευσης, θρησκείας, αναπηρίας.</a:t>
            </a:r>
            <a:endParaRPr sz="1650">
              <a:solidFill>
                <a:srgbClr val="333333"/>
              </a:solidFill>
              <a:highlight>
                <a:srgbClr val="FFFFFF"/>
              </a:highlight>
              <a:latin typeface="Arial"/>
              <a:ea typeface="Arial"/>
              <a:cs typeface="Arial"/>
              <a:sym typeface="Arial"/>
            </a:endParaRPr>
          </a:p>
          <a:p>
            <a:pPr indent="0" lvl="0" marL="0" rtl="0" algn="l">
              <a:lnSpc>
                <a:spcPct val="95000"/>
              </a:lnSpc>
              <a:spcBef>
                <a:spcPts val="140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6"/>
          <p:cNvSpPr txBox="1"/>
          <p:nvPr>
            <p:ph idx="1" type="body"/>
          </p:nvPr>
        </p:nvSpPr>
        <p:spPr>
          <a:xfrm>
            <a:off x="311700" y="7710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sz="1950">
                <a:solidFill>
                  <a:srgbClr val="333333"/>
                </a:solidFill>
                <a:highlight>
                  <a:srgbClr val="FFFFFF"/>
                </a:highlight>
                <a:latin typeface="Arial"/>
                <a:ea typeface="Arial"/>
                <a:cs typeface="Arial"/>
                <a:sym typeface="Arial"/>
              </a:rPr>
              <a:t>Η Σύμβαση καθοδηγείται από τέσσερις θεμελιώδεις αρχές που ισχύουν για κάθε παιδί:</a:t>
            </a:r>
            <a:endParaRPr sz="1950">
              <a:solidFill>
                <a:srgbClr val="333333"/>
              </a:solidFill>
              <a:highlight>
                <a:srgbClr val="FFFFFF"/>
              </a:highlight>
              <a:latin typeface="Arial"/>
              <a:ea typeface="Arial"/>
              <a:cs typeface="Arial"/>
              <a:sym typeface="Arial"/>
            </a:endParaRPr>
          </a:p>
          <a:p>
            <a:pPr indent="-352425" lvl="0" marL="457200" rtl="0" algn="l">
              <a:lnSpc>
                <a:spcPct val="160344"/>
              </a:lnSpc>
              <a:spcBef>
                <a:spcPts val="1400"/>
              </a:spcBef>
              <a:spcAft>
                <a:spcPts val="0"/>
              </a:spcAft>
              <a:buClr>
                <a:srgbClr val="333333"/>
              </a:buClr>
              <a:buSzPts val="1950"/>
              <a:buFont typeface="Arial"/>
              <a:buChar char="●"/>
            </a:pPr>
            <a:r>
              <a:rPr b="1" lang="el" sz="1950">
                <a:solidFill>
                  <a:srgbClr val="333333"/>
                </a:solidFill>
                <a:highlight>
                  <a:srgbClr val="FFFFFF"/>
                </a:highlight>
                <a:latin typeface="Arial"/>
                <a:ea typeface="Arial"/>
                <a:cs typeface="Arial"/>
                <a:sym typeface="Arial"/>
              </a:rPr>
              <a:t>Όχι στις Διακρίσεις </a:t>
            </a:r>
            <a:r>
              <a:rPr lang="el" sz="1950">
                <a:solidFill>
                  <a:srgbClr val="333333"/>
                </a:solidFill>
                <a:highlight>
                  <a:srgbClr val="FFFFFF"/>
                </a:highlight>
                <a:latin typeface="Arial"/>
                <a:ea typeface="Arial"/>
                <a:cs typeface="Arial"/>
                <a:sym typeface="Arial"/>
              </a:rPr>
              <a:t>(άρθρο 2). </a:t>
            </a:r>
            <a:endParaRPr sz="1950">
              <a:solidFill>
                <a:srgbClr val="333333"/>
              </a:solidFill>
              <a:highlight>
                <a:srgbClr val="FFFFFF"/>
              </a:highlight>
              <a:latin typeface="Arial"/>
              <a:ea typeface="Arial"/>
              <a:cs typeface="Arial"/>
              <a:sym typeface="Arial"/>
            </a:endParaRPr>
          </a:p>
          <a:p>
            <a:pPr indent="-352425" lvl="0" marL="457200" rtl="0" algn="l">
              <a:lnSpc>
                <a:spcPct val="160344"/>
              </a:lnSpc>
              <a:spcBef>
                <a:spcPts val="0"/>
              </a:spcBef>
              <a:spcAft>
                <a:spcPts val="0"/>
              </a:spcAft>
              <a:buClr>
                <a:srgbClr val="333333"/>
              </a:buClr>
              <a:buSzPts val="1950"/>
              <a:buFont typeface="Arial"/>
              <a:buChar char="●"/>
            </a:pPr>
            <a:r>
              <a:rPr b="1" lang="el" sz="1950">
                <a:solidFill>
                  <a:srgbClr val="333333"/>
                </a:solidFill>
                <a:highlight>
                  <a:srgbClr val="FFFFFF"/>
                </a:highlight>
                <a:latin typeface="Arial"/>
                <a:ea typeface="Arial"/>
                <a:cs typeface="Arial"/>
                <a:sym typeface="Arial"/>
              </a:rPr>
              <a:t>Το καλύτερο συμφέρον του παιδιού </a:t>
            </a:r>
            <a:r>
              <a:rPr lang="el" sz="1950">
                <a:solidFill>
                  <a:srgbClr val="333333"/>
                </a:solidFill>
                <a:highlight>
                  <a:srgbClr val="FFFFFF"/>
                </a:highlight>
                <a:latin typeface="Arial"/>
                <a:ea typeface="Arial"/>
                <a:cs typeface="Arial"/>
                <a:sym typeface="Arial"/>
              </a:rPr>
              <a:t>(άρθρο 3). </a:t>
            </a:r>
            <a:endParaRPr sz="1950">
              <a:solidFill>
                <a:srgbClr val="333333"/>
              </a:solidFill>
              <a:highlight>
                <a:srgbClr val="FFFFFF"/>
              </a:highlight>
              <a:latin typeface="Arial"/>
              <a:ea typeface="Arial"/>
              <a:cs typeface="Arial"/>
              <a:sym typeface="Arial"/>
            </a:endParaRPr>
          </a:p>
          <a:p>
            <a:pPr indent="-352425" lvl="0" marL="457200" rtl="0" algn="l">
              <a:lnSpc>
                <a:spcPct val="160344"/>
              </a:lnSpc>
              <a:spcBef>
                <a:spcPts val="0"/>
              </a:spcBef>
              <a:spcAft>
                <a:spcPts val="0"/>
              </a:spcAft>
              <a:buClr>
                <a:srgbClr val="333333"/>
              </a:buClr>
              <a:buSzPts val="1950"/>
              <a:buFont typeface="Arial"/>
              <a:buChar char="●"/>
            </a:pPr>
            <a:r>
              <a:rPr b="1" lang="el" sz="1950">
                <a:solidFill>
                  <a:srgbClr val="333333"/>
                </a:solidFill>
                <a:highlight>
                  <a:srgbClr val="FFFFFF"/>
                </a:highlight>
                <a:latin typeface="Arial"/>
                <a:ea typeface="Arial"/>
                <a:cs typeface="Arial"/>
                <a:sym typeface="Arial"/>
              </a:rPr>
              <a:t>Επιβίωση, ανάπτυξη και προστασία</a:t>
            </a:r>
            <a:r>
              <a:rPr lang="el" sz="1950">
                <a:solidFill>
                  <a:srgbClr val="333333"/>
                </a:solidFill>
                <a:highlight>
                  <a:srgbClr val="FFFFFF"/>
                </a:highlight>
                <a:latin typeface="Arial"/>
                <a:ea typeface="Arial"/>
                <a:cs typeface="Arial"/>
                <a:sym typeface="Arial"/>
              </a:rPr>
              <a:t> (άρθρο 6). </a:t>
            </a:r>
            <a:endParaRPr sz="1950">
              <a:solidFill>
                <a:srgbClr val="333333"/>
              </a:solidFill>
              <a:highlight>
                <a:srgbClr val="FFFFFF"/>
              </a:highlight>
              <a:latin typeface="Arial"/>
              <a:ea typeface="Arial"/>
              <a:cs typeface="Arial"/>
              <a:sym typeface="Arial"/>
            </a:endParaRPr>
          </a:p>
          <a:p>
            <a:pPr indent="-352425" lvl="0" marL="457200" rtl="0" algn="l">
              <a:lnSpc>
                <a:spcPct val="160344"/>
              </a:lnSpc>
              <a:spcBef>
                <a:spcPts val="0"/>
              </a:spcBef>
              <a:spcAft>
                <a:spcPts val="0"/>
              </a:spcAft>
              <a:buClr>
                <a:srgbClr val="333333"/>
              </a:buClr>
              <a:buSzPts val="1950"/>
              <a:buFont typeface="Arial"/>
              <a:buChar char="●"/>
            </a:pPr>
            <a:r>
              <a:rPr b="1" lang="el" sz="1950">
                <a:solidFill>
                  <a:srgbClr val="333333"/>
                </a:solidFill>
                <a:highlight>
                  <a:srgbClr val="FFFFFF"/>
                </a:highlight>
                <a:latin typeface="Arial"/>
                <a:ea typeface="Arial"/>
                <a:cs typeface="Arial"/>
                <a:sym typeface="Arial"/>
              </a:rPr>
              <a:t>Ελευθερία γνώμης και συμμετοχή </a:t>
            </a:r>
            <a:r>
              <a:rPr lang="el" sz="1950">
                <a:solidFill>
                  <a:srgbClr val="333333"/>
                </a:solidFill>
                <a:highlight>
                  <a:srgbClr val="FFFFFF"/>
                </a:highlight>
                <a:latin typeface="Arial"/>
                <a:ea typeface="Arial"/>
                <a:cs typeface="Arial"/>
                <a:sym typeface="Arial"/>
              </a:rPr>
              <a:t>(άρθρο 12). </a:t>
            </a:r>
            <a:endParaRPr sz="1950">
              <a:solidFill>
                <a:srgbClr val="333333"/>
              </a:solidFill>
              <a:highlight>
                <a:srgbClr val="FFFFFF"/>
              </a:highlight>
              <a:latin typeface="Arial"/>
              <a:ea typeface="Arial"/>
              <a:cs typeface="Arial"/>
              <a:sym typeface="Arial"/>
            </a:endParaRPr>
          </a:p>
          <a:p>
            <a:pPr indent="0" lvl="0" marL="0" rtl="0" algn="l">
              <a:spcBef>
                <a:spcPts val="0"/>
              </a:spcBef>
              <a:spcAft>
                <a:spcPts val="12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7"/>
          <p:cNvSpPr txBox="1"/>
          <p:nvPr>
            <p:ph idx="1" type="body"/>
          </p:nvPr>
        </p:nvSpPr>
        <p:spPr>
          <a:xfrm>
            <a:off x="311700" y="163450"/>
            <a:ext cx="8520600" cy="4707600"/>
          </a:xfrm>
          <a:prstGeom prst="rect">
            <a:avLst/>
          </a:prstGeom>
        </p:spPr>
        <p:txBody>
          <a:bodyPr anchorCtr="0" anchor="t" bIns="91425" lIns="91425" spcFirstLastPara="1" rIns="91425" wrap="square" tIns="91425">
            <a:noAutofit/>
          </a:bodyPr>
          <a:lstStyle/>
          <a:p>
            <a:pPr indent="0" lvl="0" marL="0" rtl="0" algn="l">
              <a:lnSpc>
                <a:spcPct val="95000"/>
              </a:lnSpc>
              <a:spcBef>
                <a:spcPts val="800"/>
              </a:spcBef>
              <a:spcAft>
                <a:spcPts val="0"/>
              </a:spcAft>
              <a:buSzPts val="852"/>
              <a:buNone/>
            </a:pPr>
            <a:r>
              <a:rPr b="1" lang="el" sz="1446">
                <a:solidFill>
                  <a:srgbClr val="333333"/>
                </a:solidFill>
                <a:highlight>
                  <a:srgbClr val="F8F8F8"/>
                </a:highlight>
                <a:latin typeface="Arial"/>
                <a:ea typeface="Arial"/>
                <a:cs typeface="Arial"/>
                <a:sym typeface="Arial"/>
              </a:rPr>
              <a:t>Άρθρο 28</a:t>
            </a:r>
            <a:endParaRPr b="1" sz="1446">
              <a:solidFill>
                <a:srgbClr val="333333"/>
              </a:solidFill>
              <a:highlight>
                <a:srgbClr val="F8F8F8"/>
              </a:highlight>
              <a:latin typeface="Arial"/>
              <a:ea typeface="Arial"/>
              <a:cs typeface="Arial"/>
              <a:sym typeface="Arial"/>
            </a:endParaRPr>
          </a:p>
          <a:p>
            <a:pPr indent="0" lvl="0" marL="0" rtl="0" algn="l">
              <a:lnSpc>
                <a:spcPct val="95000"/>
              </a:lnSpc>
              <a:spcBef>
                <a:spcPts val="800"/>
              </a:spcBef>
              <a:spcAft>
                <a:spcPts val="0"/>
              </a:spcAft>
              <a:buSzPts val="852"/>
              <a:buNone/>
            </a:pPr>
            <a:r>
              <a:rPr lang="el" sz="1200">
                <a:solidFill>
                  <a:srgbClr val="333333"/>
                </a:solidFill>
                <a:highlight>
                  <a:srgbClr val="F8F8F8"/>
                </a:highlight>
                <a:latin typeface="Arial"/>
                <a:ea typeface="Arial"/>
                <a:cs typeface="Arial"/>
                <a:sym typeface="Arial"/>
              </a:rPr>
              <a:t>Τα</a:t>
            </a:r>
            <a:r>
              <a:rPr lang="el" sz="1246">
                <a:solidFill>
                  <a:srgbClr val="333333"/>
                </a:solidFill>
                <a:highlight>
                  <a:srgbClr val="F8F8F8"/>
                </a:highlight>
                <a:latin typeface="Arial"/>
                <a:ea typeface="Arial"/>
                <a:cs typeface="Arial"/>
                <a:sym typeface="Arial"/>
              </a:rPr>
              <a:t> Συμβαλλόμενα Κράτη αναγνωρίζουν το δικαίωμα του παιδιού στην εκπαίδευση και, ιδιαίτερα, για να επιτευχθεί η άσκηση του δικαιώματος αυτού προοδευτικά και στη βάση της ισότητας των ευκαιριών:</a:t>
            </a:r>
            <a:endParaRPr sz="1246">
              <a:solidFill>
                <a:srgbClr val="333333"/>
              </a:solidFill>
              <a:highlight>
                <a:srgbClr val="F8F8F8"/>
              </a:highlight>
              <a:latin typeface="Arial"/>
              <a:ea typeface="Arial"/>
              <a:cs typeface="Arial"/>
              <a:sym typeface="Arial"/>
            </a:endParaRPr>
          </a:p>
          <a:p>
            <a:pPr indent="0" lvl="0" marL="0" rtl="0" algn="l">
              <a:lnSpc>
                <a:spcPct val="95000"/>
              </a:lnSpc>
              <a:spcBef>
                <a:spcPts val="800"/>
              </a:spcBef>
              <a:spcAft>
                <a:spcPts val="0"/>
              </a:spcAft>
              <a:buSzPts val="852"/>
              <a:buNone/>
            </a:pPr>
            <a:r>
              <a:rPr lang="el" sz="1246">
                <a:solidFill>
                  <a:srgbClr val="333333"/>
                </a:solidFill>
                <a:highlight>
                  <a:srgbClr val="F8F8F8"/>
                </a:highlight>
                <a:latin typeface="Arial"/>
                <a:ea typeface="Arial"/>
                <a:cs typeface="Arial"/>
                <a:sym typeface="Arial"/>
              </a:rPr>
              <a:t>α) Καθιστούν τη στοιχειώδη εκπαίδευση υποχρεωτική και δωρεάν για όλους.</a:t>
            </a:r>
            <a:endParaRPr sz="1246">
              <a:solidFill>
                <a:srgbClr val="333333"/>
              </a:solidFill>
              <a:highlight>
                <a:srgbClr val="F8F8F8"/>
              </a:highlight>
              <a:latin typeface="Arial"/>
              <a:ea typeface="Arial"/>
              <a:cs typeface="Arial"/>
              <a:sym typeface="Arial"/>
            </a:endParaRPr>
          </a:p>
          <a:p>
            <a:pPr indent="0" lvl="0" marL="0" rtl="0" algn="l">
              <a:lnSpc>
                <a:spcPct val="95000"/>
              </a:lnSpc>
              <a:spcBef>
                <a:spcPts val="800"/>
              </a:spcBef>
              <a:spcAft>
                <a:spcPts val="0"/>
              </a:spcAft>
              <a:buSzPts val="852"/>
              <a:buNone/>
            </a:pPr>
            <a:r>
              <a:rPr lang="el" sz="1246">
                <a:solidFill>
                  <a:srgbClr val="333333"/>
                </a:solidFill>
                <a:highlight>
                  <a:srgbClr val="F8F8F8"/>
                </a:highlight>
                <a:latin typeface="Arial"/>
                <a:ea typeface="Arial"/>
                <a:cs typeface="Arial"/>
                <a:sym typeface="Arial"/>
              </a:rPr>
              <a:t>β) Ενθαρρύνουν την ανάπτυξη διαφόρων μορφών δευτεροβάθμιας εκπαίδευσης, τόσο γενικής όσο και επαγγελματικής, τις καθιστούν ανοιχτές και προσιτές σε κάθε παιδί, και παίρνουν κατάλληλα μέτρα, όπως η θέσπιση της δωρεάν εκπαίδευσης και της προσφοράς χρηματικής βοήθειας σε περίπτωση ανάγκης.</a:t>
            </a:r>
            <a:endParaRPr sz="1246">
              <a:solidFill>
                <a:srgbClr val="333333"/>
              </a:solidFill>
              <a:highlight>
                <a:srgbClr val="F8F8F8"/>
              </a:highlight>
              <a:latin typeface="Arial"/>
              <a:ea typeface="Arial"/>
              <a:cs typeface="Arial"/>
              <a:sym typeface="Arial"/>
            </a:endParaRPr>
          </a:p>
          <a:p>
            <a:pPr indent="0" lvl="0" marL="0" rtl="0" algn="l">
              <a:lnSpc>
                <a:spcPct val="95000"/>
              </a:lnSpc>
              <a:spcBef>
                <a:spcPts val="800"/>
              </a:spcBef>
              <a:spcAft>
                <a:spcPts val="0"/>
              </a:spcAft>
              <a:buSzPts val="852"/>
              <a:buNone/>
            </a:pPr>
            <a:r>
              <a:rPr lang="el" sz="1246">
                <a:solidFill>
                  <a:srgbClr val="333333"/>
                </a:solidFill>
                <a:highlight>
                  <a:srgbClr val="F8F8F8"/>
                </a:highlight>
                <a:latin typeface="Arial"/>
                <a:ea typeface="Arial"/>
                <a:cs typeface="Arial"/>
                <a:sym typeface="Arial"/>
              </a:rPr>
              <a:t>γ) Εξασφαλίζουν σε όλους την πρόσβαση στην ανώτατη παιδεία με όλα τα κατάλληλα μέσα, σε συνάρτηση με τις ικανότητες του καθενός.</a:t>
            </a:r>
            <a:endParaRPr sz="1246">
              <a:solidFill>
                <a:srgbClr val="333333"/>
              </a:solidFill>
              <a:highlight>
                <a:srgbClr val="F8F8F8"/>
              </a:highlight>
              <a:latin typeface="Arial"/>
              <a:ea typeface="Arial"/>
              <a:cs typeface="Arial"/>
              <a:sym typeface="Arial"/>
            </a:endParaRPr>
          </a:p>
          <a:p>
            <a:pPr indent="0" lvl="0" marL="0" rtl="0" algn="l">
              <a:lnSpc>
                <a:spcPct val="95000"/>
              </a:lnSpc>
              <a:spcBef>
                <a:spcPts val="800"/>
              </a:spcBef>
              <a:spcAft>
                <a:spcPts val="0"/>
              </a:spcAft>
              <a:buSzPts val="852"/>
              <a:buNone/>
            </a:pPr>
            <a:r>
              <a:rPr lang="el" sz="1246">
                <a:solidFill>
                  <a:srgbClr val="333333"/>
                </a:solidFill>
                <a:highlight>
                  <a:srgbClr val="F8F8F8"/>
                </a:highlight>
                <a:latin typeface="Arial"/>
                <a:ea typeface="Arial"/>
                <a:cs typeface="Arial"/>
                <a:sym typeface="Arial"/>
              </a:rPr>
              <a:t>δ) Καθιστούν ανοιχτές και προσιτές σε κάθε παιδί τη σχολική και την επαγγελματική ενημέρωση και τον προσανατολισμό.</a:t>
            </a:r>
            <a:endParaRPr sz="1246">
              <a:solidFill>
                <a:srgbClr val="333333"/>
              </a:solidFill>
              <a:highlight>
                <a:srgbClr val="F8F8F8"/>
              </a:highlight>
              <a:latin typeface="Arial"/>
              <a:ea typeface="Arial"/>
              <a:cs typeface="Arial"/>
              <a:sym typeface="Arial"/>
            </a:endParaRPr>
          </a:p>
          <a:p>
            <a:pPr indent="0" lvl="0" marL="0" rtl="0" algn="l">
              <a:lnSpc>
                <a:spcPct val="95000"/>
              </a:lnSpc>
              <a:spcBef>
                <a:spcPts val="800"/>
              </a:spcBef>
              <a:spcAft>
                <a:spcPts val="0"/>
              </a:spcAft>
              <a:buSzPts val="852"/>
              <a:buNone/>
            </a:pPr>
            <a:r>
              <a:rPr lang="el" sz="1246">
                <a:solidFill>
                  <a:srgbClr val="333333"/>
                </a:solidFill>
                <a:highlight>
                  <a:srgbClr val="F8F8F8"/>
                </a:highlight>
                <a:latin typeface="Arial"/>
                <a:ea typeface="Arial"/>
                <a:cs typeface="Arial"/>
                <a:sym typeface="Arial"/>
              </a:rPr>
              <a:t>ε) Παίρνουν μέτρα για να ενθαρρύνουν την τακτική σχολική φοίτηση και τη μείωση του ποσοστού εγκατάλειψης των σχολικών σπουδών.</a:t>
            </a:r>
            <a:endParaRPr sz="1246">
              <a:solidFill>
                <a:srgbClr val="333333"/>
              </a:solidFill>
              <a:highlight>
                <a:srgbClr val="F8F8F8"/>
              </a:highlight>
              <a:latin typeface="Arial"/>
              <a:ea typeface="Arial"/>
              <a:cs typeface="Arial"/>
              <a:sym typeface="Arial"/>
            </a:endParaRPr>
          </a:p>
          <a:p>
            <a:pPr indent="0" lvl="0" marL="0" rtl="0" algn="l">
              <a:lnSpc>
                <a:spcPct val="95000"/>
              </a:lnSpc>
              <a:spcBef>
                <a:spcPts val="800"/>
              </a:spcBef>
              <a:spcAft>
                <a:spcPts val="0"/>
              </a:spcAft>
              <a:buSzPts val="852"/>
              <a:buNone/>
            </a:pPr>
            <a:r>
              <a:rPr lang="el" sz="1246">
                <a:solidFill>
                  <a:srgbClr val="333333"/>
                </a:solidFill>
                <a:highlight>
                  <a:srgbClr val="F8F8F8"/>
                </a:highlight>
                <a:latin typeface="Arial"/>
                <a:ea typeface="Arial"/>
                <a:cs typeface="Arial"/>
                <a:sym typeface="Arial"/>
              </a:rPr>
              <a:t>2. Τα Συμβαλλόμενα Κράτη παίρνουν όλα τα κατάλληλα μέτρα για την εφαρμογή της σχολικής πειθαρχίας με τρόπο που να ταιριάζει στην αξιοπρέπεια του παιδιού ως ανθρώπινου όντος, και σύμφωνα με την παρούσα Σύμβαση.</a:t>
            </a:r>
            <a:endParaRPr sz="1246">
              <a:solidFill>
                <a:srgbClr val="333333"/>
              </a:solidFill>
              <a:highlight>
                <a:srgbClr val="F8F8F8"/>
              </a:highlight>
              <a:latin typeface="Arial"/>
              <a:ea typeface="Arial"/>
              <a:cs typeface="Arial"/>
              <a:sym typeface="Arial"/>
            </a:endParaRPr>
          </a:p>
          <a:p>
            <a:pPr indent="0" lvl="0" marL="0" rtl="0" algn="l">
              <a:lnSpc>
                <a:spcPct val="95000"/>
              </a:lnSpc>
              <a:spcBef>
                <a:spcPts val="800"/>
              </a:spcBef>
              <a:spcAft>
                <a:spcPts val="0"/>
              </a:spcAft>
              <a:buSzPts val="852"/>
              <a:buNone/>
            </a:pPr>
            <a:r>
              <a:rPr lang="el" sz="1246">
                <a:solidFill>
                  <a:srgbClr val="333333"/>
                </a:solidFill>
                <a:highlight>
                  <a:srgbClr val="F8F8F8"/>
                </a:highlight>
                <a:latin typeface="Arial"/>
                <a:ea typeface="Arial"/>
                <a:cs typeface="Arial"/>
                <a:sym typeface="Arial"/>
              </a:rPr>
              <a:t>3.Τα Συμβαλλόμενα Κράτη προάγουν και ενθαρρύνουν τη διεθνή συνεργασία στον τομέα της παιδείας, με σκοπό να συμβάλλουν κυρίως στην εξάλειψη της άγνοιας και του αναλφαβητισμού στον κόσμο και να διευκολύνουν την πρόσβαση στις επιστημονικές και τεχνικές γνώσεις και στις σύγχρονες εκπαιδευτικές μεθόδους. Για το σκοπό αυτόν, λαμβάνονται ιδιαίτερα υπόψη οι ανάγκες των υπό ανάπτυξη χωρών.</a:t>
            </a:r>
            <a:endParaRPr sz="1246">
              <a:solidFill>
                <a:srgbClr val="333333"/>
              </a:solidFill>
              <a:highlight>
                <a:srgbClr val="F8F8F8"/>
              </a:highlight>
              <a:latin typeface="Arial"/>
              <a:ea typeface="Arial"/>
              <a:cs typeface="Arial"/>
              <a:sym typeface="Arial"/>
            </a:endParaRPr>
          </a:p>
          <a:p>
            <a:pPr indent="0" lvl="0" marL="0" rtl="0" algn="l">
              <a:lnSpc>
                <a:spcPct val="95000"/>
              </a:lnSpc>
              <a:spcBef>
                <a:spcPts val="800"/>
              </a:spcBef>
              <a:spcAft>
                <a:spcPts val="1200"/>
              </a:spcAft>
              <a:buSzPts val="852"/>
              <a:buNone/>
            </a:pPr>
            <a:r>
              <a:t/>
            </a:r>
            <a:endParaRPr sz="1695"/>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8"/>
          <p:cNvSpPr txBox="1"/>
          <p:nvPr>
            <p:ph type="title"/>
          </p:nvPr>
        </p:nvSpPr>
        <p:spPr>
          <a:xfrm>
            <a:off x="311700" y="391350"/>
            <a:ext cx="8520600" cy="62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l" sz="2580">
                <a:latin typeface="Comic Sans MS"/>
                <a:ea typeface="Comic Sans MS"/>
                <a:cs typeface="Comic Sans MS"/>
                <a:sym typeface="Comic Sans MS"/>
              </a:rPr>
              <a:t>Σύμβαση για τα δικαιώματα των Ατόμων με Αναπηρία</a:t>
            </a:r>
            <a:endParaRPr sz="2580">
              <a:latin typeface="Comic Sans MS"/>
              <a:ea typeface="Comic Sans MS"/>
              <a:cs typeface="Comic Sans MS"/>
              <a:sym typeface="Comic Sans MS"/>
            </a:endParaRPr>
          </a:p>
        </p:txBody>
      </p:sp>
      <p:sp>
        <p:nvSpPr>
          <p:cNvPr id="88" name="Google Shape;88;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b="1" lang="el" sz="1750">
                <a:solidFill>
                  <a:srgbClr val="333333"/>
                </a:solidFill>
                <a:latin typeface="Arial"/>
                <a:ea typeface="Arial"/>
                <a:cs typeface="Arial"/>
                <a:sym typeface="Arial"/>
              </a:rPr>
              <a:t>Άρθρο 24</a:t>
            </a:r>
            <a:endParaRPr b="1" sz="1750">
              <a:solidFill>
                <a:srgbClr val="333333"/>
              </a:solidFill>
              <a:latin typeface="Arial"/>
              <a:ea typeface="Arial"/>
              <a:cs typeface="Arial"/>
              <a:sym typeface="Arial"/>
            </a:endParaRPr>
          </a:p>
          <a:p>
            <a:pPr indent="0" lvl="0" marL="0" rtl="0" algn="ctr">
              <a:spcBef>
                <a:spcPts val="2000"/>
              </a:spcBef>
              <a:spcAft>
                <a:spcPts val="0"/>
              </a:spcAft>
              <a:buNone/>
            </a:pPr>
            <a:r>
              <a:rPr b="1" lang="el" sz="1750">
                <a:solidFill>
                  <a:srgbClr val="333333"/>
                </a:solidFill>
                <a:latin typeface="Arial"/>
                <a:ea typeface="Arial"/>
                <a:cs typeface="Arial"/>
                <a:sym typeface="Arial"/>
              </a:rPr>
              <a:t>Εκπαίδευση</a:t>
            </a:r>
            <a:endParaRPr b="1" sz="1750">
              <a:solidFill>
                <a:srgbClr val="333333"/>
              </a:solidFill>
              <a:latin typeface="Arial"/>
              <a:ea typeface="Arial"/>
              <a:cs typeface="Arial"/>
              <a:sym typeface="Arial"/>
            </a:endParaRPr>
          </a:p>
          <a:p>
            <a:pPr indent="0" lvl="0" marL="0" rtl="0" algn="l">
              <a:spcBef>
                <a:spcPts val="2000"/>
              </a:spcBef>
              <a:spcAft>
                <a:spcPts val="0"/>
              </a:spcAft>
              <a:buNone/>
            </a:pPr>
            <a:r>
              <a:rPr lang="el" sz="1750">
                <a:solidFill>
                  <a:srgbClr val="333333"/>
                </a:solidFill>
                <a:latin typeface="Arial"/>
                <a:ea typeface="Arial"/>
                <a:cs typeface="Arial"/>
                <a:sym typeface="Arial"/>
              </a:rPr>
              <a:t>Τα Κράτη Μέλη αναγνωρίζουν το δικαίωμα των ΑμεΑ στην εκπαίδευση. Με σκοπό να πραγματοποιήσουν το δικαίωμα αυτό χωρίς διάκριση και βάσει των ίσων ευκαιριών,τα Κράτη Μέρη εξασφαλίζουν ένα σύστημα ενταξιακής εκπαίδευσης σε όλα τα επίπεδα και δια βίου μάθηση.</a:t>
            </a:r>
            <a:endParaRPr sz="1750">
              <a:solidFill>
                <a:srgbClr val="333333"/>
              </a:solidFill>
              <a:latin typeface="Arial"/>
              <a:ea typeface="Arial"/>
              <a:cs typeface="Arial"/>
              <a:sym typeface="Arial"/>
            </a:endParaRPr>
          </a:p>
          <a:p>
            <a:pPr indent="0" lvl="0" marL="0" rtl="0" algn="l">
              <a:spcBef>
                <a:spcPts val="2000"/>
              </a:spcBef>
              <a:spcAft>
                <a:spcPts val="12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9"/>
          <p:cNvSpPr txBox="1"/>
          <p:nvPr>
            <p:ph idx="1" type="body"/>
          </p:nvPr>
        </p:nvSpPr>
        <p:spPr>
          <a:xfrm>
            <a:off x="311700" y="130775"/>
            <a:ext cx="8520600" cy="5110200"/>
          </a:xfrm>
          <a:prstGeom prst="rect">
            <a:avLst/>
          </a:prstGeom>
        </p:spPr>
        <p:txBody>
          <a:bodyPr anchorCtr="0" anchor="t" bIns="91425" lIns="91425" spcFirstLastPara="1" rIns="91425" wrap="square" tIns="91425">
            <a:spAutoFit/>
          </a:bodyPr>
          <a:lstStyle/>
          <a:p>
            <a:pPr indent="0" lvl="0" marL="0" rtl="0" algn="l">
              <a:lnSpc>
                <a:spcPct val="100000"/>
              </a:lnSpc>
              <a:spcBef>
                <a:spcPts val="0"/>
              </a:spcBef>
              <a:spcAft>
                <a:spcPts val="0"/>
              </a:spcAft>
              <a:buNone/>
            </a:pPr>
            <a:r>
              <a:rPr b="1" lang="el" sz="1550">
                <a:solidFill>
                  <a:srgbClr val="000000"/>
                </a:solidFill>
                <a:highlight>
                  <a:srgbClr val="FFFFFF"/>
                </a:highlight>
                <a:latin typeface="Verdana"/>
                <a:ea typeface="Verdana"/>
                <a:cs typeface="Verdana"/>
                <a:sym typeface="Verdana"/>
              </a:rPr>
              <a:t>Άρθρο 16 Συνταγμα της Ελλάδος</a:t>
            </a:r>
            <a:endParaRPr b="1" sz="1550">
              <a:solidFill>
                <a:srgbClr val="000000"/>
              </a:solidFill>
              <a:highlight>
                <a:srgbClr val="FFFFFF"/>
              </a:highlight>
              <a:latin typeface="Verdana"/>
              <a:ea typeface="Verdana"/>
              <a:cs typeface="Verdana"/>
              <a:sym typeface="Verdana"/>
            </a:endParaRPr>
          </a:p>
          <a:p>
            <a:pPr indent="0" lvl="0" marL="0" rtl="0" algn="l">
              <a:lnSpc>
                <a:spcPct val="100000"/>
              </a:lnSpc>
              <a:spcBef>
                <a:spcPts val="0"/>
              </a:spcBef>
              <a:spcAft>
                <a:spcPts val="0"/>
              </a:spcAft>
              <a:buNone/>
            </a:pPr>
            <a:r>
              <a:rPr lang="el" sz="1450">
                <a:solidFill>
                  <a:srgbClr val="000000"/>
                </a:solidFill>
                <a:highlight>
                  <a:srgbClr val="FFFFFF"/>
                </a:highlight>
                <a:latin typeface="Verdana"/>
                <a:ea typeface="Verdana"/>
                <a:cs typeface="Verdana"/>
                <a:sym typeface="Verdana"/>
              </a:rPr>
              <a:t>1,H τέχνη και η επιστήμη, η έρευνα και η διδασκαλία είναι ελεύθερες η ανάπτυξη και η προαγωγή τους αποτελεί υποχρέωση του Kράτους. H ακαδημαϊκή ελευθερία και η ελευθερία της διδασκαλίας δεν απαλλάσσουν από το καθήκον της υπακοής στο Σύνταγμα.</a:t>
            </a:r>
            <a:endParaRPr sz="1450">
              <a:solidFill>
                <a:srgbClr val="000000"/>
              </a:solidFill>
              <a:highlight>
                <a:srgbClr val="FFFFFF"/>
              </a:highlight>
              <a:latin typeface="Verdana"/>
              <a:ea typeface="Verdana"/>
              <a:cs typeface="Verdana"/>
              <a:sym typeface="Verdana"/>
            </a:endParaRPr>
          </a:p>
          <a:p>
            <a:pPr indent="0" lvl="0" marL="0" rtl="0" algn="l">
              <a:lnSpc>
                <a:spcPct val="100000"/>
              </a:lnSpc>
              <a:spcBef>
                <a:spcPts val="0"/>
              </a:spcBef>
              <a:spcAft>
                <a:spcPts val="0"/>
              </a:spcAft>
              <a:buNone/>
            </a:pPr>
            <a:r>
              <a:rPr lang="el" sz="1450">
                <a:solidFill>
                  <a:srgbClr val="000000"/>
                </a:solidFill>
                <a:highlight>
                  <a:srgbClr val="FFFFFF"/>
                </a:highlight>
                <a:latin typeface="Verdana"/>
                <a:ea typeface="Verdana"/>
                <a:cs typeface="Verdana"/>
                <a:sym typeface="Verdana"/>
              </a:rPr>
              <a:t>2. H παιδεία αποτελεί βασική αποστολή του Kράτους και έχει σκοπό την ηθική, πνευματική, επαγγελματική και φυσική αγωγή των Eλλήνων, την ανάπτυξη της εθνικής και θρησκευτικής συνείδησης και τη διάπλασή τους σε ελεύθερους και υπεύθυνους πολίτες.</a:t>
            </a:r>
            <a:endParaRPr sz="1450">
              <a:solidFill>
                <a:srgbClr val="000000"/>
              </a:solidFill>
              <a:highlight>
                <a:srgbClr val="FFFFFF"/>
              </a:highlight>
              <a:latin typeface="Verdana"/>
              <a:ea typeface="Verdana"/>
              <a:cs typeface="Verdana"/>
              <a:sym typeface="Verdana"/>
            </a:endParaRPr>
          </a:p>
          <a:p>
            <a:pPr indent="0" lvl="0" marL="0" rtl="0" algn="l">
              <a:lnSpc>
                <a:spcPct val="100000"/>
              </a:lnSpc>
              <a:spcBef>
                <a:spcPts val="0"/>
              </a:spcBef>
              <a:spcAft>
                <a:spcPts val="0"/>
              </a:spcAft>
              <a:buNone/>
            </a:pPr>
            <a:r>
              <a:rPr lang="el" sz="1450">
                <a:solidFill>
                  <a:srgbClr val="000000"/>
                </a:solidFill>
                <a:highlight>
                  <a:srgbClr val="FFFFFF"/>
                </a:highlight>
                <a:latin typeface="Verdana"/>
                <a:ea typeface="Verdana"/>
                <a:cs typeface="Verdana"/>
                <a:sym typeface="Verdana"/>
              </a:rPr>
              <a:t>3. Tα έτη υποχρεωτικής φοίτησης δεν μπορεί να είναι λιγότερα από εννέα.</a:t>
            </a:r>
            <a:endParaRPr sz="1450">
              <a:solidFill>
                <a:srgbClr val="000000"/>
              </a:solidFill>
              <a:highlight>
                <a:srgbClr val="FFFFFF"/>
              </a:highlight>
              <a:latin typeface="Verdana"/>
              <a:ea typeface="Verdana"/>
              <a:cs typeface="Verdana"/>
              <a:sym typeface="Verdana"/>
            </a:endParaRPr>
          </a:p>
          <a:p>
            <a:pPr indent="0" lvl="0" marL="0" rtl="0" algn="l">
              <a:lnSpc>
                <a:spcPct val="100000"/>
              </a:lnSpc>
              <a:spcBef>
                <a:spcPts val="0"/>
              </a:spcBef>
              <a:spcAft>
                <a:spcPts val="0"/>
              </a:spcAft>
              <a:buNone/>
            </a:pPr>
            <a:r>
              <a:rPr lang="el" sz="1450">
                <a:solidFill>
                  <a:srgbClr val="000000"/>
                </a:solidFill>
                <a:highlight>
                  <a:srgbClr val="FFFFFF"/>
                </a:highlight>
                <a:latin typeface="Verdana"/>
                <a:ea typeface="Verdana"/>
                <a:cs typeface="Verdana"/>
                <a:sym typeface="Verdana"/>
              </a:rPr>
              <a:t>4. Όλοι οι Έλληνες έχουν δικαίωμα δωρεάν παιδείας, σε όλες τις βαθμίδες της, στα κρατικά εκπαιδευτήρια. Tο Kράτος ενισχύει τους σπουδαστές που διακρίνονται, καθώς και αυτούς που έχουν ανάγκη από βοήθεια ή ειδική προστασία, ανάλογα με τις ικανότητές τους.</a:t>
            </a:r>
            <a:endParaRPr sz="1450">
              <a:solidFill>
                <a:srgbClr val="000000"/>
              </a:solidFill>
              <a:highlight>
                <a:srgbClr val="FFFFFF"/>
              </a:highlight>
              <a:latin typeface="Verdana"/>
              <a:ea typeface="Verdana"/>
              <a:cs typeface="Verdana"/>
              <a:sym typeface="Verdana"/>
            </a:endParaRPr>
          </a:p>
          <a:p>
            <a:pPr indent="0" lvl="0" marL="0" rtl="0" algn="l">
              <a:lnSpc>
                <a:spcPct val="100000"/>
              </a:lnSpc>
              <a:spcBef>
                <a:spcPts val="0"/>
              </a:spcBef>
              <a:spcAft>
                <a:spcPts val="0"/>
              </a:spcAft>
              <a:buNone/>
            </a:pPr>
            <a:r>
              <a:rPr lang="el" sz="1450">
                <a:solidFill>
                  <a:srgbClr val="000000"/>
                </a:solidFill>
                <a:highlight>
                  <a:srgbClr val="FFFFFF"/>
                </a:highlight>
                <a:latin typeface="Verdana"/>
                <a:ea typeface="Verdana"/>
                <a:cs typeface="Verdana"/>
                <a:sym typeface="Verdana"/>
              </a:rPr>
              <a:t>5. H ανώτατη εκπαίδευση παρέχεται αποκλειστικά από ιδρύματα που αποτελούν νομικά πρόσωπα δημοσίου δικαίου με πλήρη αυτοδιοίκηση. Tα ιδρύματα αυτά τελούν υπό την εποπτεία του Kράτους, έχουν δικαίωμα να ενισχύονται οικονομικά από αυτό και λειτουργούν σύμφωνα με τους νόμους που αφορούν τους οργανισμούς τους. Συγχώνευση ή κατάτμηση ανώτατων εκπαιδευτικών ιδρυμάτων μπορεί να γίνει και κατά παρέκκλιση από κάθε αντίθετη διάταξη, όπως νόμος ορίζει.</a:t>
            </a:r>
            <a:endParaRPr sz="1450">
              <a:solidFill>
                <a:srgbClr val="000000"/>
              </a:solidFill>
              <a:highlight>
                <a:srgbClr val="FFFFFF"/>
              </a:highlight>
              <a:latin typeface="Verdana"/>
              <a:ea typeface="Verdana"/>
              <a:cs typeface="Verdana"/>
              <a:sym typeface="Verdana"/>
            </a:endParaRPr>
          </a:p>
          <a:p>
            <a:pPr indent="0" lvl="0" marL="0" rtl="0" algn="l">
              <a:lnSpc>
                <a:spcPct val="100000"/>
              </a:lnSpc>
              <a:spcBef>
                <a:spcPts val="0"/>
              </a:spcBef>
              <a:spcAft>
                <a:spcPts val="0"/>
              </a:spcAft>
              <a:buNone/>
            </a:pPr>
            <a:r>
              <a:rPr lang="el" sz="1450">
                <a:solidFill>
                  <a:srgbClr val="000000"/>
                </a:solidFill>
                <a:highlight>
                  <a:srgbClr val="FFFFFF"/>
                </a:highlight>
                <a:latin typeface="Verdana"/>
                <a:ea typeface="Verdana"/>
                <a:cs typeface="Verdana"/>
                <a:sym typeface="Verdana"/>
              </a:rPr>
              <a:t>Eιδικός νόμος ορίζει όσα αφορούν τους φοιτητικούς συλλόγους και τη συμμετοχή των σπουδαστών σ' αυτούς.</a:t>
            </a:r>
            <a:endParaRPr sz="1450">
              <a:solidFill>
                <a:srgbClr val="000000"/>
              </a:solidFill>
              <a:highlight>
                <a:srgbClr val="FFFFFF"/>
              </a:highlight>
              <a:latin typeface="Verdana"/>
              <a:ea typeface="Verdana"/>
              <a:cs typeface="Verdana"/>
              <a:sym typeface="Verdana"/>
            </a:endParaRPr>
          </a:p>
          <a:p>
            <a:pPr indent="0" lvl="0" marL="0" rtl="0" algn="l">
              <a:lnSpc>
                <a:spcPct val="100000"/>
              </a:lnSpc>
              <a:spcBef>
                <a:spcPts val="0"/>
              </a:spcBef>
              <a:spcAft>
                <a:spcPts val="0"/>
              </a:spcAft>
              <a:buNone/>
            </a:pPr>
            <a:r>
              <a:t/>
            </a:r>
            <a:endParaRPr sz="145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0"/>
          <p:cNvSpPr txBox="1"/>
          <p:nvPr>
            <p:ph idx="1" type="body"/>
          </p:nvPr>
        </p:nvSpPr>
        <p:spPr>
          <a:xfrm>
            <a:off x="257225" y="128125"/>
            <a:ext cx="8520600" cy="5039100"/>
          </a:xfrm>
          <a:prstGeom prst="rect">
            <a:avLst/>
          </a:prstGeom>
        </p:spPr>
        <p:txBody>
          <a:bodyPr anchorCtr="0" anchor="t" bIns="91425" lIns="91425" spcFirstLastPara="1" rIns="91425" wrap="square" tIns="91425">
            <a:spAutoFit/>
          </a:bodyPr>
          <a:lstStyle/>
          <a:p>
            <a:pPr indent="0" lvl="0" marL="0" rtl="0" algn="l">
              <a:lnSpc>
                <a:spcPct val="80000"/>
              </a:lnSpc>
              <a:spcBef>
                <a:spcPts val="0"/>
              </a:spcBef>
              <a:spcAft>
                <a:spcPts val="0"/>
              </a:spcAft>
              <a:buNone/>
            </a:pPr>
            <a:r>
              <a:rPr lang="el" sz="1450">
                <a:solidFill>
                  <a:srgbClr val="000000"/>
                </a:solidFill>
                <a:highlight>
                  <a:srgbClr val="FFFFFF"/>
                </a:highlight>
                <a:latin typeface="Verdana"/>
                <a:ea typeface="Verdana"/>
                <a:cs typeface="Verdana"/>
                <a:sym typeface="Verdana"/>
              </a:rPr>
              <a:t>6. Oι καθηγητές των ανώτατων εκπαιδευτικών ιδρυμάτων είναι δημόσιοι λειτουργοί. Tο υπόλοιπο διδακτικό προσωπικό τους επιτελεί επίσης δημόσιο λειτούργημα, με τις προϋποθέσεις που νόμος ορίζει. Tα σχετικά με την κατάσταση όλων αυτών των προσώπων καθορίζονται από τους οργανισμούς των οικείων ιδρυμάτων.</a:t>
            </a:r>
            <a:endParaRPr sz="1450">
              <a:solidFill>
                <a:srgbClr val="000000"/>
              </a:solidFill>
              <a:highlight>
                <a:srgbClr val="FFFFFF"/>
              </a:highlight>
              <a:latin typeface="Verdana"/>
              <a:ea typeface="Verdana"/>
              <a:cs typeface="Verdana"/>
              <a:sym typeface="Verdana"/>
            </a:endParaRPr>
          </a:p>
          <a:p>
            <a:pPr indent="0" lvl="0" marL="0" rtl="0" algn="l">
              <a:lnSpc>
                <a:spcPct val="80000"/>
              </a:lnSpc>
              <a:spcBef>
                <a:spcPts val="0"/>
              </a:spcBef>
              <a:spcAft>
                <a:spcPts val="0"/>
              </a:spcAft>
              <a:buNone/>
            </a:pPr>
            <a:r>
              <a:rPr lang="el" sz="1450">
                <a:solidFill>
                  <a:srgbClr val="000000"/>
                </a:solidFill>
                <a:highlight>
                  <a:srgbClr val="FFFFFF"/>
                </a:highlight>
                <a:latin typeface="Verdana"/>
                <a:ea typeface="Verdana"/>
                <a:cs typeface="Verdana"/>
                <a:sym typeface="Verdana"/>
              </a:rPr>
              <a:t>Oι καθηγητές των ανώτατων εκπαιδευτικών ιδρυμάτων δεν μπορούν να παυθούν προτού λήξει σύμφωνα με το νόμο ο χρόνος υπηρεσίας τους παρά μόνο με τις ουσιαστικές προϋποθέσεις που προβλέπονται στο άρθρο 88 παράγραφος 4 και ύστερα από απόφαση συμβουλίου που αποτελείται κατά πλειοψηφία από ανώτατους δικαστικούς λειτουργούς, όπως νόμος ορίζει.</a:t>
            </a:r>
            <a:endParaRPr sz="1450">
              <a:solidFill>
                <a:srgbClr val="000000"/>
              </a:solidFill>
              <a:highlight>
                <a:srgbClr val="FFFFFF"/>
              </a:highlight>
              <a:latin typeface="Verdana"/>
              <a:ea typeface="Verdana"/>
              <a:cs typeface="Verdana"/>
              <a:sym typeface="Verdana"/>
            </a:endParaRPr>
          </a:p>
          <a:p>
            <a:pPr indent="0" lvl="0" marL="0" rtl="0" algn="l">
              <a:lnSpc>
                <a:spcPct val="80000"/>
              </a:lnSpc>
              <a:spcBef>
                <a:spcPts val="0"/>
              </a:spcBef>
              <a:spcAft>
                <a:spcPts val="0"/>
              </a:spcAft>
              <a:buNone/>
            </a:pPr>
            <a:r>
              <a:rPr lang="el" sz="1450">
                <a:solidFill>
                  <a:srgbClr val="000000"/>
                </a:solidFill>
                <a:highlight>
                  <a:srgbClr val="FFFFFF"/>
                </a:highlight>
                <a:latin typeface="Verdana"/>
                <a:ea typeface="Verdana"/>
                <a:cs typeface="Verdana"/>
                <a:sym typeface="Verdana"/>
              </a:rPr>
              <a:t>Nόμος ορίζει το όριο της ηλικίας των καθηγητών των ανώτατων εκπαιδευτικών ιδρυμάτων  εωσότου εκδοθεί ο νόμος αυτός οι καθηγητές που υπηρετούν αποχωρούν αυτοδικαίως μόλις λήξει το ακαδημαϊκό έτος μέσα στο οποίο συμπληρώνουν το εξηκοστό έβδομο έτος της ηλικίας τους.</a:t>
            </a:r>
            <a:endParaRPr sz="1450">
              <a:solidFill>
                <a:srgbClr val="000000"/>
              </a:solidFill>
              <a:highlight>
                <a:srgbClr val="FFFFFF"/>
              </a:highlight>
              <a:latin typeface="Verdana"/>
              <a:ea typeface="Verdana"/>
              <a:cs typeface="Verdana"/>
              <a:sym typeface="Verdana"/>
            </a:endParaRPr>
          </a:p>
          <a:p>
            <a:pPr indent="0" lvl="0" marL="0" rtl="0" algn="l">
              <a:lnSpc>
                <a:spcPct val="80000"/>
              </a:lnSpc>
              <a:spcBef>
                <a:spcPts val="0"/>
              </a:spcBef>
              <a:spcAft>
                <a:spcPts val="0"/>
              </a:spcAft>
              <a:buNone/>
            </a:pPr>
            <a:r>
              <a:rPr lang="el" sz="1450">
                <a:solidFill>
                  <a:srgbClr val="000000"/>
                </a:solidFill>
                <a:highlight>
                  <a:srgbClr val="FFFFFF"/>
                </a:highlight>
                <a:latin typeface="Verdana"/>
                <a:ea typeface="Verdana"/>
                <a:cs typeface="Verdana"/>
                <a:sym typeface="Verdana"/>
              </a:rPr>
              <a:t>7. H επαγγελματική και κάθε άλλη ειδική εκπαίδευση παρέχεται από το Kράτος και με σχολές ανώτερης βαθμίδας για χρονικό διάστημα όχι μεγαλύτερο από τρία χρόνια, όπως προβλέπεται ειδικότερα από το νόμο, που ορίζει και τα επαγγελματικά δικαιώματα όσων αποφοιτούν από τις σχολές αυτές.</a:t>
            </a:r>
            <a:endParaRPr sz="1450">
              <a:solidFill>
                <a:srgbClr val="000000"/>
              </a:solidFill>
              <a:highlight>
                <a:srgbClr val="FFFFFF"/>
              </a:highlight>
              <a:latin typeface="Verdana"/>
              <a:ea typeface="Verdana"/>
              <a:cs typeface="Verdana"/>
              <a:sym typeface="Verdana"/>
            </a:endParaRPr>
          </a:p>
          <a:p>
            <a:pPr indent="0" lvl="0" marL="0" rtl="0" algn="l">
              <a:lnSpc>
                <a:spcPct val="80000"/>
              </a:lnSpc>
              <a:spcBef>
                <a:spcPts val="0"/>
              </a:spcBef>
              <a:spcAft>
                <a:spcPts val="0"/>
              </a:spcAft>
              <a:buNone/>
            </a:pPr>
            <a:r>
              <a:rPr lang="el" sz="1450">
                <a:solidFill>
                  <a:srgbClr val="000000"/>
                </a:solidFill>
                <a:highlight>
                  <a:srgbClr val="FFFFFF"/>
                </a:highlight>
                <a:latin typeface="Verdana"/>
                <a:ea typeface="Verdana"/>
                <a:cs typeface="Verdana"/>
                <a:sym typeface="Verdana"/>
              </a:rPr>
              <a:t>8. Nόμος ορίζει τις προϋποθέσεις και τους όρους χορήγησης άδειας για την ίδρυση και λειτουργία εκπαιδευτηρίων που δεν ανήκουν στο Kράτος, τα σχετικά με την εποπτεία που ασκείται πάνω σ' αυτά, καθώς και την υπηρεσιακή κατάσταση του διδακτικού προσωπικού τους.</a:t>
            </a:r>
            <a:endParaRPr sz="1450">
              <a:solidFill>
                <a:srgbClr val="000000"/>
              </a:solidFill>
              <a:highlight>
                <a:srgbClr val="FFFFFF"/>
              </a:highlight>
              <a:latin typeface="Verdana"/>
              <a:ea typeface="Verdana"/>
              <a:cs typeface="Verdana"/>
              <a:sym typeface="Verdana"/>
            </a:endParaRPr>
          </a:p>
          <a:p>
            <a:pPr indent="0" lvl="0" marL="0" rtl="0" algn="l">
              <a:lnSpc>
                <a:spcPct val="80000"/>
              </a:lnSpc>
              <a:spcBef>
                <a:spcPts val="0"/>
              </a:spcBef>
              <a:spcAft>
                <a:spcPts val="0"/>
              </a:spcAft>
              <a:buNone/>
            </a:pPr>
            <a:r>
              <a:rPr lang="el" sz="1450">
                <a:solidFill>
                  <a:srgbClr val="000000"/>
                </a:solidFill>
                <a:highlight>
                  <a:srgbClr val="FFFFFF"/>
                </a:highlight>
                <a:latin typeface="Verdana"/>
                <a:ea typeface="Verdana"/>
                <a:cs typeface="Verdana"/>
                <a:sym typeface="Verdana"/>
              </a:rPr>
              <a:t>H σύσταση ανώτατων σχολών από ιδιώτες απαγορεύεται.</a:t>
            </a:r>
            <a:endParaRPr sz="1450">
              <a:solidFill>
                <a:srgbClr val="000000"/>
              </a:solidFill>
              <a:highlight>
                <a:srgbClr val="FFFFFF"/>
              </a:highlight>
              <a:latin typeface="Verdana"/>
              <a:ea typeface="Verdana"/>
              <a:cs typeface="Verdana"/>
              <a:sym typeface="Verdana"/>
            </a:endParaRPr>
          </a:p>
          <a:p>
            <a:pPr indent="0" lvl="0" marL="0" rtl="0" algn="l">
              <a:lnSpc>
                <a:spcPct val="80000"/>
              </a:lnSpc>
              <a:spcBef>
                <a:spcPts val="0"/>
              </a:spcBef>
              <a:spcAft>
                <a:spcPts val="0"/>
              </a:spcAft>
              <a:buNone/>
            </a:pPr>
            <a:r>
              <a:rPr lang="el" sz="1450">
                <a:solidFill>
                  <a:srgbClr val="000000"/>
                </a:solidFill>
                <a:highlight>
                  <a:srgbClr val="FFFFFF"/>
                </a:highlight>
                <a:latin typeface="Verdana"/>
                <a:ea typeface="Verdana"/>
                <a:cs typeface="Verdana"/>
                <a:sym typeface="Verdana"/>
              </a:rPr>
              <a:t>9. O αθλητισμός τελεί υπό την προστασία και την ανώτατη εποπτεία του Kράτους.</a:t>
            </a:r>
            <a:endParaRPr sz="1450">
              <a:solidFill>
                <a:srgbClr val="000000"/>
              </a:solidFill>
              <a:highlight>
                <a:srgbClr val="FFFFFF"/>
              </a:highlight>
              <a:latin typeface="Verdana"/>
              <a:ea typeface="Verdana"/>
              <a:cs typeface="Verdana"/>
              <a:sym typeface="Verdana"/>
            </a:endParaRPr>
          </a:p>
          <a:p>
            <a:pPr indent="0" lvl="0" marL="0" rtl="0" algn="l">
              <a:lnSpc>
                <a:spcPct val="80000"/>
              </a:lnSpc>
              <a:spcBef>
                <a:spcPts val="0"/>
              </a:spcBef>
              <a:spcAft>
                <a:spcPts val="0"/>
              </a:spcAft>
              <a:buNone/>
            </a:pPr>
            <a:r>
              <a:rPr lang="el" sz="1450">
                <a:solidFill>
                  <a:srgbClr val="000000"/>
                </a:solidFill>
                <a:highlight>
                  <a:srgbClr val="FFFFFF"/>
                </a:highlight>
                <a:latin typeface="Verdana"/>
                <a:ea typeface="Verdana"/>
                <a:cs typeface="Verdana"/>
                <a:sym typeface="Verdana"/>
              </a:rPr>
              <a:t>Tο Kράτος επιχορηγεί και ελέγχει τις ενώσεις των αθλητικών σωματείων κάθε είδους, όπως νόμος ορίζει. Nόμος ορίζει επίσης τη διάθεση των ενισχύσεων που παρέχονται κάθε φορά στις επιχορηγούμενες ενώσεις σύμφωνα με τον προορισμό τους.</a:t>
            </a:r>
            <a:endParaRPr sz="1450">
              <a:latin typeface="Verdana"/>
              <a:ea typeface="Verdana"/>
              <a:cs typeface="Verdana"/>
              <a:sym typeface="Verdana"/>
            </a:endParaRPr>
          </a:p>
          <a:p>
            <a:pPr indent="0" lvl="0" marL="0" rtl="0" algn="l">
              <a:lnSpc>
                <a:spcPct val="95000"/>
              </a:lnSpc>
              <a:spcBef>
                <a:spcPts val="0"/>
              </a:spcBef>
              <a:spcAft>
                <a:spcPts val="1200"/>
              </a:spcAft>
              <a:buNone/>
            </a:pPr>
            <a:r>
              <a:t/>
            </a:r>
            <a:endParaRPr sz="1450">
              <a:latin typeface="Verdana"/>
              <a:ea typeface="Verdana"/>
              <a:cs typeface="Verdana"/>
              <a:sym typeface="Verdana"/>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oral">
  <a:themeElements>
    <a:clrScheme name="Coral">
      <a:dk1>
        <a:srgbClr val="F55E61"/>
      </a:dk1>
      <a:lt1>
        <a:srgbClr val="FFFFFF"/>
      </a:lt1>
      <a:dk2>
        <a:srgbClr val="5E696C"/>
      </a:dk2>
      <a:lt2>
        <a:srgbClr val="BFC7CA"/>
      </a:lt2>
      <a:accent1>
        <a:srgbClr val="1E2D31"/>
      </a:accent1>
      <a:accent2>
        <a:srgbClr val="273C42"/>
      </a:accent2>
      <a:accent3>
        <a:srgbClr val="83D061"/>
      </a:accent3>
      <a:accent4>
        <a:srgbClr val="F6CD4C"/>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