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61" r:id="rId5"/>
    <p:sldId id="260" r:id="rId6"/>
    <p:sldId id="263" r:id="rId7"/>
    <p:sldId id="264" r:id="rId8"/>
    <p:sldId id="266" r:id="rId9"/>
    <p:sldId id="267" r:id="rId10"/>
    <p:sldId id="268" r:id="rId11"/>
    <p:sldId id="270" r:id="rId12"/>
    <p:sldId id="269" r:id="rId13"/>
    <p:sldId id="27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8" autoAdjust="0"/>
    <p:restoredTop sz="95324" autoAdjust="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06954-07E3-4EBA-B847-0F92B009A1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4D2436-6EE1-4F25-8F8E-9682C2AAAB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94C84E-1E5D-4608-B4B6-F8C109F11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DC82-0A35-4D28-8D0E-4C5171E83D84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C64CE5-90AC-4E51-B5FF-AF6255E0C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0EF55-112E-4BFD-96B2-2F29308D4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09A51-D585-487A-8E7C-F7304C56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290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6FDEA-F3F4-4244-949B-031216D32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BA1265-98BE-4359-905A-14381C30E9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7AD4A-9092-4AED-BA92-B40095863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DC82-0A35-4D28-8D0E-4C5171E83D84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B67102-1D8D-4F63-8B7A-3A0FC532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1F2E6B-8BF8-417C-A136-531E80B26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09A51-D585-487A-8E7C-F7304C56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000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EDFFA2-74EA-485A-911E-D81435239F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64910B-960D-4559-8E98-B5403AC77A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7F5F0C-7246-4F8F-A377-2E0F5B817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DC82-0A35-4D28-8D0E-4C5171E83D84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8251D-ADC5-4502-AF25-745C2F4F2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F464E3-837E-43D9-9D31-0DF553428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09A51-D585-487A-8E7C-F7304C56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533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90B30-4AE7-481F-BC5E-758F54276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91C9E-D9A2-459B-97F7-8149E66865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AEB40-163D-4853-85CC-3460C99F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DC82-0A35-4D28-8D0E-4C5171E83D84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FD9212-0901-4944-B3E9-398A560C1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EDE32-089D-4BA3-880B-0D16BB343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09A51-D585-487A-8E7C-F7304C56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318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47979-49AA-44F2-A75D-EB1253026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9E3153-B0F7-4BF9-92A4-0F5450DC4F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1ADBE2-F689-4E5F-9F12-BBB6A3F9D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DC82-0A35-4D28-8D0E-4C5171E83D84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A194DE-773F-438D-B787-8B2982619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59807-3D9D-4E34-A26D-2FACC16D4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09A51-D585-487A-8E7C-F7304C56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882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B7C92-75C3-453B-804B-BEB0C3DD6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EE966-B0FA-4F51-8BF7-E2D42B2369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674ECF-E80B-4010-BF8C-6D8F3311C0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B2D6D3-53AC-4BC6-9F10-2092256D0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DC82-0A35-4D28-8D0E-4C5171E83D84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49333-7D3F-41C9-9249-1E68F2CE0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CAF9AD-94B6-4B87-82FE-3BB302686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09A51-D585-487A-8E7C-F7304C56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288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84025-79CA-460C-8699-BD3483272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D1E902-94AD-47FE-96CD-8B0E4B0AA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773F66-3A86-4097-BAC3-76CBBB67EF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C81029-894A-409B-990E-8A6A86EC18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7B4C0B-5DD7-45D4-8F49-B16E97C31E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B0CC16-6637-4CB2-A4C0-887710EBE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DC82-0A35-4D28-8D0E-4C5171E83D84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FB4579-F242-4AAC-969F-4D533CD1E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DE4D05-763D-4B8C-A0C2-E2349146D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09A51-D585-487A-8E7C-F7304C56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034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AB5-8DD0-480D-A427-F39B691A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EC8CF3-DE25-47A7-8F09-407E586CC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DC82-0A35-4D28-8D0E-4C5171E83D84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6A3353-FA01-47D3-B860-CFB665209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6C0B1E-F607-4F0F-AA2A-7B696B5B8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09A51-D585-487A-8E7C-F7304C56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524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C371AA-DA79-4575-8DF1-C3EF8F1E5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DC82-0A35-4D28-8D0E-4C5171E83D84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91932B-2BBC-47AA-ADF3-3220AD52D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8CCAEA-0784-45D1-B33F-0C392C880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09A51-D585-487A-8E7C-F7304C56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862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C0D92-2A6D-431E-A4A7-16DE40395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54FA16-33FF-4AAC-9C92-EEFC6A990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A68DD5-AF47-406F-9779-4D93816CE9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BEA8E8-F0C0-4187-99EE-CDBF9E1FE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DC82-0A35-4D28-8D0E-4C5171E83D84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7E5783-A48B-4A93-B009-114B6F127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9BE2CF-06AB-4EFF-8154-2C45D0E0B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09A51-D585-487A-8E7C-F7304C56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70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563B-8A9A-4229-B7B8-8662BA90F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DB4E97-4A4C-4B7B-A314-5CC5944F01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8135F4-116C-4250-A37E-9E0139FC7D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7861CF-69A9-4A1C-AA00-8BB009BFF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DC82-0A35-4D28-8D0E-4C5171E83D84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8A3221-8AF0-4127-BA48-C3F0BD1C5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CC5F21-E423-4AC1-BCBC-975809AA9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09A51-D585-487A-8E7C-F7304C56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284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6DCDDA-3EEA-4DFE-B9BA-D9627DC78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D7FE27-3ADA-40D5-A619-1053AB8845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75E29-1405-4057-A636-91E699471D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2DC82-0A35-4D28-8D0E-4C5171E83D84}" type="datetimeFigureOut">
              <a:rPr lang="en-US" smtClean="0"/>
              <a:t>11/02/2026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E221F-A7B9-4A56-A631-02DA9E74D7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90A284-0DDB-4CB6-9B9B-C46769F508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09A51-D585-487A-8E7C-F7304C56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12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Τσικνοπέμπτη: Τι γιορτάζουμε / ήθη και έθιμα | Εκπαιδευτικές Επι-δεξιότητες">
            <a:extLst>
              <a:ext uri="{FF2B5EF4-FFF2-40B4-BE49-F238E27FC236}">
                <a16:creationId xmlns:a16="http://schemas.microsoft.com/office/drawing/2014/main" id="{46B0D4BD-6404-4B03-B731-E571611D3C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80" y="376518"/>
            <a:ext cx="11338560" cy="6121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6352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B12AE-A448-4E05-980C-E41B7BE70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accent2">
                    <a:lumMod val="50000"/>
                  </a:schemeClr>
                </a:solidFill>
              </a:rPr>
              <a:t>     Η ΤΣΙΚΝΟΠΕΜΠΤΗ ΣΤΟ ΣΧΟΛΕΙΟ ΜΑΣ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CA525-B105-475B-9142-6EC532B44A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16827"/>
            <a:ext cx="5181600" cy="466013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sz="47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ΑΥΚΑ </a:t>
            </a:r>
            <a:r>
              <a:rPr lang="el-GR" sz="4700" b="1" dirty="0" err="1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ΑΥΚΑ</a:t>
            </a:r>
            <a:r>
              <a:rPr lang="el-GR" sz="47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ΠΟΥΛΩ ΤΑ</a:t>
            </a:r>
          </a:p>
          <a:p>
            <a:pPr marL="0" indent="0" algn="just">
              <a:buNone/>
            </a:pP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Τα παιδιά κάθονται σε κύκλο </a:t>
            </a:r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και </a:t>
            </a: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κλείνουν τα μάτια. </a:t>
            </a:r>
          </a:p>
          <a:p>
            <a:pPr marL="0" indent="0" algn="just">
              <a:buNone/>
            </a:pP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Τραγουδούν «</a:t>
            </a:r>
            <a:r>
              <a:rPr lang="el-GR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Αυκά</a:t>
            </a: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αυκά</a:t>
            </a: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πουλώ τα, του </a:t>
            </a:r>
            <a:r>
              <a:rPr lang="el-GR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θκειού</a:t>
            </a: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μου του </a:t>
            </a:r>
            <a:r>
              <a:rPr lang="el-GR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Κολόκα</a:t>
            </a: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που κάμνει </a:t>
            </a:r>
            <a:r>
              <a:rPr lang="el-GR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κολοκούθκια</a:t>
            </a: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τζιαι</a:t>
            </a: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τρων τα </a:t>
            </a:r>
            <a:r>
              <a:rPr lang="el-GR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κοπελούθκια</a:t>
            </a: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».</a:t>
            </a:r>
          </a:p>
          <a:p>
            <a:pPr marL="0" indent="0" algn="just">
              <a:buNone/>
            </a:pP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Ένα παιδί χοροπηδά γύρω από τα παιδιά που κάθονται και αφήνει το μαντιλάκι που κρατά πίσω από την πλάτη ενός παιδιού που κάθεται.</a:t>
            </a:r>
          </a:p>
          <a:p>
            <a:pPr marL="0" indent="0" algn="just">
              <a:buNone/>
            </a:pP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Το παιδί που έχει πίσω του το μαντιλάκι, το παίρνει και κυνηγά το παιδί που του το άφησε. </a:t>
            </a:r>
          </a:p>
          <a:p>
            <a:pPr marL="0" indent="0" algn="just">
              <a:buNone/>
            </a:pP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Αν δεν το φτάσει και καθίσει στη θέση του γίνεται εκείνο ο </a:t>
            </a:r>
            <a:r>
              <a:rPr lang="el-GR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Κολόκας</a:t>
            </a: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076" name="Picture 4" descr="Αυκά αυκά, γοράζω τα">
            <a:extLst>
              <a:ext uri="{FF2B5EF4-FFF2-40B4-BE49-F238E27FC236}">
                <a16:creationId xmlns:a16="http://schemas.microsoft.com/office/drawing/2014/main" id="{EF5A3536-46D4-4AC5-A533-3A196C78050E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430767"/>
            <a:ext cx="5490881" cy="4346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7239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825D2-96E9-4F66-9F04-A125CB876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accent2">
                    <a:lumMod val="50000"/>
                  </a:schemeClr>
                </a:solidFill>
              </a:rPr>
              <a:t>      Η ΤΣΙΚΝΟΠΕΜΠΤΗ ΣΤΟ ΣΧΟΛΕΙΟ ΜΑΣ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252A3-FD34-473F-9820-85D51D5947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649986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sz="43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ΤΥΦΛΟΜΥΓΑ - ΚΑΤΤΟΜΟΥΓΙΑ</a:t>
            </a:r>
          </a:p>
          <a:p>
            <a:pPr marL="0" indent="0" algn="just">
              <a:buNone/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Τα παιδιά σχηματίζουν κύκλο.</a:t>
            </a:r>
          </a:p>
          <a:p>
            <a:pPr marL="0" indent="0" algn="just">
              <a:buNone/>
            </a:pPr>
            <a:r>
              <a:rPr lang="el-GR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Ένα παιδί μπαίνει στη μέση του κύκλου και έχει τα μάτια δεμένα με ένα μαντίλι. </a:t>
            </a:r>
          </a:p>
          <a:p>
            <a:pPr marL="0" indent="0" algn="just">
              <a:buNone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ροσπαθεί να πιάσει ένα από τα παιδιά που βρίσκονται γύρω του.</a:t>
            </a:r>
          </a:p>
          <a:p>
            <a:pPr marL="0" indent="0" algn="just">
              <a:buNone/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Όταν πιάσει κάποιο, προσπαθεί να μαντέψει ποιο είναι. </a:t>
            </a:r>
          </a:p>
          <a:p>
            <a:pPr marL="0" indent="0" algn="just">
              <a:buNone/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Αν τα καταφέρει αλλάζουν θέσεις.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132" name="Picture 12" descr="ΠΑΡΑΔΟΣΙΑΚΑ ΠΑΙΧΝΙΔΙΑ ΤΟΥ ΠΑΣΧΑ">
            <a:extLst>
              <a:ext uri="{FF2B5EF4-FFF2-40B4-BE49-F238E27FC236}">
                <a16:creationId xmlns:a16="http://schemas.microsoft.com/office/drawing/2014/main" id="{C5459C61-1D45-4200-B465-CC1CD57A3420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5224" y="2286000"/>
            <a:ext cx="3838575" cy="308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192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E9E23-EA58-4B64-A68F-24367CBD2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5025"/>
          </a:xfrm>
        </p:spPr>
        <p:txBody>
          <a:bodyPr/>
          <a:lstStyle/>
          <a:p>
            <a:r>
              <a:rPr lang="el-GR" b="1" dirty="0">
                <a:solidFill>
                  <a:schemeClr val="accent2">
                    <a:lumMod val="50000"/>
                  </a:schemeClr>
                </a:solidFill>
              </a:rPr>
              <a:t>       Η ΤΣΙΚΝΟΠΕΜΠΤΗ ΣΤΟ ΣΧΟΛΕΙΟ ΜΑΣ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821B0-7CD8-458B-80BC-274A7B3693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48740"/>
            <a:ext cx="5181600" cy="4828223"/>
          </a:xfrm>
        </p:spPr>
        <p:txBody>
          <a:bodyPr>
            <a:normAutofit fontScale="70000" lnSpcReduction="20000"/>
          </a:bodyPr>
          <a:lstStyle/>
          <a:p>
            <a:pPr marL="0" marR="0" lvl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l-GR" sz="48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ΟΥΡΕΣ</a:t>
            </a:r>
          </a:p>
          <a:p>
            <a:pPr marL="0" marR="0" lvl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l-GR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Τα παιδιά βάζουν μια πετσέτα για ουρά.</a:t>
            </a:r>
          </a:p>
          <a:p>
            <a:pPr marL="0" marR="0" lvl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l-GR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Μόλις δοθεί το σύνθημα για έναρξη του παιχνιδιού, το κάθε παιδί προσπαθεί να πάρει την ουρά κάποιου άλλου παιδιού.  </a:t>
            </a:r>
          </a:p>
          <a:p>
            <a:pPr marL="0" marR="0" lvl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l-GR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Όταν ένα παιδί χάσει την ουρά του βγαίνει από το παιχνίδι. </a:t>
            </a:r>
          </a:p>
          <a:p>
            <a:pPr marL="0" marR="0" lvl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l-GR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Νικητής το παιδί που δεν θα χάσει την ουρά του. </a:t>
            </a:r>
          </a:p>
          <a:p>
            <a:pPr marL="0" marR="0" lvl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l-GR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Το παιγνίδι παίζεται σε ομάδες των 10-12 ατόμων κάθε φορά.</a:t>
            </a:r>
            <a:endParaRPr lang="en-US" sz="3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18135" marR="0" algn="just">
              <a:spcBef>
                <a:spcPts val="0"/>
              </a:spcBef>
              <a:spcAft>
                <a:spcPts val="0"/>
              </a:spcAft>
            </a:pPr>
            <a:r>
              <a:rPr lang="el-GR" sz="1800" b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E01BF4FB-181F-4CE1-82D6-3CD4D3B6D3F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6570" y="1737360"/>
            <a:ext cx="4720590" cy="3920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9081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FC5A3-E1F2-47E0-BCF0-407C3CBB5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accent2">
                    <a:lumMod val="50000"/>
                  </a:schemeClr>
                </a:solidFill>
              </a:rPr>
              <a:t>        Η ΤΣΙΚΝΟΠΕΜΠΤΗ ΣΤΟ ΣΧΟΛΕΙΟ ΜΑΣ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641A6-2CA4-471C-9F37-98C7AD2584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574030" cy="4351338"/>
          </a:xfrm>
        </p:spPr>
        <p:txBody>
          <a:bodyPr/>
          <a:lstStyle/>
          <a:p>
            <a:pPr marL="0" indent="0">
              <a:buNone/>
            </a:pPr>
            <a:r>
              <a:rPr lang="el-GR" sz="3200" dirty="0">
                <a:solidFill>
                  <a:schemeClr val="accent2">
                    <a:lumMod val="75000"/>
                  </a:schemeClr>
                </a:solidFill>
              </a:rPr>
              <a:t>Ελπίζουμε να περάσετε όμορφα με τα παιχνίδια μας!</a:t>
            </a:r>
          </a:p>
          <a:p>
            <a:pPr marL="0" indent="0">
              <a:buNone/>
            </a:pPr>
            <a:endParaRPr lang="el-GR" sz="32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l-GR" sz="3200" dirty="0">
                <a:solidFill>
                  <a:schemeClr val="accent2">
                    <a:lumMod val="75000"/>
                  </a:schemeClr>
                </a:solidFill>
              </a:rPr>
              <a:t>Καλή διασκέδαση, φίλοι μας!</a:t>
            </a:r>
          </a:p>
          <a:p>
            <a:pPr marL="0" indent="0">
              <a:buNone/>
            </a:pPr>
            <a:endParaRPr lang="el-GR" sz="32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l-GR" sz="3200" dirty="0">
                <a:solidFill>
                  <a:schemeClr val="accent2">
                    <a:lumMod val="75000"/>
                  </a:schemeClr>
                </a:solidFill>
              </a:rPr>
              <a:t>Γεια σας!</a:t>
            </a: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170" name="Picture 2" descr="Απόκριες 2026: Μεγάλη γιορτή για μικρούς και μεγάλους στη Νέα Πεντέλη">
            <a:extLst>
              <a:ext uri="{FF2B5EF4-FFF2-40B4-BE49-F238E27FC236}">
                <a16:creationId xmlns:a16="http://schemas.microsoft.com/office/drawing/2014/main" id="{540149BD-F98E-4BA3-A089-094C6737BD55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0830" y="1825625"/>
            <a:ext cx="4712970" cy="3363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9705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137AC-FC37-49A4-83EB-231CB26688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accent2">
                    <a:lumMod val="50000"/>
                  </a:schemeClr>
                </a:solidFill>
              </a:rPr>
              <a:t>Η ΤΣΙΚΝΟΠΕΜΠΤΗ ΣΤΟ ΣΧΟΛΕΙΟ ΜΑΣ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268CFE-048C-41A0-BAF7-281F609CF3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sz="3600" dirty="0">
                <a:solidFill>
                  <a:schemeClr val="accent2">
                    <a:lumMod val="75000"/>
                  </a:schemeClr>
                </a:solidFill>
              </a:rPr>
              <a:t>Παρουσιάζουν τα παιδιά της  Α΄ τάξης</a:t>
            </a:r>
            <a:endParaRPr lang="en-US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434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512D0-1934-443B-B56F-8DB29BC4B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accent2">
                    <a:lumMod val="50000"/>
                  </a:schemeClr>
                </a:solidFill>
              </a:rPr>
              <a:t>       Η ΤΣΙΚΝΟΠΕΜΠΤΗ ΣΤΟ ΣΧΟΛΕΙΟ ΜΑΣ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90049-119C-41E0-88F4-E21A8597D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655" y="1825625"/>
            <a:ext cx="1117599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4800" dirty="0">
                <a:solidFill>
                  <a:schemeClr val="accent2">
                    <a:lumMod val="75000"/>
                  </a:schemeClr>
                </a:solidFill>
              </a:rPr>
              <a:t>Γεια σας φίλοι μου!</a:t>
            </a:r>
          </a:p>
          <a:p>
            <a:pPr marL="0" indent="0">
              <a:buNone/>
            </a:pPr>
            <a:r>
              <a:rPr lang="el-GR" sz="4800" dirty="0">
                <a:solidFill>
                  <a:schemeClr val="accent2">
                    <a:lumMod val="75000"/>
                  </a:schemeClr>
                </a:solidFill>
              </a:rPr>
              <a:t>Είμαστε τα </a:t>
            </a:r>
            <a:r>
              <a:rPr lang="el-GR" sz="4800" dirty="0" err="1">
                <a:solidFill>
                  <a:schemeClr val="accent2">
                    <a:lumMod val="75000"/>
                  </a:schemeClr>
                </a:solidFill>
              </a:rPr>
              <a:t>πρωτάκια</a:t>
            </a:r>
            <a:r>
              <a:rPr lang="el-GR" sz="4800" dirty="0">
                <a:solidFill>
                  <a:schemeClr val="accent2">
                    <a:lumMod val="75000"/>
                  </a:schemeClr>
                </a:solidFill>
              </a:rPr>
              <a:t> του Δημοτικού Σχολείου Ζήνων.</a:t>
            </a:r>
          </a:p>
          <a:p>
            <a:pPr marL="0" indent="0">
              <a:buNone/>
            </a:pPr>
            <a:r>
              <a:rPr lang="el-GR" sz="4800" dirty="0">
                <a:solidFill>
                  <a:schemeClr val="accent2">
                    <a:lumMod val="75000"/>
                  </a:schemeClr>
                </a:solidFill>
              </a:rPr>
              <a:t>Θα σας παρουσιάσουμε πώς </a:t>
            </a:r>
            <a:r>
              <a:rPr lang="el-GR" sz="4800" dirty="0" smtClean="0">
                <a:solidFill>
                  <a:schemeClr val="accent2">
                    <a:lumMod val="75000"/>
                  </a:schemeClr>
                </a:solidFill>
              </a:rPr>
              <a:t>θα περάσουμε </a:t>
            </a:r>
            <a:r>
              <a:rPr lang="el-GR" sz="4800" dirty="0">
                <a:solidFill>
                  <a:schemeClr val="accent2">
                    <a:lumMod val="75000"/>
                  </a:schemeClr>
                </a:solidFill>
              </a:rPr>
              <a:t>τη μέρα της Τσικνοπέμπτης στο σχολείο μας.</a:t>
            </a:r>
            <a:endParaRPr lang="en-US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588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CD9CB-7B9E-43CD-9066-4AE4C2B38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accent2">
                    <a:lumMod val="50000"/>
                  </a:schemeClr>
                </a:solidFill>
              </a:rPr>
              <a:t>Η ΤΣΙΚΝΟΠΕΜΠΤΗ ΣΤΟ ΣΧΟΛΕΙΟ ΜΑΣ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E10C2-41C5-4579-A994-48880E4210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5788511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sz="2800" dirty="0">
                <a:solidFill>
                  <a:schemeClr val="accent2">
                    <a:lumMod val="75000"/>
                  </a:schemeClr>
                </a:solidFill>
              </a:rPr>
              <a:t>Όπως θα γνωρίζετε, η Τσικνοπέμπτη πήρε το όνομά της από τη λέξη τσίκνα, που θα πει μυρωδιά από ψημένο κρέας.</a:t>
            </a:r>
          </a:p>
          <a:p>
            <a:pPr marL="0" indent="0">
              <a:buNone/>
            </a:pPr>
            <a:endParaRPr lang="el-GR" sz="28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l-GR" sz="2800" dirty="0">
                <a:solidFill>
                  <a:schemeClr val="accent2">
                    <a:lumMod val="75000"/>
                  </a:schemeClr>
                </a:solidFill>
              </a:rPr>
              <a:t>Αυτή τη μέρα συνηθίζουμε να ψήνουμε κρέας.</a:t>
            </a:r>
          </a:p>
          <a:p>
            <a:pPr marL="0" indent="0">
              <a:buNone/>
            </a:pPr>
            <a:endParaRPr lang="el-GR" sz="28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l-GR" sz="2800" dirty="0">
                <a:solidFill>
                  <a:schemeClr val="accent2">
                    <a:lumMod val="75000"/>
                  </a:schemeClr>
                </a:solidFill>
              </a:rPr>
              <a:t>Έτσι, ο Σύνδεσμος Γονέων του σχολείου μας </a:t>
            </a:r>
            <a:r>
              <a:rPr lang="el-GR" sz="2800" dirty="0" smtClean="0">
                <a:solidFill>
                  <a:schemeClr val="accent2">
                    <a:lumMod val="75000"/>
                  </a:schemeClr>
                </a:solidFill>
              </a:rPr>
              <a:t>θα ετοιμάσει </a:t>
            </a:r>
            <a:r>
              <a:rPr lang="el-GR" sz="2800" dirty="0">
                <a:solidFill>
                  <a:schemeClr val="accent2">
                    <a:lumMod val="75000"/>
                  </a:schemeClr>
                </a:solidFill>
              </a:rPr>
              <a:t>σουβλάκια για μας τους μαθητές και τους δασκάλους μας.</a:t>
            </a:r>
            <a:endParaRPr lang="en-US" dirty="0"/>
          </a:p>
        </p:txBody>
      </p:sp>
      <p:pic>
        <p:nvPicPr>
          <p:cNvPr id="4098" name="Picture 2" descr="Τσικνοπέμπτη: Από πού πήρε το όνομά της και τι συμβολίζει | Ant1 Live">
            <a:extLst>
              <a:ext uri="{FF2B5EF4-FFF2-40B4-BE49-F238E27FC236}">
                <a16:creationId xmlns:a16="http://schemas.microsoft.com/office/drawing/2014/main" id="{2F8956C7-AA29-4090-B379-B9FE4E014E3E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9289" y="2264907"/>
            <a:ext cx="3765178" cy="2963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0681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A4198-59E2-4508-80F1-B06C61D48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accent2">
                    <a:lumMod val="50000"/>
                  </a:schemeClr>
                </a:solidFill>
              </a:rPr>
              <a:t>        Η ΤΣΙΚΝΟΠΕΜΠΤΗ ΣΤΟ ΣΧΟΛΕΙΟ ΜΑΣ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5E11-F8A1-4772-A864-0EF8483352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541655" cy="4351338"/>
          </a:xfrm>
        </p:spPr>
        <p:txBody>
          <a:bodyPr/>
          <a:lstStyle/>
          <a:p>
            <a:pPr marL="0" indent="0">
              <a:buNone/>
            </a:pPr>
            <a:endParaRPr lang="el-GR" sz="28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l-GR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l-GR" sz="3200" dirty="0">
                <a:solidFill>
                  <a:schemeClr val="accent2">
                    <a:lumMod val="75000"/>
                  </a:schemeClr>
                </a:solidFill>
              </a:rPr>
              <a:t>   Στις τάξεις μας:</a:t>
            </a:r>
          </a:p>
          <a:p>
            <a:pPr>
              <a:buFontTx/>
              <a:buChar char="-"/>
            </a:pPr>
            <a:r>
              <a:rPr lang="el-GR" sz="3200" dirty="0">
                <a:solidFill>
                  <a:schemeClr val="accent2">
                    <a:lumMod val="75000"/>
                  </a:schemeClr>
                </a:solidFill>
              </a:rPr>
              <a:t>θ</a:t>
            </a:r>
            <a:r>
              <a:rPr lang="el-GR" sz="3200" dirty="0" smtClean="0">
                <a:solidFill>
                  <a:schemeClr val="accent2">
                    <a:lumMod val="75000"/>
                  </a:schemeClr>
                </a:solidFill>
              </a:rPr>
              <a:t>α μιλήσουμε </a:t>
            </a:r>
            <a:r>
              <a:rPr lang="el-GR" sz="3200" dirty="0">
                <a:solidFill>
                  <a:schemeClr val="accent2">
                    <a:lumMod val="75000"/>
                  </a:schemeClr>
                </a:solidFill>
              </a:rPr>
              <a:t>για την Τσικνοπέμπτη </a:t>
            </a:r>
          </a:p>
          <a:p>
            <a:pPr>
              <a:buFontTx/>
              <a:buChar char="-"/>
            </a:pPr>
            <a:r>
              <a:rPr lang="el-GR" sz="3200" dirty="0" smtClean="0">
                <a:solidFill>
                  <a:schemeClr val="accent2">
                    <a:lumMod val="75000"/>
                  </a:schemeClr>
                </a:solidFill>
              </a:rPr>
              <a:t>θα </a:t>
            </a:r>
            <a:r>
              <a:rPr lang="el-GR" sz="3200" dirty="0" smtClean="0">
                <a:solidFill>
                  <a:schemeClr val="accent2">
                    <a:lumMod val="75000"/>
                  </a:schemeClr>
                </a:solidFill>
              </a:rPr>
              <a:t>φτιάξουμε </a:t>
            </a:r>
            <a:r>
              <a:rPr lang="el-GR" sz="3200" dirty="0">
                <a:solidFill>
                  <a:schemeClr val="accent2">
                    <a:lumMod val="75000"/>
                  </a:schemeClr>
                </a:solidFill>
              </a:rPr>
              <a:t>αποκριάτικες μάσκες      </a:t>
            </a: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6" name="Picture 8" descr="Κατασκευές Αποκριάτικες Μάσκες (σετ των 2) • Εργαστίνη">
            <a:extLst>
              <a:ext uri="{FF2B5EF4-FFF2-40B4-BE49-F238E27FC236}">
                <a16:creationId xmlns:a16="http://schemas.microsoft.com/office/drawing/2014/main" id="{D251B346-EA30-47A4-BD33-741FFFB27125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1437" y="2140772"/>
            <a:ext cx="2861815" cy="3539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5909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6127E-01D8-4DB5-B32E-AB5254928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      </a:t>
            </a:r>
            <a:r>
              <a:rPr lang="el-GR" b="1" dirty="0">
                <a:solidFill>
                  <a:schemeClr val="accent2">
                    <a:lumMod val="50000"/>
                  </a:schemeClr>
                </a:solidFill>
              </a:rPr>
              <a:t>Η ΤΣΙΚΝΟΠΕΜΠΤΗ ΣΤΟ ΣΧΟΛΕΙΟ ΜΑΣ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66C58-403B-4B36-83C9-F4E955711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4000" dirty="0">
                <a:solidFill>
                  <a:schemeClr val="accent2">
                    <a:lumMod val="75000"/>
                  </a:schemeClr>
                </a:solidFill>
              </a:rPr>
              <a:t>Όλα τα παιδιά </a:t>
            </a:r>
            <a:r>
              <a:rPr lang="el-GR" sz="4000" dirty="0" smtClean="0">
                <a:solidFill>
                  <a:schemeClr val="accent2">
                    <a:lumMod val="75000"/>
                  </a:schemeClr>
                </a:solidFill>
              </a:rPr>
              <a:t>θα παίξουν </a:t>
            </a:r>
            <a:r>
              <a:rPr lang="el-GR" sz="4000" dirty="0">
                <a:solidFill>
                  <a:schemeClr val="accent2">
                    <a:lumMod val="75000"/>
                  </a:schemeClr>
                </a:solidFill>
              </a:rPr>
              <a:t>παραδοσιακά παιχνίδια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4000" dirty="0" err="1">
                <a:solidFill>
                  <a:schemeClr val="accent2">
                    <a:lumMod val="75000"/>
                  </a:schemeClr>
                </a:solidFill>
              </a:rPr>
              <a:t>Σακουλοδρομίες</a:t>
            </a:r>
            <a:endParaRPr lang="el-GR" sz="40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l-GR" sz="4000" dirty="0" err="1">
                <a:solidFill>
                  <a:schemeClr val="accent2">
                    <a:lumMod val="75000"/>
                  </a:schemeClr>
                </a:solidFill>
              </a:rPr>
              <a:t>Κουταλοδρομίες</a:t>
            </a:r>
            <a:r>
              <a:rPr lang="el-GR" sz="4000" dirty="0">
                <a:solidFill>
                  <a:schemeClr val="accent2">
                    <a:lumMod val="75000"/>
                  </a:schemeClr>
                </a:solidFill>
              </a:rPr>
              <a:t>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4000" dirty="0" err="1">
                <a:solidFill>
                  <a:schemeClr val="accent2">
                    <a:lumMod val="75000"/>
                  </a:schemeClr>
                </a:solidFill>
              </a:rPr>
              <a:t>Αυκά</a:t>
            </a:r>
            <a:r>
              <a:rPr lang="el-GR" sz="4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l-GR" sz="4000" dirty="0" err="1">
                <a:solidFill>
                  <a:schemeClr val="accent2">
                    <a:lumMod val="75000"/>
                  </a:schemeClr>
                </a:solidFill>
              </a:rPr>
              <a:t>αυκά</a:t>
            </a:r>
            <a:r>
              <a:rPr lang="el-GR" sz="4000" dirty="0">
                <a:solidFill>
                  <a:schemeClr val="accent2">
                    <a:lumMod val="75000"/>
                  </a:schemeClr>
                </a:solidFill>
              </a:rPr>
              <a:t> πουλώ τα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4000" dirty="0">
                <a:solidFill>
                  <a:schemeClr val="accent2">
                    <a:lumMod val="75000"/>
                  </a:schemeClr>
                </a:solidFill>
              </a:rPr>
              <a:t>Τυφλόμυγα-</a:t>
            </a:r>
            <a:r>
              <a:rPr lang="el-GR" sz="4000" dirty="0" err="1">
                <a:solidFill>
                  <a:schemeClr val="accent2">
                    <a:lumMod val="75000"/>
                  </a:schemeClr>
                </a:solidFill>
              </a:rPr>
              <a:t>καττόμουγια</a:t>
            </a:r>
            <a:endParaRPr lang="el-GR" sz="40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l-GR" sz="4000" dirty="0">
                <a:solidFill>
                  <a:schemeClr val="accent2">
                    <a:lumMod val="75000"/>
                  </a:schemeClr>
                </a:solidFill>
              </a:rPr>
              <a:t>Ουρές    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16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6B6DA-1634-459C-B3CD-65258F255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accent2">
                    <a:lumMod val="50000"/>
                  </a:schemeClr>
                </a:solidFill>
              </a:rPr>
              <a:t>       Η ΤΣΙΚΝΟΠΕΜΠΤΗ ΣΤΟ ΣΧΟΛΕΙΟ ΜΑΣ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CD3E9F-2B0E-4FA2-A3FD-8F1717681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sz="4400" dirty="0">
                <a:solidFill>
                  <a:schemeClr val="accent2">
                    <a:lumMod val="75000"/>
                  </a:schemeClr>
                </a:solidFill>
              </a:rPr>
              <a:t>Θα σας παρουσιάσουμε πώς παίζονται όλα αυτά  τα  παιχνίδια. Έτσι  θα  μπορείτε,  αν θέλετε, να  δοκιμάσετε  να  τα  παίξετε και εσείς.</a:t>
            </a:r>
            <a:endParaRPr lang="en-US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75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D5683-8A05-471B-B5D3-564872A95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9050"/>
          </a:xfrm>
        </p:spPr>
        <p:txBody>
          <a:bodyPr/>
          <a:lstStyle/>
          <a:p>
            <a:r>
              <a:rPr lang="el-GR" b="1" dirty="0">
                <a:solidFill>
                  <a:schemeClr val="accent2">
                    <a:lumMod val="50000"/>
                  </a:schemeClr>
                </a:solidFill>
              </a:rPr>
              <a:t>      Η ΤΣΙΚΝΟΠΕΜΠΤΗ ΣΤΟ ΣΧΟΛΕΙΟ ΜΑΣ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094D60-A85C-4537-A2BE-F0431184B4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021976"/>
            <a:ext cx="6143513" cy="51549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4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ΣΑΚΟΥΛΟΔΡΟΜΙΕΣ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Όλοι οι παίχτες που θα λάβουν μέρος, μπαίνουν ο κάθε ένας μέσα σε μια σακούλα. </a:t>
            </a:r>
          </a:p>
          <a:p>
            <a:pPr marL="0" indent="0" algn="just">
              <a:buNone/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Την κρατούν με τα χέρια στο ύψος της μέσης.</a:t>
            </a:r>
          </a:p>
          <a:p>
            <a:pPr marL="0" indent="0" algn="just">
              <a:buNone/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Στέκουν σε μια γραμμή και με το σύνθημα προσπαθούν να φτάσουν στο τέρμα.</a:t>
            </a:r>
          </a:p>
          <a:p>
            <a:pPr marL="0" indent="0" algn="just">
              <a:buNone/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Όποιος φτάσει πρώτος είναι ο νικητής.</a:t>
            </a:r>
          </a:p>
          <a:p>
            <a:pPr marL="0" indent="0" algn="just">
              <a:buNone/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Το παιγνίδι παίζεται σε ομάδες των 5-6 ατόμων κάθε φορά.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Πασχαλινά παιχνίδια σε 16 χωριά της Κύπρου | Check In Cyprus">
            <a:extLst>
              <a:ext uri="{FF2B5EF4-FFF2-40B4-BE49-F238E27FC236}">
                <a16:creationId xmlns:a16="http://schemas.microsoft.com/office/drawing/2014/main" id="{D97BAEEB-49F5-4806-8C69-BD8A6BBD1705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624" y="1914860"/>
            <a:ext cx="4146176" cy="3818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4211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49B17-4039-41A8-B382-4F11818FB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accent2">
                    <a:lumMod val="50000"/>
                  </a:schemeClr>
                </a:solidFill>
              </a:rPr>
              <a:t>       Η ΤΣΙΚΝΟΠΕΜΠΤΗ ΣΤΟ ΣΧΟΛΕΙΟ ΜΑΣ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028A57-260F-43BB-93FF-7049FFBB5D7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sz="48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ΚΟΥΤΑΛΟΔΡΟΜΙΕΣ</a:t>
            </a:r>
            <a:r>
              <a:rPr lang="el-GR" sz="48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Τα παιδιά κρατούν κουτάλια με τεντωμένο χέρι που έχουν μέσα μικρές πατάτες ή λεμόνια .</a:t>
            </a:r>
          </a:p>
          <a:p>
            <a:pPr marL="0" indent="0" algn="just">
              <a:buNone/>
            </a:pP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Τρέχουν στο τέρμα, προσέχοντας να μην τους πέσει η πατάτα ή το λεμόνι.</a:t>
            </a:r>
          </a:p>
          <a:p>
            <a:pPr marL="0" indent="0" algn="just">
              <a:buNone/>
            </a:pP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Αν τους πέσει, σταματούν την/το παίρνουν και την/το  τοποθετούν στο κουτάλι και συνεχίζουν.</a:t>
            </a:r>
          </a:p>
          <a:p>
            <a:pPr marL="0" indent="0" algn="just">
              <a:buNone/>
            </a:pP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Νικητής είναι αυτός που θα τερματίσει πρώτος.</a:t>
            </a:r>
          </a:p>
          <a:p>
            <a:pPr marL="0" indent="0" algn="just">
              <a:buNone/>
            </a:pP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Το παιγνίδι παίζεται σε ομάδες των 5-6 ατόμων κάθε φορά.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15A24628-9A6E-4F5A-A3B8-5C63BBAD6AE5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2" y="2130014"/>
            <a:ext cx="4628476" cy="3554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7715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576</Words>
  <Application>Microsoft Office PowerPoint</Application>
  <PresentationFormat>Widescreen</PresentationFormat>
  <Paragraphs>71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Η ΤΣΙΚΝΟΠΕΜΠΤΗ ΣΤΟ ΣΧΟΛΕΙΟ ΜΑΣ</vt:lpstr>
      <vt:lpstr>       Η ΤΣΙΚΝΟΠΕΜΠΤΗ ΣΤΟ ΣΧΟΛΕΙΟ ΜΑΣ</vt:lpstr>
      <vt:lpstr>Η ΤΣΙΚΝΟΠΕΜΠΤΗ ΣΤΟ ΣΧΟΛΕΙΟ ΜΑΣ</vt:lpstr>
      <vt:lpstr>        Η ΤΣΙΚΝΟΠΕΜΠΤΗ ΣΤΟ ΣΧΟΛΕΙΟ ΜΑΣ</vt:lpstr>
      <vt:lpstr>       Η ΤΣΙΚΝΟΠΕΜΠΤΗ ΣΤΟ ΣΧΟΛΕΙΟ ΜΑΣ</vt:lpstr>
      <vt:lpstr>       Η ΤΣΙΚΝΟΠΕΜΠΤΗ ΣΤΟ ΣΧΟΛΕΙΟ ΜΑΣ</vt:lpstr>
      <vt:lpstr>      Η ΤΣΙΚΝΟΠΕΜΠΤΗ ΣΤΟ ΣΧΟΛΕΙΟ ΜΑΣ</vt:lpstr>
      <vt:lpstr>       Η ΤΣΙΚΝΟΠΕΜΠΤΗ ΣΤΟ ΣΧΟΛΕΙΟ ΜΑΣ</vt:lpstr>
      <vt:lpstr>     Η ΤΣΙΚΝΟΠΕΜΠΤΗ ΣΤΟ ΣΧΟΛΕΙΟ ΜΑΣ</vt:lpstr>
      <vt:lpstr>      Η ΤΣΙΚΝΟΠΕΜΠΤΗ ΣΤΟ ΣΧΟΛΕΙΟ ΜΑΣ</vt:lpstr>
      <vt:lpstr>       Η ΤΣΙΚΝΟΠΕΜΠΤΗ ΣΤΟ ΣΧΟΛΕΙΟ ΜΑΣ</vt:lpstr>
      <vt:lpstr>        Η ΤΣΙΚΝΟΠΕΜΠΤΗ ΣΤΟ ΣΧΟΛΕΙΟ ΜΑΣ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ΤΣΙΚΝΟΠΕΜΠΤΗ ΣΤΟ ΣΧΟΛΕΙΟ ΜΑΣ</dc:title>
  <dc:creator>user</dc:creator>
  <cp:lastModifiedBy>Teacher</cp:lastModifiedBy>
  <cp:revision>24</cp:revision>
  <dcterms:created xsi:type="dcterms:W3CDTF">2026-02-09T14:48:59Z</dcterms:created>
  <dcterms:modified xsi:type="dcterms:W3CDTF">2026-02-11T08:30:04Z</dcterms:modified>
</cp:coreProperties>
</file>