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5" r:id="rId4"/>
    <p:sldId id="262" r:id="rId5"/>
    <p:sldId id="264" r:id="rId6"/>
    <p:sldId id="271" r:id="rId7"/>
    <p:sldId id="273" r:id="rId8"/>
    <p:sldId id="276" r:id="rId9"/>
    <p:sldId id="277" r:id="rId10"/>
    <p:sldId id="272" r:id="rId11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10/3/2024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4/3/2024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4/3/2024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el-GR" sz="2800" b="1" dirty="0">
                <a:solidFill>
                  <a:srgbClr val="3366FF"/>
                </a:solidFill>
              </a:rPr>
              <a:t>Θεματικός Κύκλος:</a:t>
            </a:r>
            <a:br>
              <a:rPr lang="en-US" sz="2800" dirty="0">
                <a:solidFill>
                  <a:srgbClr val="3366FF"/>
                </a:solidFill>
              </a:rPr>
            </a:br>
            <a:r>
              <a:rPr lang="el-GR" sz="2800" b="1" dirty="0">
                <a:solidFill>
                  <a:srgbClr val="3366FF"/>
                </a:solidFill>
              </a:rPr>
              <a:t>Δημιουργώ και Καινοτομώ- Δημιουργική Σκέψη και Πρωτοβουλία</a:t>
            </a:r>
            <a:br>
              <a:rPr lang="en-US" sz="2800" dirty="0">
                <a:solidFill>
                  <a:srgbClr val="3366FF"/>
                </a:solidFill>
              </a:rPr>
            </a:br>
            <a:endParaRPr lang="el-GR" sz="2800" dirty="0">
              <a:solidFill>
                <a:srgbClr val="3366FF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</a:rPr>
              <a:t>« Και όμως.... η γη γυρίζει και εκπλήξεις μας χαρίζει».</a:t>
            </a:r>
            <a:endParaRPr lang="en-US" sz="2800" b="1" dirty="0">
              <a:solidFill>
                <a:srgbClr val="FF0000"/>
              </a:solidFill>
            </a:endParaRPr>
          </a:p>
          <a:p>
            <a:pPr rtl="0"/>
            <a:endParaRPr lang="el-GR" sz="2800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Βιωματικά παιχνίδια στην αυλή!</a:t>
            </a:r>
          </a:p>
        </p:txBody>
      </p:sp>
      <p:pic>
        <p:nvPicPr>
          <p:cNvPr id="12" name="Θέση περιεχομένου 11" descr="Εικόνα που περιέχει ρουχισμός, παπούτσια, άτομο, αγόρι&#10;&#10;Περιγραφή που δημιουργήθηκε αυτόματα">
            <a:extLst>
              <a:ext uri="{FF2B5EF4-FFF2-40B4-BE49-F238E27FC236}">
                <a16:creationId xmlns:a16="http://schemas.microsoft.com/office/drawing/2014/main" id="{E70E130F-4FCB-47E9-B48E-B38DCAF39E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r="30019" b="1"/>
          <a:stretch/>
        </p:blipFill>
        <p:spPr>
          <a:xfrm>
            <a:off x="1065212" y="1825625"/>
            <a:ext cx="4954588" cy="4187952"/>
          </a:xfrm>
          <a:noFill/>
        </p:spPr>
      </p:pic>
      <p:pic>
        <p:nvPicPr>
          <p:cNvPr id="10" name="Θέση περιεχομένου 9" descr="Εικόνα που περιέχει ρουχισμός, παπούτσια, άτομ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3D57C9E-6737-4085-A959-FDAE622228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1245" b="1"/>
          <a:stretch/>
        </p:blipFill>
        <p:spPr>
          <a:xfrm>
            <a:off x="6094413" y="1825625"/>
            <a:ext cx="5029201" cy="4187952"/>
          </a:xfrm>
          <a:noFill/>
        </p:spPr>
      </p:pic>
    </p:spTree>
    <p:extLst>
      <p:ext uri="{BB962C8B-B14F-4D97-AF65-F5344CB8AC3E}">
        <p14:creationId xmlns:p14="http://schemas.microsoft.com/office/powerpoint/2010/main" val="1454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183454" y="801413"/>
            <a:ext cx="10058402" cy="1219200"/>
          </a:xfrm>
        </p:spPr>
        <p:txBody>
          <a:bodyPr rtlCol="0">
            <a:normAutofit fontScale="90000"/>
          </a:bodyPr>
          <a:lstStyle/>
          <a:p>
            <a:br>
              <a:rPr lang="el-GR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br>
              <a:rPr lang="el-GR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br>
              <a:rPr lang="el-GR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br>
              <a:rPr lang="el-GR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br>
              <a:rPr lang="el-GR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lang="el-GR" sz="4000" b="1" i="1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Segoe Script" panose="030B0504020000000003" pitchFamily="66" charset="0"/>
                <a:ea typeface="Yu Mincho" panose="02020400000000000000" pitchFamily="18" charset="-128"/>
                <a:cs typeface="Times New Roman" panose="02020603050405020304" pitchFamily="18" charset="0"/>
              </a:rPr>
              <a:t>Βασικοί στόχοι</a:t>
            </a:r>
            <a:r>
              <a:rPr lang="el-GR" sz="40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Segoe Script" panose="030B0504020000000003" pitchFamily="66" charset="0"/>
                <a:ea typeface="Yu Mincho" panose="02020400000000000000" pitchFamily="18" charset="-128"/>
                <a:cs typeface="Times New Roman" panose="02020603050405020304" pitchFamily="18" charset="0"/>
              </a:rPr>
              <a:t>: </a:t>
            </a:r>
            <a:br>
              <a:rPr lang="el-GR" sz="3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endParaRPr lang="el-GR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el-GR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lang="el-GR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marL="0" indent="0">
              <a:buNone/>
            </a:pPr>
            <a:r>
              <a:rPr lang="el-GR" dirty="0"/>
              <a:t> Να έρθουν σε επαφή τα νήπια/προνήπια με θέματα που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αφορούν την επιστήμη και την τεχνολογία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 Να κατανοήσουν τα χαρακτηριστικά της μάθησης μέσα από τον προβληματισμό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 Να σχεδιάσουν και να αναπτύξουν ένα ολοκληρωμένο πρόγραμμα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 Να αναπτύξουν δεξιότητες ψηφιακού και τεχνολογικού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γραμματισμού</a:t>
            </a:r>
            <a:endParaRPr lang="en-US" dirty="0"/>
          </a:p>
          <a:p>
            <a:pPr marL="0" indent="0" rtl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Δεξιότητες που πρόκειται να καλλιεργηθούν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8000" u="sng" dirty="0">
                <a:solidFill>
                  <a:srgbClr val="FF0000"/>
                </a:solidFill>
              </a:rPr>
              <a:t>Δεξιότητες Μάθησης</a:t>
            </a:r>
            <a:endParaRPr lang="en-US" sz="8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8000" dirty="0"/>
              <a:t>-Δημιουργικότητα </a:t>
            </a:r>
            <a:r>
              <a:rPr lang="mr-IN" sz="8000" dirty="0"/>
              <a:t>–</a:t>
            </a:r>
            <a:r>
              <a:rPr lang="el-GR" sz="8000" dirty="0"/>
              <a:t> Επικοινωνία - Κριτική σκέψη - Συνεργασία</a:t>
            </a:r>
            <a:endParaRPr lang="en-US" sz="8000" dirty="0"/>
          </a:p>
          <a:p>
            <a:pPr lvl="1"/>
            <a:r>
              <a:rPr lang="el-GR" sz="7600" u="sng" dirty="0">
                <a:solidFill>
                  <a:srgbClr val="FF0000"/>
                </a:solidFill>
              </a:rPr>
              <a:t>Δεξιότητες Ζωής</a:t>
            </a:r>
            <a:endParaRPr lang="en-US" sz="7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8000" dirty="0"/>
              <a:t>Ενσυναίσθηση και ευαισθησία</a:t>
            </a:r>
            <a:endParaRPr lang="en-US" sz="8000" dirty="0"/>
          </a:p>
          <a:p>
            <a:r>
              <a:rPr lang="el-GR" sz="8000" u="sng" dirty="0">
                <a:solidFill>
                  <a:srgbClr val="FF0000"/>
                </a:solidFill>
              </a:rPr>
              <a:t>Κοινωνικές Δεξιότητες</a:t>
            </a:r>
            <a:endParaRPr lang="en-US" sz="8000" u="sng" dirty="0">
              <a:solidFill>
                <a:srgbClr val="FF0000"/>
              </a:solidFill>
            </a:endParaRPr>
          </a:p>
          <a:p>
            <a:r>
              <a:rPr lang="el-GR" sz="8000" u="sng" dirty="0">
                <a:solidFill>
                  <a:srgbClr val="FF0000"/>
                </a:solidFill>
              </a:rPr>
              <a:t>Δεξιότητες της τεχνολογίας και της επιστήμης</a:t>
            </a:r>
            <a:endParaRPr lang="en-US" sz="8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8000" dirty="0"/>
              <a:t>- Γραμματισμός στα μέσα - Τεχνολογικός γραμματισμός-Ψηφιακός γραμματισμός</a:t>
            </a:r>
            <a:endParaRPr lang="en-US" sz="8000" dirty="0"/>
          </a:p>
          <a:p>
            <a:r>
              <a:rPr lang="el-GR" sz="8000" u="sng" dirty="0">
                <a:solidFill>
                  <a:srgbClr val="FF0000"/>
                </a:solidFill>
              </a:rPr>
              <a:t>Δεξιότητες του νου</a:t>
            </a:r>
            <a:endParaRPr lang="en-US" sz="8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8000" dirty="0"/>
              <a:t>-Επίλυση προβλημάτων - Πλάγια σκέψη - Στρατηγική σκέψη</a:t>
            </a:r>
            <a:endParaRPr lang="en-US" sz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Ετοιμάζουμε την τάξη μας και ξεκινάμε το μεγάλο ταξίδι της εξερεύνησης!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Θέση εικόνας 8" descr="Εικόνα που περιέχει κείμενο, γραφιστική, τυπογραφία, μπροσούρα&#10;&#10;Περιγραφή που δημιουργήθηκε αυτόματα">
            <a:extLst>
              <a:ext uri="{FF2B5EF4-FFF2-40B4-BE49-F238E27FC236}">
                <a16:creationId xmlns:a16="http://schemas.microsoft.com/office/drawing/2014/main" id="{8C019357-73DE-494D-B723-01FEB5DD231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r="19614"/>
          <a:stretch>
            <a:fillRect/>
          </a:stretch>
        </p:blipFill>
        <p:spPr>
          <a:xfrm>
            <a:off x="6297287" y="1678689"/>
            <a:ext cx="5087889" cy="4729296"/>
          </a:xfrm>
        </p:spPr>
      </p:pic>
      <p:pic>
        <p:nvPicPr>
          <p:cNvPr id="20" name="Θέση εικόνας 19" descr="Εικόνα που περιέχει κείμενο, συλλογή, κολάζ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2009273-E58A-4712-BF9D-1873A52D860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xfrm rot="16200000">
            <a:off x="1099069" y="1518624"/>
            <a:ext cx="4855502" cy="4923215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88752" y="69179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Μαθαίνουμε δημιουργώντας!</a:t>
            </a:r>
          </a:p>
        </p:txBody>
      </p:sp>
      <p:pic>
        <p:nvPicPr>
          <p:cNvPr id="15" name="Εικόνα 14" descr="Εικόνα που περιέχει παιδική τέχνη, τέχνη, λουλούδι, μοτίβο&#10;&#10;Περιγραφή που δημιουργήθηκε αυτόματα">
            <a:extLst>
              <a:ext uri="{FF2B5EF4-FFF2-40B4-BE49-F238E27FC236}">
                <a16:creationId xmlns:a16="http://schemas.microsoft.com/office/drawing/2014/main" id="{2799EFC4-7F18-4687-9A04-7DDF44C74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r="18940" b="-2"/>
          <a:stretch/>
        </p:blipFill>
        <p:spPr>
          <a:xfrm>
            <a:off x="4304871" y="1503349"/>
            <a:ext cx="3582258" cy="376233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2" name="Θέση εικόνας 31" descr="Εικόνα που περιέχει κείμενο, παιδική τέχνη, ζωγραφική, μπογιά&#10;&#10;Περιγραφή που δημιουργήθηκε αυτόματα">
            <a:extLst>
              <a:ext uri="{FF2B5EF4-FFF2-40B4-BE49-F238E27FC236}">
                <a16:creationId xmlns:a16="http://schemas.microsoft.com/office/drawing/2014/main" id="{3E16E1B0-DA1B-44FB-B6E3-85A18FC105F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1" b="11521"/>
          <a:stretch>
            <a:fillRect/>
          </a:stretch>
        </p:blipFill>
        <p:spPr>
          <a:xfrm>
            <a:off x="8100850" y="1442545"/>
            <a:ext cx="3176675" cy="4017268"/>
          </a:xfrm>
        </p:spPr>
      </p:pic>
      <p:pic>
        <p:nvPicPr>
          <p:cNvPr id="37" name="Θέση εικόνας 36" descr="Εικόνα που περιέχει ασπόνδυλο, κέλυφος, φυσικό υλικό, μαλάκια&#10;&#10;Περιγραφή που δημιουργήθηκε αυτόματα">
            <a:extLst>
              <a:ext uri="{FF2B5EF4-FFF2-40B4-BE49-F238E27FC236}">
                <a16:creationId xmlns:a16="http://schemas.microsoft.com/office/drawing/2014/main" id="{3BAAD18F-EA3A-4B17-A1B9-A654D1D3D8A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>
            <a:fillRect/>
          </a:stretch>
        </p:blipFill>
        <p:spPr>
          <a:xfrm>
            <a:off x="662152" y="1597943"/>
            <a:ext cx="3429000" cy="3506058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Το ηλιακό μας σύστημα - κολάζ</a:t>
            </a:r>
          </a:p>
        </p:txBody>
      </p:sp>
      <p:pic>
        <p:nvPicPr>
          <p:cNvPr id="5" name="Content Placeholder 4" descr="288372256_2397312267077051_741441945427859671_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2853"/>
          <a:stretch>
            <a:fillRect/>
          </a:stretch>
        </p:blipFill>
        <p:spPr>
          <a:xfrm>
            <a:off x="1671118" y="2073303"/>
            <a:ext cx="8842602" cy="3908398"/>
          </a:xfrm>
        </p:spPr>
      </p:pic>
    </p:spTree>
    <p:extLst>
      <p:ext uri="{BB962C8B-B14F-4D97-AF65-F5344CB8AC3E}">
        <p14:creationId xmlns:p14="http://schemas.microsoft.com/office/powerpoint/2010/main" val="9437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Ενδεικτικά φύλλα εργασίας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08365" cy="3476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Θέση περιεχομένου 3" descr="Εικόνα που περιέχει κείμενο, χάρτινο προϊόν, γράμμα, χαρτί&#10;&#10;Περιγραφή που δημιουργήθηκε αυτόματα">
            <a:extLst>
              <a:ext uri="{FF2B5EF4-FFF2-40B4-BE49-F238E27FC236}">
                <a16:creationId xmlns:a16="http://schemas.microsoft.com/office/drawing/2014/main" id="{19720D5F-0327-44B0-A3EF-CFE9344445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1750682"/>
            <a:ext cx="9832023" cy="4985409"/>
          </a:xfrm>
        </p:spPr>
      </p:pic>
    </p:spTree>
    <p:extLst>
      <p:ext uri="{BB962C8B-B14F-4D97-AF65-F5344CB8AC3E}">
        <p14:creationId xmlns:p14="http://schemas.microsoft.com/office/powerpoint/2010/main" val="17623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4325" y="304800"/>
            <a:ext cx="10809289" cy="866775"/>
          </a:xfrm>
        </p:spPr>
        <p:txBody>
          <a:bodyPr rtlCol="0" anchor="b">
            <a:normAutofit/>
          </a:bodyPr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Το ηλιακό μας σύστημα στην πόρτα μας!</a:t>
            </a:r>
          </a:p>
        </p:txBody>
      </p:sp>
      <p:pic>
        <p:nvPicPr>
          <p:cNvPr id="8" name="Θέση περιεχομένου 7" descr="Εικόνα που περιέχει παιδική τέχνη, κείμενο, τέχνη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id="{BD0F4F0C-516A-419D-BDC6-0D75D09DAA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1938337"/>
            <a:ext cx="4638676" cy="4362451"/>
          </a:xfrm>
        </p:spPr>
      </p:pic>
      <p:pic>
        <p:nvPicPr>
          <p:cNvPr id="11" name="Θέση περιεχομένου 10" descr="Εικόνα που περιέχει κείμενο, παιδική τέχνη, τέχνη, ζωγραφική&#10;&#10;Περιγραφή που δημιουργήθηκε αυτόματα">
            <a:extLst>
              <a:ext uri="{FF2B5EF4-FFF2-40B4-BE49-F238E27FC236}">
                <a16:creationId xmlns:a16="http://schemas.microsoft.com/office/drawing/2014/main" id="{202C4EAE-E3B8-4C0D-AF58-225C52049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49" y="1171574"/>
            <a:ext cx="4754565" cy="6500813"/>
          </a:xfrm>
        </p:spPr>
      </p:pic>
    </p:spTree>
    <p:extLst>
      <p:ext uri="{BB962C8B-B14F-4D97-AF65-F5344CB8AC3E}">
        <p14:creationId xmlns:p14="http://schemas.microsoft.com/office/powerpoint/2010/main" val="38519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753408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el-GR" dirty="0">
                <a:solidFill>
                  <a:srgbClr val="FF0000"/>
                </a:solidFill>
              </a:rPr>
              <a:t>Δημιουργήσαμε τον τροχό των πλανητών!</a:t>
            </a:r>
          </a:p>
        </p:txBody>
      </p:sp>
      <p:pic>
        <p:nvPicPr>
          <p:cNvPr id="6" name="Θέση περιεχομένου 5" descr="Εικόνα που περιέχει κείμενο, κύκλος, compact disc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40182AF-719E-4166-854B-80107448E8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42" y="1784094"/>
            <a:ext cx="3761431" cy="4288031"/>
          </a:xfrm>
        </p:spPr>
      </p:pic>
      <p:pic>
        <p:nvPicPr>
          <p:cNvPr id="11" name="Θέση περιεχομένου 10" descr="Εικόνα που περιέχει κείμενο, παιδική τέχνη, εσωτερικός χώρος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7A2BB987-9FC3-483D-8C3C-C8B5A59437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2595561"/>
            <a:ext cx="3566159" cy="3327973"/>
          </a:xfrm>
        </p:spPr>
      </p:pic>
    </p:spTree>
    <p:extLst>
      <p:ext uri="{BB962C8B-B14F-4D97-AF65-F5344CB8AC3E}">
        <p14:creationId xmlns:p14="http://schemas.microsoft.com/office/powerpoint/2010/main" val="28952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Πολύχρωμη παρουσίαση</Template>
  <TotalTime>9076</TotalTime>
  <Words>173</Words>
  <Application>Microsoft Office PowerPoint</Application>
  <PresentationFormat>Ευρεία οθόνη</PresentationFormat>
  <Paragraphs>27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Print</vt:lpstr>
      <vt:lpstr>Segoe Script</vt:lpstr>
      <vt:lpstr>Times New Roman</vt:lpstr>
      <vt:lpstr>Εικόνα φύσης 16x9</vt:lpstr>
      <vt:lpstr>Θεματικός Κύκλος: Δημιουργώ και Καινοτομώ- Δημιουργική Σκέψη και Πρωτοβουλία </vt:lpstr>
      <vt:lpstr>     Βασικοί στόχοι:  </vt:lpstr>
      <vt:lpstr>Δεξιότητες που πρόκειται να καλλιεργηθούν </vt:lpstr>
      <vt:lpstr>Ετοιμάζουμε την τάξη μας και ξεκινάμε το μεγάλο ταξίδι της εξερεύνησης!</vt:lpstr>
      <vt:lpstr>Μαθαίνουμε δημιουργώντας!</vt:lpstr>
      <vt:lpstr>Το ηλιακό μας σύστημα - κολάζ</vt:lpstr>
      <vt:lpstr>Ενδεικτικά φύλλα εργασίας</vt:lpstr>
      <vt:lpstr>Το ηλιακό μας σύστημα στην πόρτα μας!</vt:lpstr>
      <vt:lpstr>Δημιουργήσαμε τον τροχό των πλανητών!</vt:lpstr>
      <vt:lpstr>Βιωματικά παιχνίδια στην αυλή!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Ζω καλύτερα- Ευ ζην Αυτομέριμνα – οδική ασφάλεια</dc:title>
  <dc:creator>Stagianni, M. (Marialena)</dc:creator>
  <cp:lastModifiedBy>Konstantinos Stagiannis</cp:lastModifiedBy>
  <cp:revision>38</cp:revision>
  <dcterms:created xsi:type="dcterms:W3CDTF">2022-02-13T08:26:01Z</dcterms:created>
  <dcterms:modified xsi:type="dcterms:W3CDTF">2024-03-10T18:26:40Z</dcterms:modified>
</cp:coreProperties>
</file>