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15/4/2026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6" name="15 - TextBox"/>
          <p:cNvSpPr txBox="1"/>
          <p:nvPr/>
        </p:nvSpPr>
        <p:spPr>
          <a:xfrm>
            <a:off x="2699792" y="1196752"/>
            <a:ext cx="3744416" cy="369332"/>
          </a:xfrm>
          <a:prstGeom prst="rect">
            <a:avLst/>
          </a:prstGeom>
          <a:noFill/>
        </p:spPr>
        <p:txBody>
          <a:bodyPr wrap="square" rtlCol="0">
            <a:spAutoFit/>
          </a:bodyPr>
          <a:lstStyle/>
          <a:p>
            <a:endParaRPr lang="en-US" dirty="0"/>
          </a:p>
        </p:txBody>
      </p:sp>
      <p:sp>
        <p:nvSpPr>
          <p:cNvPr id="17" name="16 - Εξάγωνο"/>
          <p:cNvSpPr/>
          <p:nvPr/>
        </p:nvSpPr>
        <p:spPr>
          <a:xfrm>
            <a:off x="1403648" y="1844824"/>
            <a:ext cx="1152128" cy="2664296"/>
          </a:xfrm>
          <a:prstGeom prst="hexagon">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Δεξιό βέλος">
            <a:hlinkClick r:id="rId6" action="ppaction://hlinksldjump"/>
          </p:cNvPr>
          <p:cNvSpPr/>
          <p:nvPr/>
        </p:nvSpPr>
        <p:spPr>
          <a:xfrm>
            <a:off x="7956376" y="5517232"/>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2699792" y="1196752"/>
            <a:ext cx="3600400" cy="3093154"/>
          </a:xfrm>
          <a:prstGeom prst="rect">
            <a:avLst/>
          </a:prstGeom>
          <a:noFill/>
          <a:ln w="130175" cmpd="thickThin">
            <a:solidFill>
              <a:schemeClr val="tx1"/>
            </a:solidFill>
          </a:ln>
        </p:spPr>
        <p:txBody>
          <a:bodyPr wrap="square" rtlCol="0">
            <a:spAutoFit/>
          </a:bodyPr>
          <a:lstStyle/>
          <a:p>
            <a:r>
              <a:rPr lang="en-US" sz="1300" b="1" dirty="0" smtClean="0"/>
              <a:t>Welcome to our little musical museum! </a:t>
            </a:r>
          </a:p>
          <a:p>
            <a:r>
              <a:rPr lang="en-US" sz="1300" b="1" dirty="0" smtClean="0"/>
              <a:t>Here, you will discover wonderful musical instruments made by children using recyclable materials and lots of imagination.</a:t>
            </a:r>
          </a:p>
          <a:p>
            <a:r>
              <a:rPr lang="en-US" sz="1300" b="1" dirty="0" smtClean="0"/>
              <a:t>While creating these instruments, the children had fun exploring, crafting, and learning how to use simple tools like scissors, glue, and rulers. At the same time, they expressed their creativity and developed their artistic skills.</a:t>
            </a:r>
          </a:p>
          <a:p>
            <a:r>
              <a:rPr lang="en-US" sz="1300" b="1" dirty="0" smtClean="0"/>
              <a:t>As you explore the rooms, you will find wind, percussion, string, and many other unique instruments, all made with care, excitement, and teamwork between children and their teachers.</a:t>
            </a:r>
          </a:p>
          <a:p>
            <a:r>
              <a:rPr lang="en-US" sz="1300" b="1" dirty="0" smtClean="0"/>
              <a:t>Enjoy the music, the creativity, and the joy behind every creation! </a:t>
            </a:r>
            <a:endParaRPr lang="en-US" sz="13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String instruments</a:t>
            </a:r>
            <a:r>
              <a:rPr lang="en-US" dirty="0" smtClean="0">
                <a:solidFill>
                  <a:srgbClr val="C00000"/>
                </a:solidFill>
              </a:rPr>
              <a:t> are musical instruments that make sound when their strings vibrate. </a:t>
            </a:r>
            <a:endParaRPr lang="el-GR" dirty="0">
              <a:solidFill>
                <a:srgbClr val="C00000"/>
              </a:solidFill>
            </a:endParaRP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accent5">
                    <a:lumMod val="50000"/>
                  </a:schemeClr>
                </a:solidFill>
                <a:latin typeface="Arial" pitchFamily="34" charset="0"/>
                <a:ea typeface="Aka-AcidFatCord" pitchFamily="2" charset="-95"/>
                <a:cs typeface="Arial" pitchFamily="34" charset="0"/>
              </a:rPr>
              <a:t>In this section, the children created their own guitars using recyclable materials such as cardboard, plastic bottles, and boxes. </a:t>
            </a:r>
            <a:endParaRPr lang="el-GR" sz="1200" b="1" dirty="0" smtClean="0">
              <a:solidFill>
                <a:schemeClr val="accent5">
                  <a:lumMod val="50000"/>
                </a:schemeClr>
              </a:solidFill>
              <a:latin typeface="Arial" pitchFamily="34" charset="0"/>
              <a:ea typeface="Aka-AcidFatCord" pitchFamily="2" charset="-95"/>
              <a:cs typeface="Arial" pitchFamily="34" charset="0"/>
            </a:endParaRPr>
          </a:p>
          <a:p>
            <a:r>
              <a:rPr lang="en-US" sz="1200" b="1" dirty="0" smtClean="0">
                <a:solidFill>
                  <a:schemeClr val="accent5">
                    <a:lumMod val="50000"/>
                  </a:schemeClr>
                </a:solidFill>
                <a:latin typeface="Arial" pitchFamily="34" charset="0"/>
                <a:ea typeface="Aka-AcidFatCord" pitchFamily="2" charset="-95"/>
                <a:cs typeface="Arial" pitchFamily="34" charset="0"/>
              </a:rPr>
              <a:t>With imagination and creativity, they turned simple everyday objects into beautiful musical instruments!</a:t>
            </a:r>
            <a:endParaRPr lang="el-GR" sz="1200" b="1" dirty="0">
              <a:solidFill>
                <a:schemeClr val="accent5">
                  <a:lumMod val="50000"/>
                </a:schemeClr>
              </a:solidFill>
              <a:latin typeface="Arial" pitchFamily="34" charset="0"/>
              <a:ea typeface="Aka-AcidFatCord" pitchFamily="2" charset="-95"/>
              <a:cs typeface="Arial" pitchFamily="34" charset="0"/>
            </a:endParaRP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3" name="12 - TextBox"/>
          <p:cNvSpPr txBox="1"/>
          <p:nvPr/>
        </p:nvSpPr>
        <p:spPr>
          <a:xfrm>
            <a:off x="2987824" y="1412776"/>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smtClean="0"/>
              <a:t>String </a:t>
            </a:r>
            <a:r>
              <a:rPr lang="en-US" sz="2000" b="1" dirty="0" smtClean="0"/>
              <a:t>instruments</a:t>
            </a:r>
            <a:endParaRPr lang="el-GR" sz="2000" b="1" dirty="0"/>
          </a:p>
        </p:txBody>
      </p:sp>
      <p:sp>
        <p:nvSpPr>
          <p:cNvPr id="16" name="15 - Ορθογώνιο"/>
          <p:cNvSpPr/>
          <p:nvPr/>
        </p:nvSpPr>
        <p:spPr>
          <a:xfrm>
            <a:off x="2699792" y="2420888"/>
            <a:ext cx="1440160" cy="1368152"/>
          </a:xfrm>
          <a:prstGeom prst="rect">
            <a:avLst/>
          </a:prstGeom>
          <a:blipFill>
            <a:blip r:embed="rId5" cstate="print"/>
            <a:stretch>
              <a:fillRect/>
            </a:stretch>
          </a:blipFill>
          <a:ln w="603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4572000" y="2420888"/>
            <a:ext cx="1800200" cy="1368152"/>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Δεξιό βέλος">
            <a:hlinkClick r:id="rId7" action="ppaction://hlinksldjump"/>
          </p:cNvPr>
          <p:cNvSpPr/>
          <p:nvPr/>
        </p:nvSpPr>
        <p:spPr>
          <a:xfrm>
            <a:off x="7956376" y="5589240"/>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97160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Wind instruments</a:t>
            </a:r>
            <a:r>
              <a:rPr lang="en-US" dirty="0" smtClean="0">
                <a:solidFill>
                  <a:srgbClr val="C00000"/>
                </a:solidFill>
              </a:rPr>
              <a:t> </a:t>
            </a:r>
            <a:endParaRPr lang="el-GR" dirty="0" smtClean="0">
              <a:solidFill>
                <a:srgbClr val="C00000"/>
              </a:solidFill>
            </a:endParaRPr>
          </a:p>
          <a:p>
            <a:pPr algn="ctr"/>
            <a:r>
              <a:rPr lang="en-US" dirty="0" smtClean="0">
                <a:solidFill>
                  <a:srgbClr val="C00000"/>
                </a:solidFill>
              </a:rPr>
              <a:t>are musical instruments that make sound when we blow air into them. </a:t>
            </a:r>
            <a:endParaRPr lang="el-GR" dirty="0"/>
          </a:p>
        </p:txBody>
      </p:sp>
      <p:sp>
        <p:nvSpPr>
          <p:cNvPr id="7" name="6 - Ορθογώνιο"/>
          <p:cNvSpPr/>
          <p:nvPr/>
        </p:nvSpPr>
        <p:spPr>
          <a:xfrm>
            <a:off x="8172400" y="908720"/>
            <a:ext cx="97160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latin typeface="Arial" pitchFamily="34" charset="0"/>
                <a:cs typeface="Arial" pitchFamily="34" charset="0"/>
              </a:rPr>
              <a:t>In this section, the children created their own Pan flutes using straws cut into different lengths. Through this fun activity, they discovered how changing the size of the tubes can create different sounds, turning simple materials into music!</a:t>
            </a:r>
            <a:endParaRPr lang="el-GR" sz="1100" b="1" dirty="0">
              <a:latin typeface="Arial" pitchFamily="34" charset="0"/>
              <a:cs typeface="Arial" pitchFamily="34" charset="0"/>
            </a:endParaRPr>
          </a:p>
        </p:txBody>
      </p:sp>
      <p:sp>
        <p:nvSpPr>
          <p:cNvPr id="8" name="7 - Τραπέζιο"/>
          <p:cNvSpPr/>
          <p:nvPr/>
        </p:nvSpPr>
        <p:spPr>
          <a:xfrm rot="5400000">
            <a:off x="-1008620" y="2816932"/>
            <a:ext cx="5544616" cy="158417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608004" y="2816932"/>
            <a:ext cx="5544616" cy="158417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268760"/>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5"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3" name="12 - TextBox"/>
          <p:cNvSpPr txBox="1"/>
          <p:nvPr/>
        </p:nvSpPr>
        <p:spPr>
          <a:xfrm>
            <a:off x="2987824" y="1412776"/>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b="1" dirty="0" smtClean="0"/>
              <a:t>Wind instruments</a:t>
            </a:r>
          </a:p>
        </p:txBody>
      </p:sp>
      <p:sp>
        <p:nvSpPr>
          <p:cNvPr id="16" name="15 - Έλλειψη"/>
          <p:cNvSpPr/>
          <p:nvPr/>
        </p:nvSpPr>
        <p:spPr>
          <a:xfrm>
            <a:off x="3275856" y="2204864"/>
            <a:ext cx="2664296" cy="1872208"/>
          </a:xfrm>
          <a:prstGeom prst="ellipse">
            <a:avLst/>
          </a:prstGeom>
          <a:blipFill>
            <a:blip r:embed="rId6" cstate="print"/>
            <a:stretch>
              <a:fillRect/>
            </a:stretch>
          </a:blipFill>
          <a:ln w="1079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Τραπέζιο"/>
          <p:cNvSpPr/>
          <p:nvPr/>
        </p:nvSpPr>
        <p:spPr>
          <a:xfrm rot="5400000">
            <a:off x="920651" y="2615856"/>
            <a:ext cx="1686073" cy="1440160"/>
          </a:xfrm>
          <a:prstGeom prst="trapezoid">
            <a:avLst/>
          </a:prstGeom>
          <a:blipFill>
            <a:blip r:embed="rId7" cstate="print"/>
            <a:stretch>
              <a:fillRect/>
            </a:stretch>
          </a:blipFill>
          <a:ln w="889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Τραπέζιο"/>
          <p:cNvSpPr/>
          <p:nvPr/>
        </p:nvSpPr>
        <p:spPr>
          <a:xfrm rot="16200000">
            <a:off x="6537275" y="2831876"/>
            <a:ext cx="1686073" cy="1440159"/>
          </a:xfrm>
          <a:prstGeom prst="trapezoid">
            <a:avLst/>
          </a:prstGeom>
          <a:blipFill>
            <a:blip r:embed="rId8" cstate="print"/>
            <a:stretch>
              <a:fillRect/>
            </a:stretch>
          </a:blipFill>
          <a:ln w="889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Δεξιό βέλος">
            <a:hlinkClick r:id="rId9" action="ppaction://hlinksldjump"/>
          </p:cNvPr>
          <p:cNvSpPr/>
          <p:nvPr/>
        </p:nvSpPr>
        <p:spPr>
          <a:xfrm>
            <a:off x="8244408" y="594928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Percussion instruments</a:t>
            </a:r>
            <a:r>
              <a:rPr lang="en-US" sz="1400" dirty="0" smtClean="0">
                <a:solidFill>
                  <a:srgbClr val="C00000"/>
                </a:solidFill>
              </a:rPr>
              <a:t> are musical instruments that make sound when we tap, shake, or hit them</a:t>
            </a:r>
            <a:r>
              <a:rPr lang="en-US" sz="1400" dirty="0" smtClean="0"/>
              <a:t>. </a:t>
            </a:r>
            <a:endParaRPr lang="el-GR" sz="1400" dirty="0">
              <a:solidFill>
                <a:schemeClr val="tx1"/>
              </a:solidFill>
            </a:endParaRP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 this section, the children created their own handmade percussion instruments using a variety of materials such as strainers, spoons, and empty chips cans. With creativity and imagination, they turned everyday objects into fun musical tools, exploring rhythm and sound in a playful way!</a:t>
            </a:r>
            <a:endParaRPr lang="el-GR" sz="1400" dirty="0">
              <a:solidFill>
                <a:schemeClr val="tx1"/>
              </a:solidFill>
            </a:endParaRP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2987824"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3" name="12 - TextBox"/>
          <p:cNvSpPr txBox="1"/>
          <p:nvPr/>
        </p:nvSpPr>
        <p:spPr>
          <a:xfrm>
            <a:off x="2987824" y="1412776"/>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Percussion instruments</a:t>
            </a:r>
            <a:endParaRPr lang="en-US" sz="2000" b="1" dirty="0" smtClean="0"/>
          </a:p>
        </p:txBody>
      </p:sp>
      <p:pic>
        <p:nvPicPr>
          <p:cNvPr id="16" name="15 - Εικόνα" descr="IMG_2453.jpg"/>
          <p:cNvPicPr>
            <a:picLocks noChangeAspect="1"/>
          </p:cNvPicPr>
          <p:nvPr/>
        </p:nvPicPr>
        <p:blipFill>
          <a:blip r:embed="rId5" cstate="print"/>
          <a:stretch>
            <a:fillRect/>
          </a:stretch>
        </p:blipFill>
        <p:spPr>
          <a:xfrm>
            <a:off x="1403648" y="2468853"/>
            <a:ext cx="1023183" cy="1364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16 - Εικόνα" descr="marakes.jpg"/>
          <p:cNvPicPr>
            <a:picLocks noChangeAspect="1"/>
          </p:cNvPicPr>
          <p:nvPr/>
        </p:nvPicPr>
        <p:blipFill>
          <a:blip r:embed="rId6" cstate="print"/>
          <a:stretch>
            <a:fillRect/>
          </a:stretch>
        </p:blipFill>
        <p:spPr>
          <a:xfrm>
            <a:off x="3635896" y="2276872"/>
            <a:ext cx="1800200" cy="18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17 - Εικόνα" descr="maracas_gingeran_luminita_gabriela_andrei_saguna_secondary_school.jpeg"/>
          <p:cNvPicPr>
            <a:picLocks noChangeAspect="1"/>
          </p:cNvPicPr>
          <p:nvPr/>
        </p:nvPicPr>
        <p:blipFill>
          <a:blip r:embed="rId7" cstate="print"/>
          <a:stretch>
            <a:fillRect/>
          </a:stretch>
        </p:blipFill>
        <p:spPr>
          <a:xfrm>
            <a:off x="6660232" y="2348880"/>
            <a:ext cx="1060836" cy="1514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18 - Δεξιό βέλος">
            <a:hlinkClick r:id="rId8" action="ppaction://hlinksldjump"/>
          </p:cNvPr>
          <p:cNvSpPr/>
          <p:nvPr/>
        </p:nvSpPr>
        <p:spPr>
          <a:xfrm>
            <a:off x="8100392" y="609329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3" name="12 - TextBox"/>
          <p:cNvSpPr txBox="1"/>
          <p:nvPr/>
        </p:nvSpPr>
        <p:spPr>
          <a:xfrm>
            <a:off x="2987824" y="1196752"/>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Percussion instruments</a:t>
            </a:r>
            <a:endParaRPr lang="en-US" sz="2000" b="1" dirty="0" smtClean="0"/>
          </a:p>
        </p:txBody>
      </p:sp>
      <p:pic>
        <p:nvPicPr>
          <p:cNvPr id="16" name="15 - Εικόνα" descr="627654879_34104343432497578_9035075998542099803_n.jpg"/>
          <p:cNvPicPr>
            <a:picLocks noChangeAspect="1"/>
          </p:cNvPicPr>
          <p:nvPr/>
        </p:nvPicPr>
        <p:blipFill>
          <a:blip r:embed="rId5" cstate="print"/>
          <a:stretch>
            <a:fillRect/>
          </a:stretch>
        </p:blipFill>
        <p:spPr>
          <a:xfrm>
            <a:off x="2915816" y="1916832"/>
            <a:ext cx="1080120" cy="1080120"/>
          </a:xfrm>
          <a:prstGeom prst="rect">
            <a:avLst/>
          </a:prstGeom>
          <a:ln w="228600" cap="sq" cmpd="thickThin">
            <a:solidFill>
              <a:srgbClr val="000000"/>
            </a:solidFill>
            <a:prstDash val="solid"/>
            <a:miter lim="800000"/>
          </a:ln>
          <a:effectLst>
            <a:innerShdw blurRad="76200">
              <a:srgbClr val="000000"/>
            </a:innerShdw>
          </a:effectLst>
        </p:spPr>
      </p:pic>
      <p:pic>
        <p:nvPicPr>
          <p:cNvPr id="17" name="16 - Εικόνα" descr="eikona_viber_2026-02-18_10-14-19-456.jpg"/>
          <p:cNvPicPr>
            <a:picLocks noChangeAspect="1"/>
          </p:cNvPicPr>
          <p:nvPr/>
        </p:nvPicPr>
        <p:blipFill>
          <a:blip r:embed="rId6" cstate="print"/>
          <a:stretch>
            <a:fillRect/>
          </a:stretch>
        </p:blipFill>
        <p:spPr>
          <a:xfrm>
            <a:off x="4788024" y="1844824"/>
            <a:ext cx="1010816" cy="1010816"/>
          </a:xfrm>
          <a:prstGeom prst="rect">
            <a:avLst/>
          </a:prstGeom>
          <a:ln w="228600" cap="sq" cmpd="thickThin">
            <a:solidFill>
              <a:srgbClr val="000000"/>
            </a:solidFill>
            <a:prstDash val="solid"/>
            <a:miter lim="800000"/>
          </a:ln>
          <a:effectLst>
            <a:innerShdw blurRad="76200">
              <a:srgbClr val="000000"/>
            </a:innerShdw>
          </a:effectLst>
        </p:spPr>
      </p:pic>
      <p:pic>
        <p:nvPicPr>
          <p:cNvPr id="18" name="17 - Εικόνα" descr="eikona_viber_2026-02-18_10-14-20-066.jpg"/>
          <p:cNvPicPr>
            <a:picLocks noChangeAspect="1"/>
          </p:cNvPicPr>
          <p:nvPr/>
        </p:nvPicPr>
        <p:blipFill>
          <a:blip r:embed="rId7" cstate="print"/>
          <a:stretch>
            <a:fillRect/>
          </a:stretch>
        </p:blipFill>
        <p:spPr>
          <a:xfrm>
            <a:off x="2915816" y="3356992"/>
            <a:ext cx="1082824" cy="1154832"/>
          </a:xfrm>
          <a:prstGeom prst="rect">
            <a:avLst/>
          </a:prstGeom>
          <a:ln w="228600" cap="sq" cmpd="thickThin">
            <a:solidFill>
              <a:srgbClr val="000000"/>
            </a:solidFill>
            <a:prstDash val="solid"/>
            <a:miter lim="800000"/>
          </a:ln>
          <a:effectLst>
            <a:innerShdw blurRad="76200">
              <a:srgbClr val="000000"/>
            </a:innerShdw>
          </a:effectLst>
        </p:spPr>
      </p:pic>
      <p:pic>
        <p:nvPicPr>
          <p:cNvPr id="19" name="18 - Εικόνα" descr="IMG_2567.jpg"/>
          <p:cNvPicPr>
            <a:picLocks noChangeAspect="1"/>
          </p:cNvPicPr>
          <p:nvPr/>
        </p:nvPicPr>
        <p:blipFill>
          <a:blip r:embed="rId8" cstate="print"/>
          <a:stretch>
            <a:fillRect/>
          </a:stretch>
        </p:blipFill>
        <p:spPr>
          <a:xfrm>
            <a:off x="4788024" y="3284984"/>
            <a:ext cx="1019462" cy="1210226"/>
          </a:xfrm>
          <a:prstGeom prst="rect">
            <a:avLst/>
          </a:prstGeom>
          <a:ln w="228600" cap="sq" cmpd="thickThin">
            <a:solidFill>
              <a:srgbClr val="000000"/>
            </a:solidFill>
            <a:prstDash val="solid"/>
            <a:miter lim="800000"/>
          </a:ln>
          <a:effectLst>
            <a:innerShdw blurRad="76200">
              <a:srgbClr val="000000"/>
            </a:innerShdw>
          </a:effectLst>
        </p:spPr>
      </p:pic>
      <p:sp>
        <p:nvSpPr>
          <p:cNvPr id="20" name="19 - TextBox"/>
          <p:cNvSpPr txBox="1"/>
          <p:nvPr/>
        </p:nvSpPr>
        <p:spPr>
          <a:xfrm rot="19748678">
            <a:off x="1241680" y="2298942"/>
            <a:ext cx="1592002" cy="369332"/>
          </a:xfrm>
          <a:prstGeom prst="rect">
            <a:avLst/>
          </a:prstGeom>
          <a:noFill/>
        </p:spPr>
        <p:txBody>
          <a:bodyPr wrap="square" rtlCol="0">
            <a:spAutoFit/>
          </a:bodyPr>
          <a:lstStyle/>
          <a:p>
            <a:r>
              <a:rPr lang="en-US" b="1" i="1" dirty="0" smtClean="0">
                <a:solidFill>
                  <a:schemeClr val="accent6">
                    <a:lumMod val="75000"/>
                  </a:schemeClr>
                </a:solidFill>
              </a:rPr>
              <a:t>tambourines</a:t>
            </a:r>
            <a:r>
              <a:rPr lang="en-US" i="1" dirty="0" smtClean="0">
                <a:solidFill>
                  <a:schemeClr val="accent6">
                    <a:lumMod val="75000"/>
                  </a:schemeClr>
                </a:solidFill>
              </a:rPr>
              <a:t> </a:t>
            </a:r>
            <a:endParaRPr lang="el-GR" i="1" dirty="0">
              <a:solidFill>
                <a:schemeClr val="accent6">
                  <a:lumMod val="75000"/>
                </a:schemeClr>
              </a:solidFill>
            </a:endParaRPr>
          </a:p>
        </p:txBody>
      </p:sp>
      <p:sp>
        <p:nvSpPr>
          <p:cNvPr id="21" name="20 - TextBox"/>
          <p:cNvSpPr txBox="1"/>
          <p:nvPr/>
        </p:nvSpPr>
        <p:spPr>
          <a:xfrm>
            <a:off x="0" y="1700808"/>
            <a:ext cx="1259632" cy="2308324"/>
          </a:xfrm>
          <a:prstGeom prst="rect">
            <a:avLst/>
          </a:prstGeom>
          <a:noFill/>
        </p:spPr>
        <p:txBody>
          <a:bodyPr wrap="square" rtlCol="0">
            <a:spAutoFit/>
          </a:bodyPr>
          <a:lstStyle/>
          <a:p>
            <a:r>
              <a:rPr lang="en-US" sz="1600" b="1" dirty="0" smtClean="0">
                <a:solidFill>
                  <a:srgbClr val="C00000"/>
                </a:solidFill>
              </a:rPr>
              <a:t>Percussion instruments</a:t>
            </a:r>
            <a:r>
              <a:rPr lang="en-US" sz="1600" dirty="0" smtClean="0">
                <a:solidFill>
                  <a:srgbClr val="C00000"/>
                </a:solidFill>
              </a:rPr>
              <a:t> are musical instruments that make sound when we tap, shake, or hit them.</a:t>
            </a:r>
            <a:endParaRPr lang="el-GR" sz="1600" dirty="0">
              <a:solidFill>
                <a:srgbClr val="C00000"/>
              </a:solidFill>
            </a:endParaRPr>
          </a:p>
        </p:txBody>
      </p:sp>
      <p:sp>
        <p:nvSpPr>
          <p:cNvPr id="22" name="21 - TextBox"/>
          <p:cNvSpPr txBox="1"/>
          <p:nvPr/>
        </p:nvSpPr>
        <p:spPr>
          <a:xfrm>
            <a:off x="7884368" y="1340768"/>
            <a:ext cx="1080120" cy="4339650"/>
          </a:xfrm>
          <a:prstGeom prst="rect">
            <a:avLst/>
          </a:prstGeom>
          <a:noFill/>
        </p:spPr>
        <p:txBody>
          <a:bodyPr wrap="square" rtlCol="0">
            <a:spAutoFit/>
          </a:bodyPr>
          <a:lstStyle/>
          <a:p>
            <a:r>
              <a:rPr lang="en-US" sz="1200" dirty="0" smtClean="0"/>
              <a:t>In this section, the children created their own handmade </a:t>
            </a:r>
            <a:r>
              <a:rPr lang="en-US" sz="1200" b="1" dirty="0" smtClean="0"/>
              <a:t>tambourines</a:t>
            </a:r>
            <a:r>
              <a:rPr lang="en-US" sz="1200" dirty="0" smtClean="0"/>
              <a:t> using materials such as cardboard, plastic plates, and little bells. With imagination and joy, they explored rhythm and created fun sounds, turning simple materials into musical instruments!</a:t>
            </a:r>
            <a:endParaRPr lang="en-US" sz="1200" dirty="0"/>
          </a:p>
        </p:txBody>
      </p:sp>
      <p:sp>
        <p:nvSpPr>
          <p:cNvPr id="23" name="22 - Δεξιό βέλος">
            <a:hlinkClick r:id="rId9" action="ppaction://hlinksldjump"/>
          </p:cNvPr>
          <p:cNvSpPr/>
          <p:nvPr/>
        </p:nvSpPr>
        <p:spPr>
          <a:xfrm>
            <a:off x="8100392" y="5805264"/>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rPr>
              <a:t>Percussion instruments</a:t>
            </a:r>
            <a:r>
              <a:rPr lang="en-US" sz="1600" dirty="0" smtClean="0">
                <a:solidFill>
                  <a:srgbClr val="C00000"/>
                </a:solidFill>
              </a:rPr>
              <a:t> are musical instruments that make sound when we tap, shake, or hit them.</a:t>
            </a:r>
            <a:endParaRPr lang="el-GR" sz="1600" dirty="0">
              <a:solidFill>
                <a:srgbClr val="C00000"/>
              </a:solidFill>
            </a:endParaRP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pic>
        <p:nvPicPr>
          <p:cNvPr id="19" name="18 - Εικόνα" descr="250f3653-e93a-43b5-b726-4ef21c1009df.jpg"/>
          <p:cNvPicPr>
            <a:picLocks noChangeAspect="1"/>
          </p:cNvPicPr>
          <p:nvPr/>
        </p:nvPicPr>
        <p:blipFill>
          <a:blip r:embed="rId5" cstate="print"/>
          <a:stretch>
            <a:fillRect/>
          </a:stretch>
        </p:blipFill>
        <p:spPr>
          <a:xfrm>
            <a:off x="1403648" y="1761566"/>
            <a:ext cx="936104" cy="1094074"/>
          </a:xfrm>
          <a:prstGeom prst="rect">
            <a:avLst/>
          </a:prstGeom>
          <a:ln w="228600" cap="sq" cmpd="thickThin">
            <a:solidFill>
              <a:srgbClr val="000000"/>
            </a:solidFill>
            <a:prstDash val="solid"/>
            <a:miter lim="800000"/>
          </a:ln>
          <a:effectLst>
            <a:innerShdw blurRad="76200">
              <a:srgbClr val="000000"/>
            </a:innerShdw>
          </a:effectLst>
        </p:spPr>
      </p:pic>
      <p:pic>
        <p:nvPicPr>
          <p:cNvPr id="20" name="19 - Εικόνα" descr="drum.jpg"/>
          <p:cNvPicPr>
            <a:picLocks noChangeAspect="1"/>
          </p:cNvPicPr>
          <p:nvPr/>
        </p:nvPicPr>
        <p:blipFill>
          <a:blip r:embed="rId6" cstate="print"/>
          <a:stretch>
            <a:fillRect/>
          </a:stretch>
        </p:blipFill>
        <p:spPr>
          <a:xfrm>
            <a:off x="1403648" y="3717032"/>
            <a:ext cx="938808" cy="938808"/>
          </a:xfrm>
          <a:prstGeom prst="rect">
            <a:avLst/>
          </a:prstGeom>
          <a:ln w="228600" cap="sq" cmpd="thickThin">
            <a:solidFill>
              <a:srgbClr val="000000"/>
            </a:solidFill>
            <a:prstDash val="solid"/>
            <a:miter lim="800000"/>
          </a:ln>
          <a:effectLst>
            <a:innerShdw blurRad="76200">
              <a:srgbClr val="000000"/>
            </a:innerShdw>
          </a:effectLst>
        </p:spPr>
      </p:pic>
      <p:pic>
        <p:nvPicPr>
          <p:cNvPr id="21" name="20 - Εικόνα" descr="drums.jpg"/>
          <p:cNvPicPr>
            <a:picLocks noChangeAspect="1"/>
          </p:cNvPicPr>
          <p:nvPr/>
        </p:nvPicPr>
        <p:blipFill>
          <a:blip r:embed="rId7" cstate="print"/>
          <a:stretch>
            <a:fillRect/>
          </a:stretch>
        </p:blipFill>
        <p:spPr>
          <a:xfrm>
            <a:off x="3275856" y="1772816"/>
            <a:ext cx="2664296"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 name="21 - Εικόνα" descr="eikona_viber_2026-02-18_10-14-20-351.jpg"/>
          <p:cNvPicPr>
            <a:picLocks noChangeAspect="1"/>
          </p:cNvPicPr>
          <p:nvPr/>
        </p:nvPicPr>
        <p:blipFill>
          <a:blip r:embed="rId8" cstate="print"/>
          <a:stretch>
            <a:fillRect/>
          </a:stretch>
        </p:blipFill>
        <p:spPr>
          <a:xfrm>
            <a:off x="6732240" y="2132856"/>
            <a:ext cx="866800" cy="866800"/>
          </a:xfrm>
          <a:prstGeom prst="rect">
            <a:avLst/>
          </a:prstGeom>
          <a:ln w="228600" cap="sq" cmpd="thickThin">
            <a:solidFill>
              <a:srgbClr val="000000"/>
            </a:solidFill>
            <a:prstDash val="solid"/>
            <a:miter lim="800000"/>
          </a:ln>
          <a:effectLst>
            <a:innerShdw blurRad="76200">
              <a:srgbClr val="000000"/>
            </a:innerShdw>
          </a:effectLst>
        </p:spPr>
      </p:pic>
      <p:sp>
        <p:nvSpPr>
          <p:cNvPr id="23" name="22 - TextBox"/>
          <p:cNvSpPr txBox="1"/>
          <p:nvPr/>
        </p:nvSpPr>
        <p:spPr>
          <a:xfrm>
            <a:off x="2987824" y="1196752"/>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Percussion instruments</a:t>
            </a:r>
            <a:endParaRPr lang="en-US" sz="2000" b="1" dirty="0" smtClean="0"/>
          </a:p>
        </p:txBody>
      </p:sp>
      <p:sp>
        <p:nvSpPr>
          <p:cNvPr id="24" name="23 - TextBox"/>
          <p:cNvSpPr txBox="1"/>
          <p:nvPr/>
        </p:nvSpPr>
        <p:spPr>
          <a:xfrm>
            <a:off x="7884368" y="980728"/>
            <a:ext cx="1080120" cy="5047536"/>
          </a:xfrm>
          <a:prstGeom prst="rect">
            <a:avLst/>
          </a:prstGeom>
          <a:noFill/>
        </p:spPr>
        <p:txBody>
          <a:bodyPr wrap="square" rtlCol="0">
            <a:spAutoFit/>
          </a:bodyPr>
          <a:lstStyle/>
          <a:p>
            <a:r>
              <a:rPr lang="en-US" sz="1400" dirty="0" smtClean="0"/>
              <a:t>In this section, the children created their own handmade drums using empty containers, covered with plastic materials such as balloons or plastic lids. They also used wooden sticks to play them and explore different sounds.</a:t>
            </a:r>
            <a:endParaRPr lang="el-GR" sz="1400" dirty="0"/>
          </a:p>
        </p:txBody>
      </p:sp>
      <p:sp>
        <p:nvSpPr>
          <p:cNvPr id="25" name="24 - Δεξιό βέλος">
            <a:hlinkClick r:id="rId9" action="ppaction://hlinksldjump"/>
          </p:cNvPr>
          <p:cNvSpPr/>
          <p:nvPr/>
        </p:nvSpPr>
        <p:spPr>
          <a:xfrm>
            <a:off x="8028384" y="602128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TextBox"/>
          <p:cNvSpPr txBox="1"/>
          <p:nvPr/>
        </p:nvSpPr>
        <p:spPr>
          <a:xfrm rot="1458260">
            <a:off x="6588224" y="1340768"/>
            <a:ext cx="1224136" cy="461665"/>
          </a:xfrm>
          <a:prstGeom prst="rect">
            <a:avLst/>
          </a:prstGeom>
          <a:noFill/>
        </p:spPr>
        <p:txBody>
          <a:bodyPr wrap="square" rtlCol="0">
            <a:spAutoFit/>
          </a:bodyPr>
          <a:lstStyle/>
          <a:p>
            <a:r>
              <a:rPr lang="en-US" sz="2400" b="1" dirty="0" smtClean="0">
                <a:solidFill>
                  <a:schemeClr val="accent6">
                    <a:lumMod val="50000"/>
                  </a:schemeClr>
                </a:solidFill>
              </a:rPr>
              <a:t>DRUMS</a:t>
            </a:r>
            <a:endParaRPr lang="el-GR" b="1" dirty="0">
              <a:solidFill>
                <a:schemeClr val="accent6">
                  <a:lumMod val="50000"/>
                </a:schemeClr>
              </a:solidFill>
            </a:endParaRPr>
          </a:p>
        </p:txBody>
      </p:sp>
      <p:pic>
        <p:nvPicPr>
          <p:cNvPr id="27" name="26 - Εικόνα" descr="whatsapp_image_2026-02-11_at_14.30.25_4.jpeg"/>
          <p:cNvPicPr>
            <a:picLocks noChangeAspect="1"/>
          </p:cNvPicPr>
          <p:nvPr/>
        </p:nvPicPr>
        <p:blipFill>
          <a:blip r:embed="rId10" cstate="print"/>
          <a:stretch>
            <a:fillRect/>
          </a:stretch>
        </p:blipFill>
        <p:spPr>
          <a:xfrm>
            <a:off x="6732240" y="3501008"/>
            <a:ext cx="866800" cy="866800"/>
          </a:xfrm>
          <a:prstGeom prst="rect">
            <a:avLst/>
          </a:prstGeom>
          <a:ln w="228600" cap="sq" cmpd="thickThin">
            <a:solidFill>
              <a:srgbClr val="000000"/>
            </a:solidFill>
            <a:prstDash val="solid"/>
            <a:miter lim="800000"/>
          </a:ln>
          <a:effectLst>
            <a:innerShdw blurRad="76200">
              <a:srgbClr val="000000"/>
            </a:innerShdw>
          </a:effectLst>
        </p:spPr>
      </p:pic>
      <p:pic>
        <p:nvPicPr>
          <p:cNvPr id="28" name="27 - Εικόνα" descr="whatsapp_image_2026-02-11_at_14.30.25_6.jpeg"/>
          <p:cNvPicPr>
            <a:picLocks noChangeAspect="1"/>
          </p:cNvPicPr>
          <p:nvPr/>
        </p:nvPicPr>
        <p:blipFill>
          <a:blip r:embed="rId11" cstate="print"/>
          <a:stretch>
            <a:fillRect/>
          </a:stretch>
        </p:blipFill>
        <p:spPr>
          <a:xfrm>
            <a:off x="6732240" y="4869160"/>
            <a:ext cx="936104" cy="9361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pic>
        <p:nvPicPr>
          <p:cNvPr id="13" name="12 - Εικόνα" descr="627600430_34104342849164303_2417719536956383955_n.jpg"/>
          <p:cNvPicPr>
            <a:picLocks noChangeAspect="1"/>
          </p:cNvPicPr>
          <p:nvPr/>
        </p:nvPicPr>
        <p:blipFill>
          <a:blip r:embed="rId5" cstate="print"/>
          <a:stretch>
            <a:fillRect/>
          </a:stretch>
        </p:blipFill>
        <p:spPr>
          <a:xfrm>
            <a:off x="2771800" y="1844824"/>
            <a:ext cx="1010816" cy="1010816"/>
          </a:xfrm>
          <a:prstGeom prst="rect">
            <a:avLst/>
          </a:prstGeom>
          <a:ln w="228600" cap="sq" cmpd="thickThin">
            <a:solidFill>
              <a:srgbClr val="000000"/>
            </a:solidFill>
            <a:prstDash val="solid"/>
            <a:miter lim="800000"/>
          </a:ln>
          <a:effectLst>
            <a:innerShdw blurRad="76200">
              <a:srgbClr val="000000"/>
            </a:innerShdw>
          </a:effectLst>
        </p:spPr>
      </p:pic>
      <p:sp>
        <p:nvSpPr>
          <p:cNvPr id="16" name="15 - TextBox"/>
          <p:cNvSpPr txBox="1"/>
          <p:nvPr/>
        </p:nvSpPr>
        <p:spPr>
          <a:xfrm>
            <a:off x="2987824" y="1196752"/>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Percussion instruments</a:t>
            </a:r>
            <a:endParaRPr lang="en-US" sz="2000" b="1" dirty="0" smtClean="0"/>
          </a:p>
        </p:txBody>
      </p:sp>
      <p:pic>
        <p:nvPicPr>
          <p:cNvPr id="17" name="16 - Εικόνα" descr="eikona_viber_2026-02-20_09-12-31-645.jpg"/>
          <p:cNvPicPr>
            <a:picLocks noChangeAspect="1"/>
          </p:cNvPicPr>
          <p:nvPr/>
        </p:nvPicPr>
        <p:blipFill>
          <a:blip r:embed="rId6" cstate="print"/>
          <a:stretch>
            <a:fillRect/>
          </a:stretch>
        </p:blipFill>
        <p:spPr>
          <a:xfrm>
            <a:off x="5436096" y="1772816"/>
            <a:ext cx="938808" cy="938808"/>
          </a:xfrm>
          <a:prstGeom prst="rect">
            <a:avLst/>
          </a:prstGeom>
          <a:ln w="228600" cap="sq" cmpd="thickThin">
            <a:solidFill>
              <a:srgbClr val="000000"/>
            </a:solidFill>
            <a:prstDash val="solid"/>
            <a:miter lim="800000"/>
          </a:ln>
          <a:effectLst>
            <a:innerShdw blurRad="76200">
              <a:srgbClr val="000000"/>
            </a:innerShdw>
          </a:effectLst>
        </p:spPr>
      </p:pic>
      <p:pic>
        <p:nvPicPr>
          <p:cNvPr id="18" name="17 - Εικόνα" descr="spin_drum.jpg"/>
          <p:cNvPicPr>
            <a:picLocks noChangeAspect="1"/>
          </p:cNvPicPr>
          <p:nvPr/>
        </p:nvPicPr>
        <p:blipFill>
          <a:blip r:embed="rId7" cstate="print"/>
          <a:stretch>
            <a:fillRect/>
          </a:stretch>
        </p:blipFill>
        <p:spPr>
          <a:xfrm>
            <a:off x="3851920" y="3140968"/>
            <a:ext cx="1298848" cy="1298848"/>
          </a:xfrm>
          <a:prstGeom prst="rect">
            <a:avLst/>
          </a:prstGeom>
          <a:ln w="228600" cap="sq" cmpd="thickThin">
            <a:solidFill>
              <a:srgbClr val="000000"/>
            </a:solidFill>
            <a:prstDash val="solid"/>
            <a:miter lim="800000"/>
          </a:ln>
          <a:effectLst>
            <a:innerShdw blurRad="76200">
              <a:srgbClr val="000000"/>
            </a:innerShdw>
          </a:effectLst>
        </p:spPr>
      </p:pic>
      <p:pic>
        <p:nvPicPr>
          <p:cNvPr id="19" name="18 - Εικόνα" descr="img_20260212_121151.jpg"/>
          <p:cNvPicPr>
            <a:picLocks noChangeAspect="1"/>
          </p:cNvPicPr>
          <p:nvPr/>
        </p:nvPicPr>
        <p:blipFill>
          <a:blip r:embed="rId8" cstate="print"/>
          <a:stretch>
            <a:fillRect/>
          </a:stretch>
        </p:blipFill>
        <p:spPr>
          <a:xfrm>
            <a:off x="0" y="2276872"/>
            <a:ext cx="1298848" cy="1298848"/>
          </a:xfrm>
          <a:prstGeom prst="rect">
            <a:avLst/>
          </a:prstGeom>
        </p:spPr>
      </p:pic>
      <p:sp>
        <p:nvSpPr>
          <p:cNvPr id="20" name="19 - TextBox"/>
          <p:cNvSpPr txBox="1"/>
          <p:nvPr/>
        </p:nvSpPr>
        <p:spPr>
          <a:xfrm>
            <a:off x="1475656" y="1340768"/>
            <a:ext cx="864096" cy="461665"/>
          </a:xfrm>
          <a:prstGeom prst="rect">
            <a:avLst/>
          </a:prstGeom>
          <a:noFill/>
        </p:spPr>
        <p:txBody>
          <a:bodyPr wrap="square" rtlCol="0">
            <a:spAutoFit/>
          </a:bodyPr>
          <a:lstStyle/>
          <a:p>
            <a:r>
              <a:rPr lang="en-US" sz="2400" b="1" dirty="0" smtClean="0">
                <a:solidFill>
                  <a:schemeClr val="accent6">
                    <a:lumMod val="50000"/>
                  </a:schemeClr>
                </a:solidFill>
              </a:rPr>
              <a:t>SPIN</a:t>
            </a:r>
            <a:endParaRPr lang="el-GR" sz="2400" b="1" dirty="0">
              <a:solidFill>
                <a:schemeClr val="accent6">
                  <a:lumMod val="50000"/>
                </a:schemeClr>
              </a:solidFill>
            </a:endParaRPr>
          </a:p>
        </p:txBody>
      </p:sp>
      <p:sp>
        <p:nvSpPr>
          <p:cNvPr id="21" name="20 - TextBox"/>
          <p:cNvSpPr txBox="1"/>
          <p:nvPr/>
        </p:nvSpPr>
        <p:spPr>
          <a:xfrm>
            <a:off x="1403648" y="1988840"/>
            <a:ext cx="1008112" cy="2462213"/>
          </a:xfrm>
          <a:prstGeom prst="rect">
            <a:avLst/>
          </a:prstGeom>
          <a:noFill/>
        </p:spPr>
        <p:txBody>
          <a:bodyPr wrap="square" rtlCol="0">
            <a:spAutoFit/>
          </a:bodyPr>
          <a:lstStyle/>
          <a:p>
            <a:r>
              <a:rPr lang="en-US" sz="1400" b="1" dirty="0" smtClean="0">
                <a:solidFill>
                  <a:srgbClr val="C00000"/>
                </a:solidFill>
              </a:rPr>
              <a:t>Spin toys</a:t>
            </a:r>
            <a:r>
              <a:rPr lang="en-US" sz="1400" dirty="0" smtClean="0">
                <a:solidFill>
                  <a:srgbClr val="C00000"/>
                </a:solidFill>
              </a:rPr>
              <a:t> are fun creations that move and spin, bringing joy and movement into our music and play</a:t>
            </a:r>
            <a:endParaRPr lang="el-GR" sz="1400" dirty="0">
              <a:solidFill>
                <a:srgbClr val="C00000"/>
              </a:solidFill>
            </a:endParaRPr>
          </a:p>
        </p:txBody>
      </p:sp>
      <p:sp>
        <p:nvSpPr>
          <p:cNvPr id="22" name="21 - TextBox"/>
          <p:cNvSpPr txBox="1"/>
          <p:nvPr/>
        </p:nvSpPr>
        <p:spPr>
          <a:xfrm>
            <a:off x="6732240" y="1196752"/>
            <a:ext cx="1080120" cy="4893647"/>
          </a:xfrm>
          <a:prstGeom prst="rect">
            <a:avLst/>
          </a:prstGeom>
          <a:noFill/>
        </p:spPr>
        <p:txBody>
          <a:bodyPr wrap="square" rtlCol="0">
            <a:spAutoFit/>
          </a:bodyPr>
          <a:lstStyle/>
          <a:p>
            <a:r>
              <a:rPr lang="en-US" sz="1200" dirty="0" smtClean="0"/>
              <a:t>In this section, the children created their own handmade spins using materials such as cardboard,</a:t>
            </a:r>
          </a:p>
          <a:p>
            <a:r>
              <a:rPr lang="en-US" sz="1200" dirty="0" smtClean="0"/>
              <a:t>popsicle sticks, straws, and empty yogurt cups.</a:t>
            </a:r>
          </a:p>
          <a:p>
            <a:r>
              <a:rPr lang="en-US" sz="1200" dirty="0" smtClean="0"/>
              <a:t>With imagination and creativity, they explored movement and rhythm, discovering how simple materials can spin, dance, and become part of their musical play!</a:t>
            </a:r>
            <a:endParaRPr lang="en-US" sz="1200" dirty="0"/>
          </a:p>
        </p:txBody>
      </p:sp>
      <p:sp>
        <p:nvSpPr>
          <p:cNvPr id="23" name="22 - Δεξιό βέλος">
            <a:hlinkClick r:id="rId9" action="ppaction://hlinksldjump"/>
          </p:cNvPr>
          <p:cNvSpPr/>
          <p:nvPr/>
        </p:nvSpPr>
        <p:spPr>
          <a:xfrm>
            <a:off x="7956376" y="5589240"/>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pic>
        <p:nvPicPr>
          <p:cNvPr id="13" name="12 - Εικόνα" descr="537b48a9-b4db-4266-9d26-1bac91d1dfc7_0.jpg"/>
          <p:cNvPicPr>
            <a:picLocks noChangeAspect="1"/>
          </p:cNvPicPr>
          <p:nvPr/>
        </p:nvPicPr>
        <p:blipFill>
          <a:blip r:embed="rId5" cstate="print"/>
          <a:stretch>
            <a:fillRect/>
          </a:stretch>
        </p:blipFill>
        <p:spPr>
          <a:xfrm>
            <a:off x="2987824" y="1844824"/>
            <a:ext cx="1298848" cy="1298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15 - TextBox"/>
          <p:cNvSpPr txBox="1"/>
          <p:nvPr/>
        </p:nvSpPr>
        <p:spPr>
          <a:xfrm>
            <a:off x="2987824" y="1196752"/>
            <a:ext cx="316835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RAINMAKERS</a:t>
            </a:r>
            <a:endParaRPr lang="en-US" sz="2000" b="1" dirty="0" smtClean="0"/>
          </a:p>
        </p:txBody>
      </p:sp>
      <p:pic>
        <p:nvPicPr>
          <p:cNvPr id="17" name="16 - Εικόνα" descr="630167123_34104343419164246_1411150031349091932_n.jpg"/>
          <p:cNvPicPr>
            <a:picLocks noChangeAspect="1"/>
          </p:cNvPicPr>
          <p:nvPr/>
        </p:nvPicPr>
        <p:blipFill>
          <a:blip r:embed="rId6" cstate="print"/>
          <a:stretch>
            <a:fillRect/>
          </a:stretch>
        </p:blipFill>
        <p:spPr>
          <a:xfrm>
            <a:off x="4788024" y="1844824"/>
            <a:ext cx="1298848" cy="1298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17 - Εικόνα" descr="IMG_2566.jpg"/>
          <p:cNvPicPr>
            <a:picLocks noChangeAspect="1"/>
          </p:cNvPicPr>
          <p:nvPr/>
        </p:nvPicPr>
        <p:blipFill>
          <a:blip r:embed="rId7" cstate="print"/>
          <a:stretch>
            <a:fillRect/>
          </a:stretch>
        </p:blipFill>
        <p:spPr>
          <a:xfrm rot="5400000" flipH="1">
            <a:off x="4276677" y="2428179"/>
            <a:ext cx="563262" cy="3140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18 - Εικόνα" descr="rainstick.jpg"/>
          <p:cNvPicPr>
            <a:picLocks noChangeAspect="1"/>
          </p:cNvPicPr>
          <p:nvPr/>
        </p:nvPicPr>
        <p:blipFill>
          <a:blip r:embed="rId8" cstate="print"/>
          <a:stretch>
            <a:fillRect/>
          </a:stretch>
        </p:blipFill>
        <p:spPr>
          <a:xfrm>
            <a:off x="1403648" y="2636912"/>
            <a:ext cx="1082824" cy="1082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19 - Εικόνα" descr="rain-wave_stick_gingean_luminita_gabriela_andrei_saguna_secondary_school.jpeg"/>
          <p:cNvPicPr>
            <a:picLocks noChangeAspect="1"/>
          </p:cNvPicPr>
          <p:nvPr/>
        </p:nvPicPr>
        <p:blipFill>
          <a:blip r:embed="rId9" cstate="print"/>
          <a:stretch>
            <a:fillRect/>
          </a:stretch>
        </p:blipFill>
        <p:spPr>
          <a:xfrm>
            <a:off x="6660232" y="2564904"/>
            <a:ext cx="1010816" cy="10108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20 - TextBox"/>
          <p:cNvSpPr txBox="1"/>
          <p:nvPr/>
        </p:nvSpPr>
        <p:spPr>
          <a:xfrm>
            <a:off x="0" y="1628800"/>
            <a:ext cx="1512168" cy="2585323"/>
          </a:xfrm>
          <a:prstGeom prst="rect">
            <a:avLst/>
          </a:prstGeom>
          <a:noFill/>
        </p:spPr>
        <p:txBody>
          <a:bodyPr wrap="square" rtlCol="0">
            <a:spAutoFit/>
          </a:bodyPr>
          <a:lstStyle/>
          <a:p>
            <a:r>
              <a:rPr lang="en-US" b="1" dirty="0" smtClean="0">
                <a:solidFill>
                  <a:srgbClr val="C00000"/>
                </a:solidFill>
              </a:rPr>
              <a:t>Rainmakers</a:t>
            </a:r>
            <a:r>
              <a:rPr lang="en-US" dirty="0" smtClean="0">
                <a:solidFill>
                  <a:srgbClr val="C00000"/>
                </a:solidFill>
              </a:rPr>
              <a:t> are special musical instruments that create the soft, calming sound of falling rain</a:t>
            </a:r>
            <a:endParaRPr lang="el-GR" dirty="0">
              <a:solidFill>
                <a:srgbClr val="C00000"/>
              </a:solidFill>
            </a:endParaRPr>
          </a:p>
        </p:txBody>
      </p:sp>
      <p:sp>
        <p:nvSpPr>
          <p:cNvPr id="22" name="21 - Δεξιό βέλος">
            <a:hlinkClick r:id="rId10" action="ppaction://hlinksldjump"/>
          </p:cNvPr>
          <p:cNvSpPr/>
          <p:nvPr/>
        </p:nvSpPr>
        <p:spPr>
          <a:xfrm>
            <a:off x="7956376" y="5589240"/>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22 - TextBox"/>
          <p:cNvSpPr txBox="1"/>
          <p:nvPr/>
        </p:nvSpPr>
        <p:spPr>
          <a:xfrm>
            <a:off x="7812360" y="1052737"/>
            <a:ext cx="1331640" cy="2292935"/>
          </a:xfrm>
          <a:prstGeom prst="rect">
            <a:avLst/>
          </a:prstGeom>
          <a:noFill/>
        </p:spPr>
        <p:txBody>
          <a:bodyPr wrap="square" rtlCol="0">
            <a:spAutoFit/>
          </a:bodyPr>
          <a:lstStyle/>
          <a:p>
            <a:r>
              <a:rPr lang="en-US" sz="1100" dirty="0" smtClean="0"/>
              <a:t>In this section, the children made their own rain sticks using simple materials. By gently turning them, they discovered how the sound can remind us of raindrops, the wind, and even the waves of the sea.</a:t>
            </a:r>
          </a:p>
          <a:p>
            <a:endParaRPr lang="en-US" sz="1100" dirty="0" smtClean="0"/>
          </a:p>
          <a:p>
            <a:endParaRPr lang="el-GR" sz="1100" dirty="0"/>
          </a:p>
        </p:txBody>
      </p:sp>
      <p:sp>
        <p:nvSpPr>
          <p:cNvPr id="24" name="23 - TextBox"/>
          <p:cNvSpPr txBox="1"/>
          <p:nvPr/>
        </p:nvSpPr>
        <p:spPr>
          <a:xfrm>
            <a:off x="7740352" y="3212976"/>
            <a:ext cx="1403648" cy="1446550"/>
          </a:xfrm>
          <a:prstGeom prst="rect">
            <a:avLst/>
          </a:prstGeom>
          <a:noFill/>
        </p:spPr>
        <p:txBody>
          <a:bodyPr wrap="square" rtlCol="0">
            <a:spAutoFit/>
          </a:bodyPr>
          <a:lstStyle/>
          <a:p>
            <a:r>
              <a:rPr lang="en-US" sz="1100" dirty="0" smtClean="0"/>
              <a:t>Through this creative activity, children explored sounds from nature and learned how music can bring the feeling of rain and ocean into the classroom!</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ιάγραμμα ροής: Εναλλακτική διεργασία"/>
          <p:cNvSpPr/>
          <p:nvPr/>
        </p:nvSpPr>
        <p:spPr>
          <a:xfrm>
            <a:off x="2987824" y="188640"/>
            <a:ext cx="2952328"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0" y="0"/>
            <a:ext cx="9144000" cy="13407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0" y="4581128"/>
            <a:ext cx="9144000" cy="227687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812360" y="836712"/>
            <a:ext cx="1331640" cy="55446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Τραπέζιο"/>
          <p:cNvSpPr/>
          <p:nvPr/>
        </p:nvSpPr>
        <p:spPr>
          <a:xfrm rot="5400000">
            <a:off x="-828600"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Τραπέζιο"/>
          <p:cNvSpPr/>
          <p:nvPr/>
        </p:nvSpPr>
        <p:spPr>
          <a:xfrm rot="16200000">
            <a:off x="4427984" y="2996952"/>
            <a:ext cx="5544616" cy="1224136"/>
          </a:xfrm>
          <a:prstGeom prst="trapezoi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1124744"/>
            <a:ext cx="4032448" cy="3456384"/>
          </a:xfrm>
          <a:prstGeom prst="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11 - Εικόνα" descr="46e0c055-2f91-43af-ac2f-4b34549cfea3.png"/>
          <p:cNvPicPr>
            <a:picLocks noChangeAspect="1"/>
          </p:cNvPicPr>
          <p:nvPr/>
        </p:nvPicPr>
        <p:blipFill>
          <a:blip r:embed="rId4" cstate="print"/>
          <a:stretch>
            <a:fillRect/>
          </a:stretch>
        </p:blipFill>
        <p:spPr>
          <a:xfrm>
            <a:off x="179511" y="0"/>
            <a:ext cx="1458625" cy="908720"/>
          </a:xfrm>
          <a:prstGeom prst="rect">
            <a:avLst/>
          </a:prstGeom>
        </p:spPr>
      </p:pic>
      <p:sp useBgFill="1">
        <p:nvSpPr>
          <p:cNvPr id="14" name="13 - Ορθογώνιο"/>
          <p:cNvSpPr/>
          <p:nvPr/>
        </p:nvSpPr>
        <p:spPr>
          <a:xfrm>
            <a:off x="3059832" y="0"/>
            <a:ext cx="3168352" cy="1077218"/>
          </a:xfrm>
          <a:prstGeom prst="rect">
            <a:avLst/>
          </a:prstGeom>
          <a:ln w="50800" cmpd="sng">
            <a:solidFill>
              <a:schemeClr val="accent6">
                <a:lumMod val="5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Little Music </a:t>
            </a:r>
            <a:r>
              <a:rPr lang="en-US" sz="3200" b="1" dirty="0" err="1" smtClean="0">
                <a:ln w="11430"/>
                <a:solidFill>
                  <a:srgbClr val="C00000"/>
                </a:solidFill>
                <a:effectLst>
                  <a:outerShdw blurRad="50800" dist="39000" dir="5460000" algn="tl">
                    <a:srgbClr val="000000">
                      <a:alpha val="38000"/>
                    </a:srgbClr>
                  </a:outerShdw>
                </a:effectLst>
              </a:rPr>
              <a:t>Travellers</a:t>
            </a:r>
            <a:endParaRPr lang="el-GR" sz="3200" b="1" cap="none" spc="0" dirty="0">
              <a:ln w="11430"/>
              <a:solidFill>
                <a:srgbClr val="C00000"/>
              </a:solidFill>
              <a:effectLst>
                <a:outerShdw blurRad="50800" dist="39000" dir="5460000" algn="tl">
                  <a:srgbClr val="000000">
                    <a:alpha val="38000"/>
                  </a:srgbClr>
                </a:outerShdw>
              </a:effectLst>
            </a:endParaRPr>
          </a:p>
        </p:txBody>
      </p:sp>
      <p:sp>
        <p:nvSpPr>
          <p:cNvPr id="13" name="12 - TextBox"/>
          <p:cNvSpPr txBox="1"/>
          <p:nvPr/>
        </p:nvSpPr>
        <p:spPr>
          <a:xfrm>
            <a:off x="2555776" y="1340768"/>
            <a:ext cx="4032448" cy="2800767"/>
          </a:xfrm>
          <a:prstGeom prst="rect">
            <a:avLst/>
          </a:prstGeom>
          <a:solidFill>
            <a:schemeClr val="accent1"/>
          </a:solidFill>
        </p:spPr>
        <p:txBody>
          <a:bodyPr wrap="square" rtlCol="0">
            <a:spAutoFit/>
          </a:bodyPr>
          <a:lstStyle/>
          <a:p>
            <a:r>
              <a:rPr lang="en-US" sz="1600" b="1" dirty="0" smtClean="0"/>
              <a:t>Thank you for visiting our musical museum! </a:t>
            </a:r>
          </a:p>
          <a:p>
            <a:endParaRPr lang="en-US" sz="1600" b="1" dirty="0" smtClean="0"/>
          </a:p>
          <a:p>
            <a:r>
              <a:rPr lang="en-US" sz="1600" b="1" dirty="0" smtClean="0"/>
              <a:t>We are so happy you explored the wonderful handmade instruments created by our children with love, imagination, and creativity.</a:t>
            </a:r>
          </a:p>
          <a:p>
            <a:r>
              <a:rPr lang="en-US" sz="1600" b="1" dirty="0" smtClean="0"/>
              <a:t>Your presence means a lot to us and encourages our little artists to keep creating, learning, and sharing their joy through music.</a:t>
            </a:r>
          </a:p>
          <a:p>
            <a:r>
              <a:rPr lang="en-US" sz="1600" b="1" dirty="0" smtClean="0"/>
              <a:t>We hope you enjoyed this special journey into the world of sounds! 🎵✨</a:t>
            </a:r>
            <a:endParaRPr lang="en-US" sz="1600" b="1" dirty="0"/>
          </a:p>
        </p:txBody>
      </p:sp>
      <p:sp>
        <p:nvSpPr>
          <p:cNvPr id="1026" name="AutoShape 2" descr="1,894,317 μουσική Στοκ Φωτογραφίες - Δωρεάν και δωρεάν Στοκ Φωτογραφίες από  το Dreams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 name="15 - Εικόνα" descr="images.jfif"/>
          <p:cNvPicPr>
            <a:picLocks noChangeAspect="1"/>
          </p:cNvPicPr>
          <p:nvPr/>
        </p:nvPicPr>
        <p:blipFill>
          <a:blip r:embed="rId5" cstate="print"/>
          <a:stretch>
            <a:fillRect/>
          </a:stretch>
        </p:blipFill>
        <p:spPr>
          <a:xfrm rot="20460075">
            <a:off x="192313" y="2110236"/>
            <a:ext cx="2113836" cy="1300822"/>
          </a:xfrm>
          <a:prstGeom prst="rect">
            <a:avLst/>
          </a:prstGeom>
        </p:spPr>
      </p:pic>
      <p:pic>
        <p:nvPicPr>
          <p:cNvPr id="17" name="16 - Εικόνα" descr="images.jfif"/>
          <p:cNvPicPr>
            <a:picLocks noChangeAspect="1"/>
          </p:cNvPicPr>
          <p:nvPr/>
        </p:nvPicPr>
        <p:blipFill>
          <a:blip r:embed="rId5" cstate="print"/>
          <a:stretch>
            <a:fillRect/>
          </a:stretch>
        </p:blipFill>
        <p:spPr>
          <a:xfrm rot="1205388">
            <a:off x="6800042" y="1962376"/>
            <a:ext cx="2179883" cy="13414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235</TotalTime>
  <Words>686</Words>
  <Application>Microsoft Office PowerPoint</Application>
  <PresentationFormat>Προβολή στην οθόνη (4:3)</PresentationFormat>
  <Paragraphs>48</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Menia</dc:creator>
  <cp:lastModifiedBy>Menia</cp:lastModifiedBy>
  <cp:revision>28</cp:revision>
  <dcterms:created xsi:type="dcterms:W3CDTF">2026-03-23T19:17:23Z</dcterms:created>
  <dcterms:modified xsi:type="dcterms:W3CDTF">2026-04-15T19:12:56Z</dcterms:modified>
</cp:coreProperties>
</file>